
<file path=[Content_Types].xml><?xml version="1.0" encoding="utf-8"?>
<Types xmlns="http://schemas.openxmlformats.org/package/2006/content-types">
  <Default Extension="wav" ContentType="audio/x-wav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80" r:id="rId8"/>
    <p:sldId id="260" r:id="rId9"/>
    <p:sldId id="259" r:id="rId10"/>
    <p:sldId id="301" r:id="rId11"/>
    <p:sldId id="302" r:id="rId12"/>
    <p:sldId id="303" r:id="rId13"/>
    <p:sldId id="304" r:id="rId14"/>
    <p:sldId id="305" r:id="rId15"/>
    <p:sldId id="306" r:id="rId16"/>
    <p:sldId id="312" r:id="rId17"/>
    <p:sldId id="313" r:id="rId18"/>
    <p:sldId id="315" r:id="rId19"/>
    <p:sldId id="307" r:id="rId20"/>
    <p:sldId id="308" r:id="rId21"/>
    <p:sldId id="316" r:id="rId22"/>
    <p:sldId id="261" r:id="rId23"/>
    <p:sldId id="277" r:id="rId24"/>
  </p:sldIdLst>
  <p:sldSz cx="12858750" cy="723265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4400" b="0" strike="noStrike" spc="-1">
                <a:solidFill>
                  <a:srgbClr val="000000"/>
                </a:solidFill>
                <a:latin typeface="Calibri"/>
              </a:rPr>
              <a:t>单击鼠标移动幻灯片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latin typeface="Arial"/>
              </a:rPr>
              <a:t>单击编辑备注格式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Times New Roman"/>
              </a:rPr>
              <a:t> 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latin typeface="Times New Roman"/>
              </a:rPr>
              <a:t> 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latin typeface="Times New Roman"/>
              </a:rPr>
              <a:t> 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04E9CAD-E3A7-4781-A9C2-EA940DCC0E01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8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23F095-355C-4AEF-A948-B2070CBBE06A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81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319393-AD99-4BF2-B23C-C3709B467F2B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308B96-B349-44A5-B468-0E782B0B56A4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712A0F-8B08-4348-9991-43610AD05870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44DCCE-C8BE-438F-AF3C-983F133E8918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3802F9-9C46-4756-9420-78EE6D69B3DA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8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1A4E79-6719-458C-998B-27DD29E7ADC8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5544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46792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4260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55544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46792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42600" y="288360"/>
            <a:ext cx="11572560" cy="5598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5544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467920" y="169236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4260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55544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467920" y="3883320"/>
            <a:ext cx="372600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42600" y="288360"/>
            <a:ext cx="11572560" cy="5598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72520" y="388332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endParaRPr lang="zh-CN" sz="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4260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72520" y="1692360"/>
            <a:ext cx="564732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42600" y="3883320"/>
            <a:ext cx="11572560" cy="200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84160" y="6703920"/>
            <a:ext cx="2892240" cy="383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ABABD4A-E83B-451E-B0A6-524B0C43572E}" type="datetime">
              <a:rPr lang="en-US" sz="1200" b="0" strike="noStrike" spc="-1">
                <a:solidFill>
                  <a:srgbClr val="8B8B8B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259160" y="6703920"/>
            <a:ext cx="4339800" cy="38376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9082080" y="6703920"/>
            <a:ext cx="2892240" cy="383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E31B39-2927-46B8-9BE9-F69C8588C52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图片 5"/>
          <p:cNvPicPr/>
          <p:nvPr/>
        </p:nvPicPr>
        <p:blipFill>
          <a:blip r:embed="rId13"/>
          <a:stretch>
            <a:fillRect/>
          </a:stretch>
        </p:blipFill>
        <p:spPr>
          <a:xfrm>
            <a:off x="360" y="0"/>
            <a:ext cx="12857760" cy="723240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4400" b="0" strike="noStrike" spc="-1">
                <a:solidFill>
                  <a:srgbClr val="000000"/>
                </a:solidFill>
                <a:latin typeface="Calibri"/>
              </a:rPr>
              <a:t>单击鼠标编辑标题文字格式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360" y="0"/>
            <a:ext cx="12857760" cy="72324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884160" y="6703920"/>
            <a:ext cx="2892240" cy="383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18CD634-2FC7-4B8D-A8B2-A7A3D3D394CE}" type="datetime">
              <a:rPr lang="en-US" sz="1200" b="0" strike="noStrike" spc="-1">
                <a:solidFill>
                  <a:srgbClr val="8B8B8B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4259160" y="6703920"/>
            <a:ext cx="4339800" cy="38376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9082080" y="6703920"/>
            <a:ext cx="2892240" cy="383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30121D-14E4-4BE8-B7D5-508DCDCC865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宋体" pitchFamily="2" charset="-122"/>
              </a:rPr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" name="图片 5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12857760" cy="723240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152280" y="202680"/>
            <a:ext cx="12553560" cy="6827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642600" y="288360"/>
            <a:ext cx="11572560" cy="120744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4400" b="0" strike="noStrike" spc="-1">
                <a:solidFill>
                  <a:srgbClr val="000000"/>
                </a:solidFill>
                <a:latin typeface="Calibri"/>
              </a:rPr>
              <a:t>单击鼠标编辑标题文字格式</a:t>
            </a:r>
            <a:endParaRPr lang="zh-CN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642600" y="1692360"/>
            <a:ext cx="11572560" cy="4194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97240" y="349560"/>
            <a:ext cx="4247640" cy="42688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817240" y="1895040"/>
            <a:ext cx="2304720" cy="223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lang="en-US" sz="8800" b="0" strike="noStrike" cap="all" spc="-1">
                <a:solidFill>
                  <a:srgbClr val="26A69A"/>
                </a:solidFill>
                <a:latin typeface="Impact"/>
                <a:ea typeface="微软雅黑" charset="-122"/>
              </a:rPr>
              <a:t>分享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60"/>
              </a:spcBef>
            </a:pPr>
            <a:endParaRPr lang="en-US" sz="8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57240" y="4707360"/>
            <a:ext cx="719964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en-US" sz="5400" b="1" strike="noStrike" spc="-1">
                <a:solidFill>
                  <a:srgbClr val="26A69A"/>
                </a:solidFill>
                <a:latin typeface="微软雅黑" charset="-122"/>
                <a:ea typeface="微软雅黑" charset="-122"/>
              </a:rPr>
              <a:t>WEB PACK</a:t>
            </a:r>
            <a:r>
              <a:rPr lang="en-US" sz="4000" b="0" strike="noStrike" spc="-1">
                <a:solidFill>
                  <a:srgbClr val="26A69A"/>
                </a:solidFill>
                <a:latin typeface="微软雅黑" charset="-122"/>
                <a:ea typeface="微软雅黑" charset="-122"/>
              </a:rPr>
              <a:t>  介绍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53240" y="6347160"/>
            <a:ext cx="453600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汇报人：王强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729990" y="5530850"/>
            <a:ext cx="7413625" cy="2311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100000"/>
              </a:lnSpc>
              <a:spcBef>
                <a:spcPts val="140"/>
              </a:spcBef>
            </a:pPr>
            <a:r>
              <a:rPr lang="en-US" sz="700" b="0" strike="noStrike" spc="-1">
                <a:solidFill>
                  <a:srgbClr val="26A69A"/>
                </a:solidFill>
                <a:latin typeface="微软雅黑" charset="-122"/>
                <a:ea typeface="微软雅黑" charset="-122"/>
              </a:rPr>
              <a:t>*********************************************************************************************************************************************************************************</a:t>
            </a:r>
            <a:endParaRPr lang="en-US" sz="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lang="en-US" sz="700" b="0" strike="noStrike" spc="-1">
                <a:solidFill>
                  <a:srgbClr val="26A69A"/>
                </a:solidFill>
                <a:latin typeface="微软雅黑" charset="-122"/>
                <a:ea typeface="微软雅黑" charset="-122"/>
              </a:rPr>
              <a:t>*********************************************************************************************************************************************************************************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138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</p:blipFill>
        <p:spPr>
          <a:xfrm>
            <a:off x="6124680" y="-1605240"/>
            <a:ext cx="60912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模块</a:t>
            </a:r>
            <a:endParaRPr lang="en-US" altLang="zh-CN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1135" y="1960245"/>
            <a:ext cx="9822180" cy="4553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30000"/>
              </a:lnSpc>
            </a:pPr>
            <a:r>
              <a:rPr lang="en-US" altLang="zh-CN" sz="1200">
                <a:sym typeface="+mn-ea"/>
              </a:rPr>
              <a:t>    </a:t>
            </a:r>
            <a:r>
              <a:rPr lang="zh-CN" altLang="en-US" sz="1200">
                <a:sym typeface="+mn-ea"/>
              </a:rPr>
              <a:t>module: {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rules: [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{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 test: /\.js$/,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 loader: 'babel-loader'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},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{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  test: /\.vue(\?[^?]+)?$/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},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{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  test: /\.scss$/,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  loader: 'style-loader!css-loader!sass-loader'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},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{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  test: /\.css$/,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  loader: 'css-loader'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   } 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 ]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}</a:t>
            </a:r>
            <a:endParaRPr lang="zh-CN" altLang="en-US" sz="120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3195" y="1010285"/>
            <a:ext cx="9822180" cy="83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webpack _模块_</a:t>
            </a:r>
            <a:r>
              <a:rPr lang="zh-CN" altLang="en-US"/>
              <a:t>_能够以各种方式表达它们的依赖关系</a:t>
            </a:r>
            <a:endParaRPr lang="zh-CN" altLang="en-US"/>
          </a:p>
          <a:p>
            <a:pPr algn="l"/>
            <a:r>
              <a:rPr lang="zh-CN" altLang="en-US"/>
              <a:t>   </a:t>
            </a:r>
            <a:r>
              <a:rPr lang="zh-CN" altLang="en-US">
                <a:solidFill>
                  <a:srgbClr val="FF0000"/>
                </a:solidFill>
              </a:rPr>
              <a:t>注： </a:t>
            </a:r>
            <a:r>
              <a:rPr lang="en-US" altLang="zh-CN">
                <a:solidFill>
                  <a:srgbClr val="FF0000"/>
                </a:solidFill>
              </a:rPr>
              <a:t>loaders</a:t>
            </a:r>
            <a:r>
              <a:rPr lang="zh-CN" altLang="en-US">
                <a:solidFill>
                  <a:srgbClr val="FF0000"/>
                </a:solidFill>
              </a:rPr>
              <a:t>最后用</a:t>
            </a:r>
            <a:r>
              <a:rPr lang="en-US" altLang="zh-CN">
                <a:solidFill>
                  <a:srgbClr val="FF0000"/>
                </a:solidFill>
              </a:rPr>
              <a:t>rules </a:t>
            </a:r>
            <a:r>
              <a:rPr lang="zh-CN" altLang="en-US">
                <a:solidFill>
                  <a:srgbClr val="FF0000"/>
                </a:solidFill>
                <a:ea typeface="宋体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宋体" charset="0"/>
              </a:rPr>
              <a:t>webpack4</a:t>
            </a:r>
            <a:r>
              <a:rPr lang="zh-CN" altLang="en-US">
                <a:solidFill>
                  <a:srgbClr val="FF0000"/>
                </a:solidFill>
                <a:ea typeface="宋体" charset="0"/>
              </a:rPr>
              <a:t>去掉了</a:t>
            </a:r>
            <a:r>
              <a:rPr lang="en-US" altLang="zh-CN">
                <a:solidFill>
                  <a:srgbClr val="FF0000"/>
                </a:solidFill>
                <a:ea typeface="宋体" charset="0"/>
              </a:rPr>
              <a:t>loaders</a:t>
            </a:r>
            <a:r>
              <a:rPr lang="zh-CN" altLang="en-US">
                <a:solidFill>
                  <a:srgbClr val="FF0000"/>
                </a:solidFill>
                <a:ea typeface="宋体" charset="0"/>
              </a:rPr>
              <a:t>）</a:t>
            </a:r>
            <a:endParaRPr lang="zh-CN" altLang="en-US">
              <a:solidFill>
                <a:srgbClr val="FF0000"/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解析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1135" y="2749550"/>
            <a:ext cx="9822180" cy="376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30000"/>
              </a:lnSpc>
            </a:pPr>
            <a:r>
              <a:rPr lang="en-US" altLang="zh-CN" sz="2000">
                <a:sym typeface="+mn-ea"/>
              </a:rPr>
              <a:t>    </a:t>
            </a:r>
            <a:r>
              <a:rPr lang="zh-CN" altLang="en-US">
                <a:sym typeface="+mn-ea"/>
              </a:rPr>
              <a:t>resolve: {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      extensions: ['.js', '.vue', '.json'],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      alias: {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        //给src目录声明别名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        '@': pathTo.join(__dirname, 'src'),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        '@page': pathTo.join(__dirname, 'src/page'),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        '@dui': '@ddjf/ddpad/packages/'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      }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135" y="1597660"/>
            <a:ext cx="982218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webpack _</a:t>
            </a:r>
            <a:r>
              <a:rPr lang="zh-CN" altLang="en-US"/>
              <a:t>解析</a:t>
            </a:r>
            <a:r>
              <a:rPr lang="en-US" altLang="zh-CN"/>
              <a:t>_</a:t>
            </a:r>
            <a:r>
              <a:rPr lang="zh-CN" altLang="en-US"/>
              <a:t>_</a:t>
            </a:r>
            <a:r>
              <a:rPr lang="en-US" altLang="zh-CN"/>
              <a:t>nodeJs</a:t>
            </a:r>
            <a:r>
              <a:rPr lang="zh-CN" altLang="en-US"/>
              <a:t>文件查找的扩展</a:t>
            </a:r>
            <a:endParaRPr lang="zh-CN" altLang="en-US">
              <a:solidFill>
                <a:srgbClr val="FF0000"/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插件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135" y="1095375"/>
            <a:ext cx="982218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webpack _</a:t>
            </a:r>
            <a:r>
              <a:rPr lang="zh-CN" altLang="en-US"/>
              <a:t>插件</a:t>
            </a:r>
            <a:r>
              <a:rPr lang="en-US" altLang="zh-CN"/>
              <a:t>_</a:t>
            </a:r>
            <a:r>
              <a:rPr lang="zh-CN" altLang="en-US"/>
              <a:t>_对</a:t>
            </a:r>
            <a:r>
              <a:rPr lang="en-US" altLang="zh-CN"/>
              <a:t>webpack</a:t>
            </a:r>
            <a:r>
              <a:rPr lang="zh-CN" altLang="en-US"/>
              <a:t>打包过程的依赖</a:t>
            </a:r>
            <a:r>
              <a:rPr lang="zh-CN" altLang="en-US"/>
              <a:t>文件进行自定义构建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61135" y="1960880"/>
            <a:ext cx="9821545" cy="601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</a:t>
            </a:r>
            <a:r>
              <a:rPr lang="zh-CN" altLang="en-US"/>
              <a:t>常使用插件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61135" y="2753360"/>
            <a:ext cx="9822180" cy="153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DefinePlugin:    </a:t>
            </a:r>
            <a:r>
              <a:rPr lang="zh-CN" altLang="en-US"/>
              <a:t>配置环境变量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new webpack.DefinePlugin({</a:t>
            </a:r>
            <a:endParaRPr lang="en-US" altLang="zh-CN"/>
          </a:p>
          <a:p>
            <a:pPr algn="l"/>
            <a:r>
              <a:rPr lang="en-US" altLang="zh-CN"/>
              <a:t>            'process.env': env</a:t>
            </a:r>
            <a:endParaRPr lang="en-US" altLang="zh-CN"/>
          </a:p>
          <a:p>
            <a:pPr algn="l"/>
            <a:r>
              <a:rPr lang="en-US" altLang="zh-CN"/>
              <a:t>       }),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461135" y="4481830"/>
            <a:ext cx="9822180" cy="258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   UglifyJsPlugin:    </a:t>
            </a:r>
            <a:r>
              <a:rPr lang="zh-CN" altLang="en-US" sz="1400"/>
              <a:t>配置打包压缩</a:t>
            </a:r>
            <a:endParaRPr lang="zh-CN" altLang="en-US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       new UglifyJsPlugin({</a:t>
            </a:r>
            <a:endParaRPr lang="en-US" altLang="zh-CN" sz="1400"/>
          </a:p>
          <a:p>
            <a:pPr algn="l"/>
            <a:r>
              <a:rPr lang="en-US" altLang="zh-CN" sz="1400"/>
              <a:t>           uglifyOptions: {</a:t>
            </a:r>
            <a:endParaRPr lang="en-US" altLang="zh-CN" sz="1400"/>
          </a:p>
          <a:p>
            <a:pPr algn="l"/>
            <a:r>
              <a:rPr lang="en-US" altLang="zh-CN" sz="1400"/>
              <a:t>               compress: {</a:t>
            </a:r>
            <a:endParaRPr lang="en-US" altLang="zh-CN" sz="1400"/>
          </a:p>
          <a:p>
            <a:pPr algn="l"/>
            <a:r>
              <a:rPr lang="en-US" altLang="zh-CN" sz="1400"/>
              <a:t>                   warnings: false</a:t>
            </a:r>
            <a:endParaRPr lang="en-US" altLang="zh-CN" sz="1400"/>
          </a:p>
          <a:p>
            <a:pPr algn="l"/>
            <a:r>
              <a:rPr lang="en-US" altLang="zh-CN" sz="1400"/>
              <a:t>               }</a:t>
            </a:r>
            <a:endParaRPr lang="en-US" altLang="zh-CN" sz="1400"/>
          </a:p>
          <a:p>
            <a:pPr algn="l"/>
            <a:r>
              <a:rPr lang="en-US" altLang="zh-CN" sz="1400"/>
              <a:t>            },</a:t>
            </a:r>
            <a:endParaRPr lang="en-US" altLang="zh-CN" sz="1400"/>
          </a:p>
          <a:p>
            <a:pPr algn="l"/>
            <a:r>
              <a:rPr lang="en-US" altLang="zh-CN" sz="1400"/>
              <a:t>           sourceMap: config.build.productionSourceMap,</a:t>
            </a:r>
            <a:endParaRPr lang="en-US" altLang="zh-CN" sz="1400"/>
          </a:p>
          <a:p>
            <a:pPr algn="l"/>
            <a:r>
              <a:rPr lang="en-US" altLang="zh-CN" sz="1400"/>
              <a:t>           parallel: true</a:t>
            </a:r>
            <a:endParaRPr lang="en-US" altLang="zh-CN" sz="1400"/>
          </a:p>
          <a:p>
            <a:pPr algn="l"/>
            <a:r>
              <a:rPr lang="en-US" altLang="zh-CN" sz="1400"/>
              <a:t>       })</a:t>
            </a:r>
            <a:endParaRPr lang="en-US" altLang="zh-CN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插件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0500" y="951865"/>
            <a:ext cx="9821545" cy="601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</a:t>
            </a:r>
            <a:r>
              <a:rPr lang="zh-CN" altLang="en-US"/>
              <a:t>常使用插件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61135" y="1887855"/>
            <a:ext cx="9822180" cy="174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ExtractTextPlugin:    css</a:t>
            </a:r>
            <a:r>
              <a:rPr lang="zh-CN" altLang="en-US"/>
              <a:t>文件提取</a:t>
            </a:r>
            <a:endParaRPr lang="zh-CN" altLang="en-US"/>
          </a:p>
          <a:p>
            <a:pPr algn="l">
              <a:lnSpc>
                <a:spcPct val="30000"/>
              </a:lnSpc>
            </a:pPr>
            <a:endParaRPr lang="en-US" altLang="zh-CN"/>
          </a:p>
          <a:p>
            <a:pPr algn="l"/>
            <a:r>
              <a:rPr lang="en-US" altLang="zh-CN"/>
              <a:t>       new ExtractTextPlugin({</a:t>
            </a:r>
            <a:endParaRPr lang="en-US" altLang="zh-CN"/>
          </a:p>
          <a:p>
            <a:pPr algn="l"/>
            <a:r>
              <a:rPr lang="en-US" altLang="zh-CN"/>
              <a:t>           filename: utils.assetsPath('css/[name].css'),      </a:t>
            </a:r>
            <a:endParaRPr lang="en-US" altLang="zh-CN"/>
          </a:p>
          <a:p>
            <a:pPr algn="l"/>
            <a:r>
              <a:rPr lang="en-US" altLang="zh-CN"/>
              <a:t>           allChunks: true,</a:t>
            </a:r>
            <a:endParaRPr lang="en-US" altLang="zh-CN"/>
          </a:p>
          <a:p>
            <a:pPr algn="l"/>
            <a:r>
              <a:rPr lang="en-US" altLang="zh-CN"/>
              <a:t>       })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461135" y="3975100"/>
            <a:ext cx="9822180" cy="184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OptimizeCSSPlugin:    css</a:t>
            </a:r>
            <a:r>
              <a:rPr lang="zh-CN" altLang="en-US"/>
              <a:t>文件压缩混淆</a:t>
            </a:r>
            <a:endParaRPr lang="zh-CN" altLang="en-US"/>
          </a:p>
          <a:p>
            <a:pPr algn="l">
              <a:lnSpc>
                <a:spcPct val="30000"/>
              </a:lnSpc>
            </a:pPr>
            <a:endParaRPr lang="en-US" altLang="zh-CN"/>
          </a:p>
          <a:p>
            <a:pPr algn="l"/>
            <a:r>
              <a:rPr lang="en-US" altLang="zh-CN"/>
              <a:t>       new OptimizeCSSPlugin({</a:t>
            </a:r>
            <a:endParaRPr lang="en-US" altLang="zh-CN"/>
          </a:p>
          <a:p>
            <a:pPr algn="l"/>
            <a:r>
              <a:rPr lang="en-US" altLang="zh-CN"/>
              <a:t>            cssProcessorOptions: config.build.productionSourceMap</a:t>
            </a:r>
            <a:endParaRPr lang="en-US" altLang="zh-CN"/>
          </a:p>
          <a:p>
            <a:pPr algn="l"/>
            <a:r>
              <a:rPr lang="en-US" altLang="zh-CN"/>
              <a:t>            ? { safe: true, map: { inline: false } } : { safe: true }</a:t>
            </a:r>
            <a:endParaRPr lang="en-US" altLang="zh-CN"/>
          </a:p>
          <a:p>
            <a:pPr algn="l"/>
            <a:r>
              <a:rPr lang="en-US" altLang="zh-CN"/>
              <a:t>       })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插件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0500" y="951865"/>
            <a:ext cx="9821545" cy="1228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</a:t>
            </a:r>
            <a:r>
              <a:rPr lang="en-US" altLang="zh-CN">
                <a:sym typeface="+mn-ea"/>
              </a:rPr>
              <a:t>HtmlWebpackPlugin</a:t>
            </a:r>
            <a:r>
              <a:rPr lang="zh-CN" altLang="en-US">
                <a:sym typeface="+mn-ea"/>
              </a:rPr>
              <a:t>插件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注：可以理解为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jsp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模板引擎，可以自定义一些变量做特殊操作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        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例如：打包后引入路径不同 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                              &lt;script src="&lt;%= htmlWebpackPlugin.options.templateParameters.baseUrl%&gt;static/config/index.js"&gt;&lt;/script&gt;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1135" y="2318385"/>
            <a:ext cx="9822180" cy="452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   </a:t>
            </a:r>
            <a:r>
              <a:rPr lang="en-US" altLang="zh-CN" sz="1600"/>
              <a:t>HtmlWebpackPlugin:    html</a:t>
            </a:r>
            <a:r>
              <a:rPr lang="zh-CN" altLang="en-US" sz="1600"/>
              <a:t>模板 参考</a:t>
            </a:r>
            <a:r>
              <a:rPr lang="en-US" altLang="zh-CN" sz="1600">
                <a:sym typeface="+mn-ea"/>
              </a:rPr>
              <a:t>https://github.com/kangax/html-minifier#options-quick-reference</a:t>
            </a:r>
            <a:endParaRPr lang="zh-CN" altLang="en-US" sz="1600"/>
          </a:p>
          <a:p>
            <a:pPr algn="l">
              <a:lnSpc>
                <a:spcPct val="30000"/>
              </a:lnSpc>
            </a:pPr>
            <a:endParaRPr lang="en-US" altLang="zh-CN" sz="1600"/>
          </a:p>
          <a:p>
            <a:pPr algn="l"/>
            <a:r>
              <a:rPr lang="en-US" altLang="zh-CN" sz="1600"/>
              <a:t>       new HtmlWebpackPlugin({</a:t>
            </a:r>
            <a:endParaRPr lang="en-US" altLang="zh-CN" sz="1600"/>
          </a:p>
          <a:p>
            <a:pPr algn="l"/>
            <a:r>
              <a:rPr lang="en-US" altLang="zh-CN" sz="1600"/>
              <a:t>            filename: config.build.index,</a:t>
            </a:r>
            <a:endParaRPr lang="en-US" altLang="zh-CN" sz="1600"/>
          </a:p>
          <a:p>
            <a:pPr algn="l"/>
            <a:r>
              <a:rPr lang="en-US" altLang="zh-CN" sz="1600"/>
              <a:t>            template: 'index.html',</a:t>
            </a:r>
            <a:endParaRPr lang="en-US" altLang="zh-CN" sz="1600"/>
          </a:p>
          <a:p>
            <a:pPr algn="l"/>
            <a:r>
              <a:rPr lang="en-US" altLang="zh-CN" sz="1600"/>
              <a:t>            inject: true,</a:t>
            </a:r>
            <a:endParaRPr lang="en-US" altLang="zh-CN" sz="1600"/>
          </a:p>
          <a:p>
            <a:pPr algn="l"/>
            <a:r>
              <a:rPr lang="en-US" altLang="zh-CN" sz="1600"/>
              <a:t>            minify: {</a:t>
            </a:r>
            <a:endParaRPr lang="en-US" altLang="zh-CN" sz="1600"/>
          </a:p>
          <a:p>
            <a:pPr algn="l"/>
            <a:r>
              <a:rPr lang="en-US" altLang="zh-CN" sz="1600"/>
              <a:t>                removeComments: true,</a:t>
            </a:r>
            <a:endParaRPr lang="en-US" altLang="zh-CN" sz="1600"/>
          </a:p>
          <a:p>
            <a:pPr algn="l"/>
            <a:r>
              <a:rPr lang="en-US" altLang="zh-CN" sz="1600"/>
              <a:t>                collapseWhitespace: true,</a:t>
            </a:r>
            <a:endParaRPr lang="en-US" altLang="zh-CN" sz="1600"/>
          </a:p>
          <a:p>
            <a:pPr algn="l"/>
            <a:r>
              <a:rPr lang="en-US" altLang="zh-CN" sz="1600"/>
              <a:t>                removeAttributeQuotes: true    </a:t>
            </a:r>
            <a:endParaRPr lang="en-US" altLang="zh-CN" sz="1600"/>
          </a:p>
          <a:p>
            <a:pPr algn="l"/>
            <a:r>
              <a:rPr lang="en-US" altLang="zh-CN" sz="1600"/>
              <a:t>            },</a:t>
            </a:r>
            <a:endParaRPr lang="en-US" altLang="zh-CN" sz="1600"/>
          </a:p>
          <a:p>
            <a:pPr algn="l"/>
            <a:r>
              <a:rPr lang="en-US" altLang="zh-CN" sz="1600"/>
              <a:t>            title: '征信录入',</a:t>
            </a:r>
            <a:endParaRPr lang="en-US" altLang="zh-CN" sz="1600"/>
          </a:p>
          <a:p>
            <a:pPr algn="l"/>
            <a:r>
              <a:rPr lang="en-US" altLang="zh-CN" sz="1600"/>
              <a:t>            templateParameters: {</a:t>
            </a:r>
            <a:endParaRPr lang="en-US" altLang="zh-CN" sz="1600"/>
          </a:p>
          <a:p>
            <a:pPr algn="l"/>
            <a:r>
              <a:rPr lang="en-US" altLang="zh-CN" sz="1600"/>
              <a:t>               'baseUrl': config.build ? '' : '/ddcredit/' : '/'</a:t>
            </a:r>
            <a:endParaRPr lang="en-US" altLang="zh-CN" sz="1600"/>
          </a:p>
          <a:p>
            <a:pPr algn="l"/>
            <a:r>
              <a:rPr lang="en-US" altLang="zh-CN" sz="1600"/>
              <a:t>            },</a:t>
            </a:r>
            <a:endParaRPr lang="en-US" altLang="zh-CN" sz="1600"/>
          </a:p>
          <a:p>
            <a:pPr algn="l"/>
            <a:r>
              <a:rPr lang="en-US" altLang="zh-CN" sz="1600"/>
              <a:t>            chunksSortMode: 'dependency'</a:t>
            </a:r>
            <a:endParaRPr lang="zh-CN" altLang="en-US" sz="1600">
              <a:ea typeface="宋体" charset="0"/>
            </a:endParaRPr>
          </a:p>
          <a:p>
            <a:pPr algn="l"/>
            <a:r>
              <a:rPr lang="en-US" altLang="zh-CN" sz="1600"/>
              <a:t>        })</a:t>
            </a:r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插件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0500" y="951865"/>
            <a:ext cx="9821545" cy="99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</a:t>
            </a:r>
            <a:r>
              <a:rPr lang="zh-CN" altLang="en-US">
                <a:sym typeface="+mn-ea"/>
              </a:rPr>
              <a:t>公共文件提取有两种方式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ea typeface="宋体" charset="0"/>
                <a:sym typeface="+mn-ea"/>
              </a:rPr>
              <a:t>、使用</a:t>
            </a:r>
            <a:r>
              <a:rPr lang="en-US" altLang="zh-CN">
                <a:ea typeface="宋体" charset="0"/>
                <a:sym typeface="+mn-ea"/>
              </a:rPr>
              <a:t>require.ensure </a:t>
            </a:r>
            <a:r>
              <a:rPr lang="zh-CN" altLang="en-US">
                <a:ea typeface="宋体" charset="0"/>
                <a:sym typeface="+mn-ea"/>
              </a:rPr>
              <a:t>或者 </a:t>
            </a:r>
            <a:r>
              <a:rPr lang="en-US" altLang="zh-CN">
                <a:ea typeface="宋体" charset="0"/>
                <a:sym typeface="+mn-ea"/>
              </a:rPr>
              <a:t>import().then()</a:t>
            </a:r>
            <a:endParaRPr lang="zh-CN" altLang="en-US">
              <a:ea typeface="宋体" charset="0"/>
              <a:sym typeface="+mn-ea"/>
            </a:endParaRPr>
          </a:p>
          <a:p>
            <a:pPr algn="l"/>
            <a:r>
              <a:rPr lang="zh-CN" altLang="en-US"/>
              <a:t>          </a:t>
            </a:r>
            <a:r>
              <a:rPr lang="en-US" altLang="zh-CN"/>
              <a:t>2</a:t>
            </a:r>
            <a:r>
              <a:rPr lang="zh-CN" altLang="en-US">
                <a:ea typeface="宋体" charset="0"/>
              </a:rPr>
              <a:t>、</a:t>
            </a:r>
            <a:r>
              <a:rPr lang="en-US" altLang="zh-CN">
                <a:sym typeface="+mn-ea"/>
              </a:rPr>
              <a:t>CommonsChunkPlugin </a:t>
            </a:r>
            <a:r>
              <a:rPr lang="zh-CN" altLang="en-US">
                <a:sym typeface="+mn-ea"/>
              </a:rPr>
              <a:t>对公共文件进行提取（如果指定文件提取不是很好控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1135" y="2103120"/>
            <a:ext cx="9822180" cy="510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   CommonsChunkPlugin:    </a:t>
            </a:r>
            <a:r>
              <a:rPr lang="zh-CN" altLang="en-US" sz="1400"/>
              <a:t>公共文件提取</a:t>
            </a:r>
            <a:endParaRPr lang="zh-CN" altLang="en-US" sz="1400"/>
          </a:p>
          <a:p>
            <a:pPr algn="l"/>
            <a:r>
              <a:rPr lang="en-US" altLang="zh-CN" sz="1400"/>
              <a:t>       new webpack.optimize.CommonsChunkPlugin({</a:t>
            </a:r>
            <a:endParaRPr lang="en-US" altLang="zh-CN" sz="1400"/>
          </a:p>
          <a:p>
            <a:pPr algn="l"/>
            <a:r>
              <a:rPr lang="en-US" altLang="zh-CN" sz="1400"/>
              <a:t>            name: 'vendor',</a:t>
            </a:r>
            <a:endParaRPr lang="en-US" altLang="zh-CN" sz="1400"/>
          </a:p>
          <a:p>
            <a:pPr algn="l"/>
            <a:r>
              <a:rPr lang="en-US" altLang="zh-CN" sz="1400"/>
              <a:t>            minChunks (module) {</a:t>
            </a:r>
            <a:endParaRPr lang="en-US" altLang="zh-CN" sz="1400"/>
          </a:p>
          <a:p>
            <a:pPr algn="l"/>
            <a:r>
              <a:rPr lang="en-US" altLang="zh-CN" sz="1400"/>
              <a:t>               return (</a:t>
            </a:r>
            <a:endParaRPr lang="en-US" altLang="zh-CN" sz="1400"/>
          </a:p>
          <a:p>
            <a:pPr algn="l"/>
            <a:r>
              <a:rPr lang="en-US" altLang="zh-CN" sz="1400"/>
              <a:t>                   module.resource &amp;&amp;</a:t>
            </a:r>
            <a:endParaRPr lang="en-US" altLang="zh-CN" sz="1400"/>
          </a:p>
          <a:p>
            <a:pPr algn="l"/>
            <a:r>
              <a:rPr lang="en-US" altLang="zh-CN" sz="1400"/>
              <a:t>                      /\.js$/.test(module.resource) &amp;&amp;</a:t>
            </a:r>
            <a:endParaRPr lang="en-US" altLang="zh-CN" sz="1400"/>
          </a:p>
          <a:p>
            <a:pPr algn="l"/>
            <a:r>
              <a:rPr lang="en-US" altLang="zh-CN" sz="1400"/>
              <a:t>                      module.resource.indexOf(</a:t>
            </a:r>
            <a:endParaRPr lang="en-US" altLang="zh-CN" sz="1400"/>
          </a:p>
          <a:p>
            <a:pPr algn="l"/>
            <a:r>
              <a:rPr lang="en-US" altLang="zh-CN" sz="1400"/>
              <a:t>                         path.join(__dirname, '../node_modules')</a:t>
            </a:r>
            <a:endParaRPr lang="en-US" altLang="zh-CN" sz="1400"/>
          </a:p>
          <a:p>
            <a:pPr algn="l"/>
            <a:r>
              <a:rPr lang="en-US" altLang="zh-CN" sz="1400"/>
              <a:t>                      ) === 0</a:t>
            </a:r>
            <a:endParaRPr lang="en-US" altLang="zh-CN" sz="1400"/>
          </a:p>
          <a:p>
            <a:pPr algn="l"/>
            <a:r>
              <a:rPr lang="en-US" altLang="zh-CN" sz="1400"/>
              <a:t>                    )</a:t>
            </a:r>
            <a:endParaRPr lang="en-US" altLang="zh-CN" sz="1400"/>
          </a:p>
          <a:p>
            <a:pPr algn="l"/>
            <a:r>
              <a:rPr lang="en-US" altLang="zh-CN" sz="1400"/>
              <a:t>             }</a:t>
            </a:r>
            <a:endParaRPr lang="en-US" altLang="zh-CN" sz="1400"/>
          </a:p>
          <a:p>
            <a:pPr algn="l"/>
            <a:r>
              <a:rPr lang="en-US" altLang="zh-CN" sz="1400"/>
              <a:t>        }),</a:t>
            </a:r>
            <a:endParaRPr lang="en-US" altLang="zh-CN" sz="1400"/>
          </a:p>
          <a:p>
            <a:pPr algn="l"/>
            <a:r>
              <a:rPr lang="en-US" altLang="zh-CN" sz="1400"/>
              <a:t>        new webpack.optimize.CommonsChunkPlugin({</a:t>
            </a:r>
            <a:endParaRPr lang="en-US" altLang="zh-CN" sz="1400"/>
          </a:p>
          <a:p>
            <a:pPr algn="l"/>
            <a:r>
              <a:rPr lang="en-US" altLang="zh-CN" sz="1400"/>
              <a:t>              name: 'manifest',</a:t>
            </a:r>
            <a:endParaRPr lang="en-US" altLang="zh-CN" sz="1400"/>
          </a:p>
          <a:p>
            <a:pPr algn="l"/>
            <a:r>
              <a:rPr lang="en-US" altLang="zh-CN" sz="1400"/>
              <a:t>              minChunks: Infinity</a:t>
            </a:r>
            <a:endParaRPr lang="en-US" altLang="zh-CN" sz="1400"/>
          </a:p>
          <a:p>
            <a:pPr algn="l"/>
            <a:r>
              <a:rPr lang="en-US" altLang="zh-CN" sz="1400"/>
              <a:t>        }),</a:t>
            </a:r>
            <a:endParaRPr lang="en-US" altLang="zh-CN" sz="1400"/>
          </a:p>
          <a:p>
            <a:pPr algn="l"/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new webpack.optimize.CommonsChunkPlugin({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           name: app,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           async: 'vendor-async',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              children: true,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              minChunks: 3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        })</a:t>
            </a:r>
            <a:endParaRPr lang="en-US" altLang="zh-CN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服务器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1135" y="2103755"/>
            <a:ext cx="9822180" cy="481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30000"/>
              </a:lnSpc>
            </a:pP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devServer: {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compress: false,</a:t>
            </a:r>
            <a:endParaRPr lang="zh-CN" altLang="en-US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>
                <a:sym typeface="+mn-ea"/>
              </a:rPr>
              <a:t>        contentBase: pathTo.join(__dirname, './')</a:t>
            </a:r>
            <a:r>
              <a:rPr lang="en-US" altLang="zh-CN" sz="1200">
                <a:sym typeface="+mn-ea"/>
              </a:rPr>
              <a:t>,</a:t>
            </a:r>
            <a:endParaRPr lang="en-US" altLang="zh-CN" sz="12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watchContentBase: true,	//监听目录变更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watchOptions: {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	ignored: /node_modules/,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	aggregateTimeout: 300,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	poll: false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 },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 port: 8081,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 host: ip,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 open: true,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 inline:true,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 public: `http://${ip}:8081`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 openPage: `dev/index.html`,    //默认打开页面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 proxy:{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  	'/bpmsx-api': 'http://119.23.69.49:8000',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	'/mobile-app': 'http://119.23.69.49:8000'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      }</a:t>
            </a:r>
            <a:endParaRPr lang="en-US" altLang="zh-CN" sz="1200">
              <a:ea typeface="宋体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200">
                <a:ea typeface="宋体" charset="0"/>
                <a:sym typeface="+mn-ea"/>
              </a:rPr>
              <a:t>   }</a:t>
            </a:r>
            <a:endParaRPr lang="zh-CN" altLang="en-US" sz="140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135" y="1167130"/>
            <a:ext cx="982218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webpack _</a:t>
            </a:r>
            <a:r>
              <a:rPr lang="zh-CN" altLang="en-US"/>
              <a:t>服务器</a:t>
            </a:r>
            <a:r>
              <a:rPr lang="en-US" altLang="zh-CN"/>
              <a:t>_</a:t>
            </a:r>
            <a:r>
              <a:rPr lang="zh-CN" altLang="en-US"/>
              <a:t>_开发时候用到，</a:t>
            </a:r>
            <a:r>
              <a:rPr lang="en-US" altLang="zh-CN"/>
              <a:t>webpack-dev-server</a:t>
            </a:r>
            <a:r>
              <a:rPr lang="zh-CN" altLang="en-US"/>
              <a:t>的功能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升级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8700" y="1950085"/>
            <a:ext cx="10368915" cy="114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</a:t>
            </a:r>
            <a:r>
              <a:rPr lang="zh-CN" altLang="en-US"/>
              <a:t>1、入口</a:t>
            </a:r>
            <a:r>
              <a:rPr lang="en-US" altLang="zh-CN"/>
              <a:t>/</a:t>
            </a:r>
            <a:r>
              <a:rPr lang="zh-CN" altLang="en-US"/>
              <a:t>输出默认</a:t>
            </a:r>
            <a:r>
              <a:rPr lang="zh-CN" altLang="en-US"/>
              <a:t> </a:t>
            </a:r>
            <a:endParaRPr lang="zh-CN" altLang="en-US"/>
          </a:p>
          <a:p>
            <a:pPr algn="l">
              <a:lnSpc>
                <a:spcPct val="50000"/>
              </a:lnSpc>
            </a:pPr>
            <a:endParaRPr lang="zh-CN" altLang="en-US"/>
          </a:p>
          <a:p>
            <a:pPr algn="l">
              <a:lnSpc>
                <a:spcPct val="170000"/>
              </a:lnSpc>
            </a:pPr>
            <a:r>
              <a:rPr lang="zh-CN" altLang="en-US"/>
              <a:t>        默认的入口为'./src/'和默认出口'./dist'；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8700" y="1011555"/>
            <a:ext cx="10297160" cy="792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</a:t>
            </a:r>
            <a:r>
              <a:rPr lang="zh-CN" altLang="en-US"/>
              <a:t>参考：https://blog.csdn.net/qq_26733915/article/details/79446460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8700" y="3261995"/>
            <a:ext cx="1036891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2</a:t>
            </a:r>
            <a:r>
              <a:rPr lang="zh-CN" altLang="en-US"/>
              <a:t>、</a:t>
            </a:r>
            <a:r>
              <a:rPr lang="en-US" altLang="zh-CN"/>
              <a:t>mode</a:t>
            </a:r>
            <a:r>
              <a:rPr lang="zh-CN" altLang="en-US"/>
              <a:t> </a:t>
            </a:r>
            <a:endParaRPr lang="zh-CN" altLang="en-US"/>
          </a:p>
          <a:p>
            <a:pPr algn="l">
              <a:lnSpc>
                <a:spcPct val="40000"/>
              </a:lnSpc>
            </a:pPr>
            <a:endParaRPr lang="zh-CN" altLang="en-US"/>
          </a:p>
          <a:p>
            <a:pPr algn="l">
              <a:lnSpc>
                <a:spcPct val="170000"/>
              </a:lnSpc>
            </a:pPr>
            <a:r>
              <a:rPr lang="zh-CN" altLang="en-US"/>
              <a:t>       内置 </a:t>
            </a:r>
            <a:r>
              <a:rPr lang="zh-CN" altLang="en-US">
                <a:sym typeface="+mn-ea"/>
              </a:rPr>
              <a:t>production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development模式，将UglifyJsPlugin和DefinePlugin插件集成了进去</a:t>
            </a:r>
            <a:endParaRPr lang="zh-CN" altLang="en-US"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zh-CN" altLang="en-US"/>
              <a:t>       </a:t>
            </a:r>
            <a:r>
              <a:rPr lang="zh-CN" altLang="en-US">
                <a:sym typeface="+mn-ea"/>
              </a:rPr>
              <a:t>对压缩(optimization.minimize)的设置，默认在production时开启，在development时关闭。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29335" y="4913630"/>
            <a:ext cx="10368915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3</a:t>
            </a:r>
            <a:r>
              <a:rPr lang="zh-CN" altLang="en-US"/>
              <a:t>、</a:t>
            </a:r>
            <a:r>
              <a:rPr lang="en-US" altLang="zh-CN"/>
              <a:t>移除loaders，必须使用rules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9335" y="5704205"/>
            <a:ext cx="10368915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4</a:t>
            </a:r>
            <a:r>
              <a:rPr lang="zh-CN" altLang="en-US"/>
              <a:t>、应用mini-css-extract-plugin插件对</a:t>
            </a:r>
            <a:r>
              <a:rPr lang="en-US" altLang="zh-CN"/>
              <a:t>css</a:t>
            </a:r>
            <a:r>
              <a:rPr lang="zh-CN" altLang="en-US"/>
              <a:t>提取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升级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9335" y="1023620"/>
            <a:ext cx="10368915" cy="114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5</a:t>
            </a:r>
            <a:r>
              <a:rPr lang="zh-CN" altLang="en-US"/>
              <a:t>、增加代码优化配置optimization，</a:t>
            </a:r>
            <a:endParaRPr lang="zh-CN" altLang="en-US"/>
          </a:p>
          <a:p>
            <a:pPr algn="l"/>
            <a:r>
              <a:rPr lang="zh-CN" altLang="en-US"/>
              <a:t>          ParalleUglifyPlugin 代替</a:t>
            </a:r>
            <a:r>
              <a:rPr lang="zh-CN" altLang="en-US"/>
              <a:t> UglifyJsPlugin</a:t>
            </a:r>
            <a:endParaRPr lang="zh-CN" altLang="en-US"/>
          </a:p>
          <a:p>
            <a:pPr algn="l"/>
            <a:r>
              <a:rPr lang="zh-CN" altLang="en-US"/>
              <a:t>          去掉</a:t>
            </a:r>
            <a:r>
              <a:rPr lang="en-US" altLang="zh-CN">
                <a:sym typeface="+mn-ea"/>
              </a:rPr>
              <a:t>CommonsChunkPlugin   </a:t>
            </a:r>
            <a:r>
              <a:rPr lang="zh-CN" altLang="en-US"/>
              <a:t>代码的公共文件提取在这里配置 具体参见splitChunks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9335" y="2607945"/>
            <a:ext cx="10368915" cy="114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6</a:t>
            </a:r>
            <a:r>
              <a:rPr lang="zh-CN" altLang="en-US"/>
              <a:t>、其他</a:t>
            </a:r>
            <a:endParaRPr lang="zh-CN" altLang="en-US"/>
          </a:p>
          <a:p>
            <a:pPr algn="l"/>
            <a:r>
              <a:rPr lang="zh-CN" altLang="en-US"/>
              <a:t>          </a:t>
            </a:r>
            <a:r>
              <a:rPr lang="en-US" altLang="zh-CN"/>
              <a:t>webpack</a:t>
            </a:r>
            <a:r>
              <a:rPr lang="zh-CN" altLang="en-US"/>
              <a:t>和</a:t>
            </a:r>
            <a:r>
              <a:rPr lang="en-US" altLang="zh-CN"/>
              <a:t>webpack</a:t>
            </a:r>
            <a:r>
              <a:rPr lang="zh-CN" altLang="en-US"/>
              <a:t>分离</a:t>
            </a:r>
            <a:endParaRPr lang="zh-CN" altLang="en-US"/>
          </a:p>
          <a:p>
            <a:pPr algn="l"/>
            <a:r>
              <a:rPr lang="zh-CN" altLang="en-US"/>
              <a:t>          插件注册方式变化   compiler.plugin         compiler.hooks.done.tap(‘mypluinname’,callback)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421630" y="3328035"/>
            <a:ext cx="294640" cy="2508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28700" y="4336415"/>
            <a:ext cx="10368915" cy="114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 </a:t>
            </a:r>
            <a:r>
              <a:rPr lang="zh-CN" altLang="en-US"/>
              <a:t>附件</a:t>
            </a:r>
            <a:endParaRPr lang="zh-CN" altLang="en-US"/>
          </a:p>
          <a:p>
            <a:pPr algn="l"/>
            <a:r>
              <a:rPr lang="zh-CN" altLang="en-US"/>
              <a:t>          当前</a:t>
            </a:r>
            <a:r>
              <a:rPr lang="en-US" altLang="zh-CN"/>
              <a:t>PPT</a:t>
            </a:r>
            <a:r>
              <a:rPr lang="zh-CN" altLang="en-US"/>
              <a:t>目录下有一个</a:t>
            </a:r>
            <a:r>
              <a:rPr lang="en-US" altLang="zh-CN"/>
              <a:t>webpack3</a:t>
            </a:r>
            <a:r>
              <a:rPr lang="zh-CN" altLang="en-US"/>
              <a:t>和</a:t>
            </a:r>
            <a:r>
              <a:rPr lang="en-US" altLang="zh-CN"/>
              <a:t>webpack4 + babel7</a:t>
            </a:r>
            <a:r>
              <a:rPr lang="zh-CN" altLang="en-US"/>
              <a:t>的配置 可以参考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36"/>
          <p:cNvSpPr/>
          <p:nvPr/>
        </p:nvSpPr>
        <p:spPr>
          <a:xfrm>
            <a:off x="422275" y="283845"/>
            <a:ext cx="1153096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执行流程        </a:t>
            </a:r>
            <a:r>
              <a:rPr lang="zh-CN" altLang="en-US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http://taobaofed.org/blog/2016/09/09/webpack-flow/</a:t>
            </a:r>
            <a:endParaRPr lang="zh-CN" altLang="en-US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745" y="879475"/>
            <a:ext cx="9949815" cy="629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 14"/>
          <p:cNvPicPr/>
          <p:nvPr/>
        </p:nvPicPr>
        <p:blipFill>
          <a:blip r:embed="rId1"/>
          <a:stretch>
            <a:fillRect/>
          </a:stretch>
        </p:blipFill>
        <p:spPr>
          <a:xfrm>
            <a:off x="1345005" y="1513080"/>
            <a:ext cx="4199760" cy="42206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6622505" y="2205720"/>
            <a:ext cx="379440" cy="37944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bg1"/>
            </a:solidFill>
          </a:ln>
          <a:effectLst>
            <a:outerShdw blurRad="203200" dist="114042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2110" b="1" strike="noStrike" spc="-1">
                <a:solidFill>
                  <a:srgbClr val="FFFFFF"/>
                </a:solidFill>
                <a:latin typeface="Arial"/>
                <a:ea typeface="微软雅黑" charset="-122"/>
              </a:rPr>
              <a:t>1</a:t>
            </a:r>
            <a:endParaRPr lang="en-US" sz="211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327385" y="2165170"/>
            <a:ext cx="4123800" cy="4881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什么是Webpack？</a:t>
            </a:r>
            <a:endParaRPr lang="en-US" sz="2800" b="0" strike="noStrike" spc="-1" baseline="33000">
              <a:latin typeface="Arial"/>
              <a:ea typeface="微软雅黑" charset="-122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622505" y="3075120"/>
            <a:ext cx="379440" cy="37944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bg1"/>
            </a:solidFill>
          </a:ln>
          <a:effectLst>
            <a:outerShdw blurRad="203200" dist="114042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2110" b="1" strike="noStrike" spc="-1">
                <a:solidFill>
                  <a:srgbClr val="FFFFFF"/>
                </a:solidFill>
                <a:latin typeface="Arial"/>
                <a:ea typeface="微软雅黑" charset="-122"/>
              </a:rPr>
              <a:t>2</a:t>
            </a:r>
            <a:endParaRPr lang="en-US" sz="211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327265" y="3016885"/>
            <a:ext cx="3742690" cy="5689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2530" b="0" strike="noStrike" spc="-1">
                <a:solidFill>
                  <a:srgbClr val="FF5252"/>
                </a:solidFill>
                <a:latin typeface="Arial"/>
                <a:ea typeface="微软雅黑" charset="-122"/>
              </a:rPr>
              <a:t>为什么要使用</a:t>
            </a:r>
            <a:r>
              <a:rPr lang="en-US" altLang="zh-CN" sz="2530" b="0" strike="noStrike" spc="-1">
                <a:solidFill>
                  <a:srgbClr val="FF5252"/>
                </a:solidFill>
                <a:latin typeface="Arial"/>
                <a:ea typeface="微软雅黑" charset="-122"/>
              </a:rPr>
              <a:t>Webpack</a:t>
            </a:r>
            <a:endParaRPr lang="en-US" altLang="zh-CN" sz="2530" b="0" strike="noStrike" spc="-1">
              <a:solidFill>
                <a:srgbClr val="FF5252"/>
              </a:solidFill>
              <a:latin typeface="Arial"/>
              <a:ea typeface="微软雅黑" charset="-122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622505" y="3944880"/>
            <a:ext cx="379440" cy="37944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bg1"/>
            </a:solidFill>
          </a:ln>
          <a:effectLst>
            <a:outerShdw blurRad="203200" dist="114042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2110" b="1" strike="noStrike" spc="-1">
                <a:solidFill>
                  <a:srgbClr val="FFFFFF"/>
                </a:solidFill>
                <a:latin typeface="Arial"/>
                <a:ea typeface="微软雅黑" charset="-122"/>
              </a:rPr>
              <a:t>3</a:t>
            </a:r>
            <a:endParaRPr lang="en-US" sz="211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6622505" y="4814280"/>
            <a:ext cx="379440" cy="37944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bg1"/>
            </a:solidFill>
          </a:ln>
          <a:effectLst>
            <a:outerShdw blurRad="203200" dist="114042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2110" b="1" strike="noStrike" spc="-1">
                <a:solidFill>
                  <a:srgbClr val="FFFFFF"/>
                </a:solidFill>
                <a:latin typeface="Arial"/>
                <a:ea typeface="微软雅黑" charset="-122"/>
              </a:rPr>
              <a:t>4</a:t>
            </a:r>
            <a:endParaRPr lang="en-US" sz="2110" b="0" strike="noStrike" spc="-1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 rot="10800000">
            <a:off x="2620975" y="2668910"/>
            <a:ext cx="1230840" cy="2097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rot="5400000" vert="vert" lIns="0" tIns="0" rIns="0" bIns="0" anchor="ctr"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目录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 rot="5400000">
            <a:off x="1606215" y="3326945"/>
            <a:ext cx="215172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7281030" y="3889195"/>
            <a:ext cx="4123800" cy="4881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怎么使用</a:t>
            </a:r>
            <a:r>
              <a:rPr lang="en-US" altLang="zh-CN" sz="28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Webpack</a:t>
            </a:r>
            <a:endParaRPr lang="en-US" altLang="zh-CN" sz="2800" b="0" strike="noStrike" spc="-1">
              <a:solidFill>
                <a:srgbClr val="26A69A"/>
              </a:solidFill>
              <a:latin typeface="Arial"/>
              <a:ea typeface="微软雅黑" charset="-122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7280910" y="4766310"/>
            <a:ext cx="3742690" cy="568960"/>
          </a:xfrm>
          <a:custGeom>
            <a:avLst/>
            <a:gdLst/>
            <a:ahLst/>
            <a:cxnLst/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2530" b="0" strike="noStrike" spc="-1">
                <a:solidFill>
                  <a:srgbClr val="FF5252"/>
                </a:solidFill>
                <a:latin typeface="Arial"/>
                <a:ea typeface="微软雅黑" charset="-122"/>
              </a:rPr>
              <a:t>升级</a:t>
            </a:r>
            <a:r>
              <a:rPr lang="en-US" altLang="zh-CN" sz="2530" b="0" strike="noStrike" spc="-1">
                <a:solidFill>
                  <a:srgbClr val="FF5252"/>
                </a:solidFill>
                <a:latin typeface="Arial"/>
                <a:ea typeface="微软雅黑" charset="-122"/>
              </a:rPr>
              <a:t>Webpack</a:t>
            </a:r>
            <a:endParaRPr lang="en-US" altLang="zh-CN" sz="2530" b="0" strike="noStrike" spc="-1">
              <a:solidFill>
                <a:srgbClr val="FF5252"/>
              </a:solidFill>
              <a:latin typeface="Arial"/>
              <a:ea typeface="微软雅黑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 additive="repl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 additive="repl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4305240" y="349560"/>
            <a:ext cx="4247640" cy="4268880"/>
          </a:xfrm>
          <a:prstGeom prst="rect">
            <a:avLst/>
          </a:prstGeom>
          <a:ln>
            <a:noFill/>
          </a:ln>
        </p:spPr>
      </p:pic>
      <p:sp>
        <p:nvSpPr>
          <p:cNvPr id="803" name="CustomShape 1"/>
          <p:cNvSpPr/>
          <p:nvPr/>
        </p:nvSpPr>
        <p:spPr>
          <a:xfrm>
            <a:off x="4989240" y="1895040"/>
            <a:ext cx="2304720" cy="134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lang="en-US" sz="8800" b="0" strike="noStrike" cap="all" spc="-1">
                <a:solidFill>
                  <a:srgbClr val="26A69A"/>
                </a:solidFill>
                <a:latin typeface="Impact"/>
                <a:ea typeface="微软雅黑" charset="-122"/>
              </a:rPr>
              <a:t>2017</a:t>
            </a:r>
            <a:endParaRPr lang="en-US" sz="8800" b="0" strike="noStrike" spc="-1">
              <a:latin typeface="Arial"/>
            </a:endParaRPr>
          </a:p>
        </p:txBody>
      </p:sp>
      <p:sp>
        <p:nvSpPr>
          <p:cNvPr id="804" name="CustomShape 2"/>
          <p:cNvSpPr/>
          <p:nvPr/>
        </p:nvSpPr>
        <p:spPr>
          <a:xfrm>
            <a:off x="3235680" y="4794480"/>
            <a:ext cx="6386760" cy="243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lang="en-US" sz="8000" b="1" strike="noStrike" spc="-1">
                <a:solidFill>
                  <a:srgbClr val="26A69A"/>
                </a:solidFill>
                <a:latin typeface="微软雅黑" charset="-122"/>
                <a:ea typeface="微软雅黑" charset="-122"/>
              </a:rPr>
              <a:t>THANK YOU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4716360" y="5955120"/>
            <a:ext cx="3425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感谢聆听，批评指导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668020" y="520065"/>
            <a:ext cx="5602605" cy="67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7190" y="1215390"/>
            <a:ext cx="479742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sz="20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是一个现代 JavaScript 应用程序的静态模块打包器。当 webpack 处理应用程序时，它会</a:t>
            </a:r>
            <a:r>
              <a:rPr lang="en-US" sz="2000" spc="-1">
                <a:solidFill>
                  <a:srgbClr val="FF0000"/>
                </a:solidFill>
                <a:latin typeface="Arial"/>
                <a:ea typeface="微软雅黑" charset="-122"/>
                <a:sym typeface="+mn-ea"/>
              </a:rPr>
              <a:t>递归地构建一个依赖关系图</a:t>
            </a:r>
            <a:r>
              <a:rPr lang="en-US" sz="20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(dependency graph)，其中</a:t>
            </a:r>
            <a:r>
              <a:rPr lang="en-US" sz="2000" spc="-1">
                <a:solidFill>
                  <a:srgbClr val="FF0000"/>
                </a:solidFill>
                <a:latin typeface="Arial"/>
                <a:ea typeface="微软雅黑" charset="-122"/>
                <a:sym typeface="+mn-ea"/>
              </a:rPr>
              <a:t>包含应用程序需要的每个模块</a:t>
            </a:r>
            <a:r>
              <a:rPr lang="en-US" sz="20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，然后将所有这些模块打包成一个或多个 bundle</a:t>
            </a:r>
            <a:endParaRPr lang="en-US" sz="24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en-US" b="0" strike="noStrike" spc="-1">
              <a:latin typeface="Arial"/>
            </a:endParaRPr>
          </a:p>
          <a:p>
            <a:pPr algn="l">
              <a:lnSpc>
                <a:spcPct val="120000"/>
              </a:lnSpc>
            </a:pPr>
            <a:r>
              <a:rPr lang="en-US" sz="20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WebPack可以看做是模块打包机：它做的事情是，分析你的项目结构，</a:t>
            </a:r>
            <a:r>
              <a:rPr lang="zh-CN" altLang="en-US" sz="20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递归处理你执行脚本的依赖，生成一个依赖关系图，然后将依赖的模块输出处理（后续的工作是它提供的</a:t>
            </a:r>
            <a:r>
              <a:rPr lang="en-US" altLang="zh-CN" sz="20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API</a:t>
            </a:r>
            <a:r>
              <a:rPr lang="zh-CN" altLang="en-US" sz="20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扩展工具完成的）类似开发工具</a:t>
            </a:r>
            <a:r>
              <a:rPr lang="en-US" altLang="zh-CN" sz="20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explise</a:t>
            </a:r>
            <a:r>
              <a:rPr lang="zh-CN" altLang="en-US" sz="20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或者</a:t>
            </a:r>
            <a:r>
              <a:rPr lang="en-US" altLang="zh-CN" sz="2000" b="0" strike="noStrike" spc="-1">
                <a:solidFill>
                  <a:srgbClr val="26A69A"/>
                </a:solidFill>
                <a:latin typeface="Arial"/>
                <a:ea typeface="微软雅黑" charset="-122"/>
              </a:rPr>
              <a:t>vscode</a:t>
            </a:r>
            <a:endParaRPr lang="en-US" altLang="zh-CN" sz="2000" b="0" strike="noStrike" spc="-1">
              <a:solidFill>
                <a:srgbClr val="26A69A"/>
              </a:solidFill>
              <a:latin typeface="Arial"/>
              <a:ea typeface="微软雅黑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5955" y="260413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76910" y="322643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76910" y="3840480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scss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55955" y="4470400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999355" y="299656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20310" y="361886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999355" y="4217035"/>
            <a:ext cx="100838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cxnSp>
        <p:nvCxnSpPr>
          <p:cNvPr id="14" name="直接箭头连接符 13"/>
          <p:cNvCxnSpPr>
            <a:endCxn id="7" idx="0"/>
          </p:cNvCxnSpPr>
          <p:nvPr/>
        </p:nvCxnSpPr>
        <p:spPr>
          <a:xfrm>
            <a:off x="1168400" y="2892425"/>
            <a:ext cx="12700" cy="262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174750" y="3596005"/>
            <a:ext cx="12700" cy="262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174750" y="4208145"/>
            <a:ext cx="12700" cy="262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52980" y="3468370"/>
            <a:ext cx="216027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webpack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5" idx="3"/>
            <a:endCxn id="17" idx="1"/>
          </p:cNvCxnSpPr>
          <p:nvPr/>
        </p:nvCxnSpPr>
        <p:spPr>
          <a:xfrm>
            <a:off x="1664335" y="2712720"/>
            <a:ext cx="588645" cy="1043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1664335" y="3307080"/>
            <a:ext cx="588645" cy="44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7" idx="1"/>
          </p:cNvCxnSpPr>
          <p:nvPr/>
        </p:nvCxnSpPr>
        <p:spPr>
          <a:xfrm flipV="1">
            <a:off x="1685290" y="3756660"/>
            <a:ext cx="567690" cy="19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7" idx="1"/>
          </p:cNvCxnSpPr>
          <p:nvPr/>
        </p:nvCxnSpPr>
        <p:spPr>
          <a:xfrm flipV="1">
            <a:off x="1674495" y="3756660"/>
            <a:ext cx="578485" cy="86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" idx="1"/>
          </p:cNvCxnSpPr>
          <p:nvPr/>
        </p:nvCxnSpPr>
        <p:spPr>
          <a:xfrm flipV="1">
            <a:off x="4431665" y="3105150"/>
            <a:ext cx="567690" cy="57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11" idx="1"/>
          </p:cNvCxnSpPr>
          <p:nvPr/>
        </p:nvCxnSpPr>
        <p:spPr>
          <a:xfrm flipV="1">
            <a:off x="4413250" y="3727450"/>
            <a:ext cx="60706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3"/>
            <a:endCxn id="13" idx="1"/>
          </p:cNvCxnSpPr>
          <p:nvPr/>
        </p:nvCxnSpPr>
        <p:spPr>
          <a:xfrm>
            <a:off x="4413250" y="3756660"/>
            <a:ext cx="586105" cy="568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stomShape 17"/>
          <p:cNvSpPr/>
          <p:nvPr/>
        </p:nvSpPr>
        <p:spPr>
          <a:xfrm>
            <a:off x="5205095" y="448310"/>
            <a:ext cx="586041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endParaRPr lang="en-US" altLang="zh-CN" sz="3200" spc="-1">
              <a:solidFill>
                <a:srgbClr val="FF5252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3" name="CustomShape 36"/>
          <p:cNvSpPr/>
          <p:nvPr/>
        </p:nvSpPr>
        <p:spPr>
          <a:xfrm>
            <a:off x="422275" y="283845"/>
            <a:ext cx="339534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什么是Webpack？</a:t>
            </a:r>
            <a:endParaRPr lang="zh-CN" altLang="en-US" sz="3200" b="1" strike="noStrike" spc="-1">
              <a:solidFill>
                <a:srgbClr val="A6A6A6"/>
              </a:solidFill>
              <a:latin typeface="Arial"/>
              <a:ea typeface="微软雅黑" charset="-122"/>
            </a:endParaRPr>
          </a:p>
        </p:txBody>
      </p:sp>
    </p:spTree>
  </p:cSld>
  <p:clrMapOvr>
    <a:masterClrMapping/>
  </p:clrMapOvr>
  <p:transition spd="slow">
    <p:push dir="r"/>
    <p:sndAc>
      <p:stSnd>
        <p:snd r:embed="rId1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7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442700" y="2086060"/>
            <a:ext cx="11572560" cy="4194360"/>
          </a:xfrm>
        </p:spPr>
        <p:txBody>
          <a:bodyPr/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        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42720" y="1495425"/>
            <a:ext cx="9978390" cy="33407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ym typeface="+mn-ea"/>
              </a:rPr>
              <a:t>   webpack</a:t>
            </a:r>
            <a:r>
              <a:rPr lang="zh-CN" altLang="en-US">
                <a:sym typeface="+mn-ea"/>
              </a:rPr>
              <a:t>的主要功能包含：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模块关系依赖图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按需加载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高阶函数  前一个函数的执行结果作为后一个函数的执行参数（参照</a:t>
            </a:r>
            <a:r>
              <a:rPr lang="en-US" altLang="zh-CN">
                <a:sym typeface="+mn-ea"/>
              </a:rPr>
              <a:t>reduce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reduceRight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7" name="CustomShape 36"/>
          <p:cNvSpPr/>
          <p:nvPr/>
        </p:nvSpPr>
        <p:spPr>
          <a:xfrm>
            <a:off x="422275" y="283845"/>
            <a:ext cx="339534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什么是Webpack？</a:t>
            </a:r>
            <a:endParaRPr lang="zh-CN" altLang="en-US" sz="3200" b="1" strike="noStrike" spc="-1">
              <a:solidFill>
                <a:srgbClr val="A6A6A6"/>
              </a:solidFill>
              <a:latin typeface="Arial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58615" y="1784780"/>
            <a:ext cx="4396680" cy="1186920"/>
          </a:xfrm>
          <a:custGeom>
            <a:avLst/>
            <a:gdLst/>
            <a:ahLst/>
            <a:cxnLst/>
            <a:rect l="l" t="t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1334775" y="3253220"/>
            <a:ext cx="3226680" cy="1017000"/>
          </a:xfrm>
          <a:custGeom>
            <a:avLst/>
            <a:gdLst/>
            <a:ahLst/>
            <a:cxnLst/>
            <a:rect l="l" t="t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1736535" y="4508900"/>
            <a:ext cx="2404440" cy="783720"/>
          </a:xfrm>
          <a:custGeom>
            <a:avLst/>
            <a:gdLst/>
            <a:ahLst/>
            <a:cxnLst/>
            <a:rect l="l" t="t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1941375" y="4858100"/>
            <a:ext cx="2214000" cy="1099800"/>
          </a:xfrm>
          <a:custGeom>
            <a:avLst/>
            <a:gdLst/>
            <a:ahLst/>
            <a:cxnLst/>
            <a:rect l="l" t="t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1690455" y="3600620"/>
            <a:ext cx="2890440" cy="1437840"/>
          </a:xfrm>
          <a:custGeom>
            <a:avLst/>
            <a:gdLst/>
            <a:ahLst/>
            <a:cxnLst/>
            <a:rect l="l" t="t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1272855" y="2164220"/>
            <a:ext cx="3706200" cy="1844280"/>
          </a:xfrm>
          <a:custGeom>
            <a:avLst/>
            <a:gdLst/>
            <a:ahLst/>
            <a:cxnLst/>
            <a:rect l="l" t="t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5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95" name="Group 7"/>
          <p:cNvGrpSpPr/>
          <p:nvPr/>
        </p:nvGrpSpPr>
        <p:grpSpPr>
          <a:xfrm>
            <a:off x="3652455" y="2587940"/>
            <a:ext cx="687240" cy="2783880"/>
            <a:chOff x="7311960" y="2874960"/>
            <a:chExt cx="687240" cy="2783880"/>
          </a:xfrm>
        </p:grpSpPr>
        <p:sp>
          <p:nvSpPr>
            <p:cNvPr id="196" name="CustomShape 8"/>
            <p:cNvSpPr/>
            <p:nvPr/>
          </p:nvSpPr>
          <p:spPr>
            <a:xfrm>
              <a:off x="7311960" y="5386320"/>
              <a:ext cx="205920" cy="272520"/>
            </a:xfrm>
            <a:custGeom>
              <a:avLst/>
              <a:gdLst/>
              <a:ahLst/>
              <a:cxnLst/>
              <a:rect l="l" t="t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7" name="CustomShape 9"/>
            <p:cNvSpPr/>
            <p:nvPr/>
          </p:nvSpPr>
          <p:spPr>
            <a:xfrm>
              <a:off x="7405560" y="4200480"/>
              <a:ext cx="339480" cy="340920"/>
            </a:xfrm>
            <a:custGeom>
              <a:avLst/>
              <a:gdLst/>
              <a:ahLst/>
              <a:cxnLst/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8" name="CustomShape 10"/>
            <p:cNvSpPr/>
            <p:nvPr/>
          </p:nvSpPr>
          <p:spPr>
            <a:xfrm>
              <a:off x="7632720" y="2874960"/>
              <a:ext cx="366480" cy="301320"/>
            </a:xfrm>
            <a:custGeom>
              <a:avLst/>
              <a:gdLst/>
              <a:ahLst/>
              <a:cxnLst/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05" name="CustomShape 17"/>
          <p:cNvSpPr/>
          <p:nvPr/>
        </p:nvSpPr>
        <p:spPr>
          <a:xfrm>
            <a:off x="538480" y="438150"/>
            <a:ext cx="586041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FF5252"/>
                </a:solidFill>
                <a:latin typeface="Arial"/>
                <a:ea typeface="微软雅黑" charset="-122"/>
                <a:sym typeface="+mn-ea"/>
              </a:rPr>
              <a:t>为什么要使用</a:t>
            </a:r>
            <a:r>
              <a:rPr lang="en-US" altLang="zh-CN" sz="3200" spc="-1">
                <a:solidFill>
                  <a:srgbClr val="FF5252"/>
                </a:solidFill>
                <a:latin typeface="Arial"/>
                <a:ea typeface="微软雅黑" charset="-122"/>
                <a:sym typeface="+mn-ea"/>
              </a:rPr>
              <a:t>Webpack</a:t>
            </a:r>
            <a:endParaRPr lang="en-US" altLang="zh-CN" sz="3200" spc="-1">
              <a:solidFill>
                <a:srgbClr val="FF5252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8383270" y="4254500"/>
            <a:ext cx="408940" cy="7429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8306435" y="2401570"/>
            <a:ext cx="485775" cy="774700"/>
          </a:xfrm>
          <a:prstGeom prst="up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8960" y="1160145"/>
            <a:ext cx="2500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70C0"/>
                </a:solidFill>
              </a:rPr>
              <a:t>前端发展业务发展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（对打包工具要求不同）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2790" y="5099050"/>
            <a:ext cx="5473065" cy="793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前后端一起混合开发（基本上都是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PC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段运行，服务器性能好，不需要打包优化）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12790" y="3308985"/>
            <a:ext cx="5473065" cy="793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前后端分离（但是还是</a:t>
            </a:r>
            <a:r>
              <a:rPr lang="en-US" altLang="zh-CN"/>
              <a:t>web</a:t>
            </a:r>
            <a:r>
              <a:rPr lang="zh-CN" altLang="en-US"/>
              <a:t>项目，只是运行的客户端不同，只需要进行代码优化）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12790" y="1492885"/>
            <a:ext cx="5473065" cy="793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前段跨平台开发（同一份代码，不同环境运行，这就要求打包工具提供依赖图，方便扩展插件）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1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9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7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10" grpId="0" animBg="1"/>
      <p:bldP spid="3" grpId="1" animBg="1"/>
      <p:bldP spid="11" grpId="0" animBg="1"/>
      <p:bldP spid="6" grpId="0" animBg="1"/>
      <p:bldP spid="12" grpId="0" animBg="1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2"/>
          <p:cNvGrpSpPr/>
          <p:nvPr/>
        </p:nvGrpSpPr>
        <p:grpSpPr>
          <a:xfrm>
            <a:off x="1462115" y="2020825"/>
            <a:ext cx="3451320" cy="542880"/>
            <a:chOff x="5408640" y="2379600"/>
            <a:chExt cx="3451320" cy="542880"/>
          </a:xfrm>
        </p:grpSpPr>
        <p:sp>
          <p:nvSpPr>
            <p:cNvPr id="159" name="CustomShape 3"/>
            <p:cNvSpPr/>
            <p:nvPr/>
          </p:nvSpPr>
          <p:spPr>
            <a:xfrm>
              <a:off x="5408640" y="2379600"/>
              <a:ext cx="3451320" cy="542880"/>
            </a:xfrm>
            <a:prstGeom prst="homePlate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20000"/>
                </a:lnSpc>
              </a:pPr>
              <a:r>
                <a:rPr lang="en-US" sz="1400" spc="-1">
                  <a:solidFill>
                    <a:schemeClr val="bg1"/>
                  </a:solidFill>
                  <a:latin typeface="Arial"/>
                  <a:ea typeface="微软雅黑" charset="-122"/>
                  <a:sym typeface="+mn-ea"/>
                </a:rPr>
                <a:t>Webpack</a:t>
              </a:r>
              <a:endParaRPr lang="en-US" sz="1400" b="0" strike="noStrike" spc="-1">
                <a:solidFill>
                  <a:schemeClr val="bg1"/>
                </a:solidFill>
                <a:latin typeface="Arial"/>
                <a:ea typeface="微软雅黑" charset="-122"/>
                <a:sym typeface="+mn-ea"/>
              </a:endParaRPr>
            </a:p>
          </p:txBody>
        </p:sp>
        <p:sp>
          <p:nvSpPr>
            <p:cNvPr id="160" name="CustomShape 4"/>
            <p:cNvSpPr/>
            <p:nvPr/>
          </p:nvSpPr>
          <p:spPr>
            <a:xfrm>
              <a:off x="5408640" y="2379600"/>
              <a:ext cx="489240" cy="5428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1" name="Group 5"/>
          <p:cNvGrpSpPr/>
          <p:nvPr/>
        </p:nvGrpSpPr>
        <p:grpSpPr>
          <a:xfrm>
            <a:off x="1462115" y="3463510"/>
            <a:ext cx="3451320" cy="542880"/>
            <a:chOff x="5408640" y="3264120"/>
            <a:chExt cx="3451320" cy="542880"/>
          </a:xfrm>
        </p:grpSpPr>
        <p:sp>
          <p:nvSpPr>
            <p:cNvPr id="162" name="CustomShape 6"/>
            <p:cNvSpPr/>
            <p:nvPr/>
          </p:nvSpPr>
          <p:spPr>
            <a:xfrm>
              <a:off x="5408640" y="3264120"/>
              <a:ext cx="3451320" cy="54288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20000"/>
                </a:lnSpc>
              </a:pPr>
              <a:r>
                <a:rPr lang="en-US" sz="1400">
                  <a:solidFill>
                    <a:schemeClr val="bg1"/>
                  </a:solidFill>
                  <a:uFillTx/>
                  <a:latin typeface="Arial"/>
                  <a:ea typeface="微软雅黑" charset="-122"/>
                  <a:sym typeface="+mn-ea"/>
                </a:rPr>
                <a:t>R.JS</a:t>
              </a:r>
              <a:endParaRPr lang="en-US" sz="1400" b="0">
                <a:solidFill>
                  <a:schemeClr val="bg1"/>
                </a:solidFill>
                <a:uFillTx/>
                <a:latin typeface="Arial"/>
                <a:ea typeface="微软雅黑" charset="-122"/>
                <a:sym typeface="+mn-ea"/>
              </a:endParaRPr>
            </a:p>
          </p:txBody>
        </p:sp>
        <p:sp>
          <p:nvSpPr>
            <p:cNvPr id="163" name="CustomShape 7"/>
            <p:cNvSpPr/>
            <p:nvPr/>
          </p:nvSpPr>
          <p:spPr>
            <a:xfrm>
              <a:off x="5408640" y="3264120"/>
              <a:ext cx="489240" cy="542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7" name="Group 11"/>
          <p:cNvGrpSpPr/>
          <p:nvPr/>
        </p:nvGrpSpPr>
        <p:grpSpPr>
          <a:xfrm>
            <a:off x="1462115" y="4726815"/>
            <a:ext cx="3451320" cy="542880"/>
            <a:chOff x="5408640" y="5033520"/>
            <a:chExt cx="3451320" cy="542880"/>
          </a:xfrm>
        </p:grpSpPr>
        <p:sp>
          <p:nvSpPr>
            <p:cNvPr id="168" name="CustomShape 12"/>
            <p:cNvSpPr/>
            <p:nvPr/>
          </p:nvSpPr>
          <p:spPr>
            <a:xfrm>
              <a:off x="5408640" y="5033520"/>
              <a:ext cx="3451320" cy="54288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chemeClr val="bg1"/>
                  </a:solidFill>
                  <a:uFillTx/>
                  <a:latin typeface="Arial"/>
                  <a:ea typeface="微软雅黑" charset="-122"/>
                  <a:sym typeface="+mn-ea"/>
                </a:rPr>
                <a:t>Glup</a:t>
              </a:r>
              <a:endParaRPr lang="en-US" sz="1400" b="0">
                <a:solidFill>
                  <a:schemeClr val="bg1"/>
                </a:solidFill>
                <a:uFillTx/>
                <a:latin typeface="Arial"/>
                <a:ea typeface="微软雅黑" charset="-122"/>
                <a:sym typeface="+mn-ea"/>
              </a:endParaRPr>
            </a:p>
          </p:txBody>
        </p:sp>
        <p:sp>
          <p:nvSpPr>
            <p:cNvPr id="169" name="CustomShape 13"/>
            <p:cNvSpPr/>
            <p:nvPr/>
          </p:nvSpPr>
          <p:spPr>
            <a:xfrm>
              <a:off x="5408640" y="5033520"/>
              <a:ext cx="489240" cy="5428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5" name="CustomShape 17"/>
          <p:cNvSpPr/>
          <p:nvPr/>
        </p:nvSpPr>
        <p:spPr>
          <a:xfrm>
            <a:off x="538480" y="366395"/>
            <a:ext cx="586041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FF5252"/>
                </a:solidFill>
                <a:latin typeface="Arial"/>
                <a:ea typeface="微软雅黑" charset="-122"/>
                <a:sym typeface="+mn-ea"/>
              </a:rPr>
              <a:t>为什么要使用</a:t>
            </a:r>
            <a:r>
              <a:rPr lang="en-US" altLang="zh-CN" sz="3200" spc="-1">
                <a:solidFill>
                  <a:srgbClr val="FF5252"/>
                </a:solidFill>
                <a:latin typeface="Arial"/>
                <a:ea typeface="微软雅黑" charset="-122"/>
                <a:sym typeface="+mn-ea"/>
              </a:rPr>
              <a:t>Webpack</a:t>
            </a:r>
            <a:endParaRPr lang="en-US" altLang="zh-CN" sz="3200" spc="-1">
              <a:solidFill>
                <a:srgbClr val="FF5252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25320" y="1434465"/>
            <a:ext cx="250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70C0"/>
                </a:solidFill>
              </a:rPr>
              <a:t>打包工具对比</a:t>
            </a:r>
            <a:endParaRPr lang="zh-CN" altLang="en-US">
              <a:solidFill>
                <a:srgbClr val="0070C0"/>
              </a:solidFill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1462115" y="5610135"/>
            <a:ext cx="3451320" cy="542880"/>
            <a:chOff x="5408640" y="4149000"/>
            <a:chExt cx="3451320" cy="542880"/>
          </a:xfrm>
        </p:grpSpPr>
        <p:sp>
          <p:nvSpPr>
            <p:cNvPr id="6" name="CustomShape 9"/>
            <p:cNvSpPr/>
            <p:nvPr/>
          </p:nvSpPr>
          <p:spPr>
            <a:xfrm>
              <a:off x="5408640" y="4149000"/>
              <a:ext cx="3451320" cy="54288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20000"/>
                </a:lnSpc>
              </a:pPr>
              <a:r>
                <a:rPr lang="en-US" sz="1400">
                  <a:solidFill>
                    <a:schemeClr val="bg1"/>
                  </a:solidFill>
                  <a:uFillTx/>
                  <a:latin typeface="Arial"/>
                  <a:ea typeface="微软雅黑" charset="-122"/>
                  <a:sym typeface="+mn-ea"/>
                </a:rPr>
                <a:t>Grunt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7" name="CustomShape 10"/>
            <p:cNvSpPr/>
            <p:nvPr/>
          </p:nvSpPr>
          <p:spPr>
            <a:xfrm>
              <a:off x="5408640" y="4149000"/>
              <a:ext cx="489240" cy="5428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" name="矩形 8"/>
          <p:cNvSpPr/>
          <p:nvPr/>
        </p:nvSpPr>
        <p:spPr>
          <a:xfrm>
            <a:off x="6445885" y="5035550"/>
            <a:ext cx="5192395" cy="791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代码优化工具，根据制定的配置文件利用</a:t>
            </a:r>
            <a:r>
              <a:rPr lang="en-US" altLang="zh-CN"/>
              <a:t>nodeJs</a:t>
            </a:r>
            <a:r>
              <a:rPr lang="zh-CN" altLang="en-US"/>
              <a:t>对文件进行复制、合并、混淆</a:t>
            </a:r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5101590" y="5188585"/>
            <a:ext cx="979170" cy="485775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45885" y="3319780"/>
            <a:ext cx="4824095" cy="791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requireJs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和</a:t>
            </a:r>
            <a:r>
              <a:rPr lang="en-US" altLang="zh-CN"/>
              <a:t>define</a:t>
            </a:r>
            <a:r>
              <a:rPr lang="zh-CN" altLang="en-US"/>
              <a:t>模块化关键字的依赖关系而自动对代码进行合并和混淆</a:t>
            </a:r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5114290" y="5188585"/>
            <a:ext cx="979170" cy="485775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45885" y="3319780"/>
            <a:ext cx="5192395" cy="791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requireJs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和</a:t>
            </a:r>
            <a:r>
              <a:rPr lang="en-US" altLang="zh-CN"/>
              <a:t>define</a:t>
            </a:r>
            <a:r>
              <a:rPr lang="zh-CN" altLang="en-US"/>
              <a:t>模块化关键字的依赖关系而自动对代码进行合并和混淆</a:t>
            </a:r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5101590" y="3520440"/>
            <a:ext cx="979170" cy="485775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45885" y="1685290"/>
            <a:ext cx="5192395" cy="113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NodeJs</a:t>
            </a:r>
            <a:r>
              <a:rPr lang="zh-CN" altLang="en-US"/>
              <a:t>和</a:t>
            </a:r>
            <a:r>
              <a:rPr lang="en-US" altLang="zh-CN"/>
              <a:t>ES6</a:t>
            </a:r>
            <a:r>
              <a:rPr lang="zh-CN" altLang="en-US"/>
              <a:t>的模块化关键字</a:t>
            </a:r>
            <a:r>
              <a:rPr lang="en-US" altLang="zh-CN"/>
              <a:t>require</a:t>
            </a:r>
            <a:r>
              <a:rPr lang="zh-CN" altLang="en-US"/>
              <a:t>、</a:t>
            </a:r>
            <a:r>
              <a:rPr lang="en-US" altLang="zh-CN"/>
              <a:t>import</a:t>
            </a:r>
            <a:r>
              <a:rPr lang="zh-CN" altLang="en-US"/>
              <a:t>、</a:t>
            </a:r>
            <a:r>
              <a:rPr lang="en-US" altLang="zh-CN"/>
              <a:t>export</a:t>
            </a:r>
            <a:r>
              <a:rPr lang="zh-CN" altLang="en-US"/>
              <a:t>生成代码的关系依赖图返回，并提供一套完善的</a:t>
            </a:r>
            <a:r>
              <a:rPr lang="en-US" altLang="zh-CN"/>
              <a:t>API</a:t>
            </a:r>
            <a:r>
              <a:rPr lang="zh-CN" altLang="en-US"/>
              <a:t>方便其他用户对其进行处理</a:t>
            </a:r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5101590" y="209169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22275" y="283845"/>
            <a:ext cx="3395345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</a:t>
            </a:r>
            <a:endParaRPr lang="zh-CN" altLang="en-US" sz="3200" b="1" strike="noStrike" spc="-1">
              <a:solidFill>
                <a:srgbClr val="A6A6A6"/>
              </a:solidFill>
              <a:latin typeface="Arial"/>
              <a:ea typeface="微软雅黑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6225" y="1181735"/>
            <a:ext cx="10369550" cy="547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Webpack </a:t>
            </a:r>
            <a:r>
              <a:rPr lang="zh-CN" altLang="en-US"/>
              <a:t>配置：（https://www.webpackjs.com/configuration/）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</a:t>
            </a:r>
            <a:r>
              <a:rPr lang="zh-CN" altLang="en-US">
                <a:sym typeface="+mn-ea"/>
              </a:rPr>
              <a:t>入口(entry)</a:t>
            </a:r>
            <a:r>
              <a:rPr lang="zh-CN" altLang="en-US"/>
              <a:t>： 起点或是应用程序的起点入口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</a:t>
            </a:r>
            <a:r>
              <a:rPr lang="zh-CN" altLang="en-US">
                <a:sym typeface="+mn-ea"/>
              </a:rPr>
              <a:t>输出(output)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应用程序的最终打包模块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模块(module)：</a:t>
            </a:r>
            <a:r>
              <a:rPr lang="en-US" altLang="zh-CN"/>
              <a:t>决定了如何处理项目中的不同类型的模块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        解析(resolve)：配置模块如何解析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插件(plugins)：webpack 插件列表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开发中（devServer）： webpack-dev-server 的选项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2227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入口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9640" y="1692910"/>
            <a:ext cx="7199630" cy="104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entry: {</a:t>
            </a:r>
            <a:endParaRPr lang="zh-CN" altLang="en-US"/>
          </a:p>
          <a:p>
            <a:pPr lvl="0" algn="l"/>
            <a:r>
              <a:rPr lang="zh-CN" altLang="en-US">
                <a:sym typeface="+mn-ea"/>
              </a:rPr>
              <a:t>        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: "./</a:t>
            </a:r>
            <a:r>
              <a:rPr lang="en-US" altLang="zh-CN">
                <a:sym typeface="+mn-ea"/>
              </a:rPr>
              <a:t>src/main</a:t>
            </a:r>
            <a:r>
              <a:rPr lang="zh-CN" altLang="en-US">
                <a:sym typeface="+mn-ea"/>
              </a:rPr>
              <a:t>.js"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     }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39005" y="3129915"/>
            <a:ext cx="7200900" cy="1303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0" algn="l"/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entry: {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       home: "./home.js",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       about: "./about.js",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    }</a:t>
            </a:r>
            <a:endParaRPr lang="zh-CN" altLang="en-US"/>
          </a:p>
        </p:txBody>
      </p:sp>
      <p:grpSp>
        <p:nvGrpSpPr>
          <p:cNvPr id="244" name="Group 1"/>
          <p:cNvGrpSpPr/>
          <p:nvPr/>
        </p:nvGrpSpPr>
        <p:grpSpPr>
          <a:xfrm>
            <a:off x="271438" y="852170"/>
            <a:ext cx="4041482" cy="5960745"/>
            <a:chOff x="1260524" y="1538640"/>
            <a:chExt cx="4041556" cy="4852800"/>
          </a:xfrm>
        </p:grpSpPr>
        <p:grpSp>
          <p:nvGrpSpPr>
            <p:cNvPr id="245" name="Group 2"/>
            <p:cNvGrpSpPr/>
            <p:nvPr/>
          </p:nvGrpSpPr>
          <p:grpSpPr>
            <a:xfrm>
              <a:off x="2073240" y="1538640"/>
              <a:ext cx="273240" cy="4852800"/>
              <a:chOff x="2073240" y="1538640"/>
              <a:chExt cx="273240" cy="4852800"/>
            </a:xfrm>
          </p:grpSpPr>
          <p:sp>
            <p:nvSpPr>
              <p:cNvPr id="246" name="CustomShape 3"/>
              <p:cNvSpPr/>
              <p:nvPr/>
            </p:nvSpPr>
            <p:spPr>
              <a:xfrm rot="5400000">
                <a:off x="1828440" y="5874480"/>
                <a:ext cx="762120" cy="271440"/>
              </a:xfrm>
              <a:prstGeom prst="homePlate">
                <a:avLst>
                  <a:gd name="adj" fmla="val 281623"/>
                </a:avLst>
              </a:prstGeom>
              <a:gradFill rotWithShape="0">
                <a:gsLst>
                  <a:gs pos="0">
                    <a:srgbClr val="E1C9AF"/>
                  </a:gs>
                  <a:gs pos="100000">
                    <a:srgbClr val="B88954"/>
                  </a:gs>
                </a:gsLst>
                <a:lin ang="10800000"/>
              </a:gra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4"/>
              <p:cNvSpPr/>
              <p:nvPr/>
            </p:nvSpPr>
            <p:spPr>
              <a:xfrm>
                <a:off x="2073600" y="2281320"/>
                <a:ext cx="272520" cy="3533040"/>
              </a:xfrm>
              <a:custGeom>
                <a:avLst/>
                <a:gdLst/>
                <a:ahLst/>
                <a:cxnLst/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38000">
                    <a:schemeClr val="tx2"/>
                  </a:gs>
                  <a:gs pos="82000">
                    <a:schemeClr val="tx2"/>
                  </a:gs>
                  <a:gs pos="83000">
                    <a:schemeClr val="tx2"/>
                  </a:gs>
                  <a:gs pos="100000">
                    <a:schemeClr val="tx2"/>
                  </a:gs>
                </a:gsLst>
                <a:lin ang="0"/>
              </a:gra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5"/>
              <p:cNvSpPr/>
              <p:nvPr/>
            </p:nvSpPr>
            <p:spPr>
              <a:xfrm>
                <a:off x="2073600" y="1728720"/>
                <a:ext cx="271440" cy="5522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FFFFF"/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/>
              </a:gra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CustomShape 6"/>
              <p:cNvSpPr/>
              <p:nvPr/>
            </p:nvSpPr>
            <p:spPr>
              <a:xfrm>
                <a:off x="2103480" y="1538640"/>
                <a:ext cx="211680" cy="190080"/>
              </a:xfrm>
              <a:prstGeom prst="rect">
                <a:avLst/>
              </a:prstGeom>
              <a:solidFill>
                <a:schemeClr val="tx2"/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7"/>
              <p:cNvSpPr/>
              <p:nvPr/>
            </p:nvSpPr>
            <p:spPr>
              <a:xfrm rot="5400000">
                <a:off x="2102760" y="6248520"/>
                <a:ext cx="21348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24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Line 8"/>
              <p:cNvSpPr/>
              <p:nvPr/>
            </p:nvSpPr>
            <p:spPr>
              <a:xfrm>
                <a:off x="2073240" y="179388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Line 9"/>
              <p:cNvSpPr/>
              <p:nvPr/>
            </p:nvSpPr>
            <p:spPr>
              <a:xfrm>
                <a:off x="2073240" y="186480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Line 10"/>
              <p:cNvSpPr/>
              <p:nvPr/>
            </p:nvSpPr>
            <p:spPr>
              <a:xfrm>
                <a:off x="2073240" y="193572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Line 11"/>
              <p:cNvSpPr/>
              <p:nvPr/>
            </p:nvSpPr>
            <p:spPr>
              <a:xfrm>
                <a:off x="2073240" y="200628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Line 12"/>
              <p:cNvSpPr/>
              <p:nvPr/>
            </p:nvSpPr>
            <p:spPr>
              <a:xfrm>
                <a:off x="2073240" y="207720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Line 13"/>
              <p:cNvSpPr/>
              <p:nvPr/>
            </p:nvSpPr>
            <p:spPr>
              <a:xfrm>
                <a:off x="2073240" y="214812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Line 14"/>
              <p:cNvSpPr/>
              <p:nvPr/>
            </p:nvSpPr>
            <p:spPr>
              <a:xfrm>
                <a:off x="2073240" y="2219040"/>
                <a:ext cx="273240" cy="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8" name="CustomShape 15"/>
            <p:cNvSpPr/>
            <p:nvPr/>
          </p:nvSpPr>
          <p:spPr>
            <a:xfrm rot="16200000">
              <a:off x="1720440" y="5171760"/>
              <a:ext cx="650160" cy="55440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16"/>
            <p:cNvSpPr/>
            <p:nvPr/>
          </p:nvSpPr>
          <p:spPr>
            <a:xfrm rot="16200000">
              <a:off x="1720440" y="4327560"/>
              <a:ext cx="650160" cy="55440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17"/>
            <p:cNvSpPr/>
            <p:nvPr/>
          </p:nvSpPr>
          <p:spPr>
            <a:xfrm rot="16200000">
              <a:off x="1720440" y="3483360"/>
              <a:ext cx="650160" cy="55440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18"/>
            <p:cNvSpPr/>
            <p:nvPr/>
          </p:nvSpPr>
          <p:spPr>
            <a:xfrm rot="16200000">
              <a:off x="1720440" y="2639160"/>
              <a:ext cx="650160" cy="55440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19"/>
            <p:cNvSpPr/>
            <p:nvPr/>
          </p:nvSpPr>
          <p:spPr>
            <a:xfrm>
              <a:off x="2017800" y="2381760"/>
              <a:ext cx="3284280" cy="567720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20"/>
            <p:cNvSpPr/>
            <p:nvPr/>
          </p:nvSpPr>
          <p:spPr>
            <a:xfrm>
              <a:off x="2017800" y="3634886"/>
              <a:ext cx="3284280" cy="567720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CustomShape 21"/>
            <p:cNvSpPr/>
            <p:nvPr/>
          </p:nvSpPr>
          <p:spPr>
            <a:xfrm>
              <a:off x="2017800" y="4946430"/>
              <a:ext cx="3284280" cy="567720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2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23"/>
            <p:cNvSpPr/>
            <p:nvPr/>
          </p:nvSpPr>
          <p:spPr>
            <a:xfrm>
              <a:off x="2503502" y="2494401"/>
              <a:ext cx="218016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algn="ctr">
                <a:lnSpc>
                  <a:spcPct val="120000"/>
                </a:lnSpc>
              </a:pPr>
              <a:r>
                <a:rPr lang="zh-CN" altLang="en-US" sz="1400" b="0" strike="noStrike" spc="-1">
                  <a:solidFill>
                    <a:srgbClr val="FFFFFF"/>
                  </a:solidFill>
                  <a:latin typeface="Arial"/>
                  <a:ea typeface="微软雅黑" charset="-122"/>
                </a:rPr>
                <a:t>单页面</a:t>
              </a:r>
              <a:r>
                <a:rPr lang="en-US" sz="1400" b="0" strike="noStrike" spc="-1">
                  <a:solidFill>
                    <a:srgbClr val="FFFFFF"/>
                  </a:solidFill>
                  <a:latin typeface="Arial"/>
                  <a:ea typeface="微软雅黑" charset="-122"/>
                </a:rPr>
                <a:t> 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67" name="CustomShape 24"/>
            <p:cNvSpPr/>
            <p:nvPr/>
          </p:nvSpPr>
          <p:spPr>
            <a:xfrm>
              <a:off x="2049840" y="2493000"/>
              <a:ext cx="28008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 algn="ctr">
                <a:lnSpc>
                  <a:spcPct val="120000"/>
                </a:lnSpc>
              </a:pPr>
              <a:r>
                <a:rPr lang="en-US" sz="1400" b="1" strike="noStrike" spc="-1">
                  <a:solidFill>
                    <a:srgbClr val="FFFFFF"/>
                  </a:solidFill>
                  <a:latin typeface="Arial"/>
                  <a:ea typeface="微软雅黑" charset="-122"/>
                </a:rPr>
                <a:t>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68" name="CustomShape 25"/>
            <p:cNvSpPr/>
            <p:nvPr/>
          </p:nvSpPr>
          <p:spPr>
            <a:xfrm>
              <a:off x="2049840" y="3746126"/>
              <a:ext cx="28008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 algn="ctr">
                <a:lnSpc>
                  <a:spcPct val="120000"/>
                </a:lnSpc>
              </a:pPr>
              <a:r>
                <a:rPr lang="en-US" sz="1400" b="1" strike="noStrike" spc="-1">
                  <a:solidFill>
                    <a:srgbClr val="FFFFFF"/>
                  </a:solidFill>
                  <a:latin typeface="Arial"/>
                  <a:ea typeface="微软雅黑" charset="-122"/>
                </a:rPr>
                <a:t>2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69" name="CustomShape 26"/>
            <p:cNvSpPr/>
            <p:nvPr/>
          </p:nvSpPr>
          <p:spPr>
            <a:xfrm>
              <a:off x="2066350" y="5057513"/>
              <a:ext cx="28008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 algn="ctr">
                <a:lnSpc>
                  <a:spcPct val="120000"/>
                </a:lnSpc>
              </a:pPr>
              <a:r>
                <a:rPr lang="en-US" sz="1400" b="1" strike="noStrike" spc="-1">
                  <a:solidFill>
                    <a:srgbClr val="FFFFFF"/>
                  </a:solidFill>
                  <a:latin typeface="Arial"/>
                  <a:ea typeface="微软雅黑" charset="-122"/>
                </a:rPr>
                <a:t>3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70" name="CustomShape 27"/>
            <p:cNvSpPr/>
            <p:nvPr/>
          </p:nvSpPr>
          <p:spPr>
            <a:xfrm>
              <a:off x="1260524" y="5376468"/>
              <a:ext cx="28008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/>
            <a:p>
              <a:pPr algn="ctr">
                <a:lnSpc>
                  <a:spcPct val="120000"/>
                </a:lnSpc>
              </a:pP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71" name="CustomShape 28"/>
            <p:cNvSpPr/>
            <p:nvPr/>
          </p:nvSpPr>
          <p:spPr>
            <a:xfrm>
              <a:off x="2520012" y="3774926"/>
              <a:ext cx="218016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algn="ctr">
                <a:lnSpc>
                  <a:spcPct val="120000"/>
                </a:lnSpc>
              </a:pPr>
              <a:r>
                <a:rPr lang="zh-CN" altLang="en-US" sz="1400" b="0" strike="noStrike" spc="-1">
                  <a:solidFill>
                    <a:srgbClr val="FFFFFF"/>
                  </a:solidFill>
                  <a:latin typeface="Arial"/>
                  <a:ea typeface="微软雅黑" charset="-122"/>
                </a:rPr>
                <a:t>多页面</a:t>
              </a:r>
              <a:endParaRPr lang="zh-CN" altLang="en-US" sz="1400" b="0" strike="noStrike" spc="-1">
                <a:solidFill>
                  <a:srgbClr val="FFFFFF"/>
                </a:solidFill>
                <a:latin typeface="Arial"/>
                <a:ea typeface="微软雅黑" charset="-122"/>
              </a:endParaRPr>
            </a:p>
          </p:txBody>
        </p:sp>
        <p:sp>
          <p:nvSpPr>
            <p:cNvPr id="273" name="CustomShape 30"/>
            <p:cNvSpPr/>
            <p:nvPr/>
          </p:nvSpPr>
          <p:spPr>
            <a:xfrm>
              <a:off x="2520012" y="5062939"/>
              <a:ext cx="2180160" cy="34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pPr algn="ctr">
                <a:lnSpc>
                  <a:spcPct val="12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Arial"/>
                  <a:ea typeface="微软雅黑" charset="-122"/>
                </a:rPr>
                <a:t>动态入口</a:t>
              </a:r>
              <a:endParaRPr lang="en-US" sz="1400" b="0" strike="noStrike" spc="-1">
                <a:solidFill>
                  <a:srgbClr val="FFFFFF"/>
                </a:solidFill>
                <a:latin typeface="Arial"/>
                <a:ea typeface="微软雅黑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739640" y="4760595"/>
            <a:ext cx="7199630" cy="1303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lvl="0" algn="l"/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entry: () =&gt; './demo'</a:t>
            </a:r>
            <a:endParaRPr>
              <a:sym typeface="+mn-ea"/>
            </a:endParaRPr>
          </a:p>
          <a:p>
            <a:pPr lvl="0" algn="l"/>
            <a:endParaRPr>
              <a:sym typeface="+mn-ea"/>
            </a:endParaRPr>
          </a:p>
          <a:p>
            <a:pPr lvl="0" algn="l"/>
            <a:r>
              <a:rPr lang="en-US">
                <a:sym typeface="+mn-ea"/>
              </a:rPr>
              <a:t>	</a:t>
            </a:r>
            <a:endParaRPr>
              <a:sym typeface="+mn-ea"/>
            </a:endParaRPr>
          </a:p>
          <a:p>
            <a:pPr lvl="0" algn="l"/>
            <a:r>
              <a:rPr>
                <a:sym typeface="+mn-ea"/>
              </a:rPr>
              <a:t>   entry: () =&gt; new Promise((resolve) =&gt; resolve(['./demo', './demo2']))</a:t>
            </a:r>
            <a:endParaRPr>
              <a:sym typeface="+mn-ea"/>
            </a:endParaRPr>
          </a:p>
        </p:txBody>
      </p:sp>
      <p:sp>
        <p:nvSpPr>
          <p:cNvPr id="9" name="上下箭头 8"/>
          <p:cNvSpPr/>
          <p:nvPr/>
        </p:nvSpPr>
        <p:spPr>
          <a:xfrm>
            <a:off x="6544945" y="5234940"/>
            <a:ext cx="201295" cy="4102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CustomShape 36"/>
          <p:cNvSpPr/>
          <p:nvPr/>
        </p:nvSpPr>
        <p:spPr>
          <a:xfrm>
            <a:off x="408305" y="297815"/>
            <a:ext cx="5449570" cy="488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>
              <a:lnSpc>
                <a:spcPct val="100000"/>
              </a:lnSpc>
            </a:pP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怎么使用</a:t>
            </a:r>
            <a:r>
              <a:rPr lang="en-US" altLang="zh-CN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Webpack -- </a:t>
            </a:r>
            <a:r>
              <a:rPr lang="zh-CN" altLang="en-US" sz="3200" spc="-1">
                <a:solidFill>
                  <a:srgbClr val="26A69A"/>
                </a:solidFill>
                <a:latin typeface="Arial"/>
                <a:ea typeface="微软雅黑" charset="-122"/>
                <a:sym typeface="+mn-ea"/>
              </a:rPr>
              <a:t>输出</a:t>
            </a:r>
            <a:endParaRPr lang="zh-CN" altLang="en-US" sz="3200" spc="-1">
              <a:solidFill>
                <a:srgbClr val="26A69A"/>
              </a:solidFill>
              <a:latin typeface="Arial"/>
              <a:ea typeface="微软雅黑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4950" y="1948180"/>
            <a:ext cx="9822180" cy="416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9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output: {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path: config.build.assetsRoot,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filename: '[name].js',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publicPath:  process.env.NODE_ENV === 'production'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                   ? config.build.assetsPublicPath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                           : config.dev.assetsPublicPath</a:t>
            </a:r>
            <a:endParaRPr lang="zh-CN" altLang="en-US">
              <a:sym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4950" y="1010285"/>
            <a:ext cx="982218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   </a:t>
            </a:r>
            <a:r>
              <a:rPr lang="zh-CN" altLang="en-US"/>
              <a:t>主要配置输出路径和名称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A69A"/>
      </a:accent1>
      <a:accent2>
        <a:srgbClr val="FF5252"/>
      </a:accent2>
      <a:accent3>
        <a:srgbClr val="26A69A"/>
      </a:accent3>
      <a:accent4>
        <a:srgbClr val="FF5252"/>
      </a:accent4>
      <a:accent5>
        <a:srgbClr val="26A69A"/>
      </a:accent5>
      <a:accent6>
        <a:srgbClr val="FF5252"/>
      </a:accent6>
      <a:hlink>
        <a:srgbClr val="26A69A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A69A"/>
      </a:accent1>
      <a:accent2>
        <a:srgbClr val="FF5252"/>
      </a:accent2>
      <a:accent3>
        <a:srgbClr val="26A69A"/>
      </a:accent3>
      <a:accent4>
        <a:srgbClr val="FF5252"/>
      </a:accent4>
      <a:accent5>
        <a:srgbClr val="26A69A"/>
      </a:accent5>
      <a:accent6>
        <a:srgbClr val="FF5252"/>
      </a:accent6>
      <a:hlink>
        <a:srgbClr val="26A69A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6674</Words>
  <Application>WPS 演示</Application>
  <PresentationFormat/>
  <Paragraphs>355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PowerPoint 演示文稿</vt:lpstr>
      <vt:lpstr>PowerPoint 演示文稿</vt:lpstr>
      <vt:lpstr>PowerPoint 演示文稿</vt:lpstr>
      <vt:lpstr>什么是Webpack？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wangqiang</cp:lastModifiedBy>
  <cp:revision>16</cp:revision>
  <dcterms:created xsi:type="dcterms:W3CDTF">2016-12-12T15:36:00Z</dcterms:created>
  <dcterms:modified xsi:type="dcterms:W3CDTF">2018-12-11T09:11:38Z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23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  <property fmtid="{D5CDD505-2E9C-101B-9397-08002B2CF9AE}" pid="12" name="KSOProductBuildVer">
    <vt:lpwstr>2052-10.8.0.5562</vt:lpwstr>
  </property>
</Properties>
</file>