
<file path=[Content_Types].xml><?xml version="1.0" encoding="utf-8"?>
<Types xmlns="http://schemas.openxmlformats.org/package/2006/content-types">
  <Default Extension="wav" ContentType="audio/x-wav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80" r:id="rId8"/>
    <p:sldId id="260" r:id="rId9"/>
    <p:sldId id="25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61" r:id="rId18"/>
    <p:sldId id="308" r:id="rId19"/>
    <p:sldId id="277" r:id="rId20"/>
  </p:sldIdLst>
  <p:sldSz cx="12858750" cy="723265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单击鼠标移动幻灯片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latin typeface="Arial" panose="020B0604020202020204"/>
              </a:rPr>
              <a:t>单击编辑备注格式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04E9CAD-E3A7-4781-A9C2-EA940DCC0E01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23F095-355C-4AEF-A948-B2070CBBE06A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319393-AD99-4BF2-B23C-C3709B467F2B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308B96-B349-44A5-B468-0E782B0B56A4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712A0F-8B08-4348-9991-43610AD05870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44DCCE-C8BE-438F-AF3C-983F133E8918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3802F9-9C46-4756-9420-78EE6D69B3DA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1A4E79-6719-458C-998B-27DD29E7ADC8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5544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46792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55544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46792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42600" y="288360"/>
            <a:ext cx="11572560" cy="5598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5544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46792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55544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46792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42600" y="288360"/>
            <a:ext cx="11572560" cy="5598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84160" y="6703920"/>
            <a:ext cx="2892240" cy="383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ABABD4A-E83B-451E-B0A6-524B0C43572E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259160" y="6703920"/>
            <a:ext cx="4339800" cy="38376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9082080" y="6703920"/>
            <a:ext cx="2892240" cy="383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E31B39-2927-46B8-9BE9-F69C8588C52A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pic>
        <p:nvPicPr>
          <p:cNvPr id="4" name="图片 5"/>
          <p:cNvPicPr/>
          <p:nvPr/>
        </p:nvPicPr>
        <p:blipFill>
          <a:blip r:embed="rId13"/>
          <a:stretch>
            <a:fillRect/>
          </a:stretch>
        </p:blipFill>
        <p:spPr>
          <a:xfrm>
            <a:off x="360" y="0"/>
            <a:ext cx="12857760" cy="723240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单击鼠标编辑标题文字格式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360" y="0"/>
            <a:ext cx="12857760" cy="72324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884160" y="6703920"/>
            <a:ext cx="2892240" cy="383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18CD634-2FC7-4B8D-A8B2-A7A3D3D394CE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4259160" y="6703920"/>
            <a:ext cx="4339800" cy="38376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9082080" y="6703920"/>
            <a:ext cx="2892240" cy="383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30121D-14E4-4BE8-B7D5-508DCDCC865E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pic>
        <p:nvPicPr>
          <p:cNvPr id="46" name="图片 5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12857760" cy="723240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152280" y="202680"/>
            <a:ext cx="12553560" cy="6827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单击鼠标编辑标题文字格式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240" y="349560"/>
            <a:ext cx="4247640" cy="42688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817240" y="1895040"/>
            <a:ext cx="2304720" cy="223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lang="en-US" sz="8800" b="0" strike="noStrike" cap="all" spc="-1">
                <a:solidFill>
                  <a:srgbClr val="26A69A"/>
                </a:solidFill>
                <a:latin typeface="Impact" panose="020B0806030902050204"/>
                <a:ea typeface="微软雅黑" panose="020B0503020204020204" charset="-122"/>
              </a:rPr>
              <a:t>分享</a:t>
            </a:r>
            <a:endParaRPr lang="en-US" sz="8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760"/>
              </a:spcBef>
            </a:pPr>
            <a:endParaRPr lang="en-US" sz="8800" b="0" strike="noStrike" spc="-1">
              <a:latin typeface="Arial" panose="020B0604020202020204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57240" y="4707360"/>
            <a:ext cx="719964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en-US" sz="5400" b="1" strike="noStrike" spc="-1">
                <a:solidFill>
                  <a:srgbClr val="26A69A"/>
                </a:solidFill>
                <a:latin typeface="微软雅黑" panose="020B0503020204020204" charset="-122"/>
                <a:ea typeface="微软雅黑" panose="020B0503020204020204" charset="-122"/>
              </a:rPr>
              <a:t>WEB PACK</a:t>
            </a:r>
            <a:r>
              <a:rPr lang="en-US" sz="4000" b="0" strike="noStrike" spc="-1">
                <a:solidFill>
                  <a:srgbClr val="26A69A"/>
                </a:solidFill>
                <a:latin typeface="微软雅黑" panose="020B0503020204020204" charset="-122"/>
                <a:ea typeface="微软雅黑" panose="020B0503020204020204" charset="-122"/>
              </a:rPr>
              <a:t>  介绍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53240" y="6347160"/>
            <a:ext cx="453600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汇报人：王强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729990" y="5530850"/>
            <a:ext cx="7413625" cy="2311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  <a:spcBef>
                <a:spcPts val="140"/>
              </a:spcBef>
            </a:pPr>
            <a:r>
              <a:rPr lang="en-US" sz="700" b="0" strike="noStrike" spc="-1">
                <a:solidFill>
                  <a:srgbClr val="26A69A"/>
                </a:solidFill>
                <a:latin typeface="微软雅黑" panose="020B0503020204020204" charset="-122"/>
                <a:ea typeface="微软雅黑" panose="020B0503020204020204" charset="-122"/>
              </a:rPr>
              <a:t>*********************************************************************************************************************************************************************************</a:t>
            </a:r>
            <a:endParaRPr lang="en-US" sz="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lang="en-US" sz="700" b="0" strike="noStrike" spc="-1">
                <a:solidFill>
                  <a:srgbClr val="26A69A"/>
                </a:solidFill>
                <a:latin typeface="微软雅黑" panose="020B0503020204020204" charset="-122"/>
                <a:ea typeface="微软雅黑" panose="020B0503020204020204" charset="-122"/>
              </a:rPr>
              <a:t>*********************************************************************************************************************************************************************************</a:t>
            </a:r>
            <a:endParaRPr lang="en-US" sz="700" b="0" strike="noStrike" spc="-1">
              <a:latin typeface="Arial" panose="020B0604020202020204"/>
            </a:endParaRPr>
          </a:p>
        </p:txBody>
      </p:sp>
      <p:pic>
        <p:nvPicPr>
          <p:cNvPr id="138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</p:blipFill>
        <p:spPr>
          <a:xfrm>
            <a:off x="6124680" y="-1605240"/>
            <a:ext cx="60912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模块</a:t>
            </a:r>
            <a:endParaRPr lang="en-US" altLang="zh-CN" sz="3200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解析</a:t>
            </a:r>
            <a:endParaRPr lang="zh-CN" altLang="en-US" sz="3200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插件</a:t>
            </a:r>
            <a:endParaRPr lang="zh-CN" altLang="en-US" sz="3200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服务器</a:t>
            </a:r>
            <a:endParaRPr lang="zh-CN" altLang="en-US" sz="3200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36"/>
          <p:cNvSpPr/>
          <p:nvPr/>
        </p:nvSpPr>
        <p:spPr>
          <a:xfrm>
            <a:off x="422275" y="283845"/>
            <a:ext cx="339534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</a:t>
            </a:r>
            <a:endParaRPr lang="zh-CN" altLang="en-US" sz="3200" b="1" strike="noStrike" spc="-1">
              <a:solidFill>
                <a:srgbClr val="A6A6A6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2880" y="1398270"/>
            <a:ext cx="6285865" cy="5057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 </a:t>
            </a: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升级</a:t>
            </a:r>
            <a:endParaRPr lang="zh-CN" altLang="en-US" sz="3200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8700" y="2029460"/>
            <a:ext cx="10368915" cy="1728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zh-CN" altLang="en-US"/>
              <a:t>1、配置 </a:t>
            </a:r>
            <a:endParaRPr lang="zh-CN" altLang="en-US"/>
          </a:p>
          <a:p>
            <a:pPr algn="l"/>
            <a:endParaRPr lang="zh-CN" altLang="en-US"/>
          </a:p>
          <a:p>
            <a:pPr algn="l">
              <a:lnSpc>
                <a:spcPct val="170000"/>
              </a:lnSpc>
            </a:pPr>
            <a:r>
              <a:rPr lang="zh-CN" altLang="en-US"/>
              <a:t>        默认的入口为'./src/'和默认出口'./dist'； </a:t>
            </a:r>
            <a:endParaRPr lang="zh-CN" altLang="en-US"/>
          </a:p>
          <a:p>
            <a:pPr algn="l">
              <a:lnSpc>
                <a:spcPct val="170000"/>
              </a:lnSpc>
            </a:pPr>
            <a:r>
              <a:rPr lang="zh-CN" altLang="en-US"/>
              <a:t>       对压缩(optimization.minimize)的设置，默认在production时开启，在development时关闭。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8700" y="1011555"/>
            <a:ext cx="10297160" cy="792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zh-CN" altLang="en-US"/>
              <a:t>参考：https://blog.csdn.net/qq_26733915/article/details/79446460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4305240" y="349560"/>
            <a:ext cx="4247640" cy="4268880"/>
          </a:xfrm>
          <a:prstGeom prst="rect">
            <a:avLst/>
          </a:prstGeom>
          <a:ln>
            <a:noFill/>
          </a:ln>
        </p:spPr>
      </p:pic>
      <p:sp>
        <p:nvSpPr>
          <p:cNvPr id="803" name="CustomShape 1"/>
          <p:cNvSpPr/>
          <p:nvPr/>
        </p:nvSpPr>
        <p:spPr>
          <a:xfrm>
            <a:off x="4989240" y="1895040"/>
            <a:ext cx="2304720" cy="134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lang="en-US" sz="8800" b="0" strike="noStrike" cap="all" spc="-1">
                <a:solidFill>
                  <a:srgbClr val="26A69A"/>
                </a:solidFill>
                <a:latin typeface="Impact" panose="020B0806030902050204"/>
                <a:ea typeface="微软雅黑" panose="020B0503020204020204" charset="-122"/>
              </a:rPr>
              <a:t>2017</a:t>
            </a:r>
            <a:endParaRPr lang="en-US" sz="8800" b="0" strike="noStrike" spc="-1">
              <a:latin typeface="Arial" panose="020B0604020202020204"/>
            </a:endParaRPr>
          </a:p>
        </p:txBody>
      </p:sp>
      <p:sp>
        <p:nvSpPr>
          <p:cNvPr id="804" name="CustomShape 2"/>
          <p:cNvSpPr/>
          <p:nvPr/>
        </p:nvSpPr>
        <p:spPr>
          <a:xfrm>
            <a:off x="3235680" y="4794480"/>
            <a:ext cx="6386760" cy="243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lang="en-US" sz="8000" b="1" strike="noStrike" spc="-1">
                <a:solidFill>
                  <a:srgbClr val="26A69A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en-US" sz="8000" b="0" strike="noStrike" spc="-1">
              <a:latin typeface="Arial" panose="020B0604020202020204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4716360" y="5955120"/>
            <a:ext cx="3425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感谢聆听，批评指导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14"/>
          <p:cNvPicPr/>
          <p:nvPr/>
        </p:nvPicPr>
        <p:blipFill>
          <a:blip r:embed="rId1"/>
          <a:stretch>
            <a:fillRect/>
          </a:stretch>
        </p:blipFill>
        <p:spPr>
          <a:xfrm>
            <a:off x="1345005" y="1513080"/>
            <a:ext cx="4199760" cy="42206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6622505" y="2205720"/>
            <a:ext cx="379440" cy="37944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bg1"/>
            </a:solidFill>
          </a:ln>
          <a:effectLst>
            <a:outerShdw blurRad="203200" dist="114042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2110" b="1" strike="noStrike" spc="-1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1</a:t>
            </a:r>
            <a:endParaRPr lang="en-US" sz="2110" b="0" strike="noStrike" spc="-1"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327385" y="2165170"/>
            <a:ext cx="4123800" cy="4881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什么是Webpack？</a:t>
            </a:r>
            <a:endParaRPr lang="en-US" sz="2800" b="0" strike="noStrike" spc="-1" baseline="33000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622505" y="3075120"/>
            <a:ext cx="379440" cy="37944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bg1"/>
            </a:solidFill>
          </a:ln>
          <a:effectLst>
            <a:outerShdw blurRad="203200" dist="114042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2110" b="1" strike="noStrike" spc="-1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2</a:t>
            </a:r>
            <a:endParaRPr lang="en-US" sz="2110" b="0" strike="noStrike" spc="-1">
              <a:latin typeface="Arial" panose="020B0604020202020204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327265" y="3016885"/>
            <a:ext cx="3742690" cy="5689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2530" b="0" strike="noStrike" spc="-1">
                <a:solidFill>
                  <a:srgbClr val="FF5252"/>
                </a:solidFill>
                <a:latin typeface="Arial" panose="020B0604020202020204"/>
                <a:ea typeface="微软雅黑" panose="020B0503020204020204" charset="-122"/>
              </a:rPr>
              <a:t>为什么要使用</a:t>
            </a:r>
            <a:r>
              <a:rPr lang="en-US" altLang="zh-CN" sz="2530" b="0" strike="noStrike" spc="-1">
                <a:solidFill>
                  <a:srgbClr val="FF5252"/>
                </a:solidFill>
                <a:latin typeface="Arial" panose="020B0604020202020204"/>
                <a:ea typeface="微软雅黑" panose="020B0503020204020204" charset="-122"/>
              </a:rPr>
              <a:t>Webpack</a:t>
            </a:r>
            <a:endParaRPr lang="en-US" altLang="zh-CN" sz="2530" b="0" strike="noStrike" spc="-1">
              <a:solidFill>
                <a:srgbClr val="FF525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622505" y="3944880"/>
            <a:ext cx="379440" cy="37944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bg1"/>
            </a:solidFill>
          </a:ln>
          <a:effectLst>
            <a:outerShdw blurRad="203200" dist="114042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2110" b="1" strike="noStrike" spc="-1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3</a:t>
            </a:r>
            <a:endParaRPr lang="en-US" sz="2110" b="0" strike="noStrike" spc="-1">
              <a:latin typeface="Arial" panose="020B0604020202020204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6622505" y="4814280"/>
            <a:ext cx="379440" cy="37944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bg1"/>
            </a:solidFill>
          </a:ln>
          <a:effectLst>
            <a:outerShdw blurRad="203200" dist="114042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2110" b="1" strike="noStrike" spc="-1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4</a:t>
            </a:r>
            <a:endParaRPr lang="en-US" sz="2110" b="0" strike="noStrike" spc="-1">
              <a:latin typeface="Arial" panose="020B0604020202020204"/>
            </a:endParaRPr>
          </a:p>
        </p:txBody>
      </p:sp>
      <p:sp>
        <p:nvSpPr>
          <p:cNvPr id="148" name="CustomShape 9"/>
          <p:cNvSpPr/>
          <p:nvPr/>
        </p:nvSpPr>
        <p:spPr>
          <a:xfrm rot="10800000">
            <a:off x="2620975" y="2668910"/>
            <a:ext cx="1230840" cy="2097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rot="5400000" vert="vert" lIns="0" tIns="0" rIns="0" bIns="0" anchor="ctr"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目录</a:t>
            </a:r>
            <a:endParaRPr lang="en-US" sz="8000" b="0" strike="noStrike" spc="-1">
              <a:latin typeface="Arial" panose="020B0604020202020204"/>
            </a:endParaRPr>
          </a:p>
        </p:txBody>
      </p:sp>
      <p:sp>
        <p:nvSpPr>
          <p:cNvPr id="149" name="CustomShape 10"/>
          <p:cNvSpPr/>
          <p:nvPr/>
        </p:nvSpPr>
        <p:spPr>
          <a:xfrm rot="5400000">
            <a:off x="1570655" y="3360600"/>
            <a:ext cx="215172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S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7281030" y="3889195"/>
            <a:ext cx="4123800" cy="4881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怎么使用</a:t>
            </a:r>
            <a:r>
              <a:rPr lang="en-US" altLang="zh-CN" sz="28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Webpack</a:t>
            </a:r>
            <a:endParaRPr lang="en-US" altLang="zh-CN" sz="2800" b="0" strike="noStrike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7280910" y="4766310"/>
            <a:ext cx="3742690" cy="5689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2530" b="0" strike="noStrike" spc="-1">
                <a:solidFill>
                  <a:srgbClr val="FF5252"/>
                </a:solidFill>
                <a:latin typeface="Arial" panose="020B0604020202020204"/>
                <a:ea typeface="微软雅黑" panose="020B0503020204020204" charset="-122"/>
              </a:rPr>
              <a:t>升级</a:t>
            </a:r>
            <a:r>
              <a:rPr lang="en-US" altLang="zh-CN" sz="2530" b="0" strike="noStrike" spc="-1">
                <a:solidFill>
                  <a:srgbClr val="FF5252"/>
                </a:solidFill>
                <a:latin typeface="Arial" panose="020B0604020202020204"/>
                <a:ea typeface="微软雅黑" panose="020B0503020204020204" charset="-122"/>
              </a:rPr>
              <a:t>Webpack</a:t>
            </a:r>
            <a:endParaRPr lang="en-US" altLang="zh-CN" sz="2530" b="0" strike="noStrike" spc="-1">
              <a:solidFill>
                <a:srgbClr val="FF525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 additive="repl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 additive="repl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6436995" y="605155"/>
            <a:ext cx="5602605" cy="67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什么是Webpack？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7190" y="1574165"/>
            <a:ext cx="479742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sz="20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 是一个现代 JavaScript 应用程序的静态模块打包器。当 webpack 处理应用程序时，它会</a:t>
            </a:r>
            <a:r>
              <a:rPr lang="en-US" sz="2000" spc="-1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递归地构建一个依赖关系图</a:t>
            </a:r>
            <a:r>
              <a:rPr lang="en-US" sz="20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(dependency graph)，其中</a:t>
            </a:r>
            <a:r>
              <a:rPr lang="en-US" sz="2000" spc="-1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包含应用程序需要的每个模块</a:t>
            </a:r>
            <a:r>
              <a:rPr lang="en-US" sz="20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，然后将所有这些模块打包成一个或多个 bundle</a:t>
            </a:r>
            <a:endParaRPr lang="en-US" sz="2400" b="0" strike="noStrike" spc="-1">
              <a:latin typeface="Arial" panose="020B0604020202020204"/>
            </a:endParaRPr>
          </a:p>
          <a:p>
            <a:pPr algn="l">
              <a:lnSpc>
                <a:spcPct val="100000"/>
              </a:lnSpc>
            </a:pPr>
            <a:endParaRPr lang="en-US" b="0" strike="noStrike" spc="-1">
              <a:latin typeface="Arial" panose="020B0604020202020204"/>
            </a:endParaRPr>
          </a:p>
          <a:p>
            <a:pPr algn="l">
              <a:lnSpc>
                <a:spcPct val="120000"/>
              </a:lnSpc>
            </a:pPr>
            <a:r>
              <a:rPr lang="en-US" sz="20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WebPack可以看做是模块打包机：它做的事情是，分析你的项目结构，</a:t>
            </a:r>
            <a:r>
              <a:rPr lang="zh-CN" altLang="en-US" sz="20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递归处理你执行脚本的依赖，生成一个依赖关系图，然后将依赖的模块输出处理（后续的工作是它提供的</a:t>
            </a:r>
            <a:r>
              <a:rPr lang="en-US" altLang="zh-CN" sz="20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API</a:t>
            </a:r>
            <a:r>
              <a:rPr lang="zh-CN" altLang="en-US" sz="20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扩展工具完成的）类似开发工具</a:t>
            </a:r>
            <a:r>
              <a:rPr lang="en-US" altLang="zh-CN" sz="20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explise</a:t>
            </a:r>
            <a:r>
              <a:rPr lang="zh-CN" altLang="en-US" sz="20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或者</a:t>
            </a:r>
            <a:r>
              <a:rPr lang="en-US" altLang="zh-CN" sz="2000" b="0" strike="noStrike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</a:rPr>
              <a:t>vscode</a:t>
            </a:r>
            <a:endParaRPr lang="en-US" altLang="zh-CN" sz="2000" b="0" strike="noStrike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5955" y="145605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76910" y="207835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76910" y="2692400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scss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55955" y="3322320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999355" y="184848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20310" y="247078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999355" y="306895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14" name="直接箭头连接符 13"/>
          <p:cNvCxnSpPr>
            <a:endCxn id="7" idx="0"/>
          </p:cNvCxnSpPr>
          <p:nvPr/>
        </p:nvCxnSpPr>
        <p:spPr>
          <a:xfrm>
            <a:off x="1168400" y="1816100"/>
            <a:ext cx="12700" cy="262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174750" y="2447925"/>
            <a:ext cx="12700" cy="262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174750" y="3060065"/>
            <a:ext cx="12700" cy="262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52980" y="2320290"/>
            <a:ext cx="216027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webpack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3"/>
            <a:endCxn id="17" idx="1"/>
          </p:cNvCxnSpPr>
          <p:nvPr/>
        </p:nvCxnSpPr>
        <p:spPr>
          <a:xfrm>
            <a:off x="1664335" y="1636395"/>
            <a:ext cx="588645" cy="104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1664335" y="2230755"/>
            <a:ext cx="588645" cy="44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1"/>
          </p:cNvCxnSpPr>
          <p:nvPr/>
        </p:nvCxnSpPr>
        <p:spPr>
          <a:xfrm flipV="1">
            <a:off x="1685290" y="2680335"/>
            <a:ext cx="567690" cy="19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7" idx="1"/>
          </p:cNvCxnSpPr>
          <p:nvPr/>
        </p:nvCxnSpPr>
        <p:spPr>
          <a:xfrm flipV="1">
            <a:off x="1674495" y="2680335"/>
            <a:ext cx="578485" cy="86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" idx="1"/>
          </p:cNvCxnSpPr>
          <p:nvPr/>
        </p:nvCxnSpPr>
        <p:spPr>
          <a:xfrm flipV="1">
            <a:off x="4431665" y="2028825"/>
            <a:ext cx="567690" cy="57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11" idx="1"/>
          </p:cNvCxnSpPr>
          <p:nvPr/>
        </p:nvCxnSpPr>
        <p:spPr>
          <a:xfrm flipV="1">
            <a:off x="4413250" y="2651125"/>
            <a:ext cx="60706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3"/>
            <a:endCxn id="13" idx="1"/>
          </p:cNvCxnSpPr>
          <p:nvPr/>
        </p:nvCxnSpPr>
        <p:spPr>
          <a:xfrm>
            <a:off x="4413250" y="2680335"/>
            <a:ext cx="586105" cy="56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  <p:sndAc>
      <p:stSnd>
        <p:snd r:embed="rId1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什么是Webpack？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442700" y="2086060"/>
            <a:ext cx="11572560" cy="4194360"/>
          </a:xfrm>
        </p:spPr>
        <p:txBody>
          <a:bodyPr/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        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42720" y="1495425"/>
            <a:ext cx="9978390" cy="33407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   webpack</a:t>
            </a:r>
            <a:r>
              <a:rPr lang="zh-CN" altLang="en-US">
                <a:sym typeface="+mn-ea"/>
              </a:rPr>
              <a:t>的主要功能包含：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模块关系依赖图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按需加载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高阶函数  前一个函数的执行结果作为后一个函数的执行参数（参照</a:t>
            </a:r>
            <a:r>
              <a:rPr lang="en-US" altLang="zh-CN">
                <a:sym typeface="+mn-ea"/>
              </a:rPr>
              <a:t>reduce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reduceRight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58615" y="1784780"/>
            <a:ext cx="4396680" cy="1186920"/>
          </a:xfrm>
          <a:custGeom>
            <a:avLst/>
            <a:gdLst/>
            <a:ahLst/>
            <a:cxnLst/>
            <a:rect l="l" t="t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1334775" y="3253220"/>
            <a:ext cx="3226680" cy="1017000"/>
          </a:xfrm>
          <a:custGeom>
            <a:avLst/>
            <a:gdLst/>
            <a:ahLst/>
            <a:cxnLst/>
            <a:rect l="l" t="t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1736535" y="4508900"/>
            <a:ext cx="2404440" cy="783720"/>
          </a:xfrm>
          <a:custGeom>
            <a:avLst/>
            <a:gdLst/>
            <a:ahLst/>
            <a:cxnLst/>
            <a:rect l="l" t="t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1941375" y="4858100"/>
            <a:ext cx="2214000" cy="1099800"/>
          </a:xfrm>
          <a:custGeom>
            <a:avLst/>
            <a:gdLst/>
            <a:ahLst/>
            <a:cxnLst/>
            <a:rect l="l" t="t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1690455" y="3600620"/>
            <a:ext cx="2890440" cy="1437840"/>
          </a:xfrm>
          <a:custGeom>
            <a:avLst/>
            <a:gdLst/>
            <a:ahLst/>
            <a:cxnLst/>
            <a:rect l="l" t="t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1272855" y="2164220"/>
            <a:ext cx="3706200" cy="1844280"/>
          </a:xfrm>
          <a:custGeom>
            <a:avLst/>
            <a:gdLst/>
            <a:ahLst/>
            <a:cxnLst/>
            <a:rect l="l" t="t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95" name="Group 7"/>
          <p:cNvGrpSpPr/>
          <p:nvPr/>
        </p:nvGrpSpPr>
        <p:grpSpPr>
          <a:xfrm>
            <a:off x="3652455" y="2587940"/>
            <a:ext cx="687240" cy="2783880"/>
            <a:chOff x="7311960" y="2874960"/>
            <a:chExt cx="687240" cy="2783880"/>
          </a:xfrm>
        </p:grpSpPr>
        <p:sp>
          <p:nvSpPr>
            <p:cNvPr id="196" name="CustomShape 8"/>
            <p:cNvSpPr/>
            <p:nvPr/>
          </p:nvSpPr>
          <p:spPr>
            <a:xfrm>
              <a:off x="7311960" y="5386320"/>
              <a:ext cx="205920" cy="272520"/>
            </a:xfrm>
            <a:custGeom>
              <a:avLst/>
              <a:gdLst/>
              <a:ahLst/>
              <a:cxnLst/>
              <a:rect l="l" t="t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7" name="CustomShape 9"/>
            <p:cNvSpPr/>
            <p:nvPr/>
          </p:nvSpPr>
          <p:spPr>
            <a:xfrm>
              <a:off x="7405560" y="4200480"/>
              <a:ext cx="339480" cy="340920"/>
            </a:xfrm>
            <a:custGeom>
              <a:avLst/>
              <a:gdLst/>
              <a:ahLst/>
              <a:cxnLst/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8" name="CustomShape 10"/>
            <p:cNvSpPr/>
            <p:nvPr/>
          </p:nvSpPr>
          <p:spPr>
            <a:xfrm>
              <a:off x="7632720" y="2874960"/>
              <a:ext cx="366480" cy="301320"/>
            </a:xfrm>
            <a:custGeom>
              <a:avLst/>
              <a:gdLst/>
              <a:ahLst/>
              <a:cxnLst/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5" name="CustomShape 17"/>
          <p:cNvSpPr/>
          <p:nvPr/>
        </p:nvSpPr>
        <p:spPr>
          <a:xfrm>
            <a:off x="825500" y="222885"/>
            <a:ext cx="586041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FF5252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为什么要使用</a:t>
            </a:r>
            <a:r>
              <a:rPr lang="en-US" altLang="zh-CN" sz="3200" spc="-1">
                <a:solidFill>
                  <a:srgbClr val="FF5252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</a:t>
            </a:r>
            <a:endParaRPr lang="en-US" altLang="zh-CN" sz="3200" spc="-1">
              <a:solidFill>
                <a:srgbClr val="FF5252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8383270" y="4254500"/>
            <a:ext cx="408940" cy="742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8306435" y="2401570"/>
            <a:ext cx="485775" cy="774700"/>
          </a:xfrm>
          <a:prstGeom prst="up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960" y="1160145"/>
            <a:ext cx="2500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70C0"/>
                </a:solidFill>
              </a:rPr>
              <a:t>前端发展业务发展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（对打包工具要求不同）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2790" y="5099050"/>
            <a:ext cx="5473065" cy="793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前后端一起混合开发（基本上都是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PC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段运行，服务器性能好，不需要打包优化）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12790" y="3308985"/>
            <a:ext cx="5473065" cy="793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前后端分离（但是还是</a:t>
            </a:r>
            <a:r>
              <a:rPr lang="en-US" altLang="zh-CN"/>
              <a:t>web</a:t>
            </a:r>
            <a:r>
              <a:rPr lang="zh-CN" altLang="en-US"/>
              <a:t>项目，只是运行的客户端不同，只需要进行代码优化）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12790" y="1492885"/>
            <a:ext cx="5473065" cy="793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前段跨平台开发（同一份代码，不同环境运行，这就要求打包工具提供依赖图，方便扩展插件）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1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9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7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2"/>
          <p:cNvGrpSpPr/>
          <p:nvPr/>
        </p:nvGrpSpPr>
        <p:grpSpPr>
          <a:xfrm>
            <a:off x="1462115" y="2020825"/>
            <a:ext cx="3451320" cy="542880"/>
            <a:chOff x="5408640" y="2379600"/>
            <a:chExt cx="3451320" cy="542880"/>
          </a:xfrm>
        </p:grpSpPr>
        <p:sp>
          <p:nvSpPr>
            <p:cNvPr id="159" name="CustomShape 3"/>
            <p:cNvSpPr/>
            <p:nvPr/>
          </p:nvSpPr>
          <p:spPr>
            <a:xfrm>
              <a:off x="5408640" y="2379600"/>
              <a:ext cx="3451320" cy="542880"/>
            </a:xfrm>
            <a:prstGeom prst="homePlate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20000"/>
                </a:lnSpc>
              </a:pPr>
              <a:r>
                <a:rPr lang="en-US" sz="1400" spc="-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+mn-ea"/>
                </a:rPr>
                <a:t>Webpack</a:t>
              </a:r>
              <a:endParaRPr lang="en-US" sz="1400" b="0" strike="noStrike" spc="-1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0" name="CustomShape 4"/>
            <p:cNvSpPr/>
            <p:nvPr/>
          </p:nvSpPr>
          <p:spPr>
            <a:xfrm>
              <a:off x="5408640" y="2379600"/>
              <a:ext cx="489240" cy="5428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1" name="Group 5"/>
          <p:cNvGrpSpPr/>
          <p:nvPr/>
        </p:nvGrpSpPr>
        <p:grpSpPr>
          <a:xfrm>
            <a:off x="1462115" y="3463510"/>
            <a:ext cx="3451320" cy="542880"/>
            <a:chOff x="5408640" y="3264120"/>
            <a:chExt cx="3451320" cy="542880"/>
          </a:xfrm>
        </p:grpSpPr>
        <p:sp>
          <p:nvSpPr>
            <p:cNvPr id="162" name="CustomShape 6"/>
            <p:cNvSpPr/>
            <p:nvPr/>
          </p:nvSpPr>
          <p:spPr>
            <a:xfrm>
              <a:off x="5408640" y="3264120"/>
              <a:ext cx="3451320" cy="54288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20000"/>
                </a:lnSpc>
              </a:pPr>
              <a:r>
                <a:rPr lang="en-US" sz="1400">
                  <a:solidFill>
                    <a:schemeClr val="bg1"/>
                  </a:solidFill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R.JS</a:t>
              </a:r>
              <a:endParaRPr lang="en-US" sz="1400" b="0">
                <a:solidFill>
                  <a:schemeClr val="bg1"/>
                </a:solidFill>
                <a:uFillTx/>
                <a:latin typeface="Arial" panose="020B0604020202020204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3" name="CustomShape 7"/>
            <p:cNvSpPr/>
            <p:nvPr/>
          </p:nvSpPr>
          <p:spPr>
            <a:xfrm>
              <a:off x="5408640" y="3264120"/>
              <a:ext cx="489240" cy="542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7" name="Group 11"/>
          <p:cNvGrpSpPr/>
          <p:nvPr/>
        </p:nvGrpSpPr>
        <p:grpSpPr>
          <a:xfrm>
            <a:off x="1462115" y="4726815"/>
            <a:ext cx="3451320" cy="542880"/>
            <a:chOff x="5408640" y="5033520"/>
            <a:chExt cx="3451320" cy="542880"/>
          </a:xfrm>
        </p:grpSpPr>
        <p:sp>
          <p:nvSpPr>
            <p:cNvPr id="168" name="CustomShape 12"/>
            <p:cNvSpPr/>
            <p:nvPr/>
          </p:nvSpPr>
          <p:spPr>
            <a:xfrm>
              <a:off x="5408640" y="5033520"/>
              <a:ext cx="3451320" cy="54288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chemeClr val="bg1"/>
                  </a:solidFill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Glup</a:t>
              </a:r>
              <a:endParaRPr lang="en-US" sz="1400" b="0">
                <a:solidFill>
                  <a:schemeClr val="bg1"/>
                </a:solidFill>
                <a:uFillTx/>
                <a:latin typeface="Arial" panose="020B0604020202020204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9" name="CustomShape 13"/>
            <p:cNvSpPr/>
            <p:nvPr/>
          </p:nvSpPr>
          <p:spPr>
            <a:xfrm>
              <a:off x="5408640" y="5033520"/>
              <a:ext cx="489240" cy="5428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5" name="CustomShape 17"/>
          <p:cNvSpPr/>
          <p:nvPr/>
        </p:nvSpPr>
        <p:spPr>
          <a:xfrm>
            <a:off x="825500" y="222885"/>
            <a:ext cx="586041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FF5252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为什么要使用</a:t>
            </a:r>
            <a:r>
              <a:rPr lang="en-US" altLang="zh-CN" sz="3200" spc="-1">
                <a:solidFill>
                  <a:srgbClr val="FF5252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</a:t>
            </a:r>
            <a:endParaRPr lang="en-US" altLang="zh-CN" sz="3200" spc="-1">
              <a:solidFill>
                <a:srgbClr val="FF5252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25320" y="1434465"/>
            <a:ext cx="250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70C0"/>
                </a:solidFill>
              </a:rPr>
              <a:t>打包工具对比</a:t>
            </a:r>
            <a:endParaRPr lang="zh-CN" altLang="en-US">
              <a:solidFill>
                <a:srgbClr val="0070C0"/>
              </a:solidFill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1462115" y="5610135"/>
            <a:ext cx="3451320" cy="542880"/>
            <a:chOff x="5408640" y="4149000"/>
            <a:chExt cx="3451320" cy="542880"/>
          </a:xfrm>
        </p:grpSpPr>
        <p:sp>
          <p:nvSpPr>
            <p:cNvPr id="6" name="CustomShape 9"/>
            <p:cNvSpPr/>
            <p:nvPr/>
          </p:nvSpPr>
          <p:spPr>
            <a:xfrm>
              <a:off x="5408640" y="4149000"/>
              <a:ext cx="3451320" cy="54288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20000"/>
                </a:lnSpc>
              </a:pPr>
              <a:r>
                <a:rPr lang="en-US" sz="1400">
                  <a:solidFill>
                    <a:schemeClr val="bg1"/>
                  </a:solidFill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Grunt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7" name="CustomShape 10"/>
            <p:cNvSpPr/>
            <p:nvPr/>
          </p:nvSpPr>
          <p:spPr>
            <a:xfrm>
              <a:off x="5408640" y="4149000"/>
              <a:ext cx="489240" cy="54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" name="矩形 8"/>
          <p:cNvSpPr/>
          <p:nvPr/>
        </p:nvSpPr>
        <p:spPr>
          <a:xfrm>
            <a:off x="6445885" y="5035550"/>
            <a:ext cx="5192395" cy="791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代码优化工具，根据制定的配置文件利用</a:t>
            </a:r>
            <a:r>
              <a:rPr lang="en-US" altLang="zh-CN"/>
              <a:t>nodeJs</a:t>
            </a:r>
            <a:r>
              <a:rPr lang="zh-CN" altLang="en-US"/>
              <a:t>对文件进行复制、合并、混淆</a:t>
            </a:r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5101590" y="5188585"/>
            <a:ext cx="979170" cy="485775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45885" y="3319780"/>
            <a:ext cx="4824095" cy="791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requireJs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和</a:t>
            </a:r>
            <a:r>
              <a:rPr lang="en-US" altLang="zh-CN"/>
              <a:t>define</a:t>
            </a:r>
            <a:r>
              <a:rPr lang="zh-CN" altLang="en-US"/>
              <a:t>模块化关键字的依赖关系而自动对代码进行合并和混淆</a:t>
            </a:r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5114290" y="5188585"/>
            <a:ext cx="979170" cy="485775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45885" y="3319780"/>
            <a:ext cx="5192395" cy="791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requireJs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和</a:t>
            </a:r>
            <a:r>
              <a:rPr lang="en-US" altLang="zh-CN"/>
              <a:t>define</a:t>
            </a:r>
            <a:r>
              <a:rPr lang="zh-CN" altLang="en-US"/>
              <a:t>模块化关键字的依赖关系而自动对代码进行合并和混淆</a:t>
            </a:r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5101590" y="3520440"/>
            <a:ext cx="979170" cy="485775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45885" y="1685290"/>
            <a:ext cx="5192395" cy="11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NodeJs</a:t>
            </a:r>
            <a:r>
              <a:rPr lang="zh-CN" altLang="en-US"/>
              <a:t>和</a:t>
            </a:r>
            <a:r>
              <a:rPr lang="en-US" altLang="zh-CN"/>
              <a:t>ES6</a:t>
            </a:r>
            <a:r>
              <a:rPr lang="zh-CN" altLang="en-US"/>
              <a:t>的模块化关键字</a:t>
            </a:r>
            <a:r>
              <a:rPr lang="en-US" altLang="zh-CN"/>
              <a:t>require</a:t>
            </a:r>
            <a:r>
              <a:rPr lang="zh-CN" altLang="en-US"/>
              <a:t>、</a:t>
            </a:r>
            <a:r>
              <a:rPr lang="en-US" altLang="zh-CN"/>
              <a:t>import</a:t>
            </a:r>
            <a:r>
              <a:rPr lang="zh-CN" altLang="en-US"/>
              <a:t>、</a:t>
            </a:r>
            <a:r>
              <a:rPr lang="en-US" altLang="zh-CN"/>
              <a:t>export</a:t>
            </a:r>
            <a:r>
              <a:rPr lang="zh-CN" altLang="en-US"/>
              <a:t>生成代码的关系依赖图返回，并提供一套完善的</a:t>
            </a:r>
            <a:r>
              <a:rPr lang="en-US" altLang="zh-CN"/>
              <a:t>API</a:t>
            </a:r>
            <a:r>
              <a:rPr lang="zh-CN" altLang="en-US"/>
              <a:t>方便其他用户对其进行处理</a:t>
            </a:r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5101590" y="209169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22275" y="283845"/>
            <a:ext cx="339534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</a:t>
            </a:r>
            <a:endParaRPr lang="zh-CN" altLang="en-US" sz="3200" b="1" strike="noStrike" spc="-1">
              <a:solidFill>
                <a:srgbClr val="A6A6A6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6225" y="1181735"/>
            <a:ext cx="10369550" cy="547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Webpack </a:t>
            </a:r>
            <a:r>
              <a:rPr lang="zh-CN" altLang="en-US"/>
              <a:t>配置：（https://www.webpackjs.com/configuration/）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</a:t>
            </a:r>
            <a:r>
              <a:rPr lang="zh-CN" altLang="en-US">
                <a:sym typeface="+mn-ea"/>
              </a:rPr>
              <a:t>入口(entry)</a:t>
            </a:r>
            <a:r>
              <a:rPr lang="zh-CN" altLang="en-US"/>
              <a:t>： 起点或是应用程序的起点入口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</a:t>
            </a:r>
            <a:r>
              <a:rPr lang="zh-CN" altLang="en-US">
                <a:sym typeface="+mn-ea"/>
              </a:rPr>
              <a:t>输出(output)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应用程序的最终打包模块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模块(module)：</a:t>
            </a:r>
            <a:r>
              <a:rPr lang="en-US" altLang="zh-CN"/>
              <a:t>决定了如何处理项目中的不同类型的模块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        解析(resolve)：配置模块如何解析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插件(plugins)：webpack 插件列表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开发中（</a:t>
            </a:r>
            <a:r>
              <a:rPr lang="zh-CN" altLang="en-US"/>
              <a:t>devServer）</a:t>
            </a:r>
            <a:r>
              <a:rPr lang="zh-CN" altLang="en-US"/>
              <a:t>：</a:t>
            </a:r>
            <a:r>
              <a:rPr lang="zh-CN" altLang="en-US"/>
              <a:t> webpack-dev-server 的选项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2227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入口</a:t>
            </a:r>
            <a:endParaRPr lang="zh-CN" altLang="en-US" sz="3200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9640" y="1692910"/>
            <a:ext cx="7199630" cy="104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entry: {</a:t>
            </a:r>
            <a:endParaRPr lang="zh-CN" altLang="en-US"/>
          </a:p>
          <a:p>
            <a:pPr lvl="0" algn="l"/>
            <a:r>
              <a:rPr lang="zh-CN" altLang="en-US">
                <a:sym typeface="+mn-ea"/>
              </a:rPr>
              <a:t>        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: "./</a:t>
            </a:r>
            <a:r>
              <a:rPr lang="en-US" altLang="zh-CN">
                <a:sym typeface="+mn-ea"/>
              </a:rPr>
              <a:t>src/main</a:t>
            </a:r>
            <a:r>
              <a:rPr lang="zh-CN" altLang="en-US">
                <a:sym typeface="+mn-ea"/>
              </a:rPr>
              <a:t>.js"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     }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39005" y="3129915"/>
            <a:ext cx="7200900" cy="1303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0" algn="l"/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entry: {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       home: "./home.js",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       about: "./about.js",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    }</a:t>
            </a:r>
            <a:endParaRPr lang="zh-CN" altLang="en-US"/>
          </a:p>
        </p:txBody>
      </p:sp>
      <p:grpSp>
        <p:nvGrpSpPr>
          <p:cNvPr id="244" name="Group 1"/>
          <p:cNvGrpSpPr/>
          <p:nvPr/>
        </p:nvGrpSpPr>
        <p:grpSpPr>
          <a:xfrm>
            <a:off x="254293" y="871220"/>
            <a:ext cx="4041482" cy="5960745"/>
            <a:chOff x="1260524" y="1538640"/>
            <a:chExt cx="4041556" cy="4852800"/>
          </a:xfrm>
        </p:grpSpPr>
        <p:grpSp>
          <p:nvGrpSpPr>
            <p:cNvPr id="245" name="Group 2"/>
            <p:cNvGrpSpPr/>
            <p:nvPr/>
          </p:nvGrpSpPr>
          <p:grpSpPr>
            <a:xfrm>
              <a:off x="2073240" y="1538640"/>
              <a:ext cx="273240" cy="4852800"/>
              <a:chOff x="2073240" y="1538640"/>
              <a:chExt cx="273240" cy="4852800"/>
            </a:xfrm>
          </p:grpSpPr>
          <p:sp>
            <p:nvSpPr>
              <p:cNvPr id="246" name="CustomShape 3"/>
              <p:cNvSpPr/>
              <p:nvPr/>
            </p:nvSpPr>
            <p:spPr>
              <a:xfrm rot="5400000">
                <a:off x="1828440" y="5874480"/>
                <a:ext cx="762120" cy="271440"/>
              </a:xfrm>
              <a:prstGeom prst="homePlate">
                <a:avLst>
                  <a:gd name="adj" fmla="val 281623"/>
                </a:avLst>
              </a:prstGeom>
              <a:gradFill rotWithShape="0">
                <a:gsLst>
                  <a:gs pos="0">
                    <a:srgbClr val="E1C9AF"/>
                  </a:gs>
                  <a:gs pos="100000">
                    <a:srgbClr val="B88954"/>
                  </a:gs>
                </a:gsLst>
                <a:lin ang="10800000"/>
              </a:gra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4"/>
              <p:cNvSpPr/>
              <p:nvPr/>
            </p:nvSpPr>
            <p:spPr>
              <a:xfrm>
                <a:off x="2073600" y="2281320"/>
                <a:ext cx="272520" cy="3533040"/>
              </a:xfrm>
              <a:custGeom>
                <a:avLst/>
                <a:gdLst/>
                <a:ahLst/>
                <a:cxnLst/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38000">
                    <a:schemeClr val="tx2"/>
                  </a:gs>
                  <a:gs pos="82000">
                    <a:schemeClr val="tx2"/>
                  </a:gs>
                  <a:gs pos="83000">
                    <a:schemeClr val="tx2"/>
                  </a:gs>
                  <a:gs pos="100000">
                    <a:schemeClr val="tx2"/>
                  </a:gs>
                </a:gsLst>
                <a:lin ang="0"/>
              </a:gra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"/>
              <p:cNvSpPr/>
              <p:nvPr/>
            </p:nvSpPr>
            <p:spPr>
              <a:xfrm>
                <a:off x="2073600" y="1728720"/>
                <a:ext cx="271440" cy="5522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FFFFF"/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/>
              </a:gra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CustomShape 6"/>
              <p:cNvSpPr/>
              <p:nvPr/>
            </p:nvSpPr>
            <p:spPr>
              <a:xfrm>
                <a:off x="2103480" y="1538640"/>
                <a:ext cx="211680" cy="190080"/>
              </a:xfrm>
              <a:prstGeom prst="rect">
                <a:avLst/>
              </a:prstGeom>
              <a:solidFill>
                <a:schemeClr val="tx2"/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7"/>
              <p:cNvSpPr/>
              <p:nvPr/>
            </p:nvSpPr>
            <p:spPr>
              <a:xfrm rot="5400000">
                <a:off x="2102760" y="6248520"/>
                <a:ext cx="21348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Line 8"/>
              <p:cNvSpPr/>
              <p:nvPr/>
            </p:nvSpPr>
            <p:spPr>
              <a:xfrm>
                <a:off x="2073240" y="179388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Line 9"/>
              <p:cNvSpPr/>
              <p:nvPr/>
            </p:nvSpPr>
            <p:spPr>
              <a:xfrm>
                <a:off x="2073240" y="186480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Line 10"/>
              <p:cNvSpPr/>
              <p:nvPr/>
            </p:nvSpPr>
            <p:spPr>
              <a:xfrm>
                <a:off x="2073240" y="193572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Line 11"/>
              <p:cNvSpPr/>
              <p:nvPr/>
            </p:nvSpPr>
            <p:spPr>
              <a:xfrm>
                <a:off x="2073240" y="200628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Line 12"/>
              <p:cNvSpPr/>
              <p:nvPr/>
            </p:nvSpPr>
            <p:spPr>
              <a:xfrm>
                <a:off x="2073240" y="207720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Line 13"/>
              <p:cNvSpPr/>
              <p:nvPr/>
            </p:nvSpPr>
            <p:spPr>
              <a:xfrm>
                <a:off x="2073240" y="214812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Line 14"/>
              <p:cNvSpPr/>
              <p:nvPr/>
            </p:nvSpPr>
            <p:spPr>
              <a:xfrm>
                <a:off x="2073240" y="221904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8" name="CustomShape 15"/>
            <p:cNvSpPr/>
            <p:nvPr/>
          </p:nvSpPr>
          <p:spPr>
            <a:xfrm rot="16200000">
              <a:off x="1720440" y="5171760"/>
              <a:ext cx="650160" cy="55440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16"/>
            <p:cNvSpPr/>
            <p:nvPr/>
          </p:nvSpPr>
          <p:spPr>
            <a:xfrm rot="16200000">
              <a:off x="1720440" y="4327560"/>
              <a:ext cx="650160" cy="55440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17"/>
            <p:cNvSpPr/>
            <p:nvPr/>
          </p:nvSpPr>
          <p:spPr>
            <a:xfrm rot="16200000">
              <a:off x="1720440" y="3483360"/>
              <a:ext cx="650160" cy="55440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18"/>
            <p:cNvSpPr/>
            <p:nvPr/>
          </p:nvSpPr>
          <p:spPr>
            <a:xfrm rot="16200000">
              <a:off x="1720440" y="2639160"/>
              <a:ext cx="650160" cy="55440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19"/>
            <p:cNvSpPr/>
            <p:nvPr/>
          </p:nvSpPr>
          <p:spPr>
            <a:xfrm>
              <a:off x="2017800" y="2381760"/>
              <a:ext cx="3284280" cy="567720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20"/>
            <p:cNvSpPr/>
            <p:nvPr/>
          </p:nvSpPr>
          <p:spPr>
            <a:xfrm>
              <a:off x="2017800" y="3634886"/>
              <a:ext cx="3284280" cy="567720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21"/>
            <p:cNvSpPr/>
            <p:nvPr/>
          </p:nvSpPr>
          <p:spPr>
            <a:xfrm>
              <a:off x="2017800" y="4946430"/>
              <a:ext cx="3284280" cy="567720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23"/>
            <p:cNvSpPr/>
            <p:nvPr/>
          </p:nvSpPr>
          <p:spPr>
            <a:xfrm>
              <a:off x="2503502" y="2494401"/>
              <a:ext cx="218016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algn="ctr">
                <a:lnSpc>
                  <a:spcPct val="120000"/>
                </a:lnSpc>
              </a:pPr>
              <a:r>
                <a:rPr lang="zh-CN" altLang="en-US" sz="1400" b="0" strike="noStrike" spc="-1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单页面</a:t>
              </a:r>
              <a:r>
                <a:rPr lang="en-US" sz="1400" b="0" strike="noStrike" spc="-1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 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267" name="CustomShape 24"/>
            <p:cNvSpPr/>
            <p:nvPr/>
          </p:nvSpPr>
          <p:spPr>
            <a:xfrm>
              <a:off x="2049840" y="2493000"/>
              <a:ext cx="2800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 algn="ctr">
                <a:lnSpc>
                  <a:spcPct val="120000"/>
                </a:lnSpc>
              </a:pPr>
              <a:r>
                <a:rPr lang="en-US" sz="1400" b="1" strike="noStrike" spc="-1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1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268" name="CustomShape 25"/>
            <p:cNvSpPr/>
            <p:nvPr/>
          </p:nvSpPr>
          <p:spPr>
            <a:xfrm>
              <a:off x="2049840" y="3746126"/>
              <a:ext cx="2800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 algn="ctr">
                <a:lnSpc>
                  <a:spcPct val="120000"/>
                </a:lnSpc>
              </a:pPr>
              <a:r>
                <a:rPr lang="en-US" sz="1400" b="1" strike="noStrike" spc="-1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2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269" name="CustomShape 26"/>
            <p:cNvSpPr/>
            <p:nvPr/>
          </p:nvSpPr>
          <p:spPr>
            <a:xfrm>
              <a:off x="2066350" y="5057513"/>
              <a:ext cx="2800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 algn="ctr">
                <a:lnSpc>
                  <a:spcPct val="120000"/>
                </a:lnSpc>
              </a:pPr>
              <a:r>
                <a:rPr lang="en-US" sz="1400" b="1" strike="noStrike" spc="-1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3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270" name="CustomShape 27"/>
            <p:cNvSpPr/>
            <p:nvPr/>
          </p:nvSpPr>
          <p:spPr>
            <a:xfrm>
              <a:off x="1260524" y="5376468"/>
              <a:ext cx="2800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 algn="ctr">
                <a:lnSpc>
                  <a:spcPct val="120000"/>
                </a:lnSpc>
              </a:pP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271" name="CustomShape 28"/>
            <p:cNvSpPr/>
            <p:nvPr/>
          </p:nvSpPr>
          <p:spPr>
            <a:xfrm>
              <a:off x="2520012" y="3774926"/>
              <a:ext cx="218016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algn="ctr">
                <a:lnSpc>
                  <a:spcPct val="120000"/>
                </a:lnSpc>
              </a:pPr>
              <a:r>
                <a:rPr lang="zh-CN" altLang="en-US" sz="1400" b="0" strike="noStrike" spc="-1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多页面</a:t>
              </a:r>
              <a:endParaRPr lang="zh-CN" altLang="en-US" sz="1400" b="0" strike="noStrike" spc="-1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73" name="CustomShape 30"/>
            <p:cNvSpPr/>
            <p:nvPr/>
          </p:nvSpPr>
          <p:spPr>
            <a:xfrm>
              <a:off x="2520012" y="5062939"/>
              <a:ext cx="218016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algn="ctr">
                <a:lnSpc>
                  <a:spcPct val="12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动</a:t>
              </a:r>
              <a:r>
                <a:rPr lang="en-US" sz="1400" b="0" strike="noStrike" spc="-1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态入口</a:t>
              </a:r>
              <a:endParaRPr lang="en-US" sz="1400" b="0" strike="noStrike" spc="-1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739640" y="4760595"/>
            <a:ext cx="7199630" cy="1303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lvl="0" algn="l"/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entry: () =&gt; './demo'</a:t>
            </a:r>
            <a:endParaRPr>
              <a:sym typeface="+mn-ea"/>
            </a:endParaRPr>
          </a:p>
          <a:p>
            <a:pPr lvl="0" algn="l"/>
            <a:endParaRPr>
              <a:sym typeface="+mn-ea"/>
            </a:endParaRPr>
          </a:p>
          <a:p>
            <a:pPr lvl="0" algn="l"/>
            <a:r>
              <a:rPr lang="en-US">
                <a:sym typeface="+mn-ea"/>
              </a:rPr>
              <a:t>	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   entry: () =&gt; new Promise((resolve) =&gt; resolve(['./demo', './demo2']))</a:t>
            </a:r>
            <a:endParaRPr>
              <a:sym typeface="+mn-ea"/>
            </a:endParaRPr>
          </a:p>
        </p:txBody>
      </p:sp>
      <p:sp>
        <p:nvSpPr>
          <p:cNvPr id="9" name="上下箭头 8"/>
          <p:cNvSpPr/>
          <p:nvPr/>
        </p:nvSpPr>
        <p:spPr>
          <a:xfrm>
            <a:off x="6544945" y="5234940"/>
            <a:ext cx="201295" cy="4102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输出</a:t>
            </a:r>
            <a:endParaRPr lang="zh-CN" altLang="en-US" sz="3200" spc="-1">
              <a:solidFill>
                <a:srgbClr val="26A69A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4950" y="1948180"/>
            <a:ext cx="9822180" cy="416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9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output: {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path: config.build.assetsRoot,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filename: '[name].js',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publicPath:  process.env.NODE_ENV === 'production'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                   ? config.build.assetsPublicPath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                   : config.dev.assetsPublicPath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4950" y="1010285"/>
            <a:ext cx="982218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</a:t>
            </a:r>
            <a:r>
              <a:rPr lang="zh-CN" altLang="en-US"/>
              <a:t>主要配置输出路径和名称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69A"/>
      </a:accent1>
      <a:accent2>
        <a:srgbClr val="FF5252"/>
      </a:accent2>
      <a:accent3>
        <a:srgbClr val="26A69A"/>
      </a:accent3>
      <a:accent4>
        <a:srgbClr val="FF5252"/>
      </a:accent4>
      <a:accent5>
        <a:srgbClr val="26A69A"/>
      </a:accent5>
      <a:accent6>
        <a:srgbClr val="FF5252"/>
      </a:accent6>
      <a:hlink>
        <a:srgbClr val="26A69A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69A"/>
      </a:accent1>
      <a:accent2>
        <a:srgbClr val="FF5252"/>
      </a:accent2>
      <a:accent3>
        <a:srgbClr val="26A69A"/>
      </a:accent3>
      <a:accent4>
        <a:srgbClr val="FF5252"/>
      </a:accent4>
      <a:accent5>
        <a:srgbClr val="26A69A"/>
      </a:accent5>
      <a:accent6>
        <a:srgbClr val="FF5252"/>
      </a:accent6>
      <a:hlink>
        <a:srgbClr val="26A69A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Application>WPS 演示</Application>
  <PresentationFormat/>
  <Paragraphs>183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Times New Roman</vt:lpstr>
      <vt:lpstr>Symbol</vt:lpstr>
      <vt:lpstr>Arial</vt:lpstr>
      <vt:lpstr>Impact</vt:lpstr>
      <vt:lpstr>微软雅黑</vt:lpstr>
      <vt:lpstr>Arial Unicode MS</vt:lpstr>
      <vt:lpstr>DejaVu Sans</vt:lpstr>
      <vt:lpstr>Segoe Print</vt:lpstr>
      <vt:lpstr>Office Theme</vt:lpstr>
      <vt:lpstr>Office Theme</vt:lpstr>
      <vt:lpstr>PowerPoint 演示文稿</vt:lpstr>
      <vt:lpstr>PowerPoint 演示文稿</vt:lpstr>
      <vt:lpstr>PowerPoint 演示文稿</vt:lpstr>
      <vt:lpstr>什么是Webpack？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</cp:revision>
  <dcterms:created xsi:type="dcterms:W3CDTF">2016-12-12T15:36:00Z</dcterms:created>
  <dcterms:modified xsi:type="dcterms:W3CDTF">2018-12-10T14:14:20Z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23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  <property fmtid="{D5CDD505-2E9C-101B-9397-08002B2CF9AE}" pid="12" name="KSOProductBuildVer">
    <vt:lpwstr>2052-10.1.0.7697</vt:lpwstr>
  </property>
</Properties>
</file>