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6" r:id="rId7"/>
    <p:sldId id="263" r:id="rId8"/>
    <p:sldId id="261" r:id="rId9"/>
    <p:sldId id="269" r:id="rId10"/>
    <p:sldId id="270" r:id="rId11"/>
    <p:sldId id="268" r:id="rId12"/>
    <p:sldId id="264" r:id="rId13"/>
  </p:sldIdLst>
  <p:sldSz cx="9144000" cy="5143500" type="screen16x9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673" autoAdjust="0"/>
  </p:normalViewPr>
  <p:slideViewPr>
    <p:cSldViewPr>
      <p:cViewPr>
        <p:scale>
          <a:sx n="120" d="100"/>
          <a:sy n="120" d="100"/>
        </p:scale>
        <p:origin x="864" y="4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DF-09CB-4FBB-9151-8C8679745D1E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1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DF-09CB-4FBB-9151-8C8679745D1E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4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DF-09CB-4FBB-9151-8C8679745D1E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8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DF-09CB-4FBB-9151-8C8679745D1E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5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DF-09CB-4FBB-9151-8C8679745D1E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0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DF-09CB-4FBB-9151-8C8679745D1E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0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DF-09CB-4FBB-9151-8C8679745D1E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4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DF-09CB-4FBB-9151-8C8679745D1E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7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DF-09CB-4FBB-9151-8C8679745D1E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5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DF-09CB-4FBB-9151-8C8679745D1E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0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DF-09CB-4FBB-9151-8C8679745D1E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4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5D5DF-09CB-4FBB-9151-8C8679745D1E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0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Flying flamingos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88224" y="3795885"/>
            <a:ext cx="2376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Qianwen</a:t>
            </a:r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Suyun</a:t>
            </a:r>
            <a:endParaRPr lang="en-US" altLang="zh-H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66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Mesh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manipulation: flamingo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Animation: morph targets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57201" y="1772534"/>
            <a:ext cx="2962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kumimoji="1"/>
            </a:lvl1pPr>
          </a:lstStyle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mixer = new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THREE.AnimationMixer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mesh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mixer.clipAction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geometry.animations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[ 0 ] ).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setDuration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( 1 ).play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mixers.push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mixer );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95936" y="1772534"/>
            <a:ext cx="54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kumimoji="1"/>
            </a:lvl1pPr>
          </a:lstStyle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vertices =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[];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= 0; v &lt; geometry2.vertices.length; v ++ )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vertices.push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geometry2.vertices[ v ].clone()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vertices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vertices.length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- 1 ].x *= 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vertices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vertices.length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- 1 ].x *= 10*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Math.abs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(i-2.5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vertices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vertices.length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- 1 ].z *=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2;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geometry2.morphTargets.push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{ name: "target" +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vertices: vertices }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mixer = new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THREE.AnimationMixer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mesh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 =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THREE.AnimationClip.CreateFromMorphTargetSequence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'gallop', geometry2.morphTargets, 3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mixer.clipAction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clip ).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setDuration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( 0.8+0.2*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Math.random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).play();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58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Mesh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manipulation: hitting ball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Hitting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ball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Ball geometry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vertexShader2 and fragmentShader2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468091" y="2283718"/>
            <a:ext cx="8424389" cy="1842888"/>
            <a:chOff x="468091" y="2385046"/>
            <a:chExt cx="8424389" cy="1842888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91" y="2385046"/>
              <a:ext cx="1901137" cy="1814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2099" y="2402412"/>
              <a:ext cx="1860381" cy="1796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567458" y="2426235"/>
              <a:ext cx="15153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Bump</a:t>
              </a: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(in vertex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shader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chage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position)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/>
            <a:srcRect l="8916" r="19759"/>
            <a:stretch/>
          </p:blipFill>
          <p:spPr>
            <a:xfrm>
              <a:off x="3839266" y="2402412"/>
              <a:ext cx="1728192" cy="1825522"/>
            </a:xfrm>
            <a:prstGeom prst="rect">
              <a:avLst/>
            </a:prstGeom>
          </p:spPr>
        </p:pic>
        <p:sp>
          <p:nvSpPr>
            <p:cNvPr id="9" name="右箭头 8"/>
            <p:cNvSpPr/>
            <p:nvPr/>
          </p:nvSpPr>
          <p:spPr>
            <a:xfrm>
              <a:off x="5701957" y="3833491"/>
              <a:ext cx="1246307" cy="32243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右箭头 9"/>
            <p:cNvSpPr/>
            <p:nvPr/>
          </p:nvSpPr>
          <p:spPr>
            <a:xfrm>
              <a:off x="2668156" y="3843952"/>
              <a:ext cx="937873" cy="32243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TextBox 6"/>
            <p:cNvSpPr txBox="1"/>
            <p:nvPr/>
          </p:nvSpPr>
          <p:spPr>
            <a:xfrm>
              <a:off x="2339752" y="2436524"/>
              <a:ext cx="17491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texture</a:t>
              </a: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(in fragment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shader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change fragment color)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8091" y="4382046"/>
            <a:ext cx="489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The same method for island mesh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46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0: stop or continue any movement;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en-US" altLang="zh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 along positive x (right);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move along negative x (left, by default);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</a:t>
            </a:r>
            <a:r>
              <a:rPr lang="en-US" altLang="zh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 along positive y (down);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4: </a:t>
            </a:r>
            <a:r>
              <a:rPr lang="en-US" altLang="zh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 along negative y (up); </a:t>
            </a:r>
          </a:p>
          <a:p>
            <a:pPr lvl="1"/>
            <a:r>
              <a:rPr lang="en-US" altLang="zh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5: move along positive z (farther); </a:t>
            </a:r>
          </a:p>
          <a:p>
            <a:pPr lvl="1"/>
            <a:r>
              <a:rPr lang="en-US" altLang="zh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move along negative z (nearer); </a:t>
            </a: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5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parts</a:t>
            </a:r>
          </a:p>
          <a:p>
            <a:r>
              <a:rPr lang="en-US" altLang="zh-HK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structures</a:t>
            </a:r>
          </a:p>
          <a:p>
            <a:r>
              <a:rPr lang="en-US" altLang="zh-HK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Terrain design</a:t>
            </a:r>
          </a:p>
          <a:p>
            <a:r>
              <a:rPr lang="en-US" altLang="zh-HK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 setting</a:t>
            </a:r>
          </a:p>
          <a:p>
            <a:r>
              <a:rPr lang="en-US" altLang="zh-HK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Mesh manipulation</a:t>
            </a:r>
          </a:p>
          <a:p>
            <a:r>
              <a:rPr lang="en-US" altLang="zh-HK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2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parts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762872" cy="3394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Flamingo geometry (flamingo.js)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Vertices and faces</a:t>
            </a:r>
          </a:p>
          <a:p>
            <a:pPr lvl="1"/>
            <a:r>
              <a:rPr lang="en-US" altLang="zh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morph targets for animation: 14 status during its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flying</a:t>
            </a: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(https://threejs.org/examples/#webgl_lights_hemisphere)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169165"/>
            <a:ext cx="3675510" cy="249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structures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flamingos with animation effects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 moves with flamingos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Fireball heading to flamingos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Eviroment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sky, ocean, island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Ambient light and direct light</a:t>
            </a:r>
          </a:p>
        </p:txBody>
      </p:sp>
    </p:spTree>
    <p:extLst>
      <p:ext uri="{BB962C8B-B14F-4D97-AF65-F5344CB8AC3E}">
        <p14:creationId xmlns:p14="http://schemas.microsoft.com/office/powerpoint/2010/main" val="39169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structures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pairs of fragment and vertex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shaders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Initialized </a:t>
            </a:r>
            <a:r>
              <a:rPr lang="en-US" altLang="zh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camera, light, background texture, mesh loader and render setting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Animated scene: Light position,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 intensity,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and texture, camera position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462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Terrain design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Ball space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double-side texture by </a:t>
            </a:r>
            <a:r>
              <a:rPr lang="en-US" altLang="zh-HK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vertexShader</a:t>
            </a:r>
            <a:r>
              <a:rPr lang="en-US" altLang="zh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HK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fragmentShader</a:t>
            </a:r>
            <a:endParaRPr lang="en-US" altLang="zh-H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(some modification on its texture)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Ground sea and island </a:t>
            </a:r>
          </a:p>
          <a:p>
            <a:pPr lvl="1"/>
            <a:r>
              <a:rPr lang="en-US" altLang="zh-HK" sz="20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(sea amination is needed especially when camera stops)</a:t>
            </a:r>
            <a:endParaRPr lang="en-US" altLang="zh-H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 map simulate terrains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vertexShader3 and fragmentShader3</a:t>
            </a:r>
          </a:p>
        </p:txBody>
      </p:sp>
    </p:spTree>
    <p:extLst>
      <p:ext uri="{BB962C8B-B14F-4D97-AF65-F5344CB8AC3E}">
        <p14:creationId xmlns:p14="http://schemas.microsoft.com/office/powerpoint/2010/main" val="2003075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 setting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478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Ambient Light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 color with lower density (night) and higher density (day)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Light in the night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 increases gradually to certain value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change over the flamingo’s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position, mimic the effect of sun rising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light in the day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the Sun with constant high density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 stationary on the sky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13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Mesh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manipulation:flamingo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Morph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material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THREE.MeshPhongMaterial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color: 0xffffff,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specular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0xffffff,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shininess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morphTargets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vertexColors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THREE.FaceColors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shading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THREE.FlatShading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);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53208" y="1635646"/>
            <a:ext cx="42275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kumimoji="1"/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geometry.computeMorphNormals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geometry.computeVertexNormals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material = 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THREE.MeshPhongMaterial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0xffffff,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specular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0x050505,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shininess:100,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morphTargets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morphNormals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true,	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vertexColors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THREE.FaceColors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shading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THREE.SmoothShading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208" y="1635646"/>
            <a:ext cx="3730123" cy="32230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35646"/>
            <a:ext cx="3369190" cy="322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6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Mesh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manipulation:flamingo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Position</a:t>
            </a:r>
          </a:p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57201" y="1772534"/>
            <a:ext cx="3610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kumimoji="1"/>
            </a:lvl1pPr>
          </a:lstStyle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hitting the ball: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meshes[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].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position.x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-=step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meshes[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position.y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=50 + 4*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Math.cos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/10);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55976" y="1772534"/>
            <a:ext cx="4330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kumimoji="1"/>
            </a:lvl1pPr>
          </a:lstStyle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hitting the ball: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meshes[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].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position.x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-=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step;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Math.abs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meshes[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meshlen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position.x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)&lt;60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meshes[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position.y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=50+25*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Math.cos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(0.5*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-meshes[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meshlen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position.x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)/60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r="1295"/>
          <a:stretch/>
        </p:blipFill>
        <p:spPr>
          <a:xfrm>
            <a:off x="251520" y="4137815"/>
            <a:ext cx="2705055" cy="306143"/>
          </a:xfrm>
          <a:prstGeom prst="rect">
            <a:avLst/>
          </a:prstGeom>
        </p:spPr>
      </p:pic>
      <p:grpSp>
        <p:nvGrpSpPr>
          <p:cNvPr id="27" name="组 26"/>
          <p:cNvGrpSpPr/>
          <p:nvPr/>
        </p:nvGrpSpPr>
        <p:grpSpPr>
          <a:xfrm>
            <a:off x="3707487" y="3468290"/>
            <a:ext cx="4979313" cy="975668"/>
            <a:chOff x="3707487" y="3252266"/>
            <a:chExt cx="4979313" cy="975668"/>
          </a:xfrm>
        </p:grpSpPr>
        <p:grpSp>
          <p:nvGrpSpPr>
            <p:cNvPr id="14" name="组 13"/>
            <p:cNvGrpSpPr/>
            <p:nvPr/>
          </p:nvGrpSpPr>
          <p:grpSpPr>
            <a:xfrm>
              <a:off x="3707487" y="3885582"/>
              <a:ext cx="4979313" cy="323831"/>
              <a:chOff x="3563888" y="3720667"/>
              <a:chExt cx="4979313" cy="323831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2"/>
              <a:srcRect r="1295"/>
              <a:stretch/>
            </p:blipFill>
            <p:spPr>
              <a:xfrm>
                <a:off x="5838146" y="3720667"/>
                <a:ext cx="2705055" cy="306143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 rotWithShape="1">
              <a:blip r:embed="rId2"/>
              <a:srcRect r="1295"/>
              <a:stretch/>
            </p:blipFill>
            <p:spPr>
              <a:xfrm>
                <a:off x="3563888" y="3738355"/>
                <a:ext cx="2705055" cy="306143"/>
              </a:xfrm>
              <a:prstGeom prst="rect">
                <a:avLst/>
              </a:prstGeom>
            </p:spPr>
          </p:pic>
        </p:grpSp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6300192" y="3998369"/>
              <a:ext cx="11235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>
              <a:spLocks noChangeAspect="1"/>
            </p:cNvSpPr>
            <p:nvPr/>
          </p:nvSpPr>
          <p:spPr>
            <a:xfrm>
              <a:off x="6444208" y="4083918"/>
              <a:ext cx="749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585332" y="4155934"/>
              <a:ext cx="749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/>
            <p:cNvSpPr>
              <a:spLocks noChangeAspect="1"/>
            </p:cNvSpPr>
            <p:nvPr/>
          </p:nvSpPr>
          <p:spPr>
            <a:xfrm>
              <a:off x="6729348" y="4083918"/>
              <a:ext cx="749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/>
            <p:cNvSpPr>
              <a:spLocks noChangeAspect="1"/>
            </p:cNvSpPr>
            <p:nvPr/>
          </p:nvSpPr>
          <p:spPr>
            <a:xfrm>
              <a:off x="6873364" y="4011910"/>
              <a:ext cx="749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6225292" y="3939910"/>
              <a:ext cx="749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/>
            <p:cNvSpPr>
              <a:spLocks noChangeAspect="1"/>
            </p:cNvSpPr>
            <p:nvPr/>
          </p:nvSpPr>
          <p:spPr>
            <a:xfrm>
              <a:off x="6081276" y="3867894"/>
              <a:ext cx="749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椭圆 21"/>
            <p:cNvSpPr>
              <a:spLocks noChangeAspect="1"/>
            </p:cNvSpPr>
            <p:nvPr/>
          </p:nvSpPr>
          <p:spPr>
            <a:xfrm>
              <a:off x="5940152" y="3939902"/>
              <a:ext cx="749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5796136" y="4011918"/>
              <a:ext cx="749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任意形状 25"/>
            <p:cNvSpPr/>
            <p:nvPr/>
          </p:nvSpPr>
          <p:spPr>
            <a:xfrm>
              <a:off x="5802733" y="3252266"/>
              <a:ext cx="1156592" cy="805693"/>
            </a:xfrm>
            <a:custGeom>
              <a:avLst/>
              <a:gdLst>
                <a:gd name="connsiteX0" fmla="*/ 1156592 w 1156592"/>
                <a:gd name="connsiteY0" fmla="*/ 780979 h 805693"/>
                <a:gd name="connsiteX1" fmla="*/ 583239 w 1156592"/>
                <a:gd name="connsiteY1" fmla="*/ 32 h 805693"/>
                <a:gd name="connsiteX2" fmla="*/ 0 w 1156592"/>
                <a:gd name="connsiteY2" fmla="*/ 805693 h 80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6592" h="805693">
                  <a:moveTo>
                    <a:pt x="1156592" y="780979"/>
                  </a:moveTo>
                  <a:cubicBezTo>
                    <a:pt x="966298" y="388446"/>
                    <a:pt x="776004" y="-4087"/>
                    <a:pt x="583239" y="32"/>
                  </a:cubicBezTo>
                  <a:cubicBezTo>
                    <a:pt x="390474" y="4151"/>
                    <a:pt x="93911" y="671416"/>
                    <a:pt x="0" y="805693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547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582</Words>
  <Application>Microsoft Macintosh PowerPoint</Application>
  <PresentationFormat>全屏显示(16:9)</PresentationFormat>
  <Paragraphs>108</Paragraphs>
  <Slides>12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Times New Roman</vt:lpstr>
      <vt:lpstr>宋体</vt:lpstr>
      <vt:lpstr>Arial</vt:lpstr>
      <vt:lpstr>Calibri</vt:lpstr>
      <vt:lpstr>新細明體</vt:lpstr>
      <vt:lpstr>Office Theme</vt:lpstr>
      <vt:lpstr>Flying flamingos</vt:lpstr>
      <vt:lpstr>Content</vt:lpstr>
      <vt:lpstr>Available parts</vt:lpstr>
      <vt:lpstr>Overall structures</vt:lpstr>
      <vt:lpstr>Overall structures</vt:lpstr>
      <vt:lpstr>Terrain design</vt:lpstr>
      <vt:lpstr>Light setting</vt:lpstr>
      <vt:lpstr>Mesh manipulation:flamingo</vt:lpstr>
      <vt:lpstr>Mesh manipulation:flamingo</vt:lpstr>
      <vt:lpstr>Mesh manipulation: flamingo</vt:lpstr>
      <vt:lpstr>Mesh manipulation: hitting ball</vt:lpstr>
      <vt:lpstr>User Interaction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Flying flamingos</dc:title>
  <dc:creator>sliuap</dc:creator>
  <cp:lastModifiedBy>Qianwen WANG</cp:lastModifiedBy>
  <cp:revision>101</cp:revision>
  <dcterms:created xsi:type="dcterms:W3CDTF">2016-11-18T10:48:12Z</dcterms:created>
  <dcterms:modified xsi:type="dcterms:W3CDTF">2016-11-22T08:11:22Z</dcterms:modified>
</cp:coreProperties>
</file>