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  <p:sldMasterId id="2147483651" r:id="rId4"/>
    <p:sldMasterId id="2147483652" r:id="rId5"/>
    <p:sldMasterId id="214748365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n"/>
          <p:cNvSpPr txBox="1"/>
          <p:nvPr>
            <p:ph idx="10" type="dt"/>
          </p:nvPr>
        </p:nvSpPr>
        <p:spPr>
          <a:xfrm>
            <a:off x="3884612" y="0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n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n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n"/>
          <p:cNvSpPr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n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8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8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46" name="Google Shape;146;p28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8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0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55" name="Google Shape;155;p30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2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65" name="Google Shape;165;p32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2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4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4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5" name="Google Shape;175;p34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4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6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6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6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8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8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8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0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0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3" name="Google Shape;203;p40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0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42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2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3" name="Google Shape;213;p42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2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4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4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2" name="Google Shape;222;p44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4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6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6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6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8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8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8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50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50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47" name="Google Shape;247;p50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50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2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52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52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56" name="Google Shape;256;p52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52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54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4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65" name="Google Shape;265;p54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54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2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2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2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99" name="Google Shape;99;p18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9" name="Google Shape;109;p20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FFFFFF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457200" y="274637"/>
            <a:ext cx="8221662" cy="1135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4650" lvl="1" marL="742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143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60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057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514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2971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429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3886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457200" y="1600200"/>
            <a:ext cx="8221662" cy="4518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457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6553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457200" y="274637"/>
            <a:ext cx="8221662" cy="1135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4650" lvl="1" marL="742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143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60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057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514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2971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429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3886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457200" y="1600200"/>
            <a:ext cx="8221662" cy="4518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457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53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/>
          <p:nvPr>
            <p:ph type="title"/>
          </p:nvPr>
        </p:nvSpPr>
        <p:spPr>
          <a:xfrm>
            <a:off x="457200" y="274637"/>
            <a:ext cx="8221662" cy="1135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4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457200" y="1600200"/>
            <a:ext cx="8221662" cy="4518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800" u="none" cap="none" strike="noStrike"/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/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000" u="none" cap="none" strike="noStrike"/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000" u="none" cap="none" strike="noStrike"/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457200" y="6353175"/>
            <a:ext cx="21256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"/>
          <p:cNvSpPr/>
          <p:nvPr/>
        </p:nvSpPr>
        <p:spPr>
          <a:xfrm>
            <a:off x="3124200" y="6354762"/>
            <a:ext cx="28956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6553200" y="6353175"/>
            <a:ext cx="21256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1643062"/>
            <a:ext cx="9144000" cy="2547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99237" y="1714500"/>
            <a:ext cx="2401887" cy="227488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/>
          <p:nvPr>
            <p:ph type="title"/>
          </p:nvPr>
        </p:nvSpPr>
        <p:spPr>
          <a:xfrm>
            <a:off x="457200" y="274637"/>
            <a:ext cx="8221662" cy="1135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4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" type="body"/>
          </p:nvPr>
        </p:nvSpPr>
        <p:spPr>
          <a:xfrm>
            <a:off x="457200" y="1600200"/>
            <a:ext cx="8221662" cy="4518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800" u="none" cap="none" strike="noStrike"/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/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000" u="none" cap="none" strike="noStrike"/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000" u="none" cap="none" strike="noStrike"/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457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2"/>
          <p:cNvSpPr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6553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4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357187"/>
            <a:ext cx="9144000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15125" y="-142875"/>
            <a:ext cx="2428875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/>
          <p:nvPr>
            <p:ph type="title"/>
          </p:nvPr>
        </p:nvSpPr>
        <p:spPr>
          <a:xfrm>
            <a:off x="457200" y="274637"/>
            <a:ext cx="8221662" cy="1135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4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457200" y="1600200"/>
            <a:ext cx="8221662" cy="4518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800" u="none" cap="none" strike="noStrike"/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/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000" u="none" cap="none" strike="noStrike"/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000" u="none" cap="none" strike="noStrike"/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457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4"/>
          <p:cNvSpPr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6553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6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1643062"/>
            <a:ext cx="9144000" cy="2547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72200" y="2071687"/>
            <a:ext cx="2868612" cy="196056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74637"/>
            <a:ext cx="8221662" cy="1135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4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600200"/>
            <a:ext cx="8221662" cy="4518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800" u="none" cap="none" strike="noStrike"/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/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000" u="none" cap="none" strike="noStrike"/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000" u="none" cap="none" strike="noStrike"/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457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6"/>
          <p:cNvSpPr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6553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linkedin/databus" TargetMode="External"/><Relationship Id="rId4" Type="http://schemas.openxmlformats.org/officeDocument/2006/relationships/hyperlink" Target="https://github.com/linkedin/databus" TargetMode="External"/><Relationship Id="rId9" Type="http://schemas.openxmlformats.org/officeDocument/2006/relationships/hyperlink" Target="http://code.google.com/p/open-replicator/" TargetMode="External"/><Relationship Id="rId5" Type="http://schemas.openxmlformats.org/officeDocument/2006/relationships/hyperlink" Target="http://code.google.com/p/tungsten-replicator" TargetMode="External"/><Relationship Id="rId6" Type="http://schemas.openxmlformats.org/officeDocument/2006/relationships/hyperlink" Target="http://code.google.com/p/tungsten-replicator" TargetMode="External"/><Relationship Id="rId7" Type="http://schemas.openxmlformats.org/officeDocument/2006/relationships/hyperlink" Target="http://code.google.com/p/open-replicator/" TargetMode="External"/><Relationship Id="rId8" Type="http://schemas.openxmlformats.org/officeDocument/2006/relationships/hyperlink" Target="http://code.google.com/p/open-replicator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alibaba/canal/wiki" TargetMode="External"/><Relationship Id="rId4" Type="http://schemas.openxmlformats.org/officeDocument/2006/relationships/hyperlink" Target="https://github.com/alibaba/canal/wiki" TargetMode="External"/><Relationship Id="rId5" Type="http://schemas.openxmlformats.org/officeDocument/2006/relationships/hyperlink" Target="http://dev.mysql.com/doc/internals/en/binary-log.html" TargetMode="External"/><Relationship Id="rId6" Type="http://schemas.openxmlformats.org/officeDocument/2006/relationships/hyperlink" Target="http://dev.mysql.com/doc/internals/en/binary-log.html" TargetMode="External"/><Relationship Id="rId7" Type="http://schemas.openxmlformats.org/officeDocument/2006/relationships/hyperlink" Target="http://dev.mysql.com/doc/internals/en/replication-protocol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alibaba/canal/issues" TargetMode="External"/><Relationship Id="rId4" Type="http://schemas.openxmlformats.org/officeDocument/2006/relationships/hyperlink" Target="https://github.com/alibaba/canal/issue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hyperlink" Target="http://dev.mysql.com/doc/internals/en/binary-log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/>
        </p:nvSpPr>
        <p:spPr>
          <a:xfrm>
            <a:off x="500062" y="2130425"/>
            <a:ext cx="6143625" cy="1584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Canal开源产品介绍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2195512" y="4221162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七锋 @ taobao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 Server模块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468312" y="5516562"/>
            <a:ext cx="822960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25438" lvl="0" marL="4762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server代表一个canal server运行实例，对应于一个jvm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instance对应于一个数据队列 （1个server对应0..n个instance)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12" y="1916112"/>
            <a:ext cx="8382000" cy="3484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 Server模块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server模块: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基于netty网络处理 + protobuf数据传输格式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instance模块：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a.  eventParser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增量数据解析器，目前仅支持mysql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b.  eventSink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数据过滤，加工，分发的工作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c.  eventStore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数据存储，目前1.0.6仅支持memory，file存储开发中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d.  metaManager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增量订阅&amp;消费信息管理器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 Server配置示例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1268412"/>
            <a:ext cx="6781800" cy="54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Client/Server交互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557337"/>
            <a:ext cx="8096250" cy="4967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Client/Server交互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87" y="1628775"/>
            <a:ext cx="8826500" cy="460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数据对象格式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457200" y="1600200"/>
            <a:ext cx="8229600" cy="499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1437"/>
            <a:ext cx="9144000" cy="5516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 Client示例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87" y="1557337"/>
            <a:ext cx="7915275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 Client示例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2875"/>
            <a:ext cx="9144000" cy="5329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基于Canal能做什么？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数据库镜像&amp;备份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异构数据库同步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多地机房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二级索引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 搜索引擎增量build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 数据库操作审计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 业务cache刷新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 价格变化等重要业务变更消息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... ...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Canal目前使用情况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381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Alibaba  200+ 数据解析任务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数据规模：6亿+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支持mysql5.1.40/48 , mysql 5.5.18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81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AutoNum type="arabicPeriod" startAt="2"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Canal使用群人数已超70+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 产生背景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 项目介绍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 周边产品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 roadmap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类似开源产品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457200" y="1600200"/>
            <a:ext cx="8229600" cy="478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linkedin  databus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https://github.com/linkedin/databus</a:t>
            </a:r>
            <a:endParaRPr b="0" i="0" sz="1800" u="none" cap="none" strike="noStrike">
              <a:solidFill>
                <a:srgbClr val="000000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tungsten-replicator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http://code.google.com/p/tungsten-replicator/</a:t>
            </a:r>
            <a:endParaRPr b="0" i="0" sz="1800" u="none" cap="none" strike="noStrike">
              <a:solidFill>
                <a:srgbClr val="000000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open-replicator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http://code.google.com/p/open-replicator</a:t>
            </a: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/</a:t>
            </a:r>
            <a:endParaRPr b="0" i="0" sz="1800" u="none" cap="none" strike="noStrike">
              <a:solidFill>
                <a:srgbClr val="000000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9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Roadmap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457200" y="1600200"/>
            <a:ext cx="8229600" cy="478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429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topic模式支持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rabicPeriod" startAt="2"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web管理系统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8138" lvl="1" marL="461962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lphaL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Auth权限管理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8138" lvl="1" marL="461962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lphaL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监控体系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rabicPeriod" startAt="2"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新数据源接入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8138" lvl="1" marL="461962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 Hbase增量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client代码共建(共性业务场景)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8138" lvl="1" marL="461962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lphaLcPeriod"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数据库同步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8138" lvl="1" marL="461962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lphaLcPeriod"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nosql同步(如hbase)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相关资料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canal wiki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https://github.com/alibaba/canal/wiki</a:t>
            </a:r>
            <a:endParaRPr b="0" i="0" sz="1800" u="none" cap="none" strike="noStrike">
              <a:solidFill>
                <a:srgbClr val="000000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mysql binary log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http://dev.mysql.com/doc/internals/en/binary-log.html</a:t>
            </a:r>
            <a:endParaRPr b="0" i="0" sz="1800" u="none" cap="none" strike="noStrike">
              <a:solidFill>
                <a:srgbClr val="000000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mysql replication-protocol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http://dev.mysql.com/doc/internals/en/replication-protocol.html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问题反馈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qq交流群： 161559791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邮件交流： jianghang115@gmail.com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新浪微博： agapple0002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报告issue：</a:t>
            </a: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issues</a:t>
            </a:r>
            <a:endParaRPr b="0" i="0" sz="1800" u="none" cap="none" strike="noStrike">
              <a:solidFill>
                <a:srgbClr val="000000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最后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Q  &amp;  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产生背景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25438" lvl="0" marL="47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早期，阿里巴巴B2B公司因为存在杭州和美国双机房部署，存在跨机房同步的业务需求，当时早期的数据库同步业务，主要是基于trigger的方式获取增量变更。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从2010年开始，阿里系公司开始逐步的尝试基于数据库的日志解析，获取增量变更进行同步，由此衍生出了增量订阅&amp;消费的业务，从此开启了一段新纪元.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Canal介绍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名称： canal [kə'næl]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译意： 水道/管道/沟渠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语言： 纯java开发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定位： 基于数据库增量日志准实时解析，提供增量数据订阅&amp;消费(目前开源版本主要支持了mysql)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Mysql同步原理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457200" y="5157787"/>
            <a:ext cx="8229600" cy="13668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Slave同步原理：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 I/O thread接收binlog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 SQL thread执行变更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" y="1700212"/>
            <a:ext cx="78327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Mysql同步原理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395287" y="1700212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3020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Binlog Dump交互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2492375"/>
            <a:ext cx="830580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Mysql同步原理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1437"/>
            <a:ext cx="9144000" cy="44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3"/>
          <p:cNvSpPr txBox="1"/>
          <p:nvPr/>
        </p:nvSpPr>
        <p:spPr>
          <a:xfrm>
            <a:off x="395287" y="580548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3020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更多协议参考：</a:t>
            </a: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http://dev.mysql.com/doc/internals/en/binary-log.html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Canal工作原理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457200" y="5445125"/>
            <a:ext cx="8229600" cy="100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实时增量数据获取原理：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模拟slave的交互协议，伪装自己为mysql slave (类似于I/O thread线程)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7" y="1412875"/>
            <a:ext cx="82296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Canal工作原理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457200" y="5300662"/>
            <a:ext cx="8229600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数据消费原理：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基于网络协议，提供数据订阅&amp;消费，类似于SQL Thread实现业务自定义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7" y="1412875"/>
            <a:ext cx="846137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