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20"/>
  </p:notesMasterIdLst>
  <p:sldIdLst>
    <p:sldId id="256" r:id="rId2"/>
    <p:sldId id="298" r:id="rId3"/>
    <p:sldId id="300" r:id="rId4"/>
    <p:sldId id="303" r:id="rId5"/>
    <p:sldId id="299" r:id="rId6"/>
    <p:sldId id="304" r:id="rId7"/>
    <p:sldId id="305" r:id="rId8"/>
    <p:sldId id="301" r:id="rId9"/>
    <p:sldId id="293" r:id="rId10"/>
    <p:sldId id="306" r:id="rId11"/>
    <p:sldId id="307" r:id="rId12"/>
    <p:sldId id="308" r:id="rId13"/>
    <p:sldId id="309" r:id="rId14"/>
    <p:sldId id="310" r:id="rId15"/>
    <p:sldId id="312" r:id="rId16"/>
    <p:sldId id="313" r:id="rId17"/>
    <p:sldId id="314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78293" autoAdjust="0"/>
  </p:normalViewPr>
  <p:slideViewPr>
    <p:cSldViewPr snapToGrid="0">
      <p:cViewPr varScale="1">
        <p:scale>
          <a:sx n="70" d="100"/>
          <a:sy n="70" d="100"/>
        </p:scale>
        <p:origin x="-70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6230B-2EE6-4B1A-BA5B-0716C675A39D}" type="datetimeFigureOut">
              <a:rPr lang="zh-CN" altLang="en-US" smtClean="0"/>
              <a:pPr/>
              <a:t>2019/7/3/Wed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69E75-9EA5-49C3-A65B-31EEC214A5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684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N=8000/10=800</a:t>
            </a:r>
            <a:r>
              <a:rPr lang="zh-CN" altLang="en-US" dirty="0"/>
              <a:t>；</a:t>
            </a:r>
            <a:r>
              <a:rPr lang="en-US" altLang="zh-CN" dirty="0"/>
              <a:t>L=15/60</a:t>
            </a:r>
            <a:r>
              <a:rPr lang="zh-CN" altLang="en-US" dirty="0"/>
              <a:t>；</a:t>
            </a:r>
            <a:r>
              <a:rPr lang="en-US" altLang="zh-CN" dirty="0"/>
              <a:t>T=5.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C=NL/T=800</a:t>
            </a:r>
            <a:r>
              <a:rPr lang="zh-CN" altLang="en-US" dirty="0"/>
              <a:t>*</a:t>
            </a:r>
            <a:r>
              <a:rPr lang="en-US" altLang="zh-CN" dirty="0"/>
              <a:t>15/60/5=40.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</a:t>
            </a:r>
            <a:r>
              <a:rPr lang="zh-CN" altLang="en-US" dirty="0"/>
              <a:t>‘</a:t>
            </a:r>
            <a:r>
              <a:rPr lang="en-US" altLang="zh-CN" dirty="0"/>
              <a:t>=C+3</a:t>
            </a:r>
            <a:r>
              <a:rPr lang="zh-CN" altLang="en-US" dirty="0"/>
              <a:t>*√</a:t>
            </a:r>
            <a:r>
              <a:rPr lang="en-US" altLang="zh-CN" dirty="0"/>
              <a:t>40</a:t>
            </a:r>
            <a:r>
              <a:rPr lang="zh-CN" altLang="en-US" dirty="0"/>
              <a:t>≈</a:t>
            </a:r>
            <a:r>
              <a:rPr lang="en-US" altLang="zh-CN" dirty="0"/>
              <a:t>59.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57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N=8000/10=800</a:t>
            </a:r>
            <a:r>
              <a:rPr lang="zh-CN" altLang="en-US" dirty="0"/>
              <a:t>；</a:t>
            </a:r>
            <a:r>
              <a:rPr lang="en-US" altLang="zh-CN" dirty="0"/>
              <a:t>L=15/60</a:t>
            </a:r>
            <a:r>
              <a:rPr lang="zh-CN" altLang="en-US" dirty="0"/>
              <a:t>；</a:t>
            </a:r>
            <a:r>
              <a:rPr lang="en-US" altLang="zh-CN" dirty="0"/>
              <a:t>T=5.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C=NL/T=800</a:t>
            </a:r>
            <a:r>
              <a:rPr lang="zh-CN" altLang="en-US" dirty="0"/>
              <a:t>*</a:t>
            </a:r>
            <a:r>
              <a:rPr lang="en-US" altLang="zh-CN" dirty="0"/>
              <a:t>15/60/5=40.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</a:t>
            </a:r>
            <a:r>
              <a:rPr lang="zh-CN" altLang="en-US" dirty="0"/>
              <a:t>‘</a:t>
            </a:r>
            <a:r>
              <a:rPr lang="en-US" altLang="zh-CN" dirty="0"/>
              <a:t>=C+3</a:t>
            </a:r>
            <a:r>
              <a:rPr lang="zh-CN" altLang="en-US" dirty="0"/>
              <a:t>*√</a:t>
            </a:r>
            <a:r>
              <a:rPr lang="en-US" altLang="zh-CN" dirty="0"/>
              <a:t>40</a:t>
            </a:r>
            <a:r>
              <a:rPr lang="zh-CN" altLang="en-US" dirty="0"/>
              <a:t>≈</a:t>
            </a:r>
            <a:r>
              <a:rPr lang="en-US" altLang="zh-CN" dirty="0"/>
              <a:t>59.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57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N=8000/10=800</a:t>
            </a:r>
            <a:r>
              <a:rPr lang="zh-CN" altLang="en-US" dirty="0"/>
              <a:t>；</a:t>
            </a:r>
            <a:r>
              <a:rPr lang="en-US" altLang="zh-CN" dirty="0"/>
              <a:t>L=15/60</a:t>
            </a:r>
            <a:r>
              <a:rPr lang="zh-CN" altLang="en-US" dirty="0"/>
              <a:t>；</a:t>
            </a:r>
            <a:r>
              <a:rPr lang="en-US" altLang="zh-CN" dirty="0"/>
              <a:t>T=5.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C=NL/T=800</a:t>
            </a:r>
            <a:r>
              <a:rPr lang="zh-CN" altLang="en-US" dirty="0"/>
              <a:t>*</a:t>
            </a:r>
            <a:r>
              <a:rPr lang="en-US" altLang="zh-CN" dirty="0"/>
              <a:t>15/60/5=40.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</a:t>
            </a:r>
            <a:r>
              <a:rPr lang="zh-CN" altLang="en-US" dirty="0"/>
              <a:t>‘</a:t>
            </a:r>
            <a:r>
              <a:rPr lang="en-US" altLang="zh-CN" dirty="0"/>
              <a:t>=C+3</a:t>
            </a:r>
            <a:r>
              <a:rPr lang="zh-CN" altLang="en-US" dirty="0"/>
              <a:t>*√</a:t>
            </a:r>
            <a:r>
              <a:rPr lang="en-US" altLang="zh-CN" dirty="0"/>
              <a:t>40</a:t>
            </a:r>
            <a:r>
              <a:rPr lang="zh-CN" altLang="en-US" dirty="0"/>
              <a:t>≈</a:t>
            </a:r>
            <a:r>
              <a:rPr lang="en-US" altLang="zh-CN" dirty="0"/>
              <a:t>59.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57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N=8000/10=800</a:t>
            </a:r>
            <a:r>
              <a:rPr lang="zh-CN" altLang="en-US" dirty="0"/>
              <a:t>；</a:t>
            </a:r>
            <a:r>
              <a:rPr lang="en-US" altLang="zh-CN" dirty="0"/>
              <a:t>L=15/60</a:t>
            </a:r>
            <a:r>
              <a:rPr lang="zh-CN" altLang="en-US" dirty="0"/>
              <a:t>；</a:t>
            </a:r>
            <a:r>
              <a:rPr lang="en-US" altLang="zh-CN" dirty="0"/>
              <a:t>T=5.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C=NL/T=800</a:t>
            </a:r>
            <a:r>
              <a:rPr lang="zh-CN" altLang="en-US" dirty="0"/>
              <a:t>*</a:t>
            </a:r>
            <a:r>
              <a:rPr lang="en-US" altLang="zh-CN" dirty="0"/>
              <a:t>15/60/5=40.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</a:t>
            </a:r>
            <a:r>
              <a:rPr lang="zh-CN" altLang="en-US" dirty="0"/>
              <a:t>‘</a:t>
            </a:r>
            <a:r>
              <a:rPr lang="en-US" altLang="zh-CN" dirty="0"/>
              <a:t>=C+3</a:t>
            </a:r>
            <a:r>
              <a:rPr lang="zh-CN" altLang="en-US" dirty="0"/>
              <a:t>*√</a:t>
            </a:r>
            <a:r>
              <a:rPr lang="en-US" altLang="zh-CN" dirty="0"/>
              <a:t>40</a:t>
            </a:r>
            <a:r>
              <a:rPr lang="zh-CN" altLang="en-US" dirty="0"/>
              <a:t>≈</a:t>
            </a:r>
            <a:r>
              <a:rPr lang="en-US" altLang="zh-CN" dirty="0"/>
              <a:t>59.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57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N=8000/10=800</a:t>
            </a:r>
            <a:r>
              <a:rPr lang="zh-CN" altLang="en-US" dirty="0"/>
              <a:t>；</a:t>
            </a:r>
            <a:r>
              <a:rPr lang="en-US" altLang="zh-CN" dirty="0"/>
              <a:t>L=15/60</a:t>
            </a:r>
            <a:r>
              <a:rPr lang="zh-CN" altLang="en-US" dirty="0"/>
              <a:t>；</a:t>
            </a:r>
            <a:r>
              <a:rPr lang="en-US" altLang="zh-CN" dirty="0"/>
              <a:t>T=5.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C=NL/T=800</a:t>
            </a:r>
            <a:r>
              <a:rPr lang="zh-CN" altLang="en-US" dirty="0"/>
              <a:t>*</a:t>
            </a:r>
            <a:r>
              <a:rPr lang="en-US" altLang="zh-CN" dirty="0"/>
              <a:t>15/60/5=40.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</a:t>
            </a:r>
            <a:r>
              <a:rPr lang="zh-CN" altLang="en-US" dirty="0"/>
              <a:t>‘</a:t>
            </a:r>
            <a:r>
              <a:rPr lang="en-US" altLang="zh-CN" dirty="0"/>
              <a:t>=C+3</a:t>
            </a:r>
            <a:r>
              <a:rPr lang="zh-CN" altLang="en-US" dirty="0"/>
              <a:t>*√</a:t>
            </a:r>
            <a:r>
              <a:rPr lang="en-US" altLang="zh-CN" dirty="0"/>
              <a:t>40</a:t>
            </a:r>
            <a:r>
              <a:rPr lang="zh-CN" altLang="en-US" dirty="0"/>
              <a:t>≈</a:t>
            </a:r>
            <a:r>
              <a:rPr lang="en-US" altLang="zh-CN" dirty="0"/>
              <a:t>59.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57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N=8000/10=800</a:t>
            </a:r>
            <a:r>
              <a:rPr lang="zh-CN" altLang="en-US" dirty="0"/>
              <a:t>；</a:t>
            </a:r>
            <a:r>
              <a:rPr lang="en-US" altLang="zh-CN" dirty="0"/>
              <a:t>L=15/60</a:t>
            </a:r>
            <a:r>
              <a:rPr lang="zh-CN" altLang="en-US" dirty="0"/>
              <a:t>；</a:t>
            </a:r>
            <a:r>
              <a:rPr lang="en-US" altLang="zh-CN" dirty="0"/>
              <a:t>T=5.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C=NL/T=800</a:t>
            </a:r>
            <a:r>
              <a:rPr lang="zh-CN" altLang="en-US" dirty="0"/>
              <a:t>*</a:t>
            </a:r>
            <a:r>
              <a:rPr lang="en-US" altLang="zh-CN" dirty="0"/>
              <a:t>15/60/5=40.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</a:t>
            </a:r>
            <a:r>
              <a:rPr lang="zh-CN" altLang="en-US" dirty="0"/>
              <a:t>‘</a:t>
            </a:r>
            <a:r>
              <a:rPr lang="en-US" altLang="zh-CN" dirty="0"/>
              <a:t>=C+3</a:t>
            </a:r>
            <a:r>
              <a:rPr lang="zh-CN" altLang="en-US" dirty="0"/>
              <a:t>*√</a:t>
            </a:r>
            <a:r>
              <a:rPr lang="en-US" altLang="zh-CN" dirty="0"/>
              <a:t>40</a:t>
            </a:r>
            <a:r>
              <a:rPr lang="zh-CN" altLang="en-US" dirty="0"/>
              <a:t>≈</a:t>
            </a:r>
            <a:r>
              <a:rPr lang="en-US" altLang="zh-CN" dirty="0"/>
              <a:t>59.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57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N=8000/10=800</a:t>
            </a:r>
            <a:r>
              <a:rPr lang="zh-CN" altLang="en-US" dirty="0"/>
              <a:t>；</a:t>
            </a:r>
            <a:r>
              <a:rPr lang="en-US" altLang="zh-CN" dirty="0"/>
              <a:t>L=15/60</a:t>
            </a:r>
            <a:r>
              <a:rPr lang="zh-CN" altLang="en-US" dirty="0"/>
              <a:t>；</a:t>
            </a:r>
            <a:r>
              <a:rPr lang="en-US" altLang="zh-CN" dirty="0"/>
              <a:t>T=5.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C=NL/T=800</a:t>
            </a:r>
            <a:r>
              <a:rPr lang="zh-CN" altLang="en-US" dirty="0"/>
              <a:t>*</a:t>
            </a:r>
            <a:r>
              <a:rPr lang="en-US" altLang="zh-CN" dirty="0"/>
              <a:t>15/60/5=40.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</a:t>
            </a:r>
            <a:r>
              <a:rPr lang="zh-CN" altLang="en-US" dirty="0"/>
              <a:t>‘</a:t>
            </a:r>
            <a:r>
              <a:rPr lang="en-US" altLang="zh-CN" dirty="0"/>
              <a:t>=C+3</a:t>
            </a:r>
            <a:r>
              <a:rPr lang="zh-CN" altLang="en-US" dirty="0"/>
              <a:t>*√</a:t>
            </a:r>
            <a:r>
              <a:rPr lang="en-US" altLang="zh-CN" dirty="0"/>
              <a:t>40</a:t>
            </a:r>
            <a:r>
              <a:rPr lang="zh-CN" altLang="en-US" dirty="0"/>
              <a:t>≈</a:t>
            </a:r>
            <a:r>
              <a:rPr lang="en-US" altLang="zh-CN" dirty="0"/>
              <a:t>59.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5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N=8000/10=800</a:t>
            </a:r>
            <a:r>
              <a:rPr lang="zh-CN" altLang="en-US" dirty="0"/>
              <a:t>；</a:t>
            </a:r>
            <a:r>
              <a:rPr lang="en-US" altLang="zh-CN" dirty="0"/>
              <a:t>L=15/60</a:t>
            </a:r>
            <a:r>
              <a:rPr lang="zh-CN" altLang="en-US" dirty="0"/>
              <a:t>；</a:t>
            </a:r>
            <a:r>
              <a:rPr lang="en-US" altLang="zh-CN" dirty="0"/>
              <a:t>T=5.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C=NL/T=800</a:t>
            </a:r>
            <a:r>
              <a:rPr lang="zh-CN" altLang="en-US" dirty="0"/>
              <a:t>*</a:t>
            </a:r>
            <a:r>
              <a:rPr lang="en-US" altLang="zh-CN" dirty="0"/>
              <a:t>15/60/5=40.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</a:t>
            </a:r>
            <a:r>
              <a:rPr lang="zh-CN" altLang="en-US" dirty="0"/>
              <a:t>‘</a:t>
            </a:r>
            <a:r>
              <a:rPr lang="en-US" altLang="zh-CN" dirty="0"/>
              <a:t>=C+3</a:t>
            </a:r>
            <a:r>
              <a:rPr lang="zh-CN" altLang="en-US" dirty="0"/>
              <a:t>*√</a:t>
            </a:r>
            <a:r>
              <a:rPr lang="en-US" altLang="zh-CN" dirty="0"/>
              <a:t>40</a:t>
            </a:r>
            <a:r>
              <a:rPr lang="zh-CN" altLang="en-US" dirty="0"/>
              <a:t>≈</a:t>
            </a:r>
            <a:r>
              <a:rPr lang="en-US" altLang="zh-CN" dirty="0"/>
              <a:t>59.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5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119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119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1194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1194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119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119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2119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N=8000/10=800</a:t>
            </a:r>
            <a:r>
              <a:rPr lang="zh-CN" altLang="en-US" dirty="0"/>
              <a:t>；</a:t>
            </a:r>
            <a:r>
              <a:rPr lang="en-US" altLang="zh-CN" dirty="0"/>
              <a:t>L=15/60</a:t>
            </a:r>
            <a:r>
              <a:rPr lang="zh-CN" altLang="en-US" dirty="0"/>
              <a:t>；</a:t>
            </a:r>
            <a:r>
              <a:rPr lang="en-US" altLang="zh-CN" dirty="0"/>
              <a:t>T=5.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C=NL/T=800</a:t>
            </a:r>
            <a:r>
              <a:rPr lang="zh-CN" altLang="en-US" dirty="0"/>
              <a:t>*</a:t>
            </a:r>
            <a:r>
              <a:rPr lang="en-US" altLang="zh-CN" dirty="0"/>
              <a:t>15/60/5=40.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</a:t>
            </a:r>
            <a:r>
              <a:rPr lang="zh-CN" altLang="en-US" dirty="0"/>
              <a:t>‘</a:t>
            </a:r>
            <a:r>
              <a:rPr lang="en-US" altLang="zh-CN" dirty="0"/>
              <a:t>=C+3</a:t>
            </a:r>
            <a:r>
              <a:rPr lang="zh-CN" altLang="en-US" dirty="0"/>
              <a:t>*√</a:t>
            </a:r>
            <a:r>
              <a:rPr lang="en-US" altLang="zh-CN" dirty="0"/>
              <a:t>40</a:t>
            </a:r>
            <a:r>
              <a:rPr lang="zh-CN" altLang="en-US" dirty="0"/>
              <a:t>≈</a:t>
            </a:r>
            <a:r>
              <a:rPr lang="en-US" altLang="zh-CN" dirty="0"/>
              <a:t>59.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9E75-9EA5-49C3-A65B-31EEC214A51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605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491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9021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3452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4788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3706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7035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2209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378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68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8470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1761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835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428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94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687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740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36" name="Picture 15" descr="logo 拷贝">
            <a:extLst>
              <a:ext uri="{FF2B5EF4-FFF2-40B4-BE49-F238E27FC236}">
                <a16:creationId xmlns="" xmlns:a16="http://schemas.microsoft.com/office/drawing/2014/main" id="{0605AEEF-A577-460A-AFC4-0ECD8A8B578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05245" y="84027"/>
            <a:ext cx="3112368" cy="544973"/>
          </a:xfrm>
          <a:prstGeom prst="rect">
            <a:avLst/>
          </a:prstGeom>
          <a:noFill/>
          <a:ln w="9525">
            <a:noFill/>
            <a:miter/>
          </a:ln>
        </p:spPr>
      </p:pic>
    </p:spTree>
    <p:extLst>
      <p:ext uri="{BB962C8B-B14F-4D97-AF65-F5344CB8AC3E}">
        <p14:creationId xmlns="" xmlns:p14="http://schemas.microsoft.com/office/powerpoint/2010/main" val="343024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E2DC6CA-2D5C-4CAA-ACBE-55D2DC788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889" y="1771666"/>
            <a:ext cx="9572017" cy="2077003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+mj-ea"/>
              </a:rPr>
              <a:t>Python</a:t>
            </a:r>
            <a:r>
              <a:rPr lang="zh-CN" altLang="en-US" b="1" dirty="0" smtClean="0">
                <a:solidFill>
                  <a:schemeClr val="tx1"/>
                </a:solidFill>
                <a:latin typeface="+mj-ea"/>
              </a:rPr>
              <a:t>自动化测试用例开发</a:t>
            </a:r>
            <a:endParaRPr lang="zh-CN" altLang="en-US" b="1" dirty="0">
              <a:solidFill>
                <a:schemeClr val="tx1"/>
              </a:solidFill>
              <a:latin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23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DF9D347-84B5-47CB-9330-CD6DD8490DB8}"/>
              </a:ext>
            </a:extLst>
          </p:cNvPr>
          <p:cNvSpPr/>
          <p:nvPr/>
        </p:nvSpPr>
        <p:spPr>
          <a:xfrm>
            <a:off x="1758039" y="1392072"/>
            <a:ext cx="982891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2</a:t>
            </a:r>
            <a:r>
              <a:rPr lang="zh-CN" altLang="en-US" sz="2800" dirty="0" smtClean="0"/>
              <a:t>、为方便维护</a:t>
            </a:r>
            <a:r>
              <a:rPr lang="en-US" sz="2800" dirty="0" smtClean="0"/>
              <a:t>excel</a:t>
            </a:r>
            <a:r>
              <a:rPr lang="zh-CN" altLang="en-US" sz="2800" dirty="0" smtClean="0"/>
              <a:t>用例文档（用例增、删），添加在读取</a:t>
            </a:r>
            <a:r>
              <a:rPr lang="en-US" sz="2800" dirty="0" smtClean="0"/>
              <a:t>excel</a:t>
            </a:r>
            <a:r>
              <a:rPr lang="zh-CN" altLang="en-US" sz="2800" dirty="0" smtClean="0"/>
              <a:t>文件的</a:t>
            </a:r>
            <a:r>
              <a:rPr lang="en-US" sz="2800" dirty="0" err="1" smtClean="0"/>
              <a:t>dict</a:t>
            </a:r>
            <a:r>
              <a:rPr lang="zh-CN" altLang="en-US" sz="2800" dirty="0" smtClean="0"/>
              <a:t>格式，在原有</a:t>
            </a:r>
            <a:r>
              <a:rPr lang="en-US" sz="2800" dirty="0" err="1" smtClean="0"/>
              <a:t>read_excel</a:t>
            </a:r>
            <a:r>
              <a:rPr lang="en-US" sz="2800" dirty="0" smtClean="0"/>
              <a:t>()</a:t>
            </a:r>
            <a:r>
              <a:rPr lang="zh-CN" altLang="en-US" sz="2800" dirty="0" smtClean="0"/>
              <a:t>方法修改为</a:t>
            </a:r>
            <a:r>
              <a:rPr lang="en-US" sz="2800" b="1" dirty="0" err="1" smtClean="0">
                <a:solidFill>
                  <a:srgbClr val="FF0000"/>
                </a:solidFill>
              </a:rPr>
              <a:t>read_excel_dict</a:t>
            </a:r>
            <a:r>
              <a:rPr lang="en-US" sz="28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2800" dirty="0" smtClean="0"/>
              <a:t>即可。（</a:t>
            </a:r>
            <a:r>
              <a:rPr lang="en-US" sz="2800" dirty="0" err="1" smtClean="0"/>
              <a:t>read_excel</a:t>
            </a:r>
            <a:r>
              <a:rPr lang="en-US" sz="2800" dirty="0" smtClean="0"/>
              <a:t>()</a:t>
            </a:r>
            <a:r>
              <a:rPr lang="zh-CN" altLang="en-US" sz="2800" dirty="0" smtClean="0"/>
              <a:t>方法同样可用）</a:t>
            </a:r>
            <a:endParaRPr lang="en-US" altLang="zh-CN" sz="2800" dirty="0" smtClean="0"/>
          </a:p>
          <a:p>
            <a:r>
              <a:rPr lang="zh-CN" altLang="en-US" sz="2800" dirty="0" smtClean="0"/>
              <a:t>具体读取内容格式为</a:t>
            </a:r>
            <a:endParaRPr lang="en-US" altLang="zh-CN" sz="2800" dirty="0" smtClean="0"/>
          </a:p>
          <a:p>
            <a:r>
              <a:rPr lang="en-US" sz="2000" b="1" i="1" dirty="0" smtClean="0"/>
              <a:t>{</a:t>
            </a:r>
            <a:br>
              <a:rPr lang="en-US" sz="2000" b="1" i="1" dirty="0" smtClean="0"/>
            </a:br>
            <a:r>
              <a:rPr lang="en-US" sz="2000" b="1" i="1" dirty="0" smtClean="0"/>
              <a:t>    "case_number1":</a:t>
            </a:r>
            <a:br>
              <a:rPr lang="en-US" sz="2000" b="1" i="1" dirty="0" smtClean="0"/>
            </a:br>
            <a:r>
              <a:rPr lang="en-US" sz="2000" b="1" i="1" dirty="0" smtClean="0"/>
              <a:t>    {</a:t>
            </a:r>
            <a:br>
              <a:rPr lang="en-US" sz="2000" b="1" i="1" dirty="0" smtClean="0"/>
            </a:br>
            <a:r>
              <a:rPr lang="en-US" sz="2000" b="1" i="1" dirty="0" smtClean="0"/>
              <a:t>        "</a:t>
            </a:r>
            <a:r>
              <a:rPr lang="en-US" sz="2000" b="1" i="1" dirty="0" err="1" smtClean="0"/>
              <a:t>case_name</a:t>
            </a:r>
            <a:r>
              <a:rPr lang="en-US" sz="2000" b="1" i="1" dirty="0" smtClean="0"/>
              <a:t>":"xxx“,</a:t>
            </a:r>
          </a:p>
          <a:p>
            <a:r>
              <a:rPr lang="en-US" sz="2000" b="1" i="1" dirty="0" smtClean="0"/>
              <a:t>        “ </a:t>
            </a:r>
            <a:r>
              <a:rPr lang="en-US" sz="2000" b="1" i="1" dirty="0" err="1" smtClean="0"/>
              <a:t>sql</a:t>
            </a:r>
            <a:r>
              <a:rPr lang="en-US" sz="2000" b="1" i="1" dirty="0" smtClean="0"/>
              <a:t> ” : “ </a:t>
            </a:r>
            <a:r>
              <a:rPr lang="en-US" sz="2000" b="1" i="1" dirty="0" err="1" smtClean="0"/>
              <a:t>ccc</a:t>
            </a:r>
            <a:r>
              <a:rPr lang="en-US" sz="2000" b="1" i="1" dirty="0" smtClean="0"/>
              <a:t>” </a:t>
            </a:r>
            <a:br>
              <a:rPr lang="en-US" sz="2000" b="1" i="1" dirty="0" smtClean="0"/>
            </a:br>
            <a:r>
              <a:rPr lang="en-US" sz="2000" b="1" i="1" dirty="0" smtClean="0"/>
              <a:t>    },</a:t>
            </a:r>
          </a:p>
          <a:p>
            <a:r>
              <a:rPr lang="en-US" sz="2000" b="1" i="1" dirty="0" smtClean="0"/>
              <a:t>    "case_number2":</a:t>
            </a:r>
            <a:br>
              <a:rPr lang="en-US" sz="2000" b="1" i="1" dirty="0" smtClean="0"/>
            </a:br>
            <a:r>
              <a:rPr lang="en-US" sz="2000" b="1" i="1" dirty="0" smtClean="0"/>
              <a:t>    {</a:t>
            </a:r>
            <a:br>
              <a:rPr lang="en-US" sz="2000" b="1" i="1" dirty="0" smtClean="0"/>
            </a:br>
            <a:r>
              <a:rPr lang="en-US" sz="2000" b="1" i="1" dirty="0" smtClean="0"/>
              <a:t>        "</a:t>
            </a:r>
            <a:r>
              <a:rPr lang="en-US" sz="2000" b="1" i="1" dirty="0" err="1" smtClean="0"/>
              <a:t>case_name</a:t>
            </a:r>
            <a:r>
              <a:rPr lang="en-US" sz="2000" b="1" i="1" dirty="0" smtClean="0"/>
              <a:t>":"xxx“,</a:t>
            </a:r>
          </a:p>
          <a:p>
            <a:r>
              <a:rPr lang="en-US" sz="2000" b="1" i="1" dirty="0" smtClean="0"/>
              <a:t>        " </a:t>
            </a:r>
            <a:r>
              <a:rPr lang="en-US" sz="2000" b="1" i="1" dirty="0" err="1" smtClean="0"/>
              <a:t>sql</a:t>
            </a:r>
            <a:r>
              <a:rPr lang="en-US" sz="2000" b="1" i="1" dirty="0" smtClean="0"/>
              <a:t> " : " </a:t>
            </a:r>
            <a:r>
              <a:rPr lang="en-US" sz="2000" b="1" i="1" dirty="0" err="1" smtClean="0"/>
              <a:t>ccc</a:t>
            </a:r>
            <a:r>
              <a:rPr lang="en-US" sz="2000" b="1" i="1" dirty="0" smtClean="0"/>
              <a:t>" </a:t>
            </a:r>
            <a:br>
              <a:rPr lang="en-US" sz="2000" b="1" i="1" dirty="0" smtClean="0"/>
            </a:br>
            <a:r>
              <a:rPr lang="en-US" sz="2000" b="1" i="1" dirty="0" smtClean="0"/>
              <a:t>    }</a:t>
            </a:r>
            <a:br>
              <a:rPr lang="en-US" sz="2000" b="1" i="1" dirty="0" smtClean="0"/>
            </a:br>
            <a:r>
              <a:rPr lang="en-US" sz="2000" b="1" i="1" dirty="0" smtClean="0"/>
              <a:t>}</a:t>
            </a:r>
            <a:endParaRPr lang="zh-CN" altLang="en-US" sz="2000" b="1" dirty="0" smtClean="0"/>
          </a:p>
          <a:p>
            <a:endParaRPr lang="zh-CN" altLang="en-US" sz="2800" dirty="0" smtClean="0"/>
          </a:p>
          <a:p>
            <a:pPr marL="514350" indent="-514350">
              <a:spcBef>
                <a:spcPts val="1200"/>
              </a:spcBef>
            </a:pPr>
            <a:endParaRPr lang="en-US" altLang="zh-CN" sz="2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="" xmlns:a16="http://schemas.microsoft.com/office/drawing/2014/main" id="{8D9E890C-C4E9-469C-BB35-46867F33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39" y="715397"/>
            <a:ext cx="8911687" cy="690322"/>
          </a:xfrm>
        </p:spPr>
        <p:txBody>
          <a:bodyPr>
            <a:normAutofit fontScale="90000"/>
          </a:bodyPr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框架更新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---</a:t>
            </a:r>
            <a:r>
              <a:rPr lang="zh-CN" altLang="en-US" sz="44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底层修改</a:t>
            </a:r>
            <a:r>
              <a:rPr lang="en-US" altLang="zh-CN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36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DF9D347-84B5-47CB-9330-CD6DD8490DB8}"/>
              </a:ext>
            </a:extLst>
          </p:cNvPr>
          <p:cNvSpPr/>
          <p:nvPr/>
        </p:nvSpPr>
        <p:spPr>
          <a:xfrm>
            <a:off x="1758039" y="1869743"/>
            <a:ext cx="982891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3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 </a:t>
            </a:r>
          </a:p>
          <a:p>
            <a:r>
              <a:rPr lang="zh-CN" altLang="en-US" sz="2800" dirty="0" smtClean="0"/>
              <a:t>修改</a:t>
            </a:r>
            <a:r>
              <a:rPr lang="en-US" sz="2800" dirty="0" err="1" smtClean="0"/>
              <a:t>configHttp</a:t>
            </a:r>
            <a:r>
              <a:rPr lang="zh-CN" altLang="en-US" sz="2800" dirty="0" smtClean="0"/>
              <a:t>文件</a:t>
            </a:r>
            <a:r>
              <a:rPr lang="en-US" sz="2800" dirty="0" smtClean="0"/>
              <a:t>get</a:t>
            </a:r>
            <a:r>
              <a:rPr lang="zh-CN" altLang="en-US" sz="2800" dirty="0" smtClean="0"/>
              <a:t>方法</a:t>
            </a:r>
            <a:r>
              <a:rPr lang="en-US" sz="2800" dirty="0" smtClean="0"/>
              <a:t>timeout</a:t>
            </a:r>
            <a:r>
              <a:rPr lang="zh-CN" altLang="en-US" sz="2800" dirty="0" smtClean="0"/>
              <a:t>值为配置文件内的值</a:t>
            </a:r>
            <a:endParaRPr lang="en-US" altLang="zh-CN" sz="2800" dirty="0" smtClean="0"/>
          </a:p>
          <a:p>
            <a:endParaRPr lang="zh-CN" altLang="en-US" sz="2800" dirty="0" smtClean="0"/>
          </a:p>
          <a:p>
            <a:r>
              <a:rPr lang="zh-CN" altLang="en-US" sz="2800" dirty="0" smtClean="0"/>
              <a:t>修改当</a:t>
            </a:r>
            <a:r>
              <a:rPr lang="en-US" sz="2800" dirty="0" smtClean="0"/>
              <a:t>results</a:t>
            </a:r>
            <a:r>
              <a:rPr lang="zh-CN" altLang="en-US" sz="2800" dirty="0" smtClean="0"/>
              <a:t>文件夹不存在时未自动创建该文件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修改</a:t>
            </a:r>
            <a:r>
              <a:rPr lang="en-US" sz="2800" dirty="0" err="1" smtClean="0"/>
              <a:t>HTMLTestRunner_cn</a:t>
            </a:r>
            <a:r>
              <a:rPr lang="zh-CN" altLang="en-US" sz="2800" dirty="0" smtClean="0"/>
              <a:t>方法，测试报告未显示测试套件和测试用例中文注释名称</a:t>
            </a:r>
          </a:p>
          <a:p>
            <a:endParaRPr lang="zh-CN" altLang="en-US" sz="2800" dirty="0" smtClean="0"/>
          </a:p>
          <a:p>
            <a:pPr marL="514350" indent="-514350">
              <a:spcBef>
                <a:spcPts val="1200"/>
              </a:spcBef>
            </a:pPr>
            <a:endParaRPr lang="en-US" altLang="zh-CN" sz="2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="" xmlns:a16="http://schemas.microsoft.com/office/drawing/2014/main" id="{8D9E890C-C4E9-469C-BB35-46867F33442C}"/>
              </a:ext>
            </a:extLst>
          </p:cNvPr>
          <p:cNvSpPr txBox="1">
            <a:spLocks/>
          </p:cNvSpPr>
          <p:nvPr/>
        </p:nvSpPr>
        <p:spPr>
          <a:xfrm>
            <a:off x="1758039" y="846161"/>
            <a:ext cx="8911687" cy="10645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框架更新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---</a:t>
            </a:r>
            <a:r>
              <a:rPr kumimoji="0" lang="zh-CN" altLang="en-US" sz="44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底层修改</a:t>
            </a:r>
            <a:r>
              <a:rPr kumimoji="0" lang="en-US" altLang="zh-CN" sz="36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kumimoji="0" lang="en-US" altLang="zh-CN" sz="36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36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9E890C-C4E9-469C-BB35-46867F33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39" y="715397"/>
            <a:ext cx="8911687" cy="70788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框架更新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---</a:t>
            </a:r>
            <a:r>
              <a:rPr lang="zh-CN" altLang="en-US" b="1" dirty="0" smtClean="0"/>
              <a:t>业务方法封装</a:t>
            </a:r>
            <a:r>
              <a:rPr lang="en-US" altLang="zh-CN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DF9D347-84B5-47CB-9330-CD6DD8490DB8}"/>
              </a:ext>
            </a:extLst>
          </p:cNvPr>
          <p:cNvSpPr/>
          <p:nvPr/>
        </p:nvSpPr>
        <p:spPr>
          <a:xfrm>
            <a:off x="1460310" y="1637731"/>
            <a:ext cx="107316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\</a:t>
            </a:r>
            <a:r>
              <a:rPr lang="en-US" sz="2800" dirty="0" smtClean="0"/>
              <a:t>public\sdk.py</a:t>
            </a:r>
            <a:r>
              <a:rPr lang="zh-CN" altLang="en-US" sz="2800" dirty="0" smtClean="0"/>
              <a:t>文件用于对智慧校园加密解密方法封装</a:t>
            </a:r>
          </a:p>
          <a:p>
            <a:r>
              <a:rPr lang="en-US" sz="2800" dirty="0" smtClean="0"/>
              <a:t>   </a:t>
            </a:r>
            <a:r>
              <a:rPr lang="zh-CN" altLang="en-US" sz="2800" dirty="0" smtClean="0"/>
              <a:t>使用步骤：</a:t>
            </a:r>
            <a:r>
              <a:rPr lang="en-US" sz="2800" dirty="0" smtClean="0"/>
              <a:t>1.</a:t>
            </a:r>
            <a:r>
              <a:rPr lang="zh-CN" altLang="en-US" sz="2800" dirty="0" smtClean="0"/>
              <a:t>定义对象（传入</a:t>
            </a:r>
            <a:r>
              <a:rPr lang="en-US" sz="2800" dirty="0" err="1" smtClean="0"/>
              <a:t>appkey</a:t>
            </a:r>
            <a:r>
              <a:rPr lang="zh-CN" altLang="en-US" sz="2800" dirty="0" smtClean="0"/>
              <a:t>值）</a:t>
            </a:r>
            <a:r>
              <a:rPr lang="en-US" sz="2800" dirty="0" smtClean="0"/>
              <a:t>2.</a:t>
            </a:r>
            <a:r>
              <a:rPr lang="zh-CN" altLang="en-US" sz="2800" dirty="0" smtClean="0"/>
              <a:t>调用加密解密方法（传入需加密或解密的内容）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实例：</a:t>
            </a:r>
            <a:r>
              <a:rPr lang="en-US" altLang="zh-CN" sz="2800" dirty="0" smtClean="0"/>
              <a:t>token</a:t>
            </a:r>
            <a:r>
              <a:rPr lang="zh-CN" altLang="en-US" sz="2800" dirty="0" smtClean="0"/>
              <a:t>加密</a:t>
            </a:r>
            <a:endParaRPr lang="en-US" altLang="zh-CN" sz="2800" dirty="0" smtClean="0"/>
          </a:p>
          <a:p>
            <a:r>
              <a:rPr lang="en-US" sz="2800" dirty="0" err="1" smtClean="0"/>
              <a:t>self.Sdk</a:t>
            </a:r>
            <a:r>
              <a:rPr lang="en-US" sz="2800" dirty="0" smtClean="0"/>
              <a:t> = sdk.SDK(</a:t>
            </a:r>
            <a:r>
              <a:rPr lang="en-US" sz="2800" dirty="0" err="1" smtClean="0">
                <a:solidFill>
                  <a:srgbClr val="FF0000"/>
                </a:solidFill>
              </a:rPr>
              <a:t>self.key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//</a:t>
            </a:r>
            <a:r>
              <a:rPr lang="zh-CN" altLang="en-US" sz="2800" dirty="0" smtClean="0">
                <a:solidFill>
                  <a:srgbClr val="FF0000"/>
                </a:solidFill>
              </a:rPr>
              <a:t>定义加密算法对象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token = </a:t>
            </a:r>
            <a:r>
              <a:rPr lang="en-US" sz="2800" dirty="0" err="1" smtClean="0"/>
              <a:t>self.Sdk.encrypt_oracle</a:t>
            </a:r>
            <a:r>
              <a:rPr lang="en-US" sz="2800" dirty="0" smtClean="0"/>
              <a:t>(</a:t>
            </a:r>
            <a:r>
              <a:rPr lang="en-US" sz="2800" dirty="0" err="1" smtClean="0"/>
              <a:t>self.appid</a:t>
            </a:r>
            <a:r>
              <a:rPr lang="en-US" sz="2800" dirty="0" smtClean="0"/>
              <a:t> + '_' + timestamp)</a:t>
            </a:r>
          </a:p>
          <a:p>
            <a:r>
              <a:rPr lang="en-US" altLang="zh-CN" sz="2800" dirty="0" smtClean="0"/>
              <a:t>//</a:t>
            </a:r>
            <a:r>
              <a:rPr lang="zh-CN" altLang="en-US" sz="2800" dirty="0" smtClean="0">
                <a:solidFill>
                  <a:srgbClr val="FF0000"/>
                </a:solidFill>
              </a:rPr>
              <a:t>传入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appid+’_’+timestamp</a:t>
            </a:r>
            <a:r>
              <a:rPr lang="zh-CN" altLang="en-US" sz="2800" dirty="0" smtClean="0">
                <a:solidFill>
                  <a:srgbClr val="FF0000"/>
                </a:solidFill>
              </a:rPr>
              <a:t>参数进行加密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36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9E890C-C4E9-469C-BB35-46867F33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39" y="715397"/>
            <a:ext cx="8911687" cy="70788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框架更新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---</a:t>
            </a:r>
            <a:r>
              <a:rPr lang="zh-CN" altLang="en-US" b="1" dirty="0" smtClean="0"/>
              <a:t>业务方法封装</a:t>
            </a:r>
            <a:r>
              <a:rPr lang="en-US" altLang="zh-CN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b="1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DF9D347-84B5-47CB-9330-CD6DD8490DB8}"/>
              </a:ext>
            </a:extLst>
          </p:cNvPr>
          <p:cNvSpPr/>
          <p:nvPr/>
        </p:nvSpPr>
        <p:spPr>
          <a:xfrm>
            <a:off x="1758039" y="1637731"/>
            <a:ext cx="102110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public\public_method.py</a:t>
            </a:r>
            <a:r>
              <a:rPr lang="zh-CN" altLang="en-US" sz="2800" dirty="0" smtClean="0"/>
              <a:t>智慧校园公共方法封装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①</a:t>
            </a:r>
            <a:r>
              <a:rPr lang="en-US" sz="2800" dirty="0" smtClean="0"/>
              <a:t> </a:t>
            </a:r>
            <a:r>
              <a:rPr lang="en-US" sz="2800" dirty="0" err="1" smtClean="0"/>
              <a:t>get_dic_name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code</a:t>
            </a:r>
            <a:r>
              <a:rPr lang="zh-CN" altLang="en-US" sz="2800" dirty="0" smtClean="0"/>
              <a:t>）传入</a:t>
            </a:r>
            <a:r>
              <a:rPr lang="en-US" altLang="zh-CN" sz="2800" dirty="0" smtClean="0"/>
              <a:t>code</a:t>
            </a:r>
            <a:r>
              <a:rPr lang="zh-CN" altLang="en-US" sz="2800" dirty="0" smtClean="0"/>
              <a:t>转换对应字典表内的</a:t>
            </a:r>
            <a:r>
              <a:rPr lang="en-US" altLang="zh-CN" sz="2800" dirty="0" smtClean="0"/>
              <a:t>name</a:t>
            </a:r>
            <a:r>
              <a:rPr lang="zh-CN" altLang="en-US" sz="2800" dirty="0" smtClean="0"/>
              <a:t>值</a:t>
            </a:r>
            <a:endParaRPr lang="en-US" altLang="zh-CN" sz="2800" dirty="0" smtClean="0"/>
          </a:p>
          <a:p>
            <a:r>
              <a:rPr lang="zh-CN" altLang="en-US" sz="2800" dirty="0" smtClean="0"/>
              <a:t>②</a:t>
            </a:r>
            <a:r>
              <a:rPr lang="en-US" sz="2800" dirty="0" smtClean="0"/>
              <a:t> </a:t>
            </a:r>
            <a:r>
              <a:rPr lang="en-US" sz="2800" dirty="0" err="1" smtClean="0"/>
              <a:t>get_dic_value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code</a:t>
            </a:r>
            <a:r>
              <a:rPr lang="zh-CN" altLang="en-US" sz="2800" dirty="0" smtClean="0"/>
              <a:t>）传入</a:t>
            </a:r>
            <a:r>
              <a:rPr lang="en-US" altLang="zh-CN" sz="2800" dirty="0" smtClean="0"/>
              <a:t>code</a:t>
            </a:r>
            <a:r>
              <a:rPr lang="zh-CN" altLang="en-US" sz="2800" dirty="0" smtClean="0"/>
              <a:t>转换对应字典表内的</a:t>
            </a:r>
            <a:r>
              <a:rPr lang="en-US" altLang="zh-CN" sz="2800" dirty="0" smtClean="0"/>
              <a:t>value</a:t>
            </a:r>
            <a:r>
              <a:rPr lang="zh-CN" altLang="en-US" sz="2800" dirty="0" smtClean="0"/>
              <a:t>值</a:t>
            </a:r>
            <a:endParaRPr lang="en-US" altLang="zh-CN" sz="2800" dirty="0" smtClean="0"/>
          </a:p>
          <a:p>
            <a:r>
              <a:rPr lang="zh-CN" altLang="en-US" sz="2800" dirty="0" smtClean="0"/>
              <a:t>③</a:t>
            </a:r>
            <a:r>
              <a:rPr lang="en-US" sz="2800" dirty="0" smtClean="0"/>
              <a:t> </a:t>
            </a:r>
            <a:r>
              <a:rPr lang="en-US" sz="2800" dirty="0" err="1" smtClean="0"/>
              <a:t>get_timestamp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date</a:t>
            </a:r>
            <a:r>
              <a:rPr lang="zh-CN" altLang="en-US" sz="2800" dirty="0" smtClean="0"/>
              <a:t>）传入标准日期转换为时间戳</a:t>
            </a:r>
            <a:endParaRPr lang="en-US" altLang="zh-CN" sz="2800" dirty="0" smtClean="0"/>
          </a:p>
          <a:p>
            <a:r>
              <a:rPr lang="zh-CN" altLang="en-US" sz="2800" dirty="0" smtClean="0"/>
              <a:t>④</a:t>
            </a:r>
            <a:r>
              <a:rPr lang="en-US" sz="2800" dirty="0" smtClean="0"/>
              <a:t> </a:t>
            </a:r>
            <a:r>
              <a:rPr lang="en-US" sz="2800" dirty="0" err="1" smtClean="0"/>
              <a:t>get_timestamp_date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timestamp</a:t>
            </a:r>
            <a:r>
              <a:rPr lang="zh-CN" altLang="en-US" sz="2800" dirty="0" smtClean="0"/>
              <a:t>）传入时间戳转换为标准格式日期</a:t>
            </a:r>
            <a:endParaRPr lang="en-US" altLang="zh-CN" sz="2800" dirty="0" smtClean="0"/>
          </a:p>
          <a:p>
            <a:r>
              <a:rPr lang="zh-CN" altLang="en-US" sz="2800" dirty="0" smtClean="0"/>
              <a:t>⑤</a:t>
            </a:r>
            <a:r>
              <a:rPr lang="en-US" sz="2800" dirty="0" smtClean="0"/>
              <a:t> </a:t>
            </a:r>
            <a:r>
              <a:rPr lang="en-US" sz="2800" dirty="0" err="1" smtClean="0"/>
              <a:t>time_seconds_operation</a:t>
            </a:r>
            <a:r>
              <a:rPr lang="zh-CN" altLang="en-US" sz="2800" dirty="0" smtClean="0"/>
              <a:t>（</a:t>
            </a:r>
            <a:r>
              <a:rPr lang="en-US" sz="2800" dirty="0" smtClean="0"/>
              <a:t>date, seconds</a:t>
            </a:r>
            <a:r>
              <a:rPr lang="zh-CN" altLang="en-US" sz="2800" dirty="0" smtClean="0"/>
              <a:t>）传入日期和秒，进行日期的加法操作</a:t>
            </a:r>
          </a:p>
        </p:txBody>
      </p:sp>
    </p:spTree>
    <p:extLst>
      <p:ext uri="{BB962C8B-B14F-4D97-AF65-F5344CB8AC3E}">
        <p14:creationId xmlns="" xmlns:p14="http://schemas.microsoft.com/office/powerpoint/2010/main" val="31436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9E890C-C4E9-469C-BB35-46867F33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39" y="715397"/>
            <a:ext cx="8911687" cy="49925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测试用例实例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9D347-84B5-47CB-9330-CD6DD8490DB8}"/>
              </a:ext>
            </a:extLst>
          </p:cNvPr>
          <p:cNvSpPr/>
          <p:nvPr/>
        </p:nvSpPr>
        <p:spPr>
          <a:xfrm>
            <a:off x="1758039" y="1351128"/>
            <a:ext cx="1021104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用例名：传入正确参数，获取学生账号信息，</a:t>
            </a:r>
            <a:r>
              <a:rPr lang="en-US" sz="2800" i="1" dirty="0" smtClean="0"/>
              <a:t>get</a:t>
            </a:r>
            <a:r>
              <a:rPr lang="zh-CN" altLang="en-US" sz="2800" i="1" dirty="0" smtClean="0"/>
              <a:t>请求类型</a:t>
            </a:r>
            <a:endParaRPr lang="en-US" altLang="zh-CN" sz="2800" i="1" dirty="0" smtClean="0"/>
          </a:p>
          <a:p>
            <a:endParaRPr lang="en-US" altLang="zh-CN" sz="2800" i="1" dirty="0" smtClean="0"/>
          </a:p>
          <a:p>
            <a:r>
              <a:rPr lang="en-US" altLang="zh-CN" sz="2800" b="1" i="1" dirty="0" smtClean="0">
                <a:solidFill>
                  <a:srgbClr val="FF0000"/>
                </a:solidFill>
              </a:rPr>
              <a:t>Step1</a:t>
            </a:r>
            <a:r>
              <a:rPr lang="zh-CN" altLang="en-US" sz="2800" i="1" dirty="0" smtClean="0"/>
              <a:t>：初始化测试数据</a:t>
            </a:r>
            <a:r>
              <a:rPr lang="en-US" altLang="zh-CN" sz="2800" i="1" dirty="0" err="1" smtClean="0"/>
              <a:t>api_path</a:t>
            </a:r>
            <a:r>
              <a:rPr lang="zh-CN" altLang="en-US" sz="2800" i="1" dirty="0" smtClean="0"/>
              <a:t>、</a:t>
            </a:r>
            <a:r>
              <a:rPr lang="en-US" altLang="zh-CN" sz="2800" i="1" dirty="0" err="1" smtClean="0"/>
              <a:t>api_name</a:t>
            </a:r>
            <a:r>
              <a:rPr lang="zh-CN" altLang="en-US" sz="2800" i="1" dirty="0" smtClean="0"/>
              <a:t>、</a:t>
            </a:r>
            <a:r>
              <a:rPr lang="en-US" altLang="zh-CN" sz="2800" i="1" dirty="0" err="1" smtClean="0"/>
              <a:t>sql</a:t>
            </a:r>
            <a:r>
              <a:rPr lang="zh-CN" altLang="en-US" sz="2800" i="1" dirty="0" smtClean="0"/>
              <a:t>语句、</a:t>
            </a:r>
            <a:r>
              <a:rPr lang="en-US" altLang="zh-CN" sz="2800" i="1" dirty="0" err="1" smtClean="0"/>
              <a:t>appid</a:t>
            </a:r>
            <a:r>
              <a:rPr lang="zh-CN" altLang="en-US" sz="2800" i="1" dirty="0" smtClean="0"/>
              <a:t>、</a:t>
            </a:r>
            <a:r>
              <a:rPr lang="en-US" altLang="zh-CN" sz="2800" i="1" dirty="0" smtClean="0"/>
              <a:t>key</a:t>
            </a:r>
            <a:r>
              <a:rPr lang="zh-CN" altLang="en-US" sz="2800" i="1" dirty="0" smtClean="0"/>
              <a:t>、</a:t>
            </a:r>
            <a:r>
              <a:rPr lang="en-US" altLang="zh-CN" sz="2800" i="1" dirty="0" err="1" smtClean="0"/>
              <a:t>usercode</a:t>
            </a:r>
            <a:r>
              <a:rPr lang="zh-CN" altLang="en-US" sz="2800" i="1" dirty="0" smtClean="0"/>
              <a:t>、</a:t>
            </a:r>
            <a:r>
              <a:rPr lang="en-US" sz="2800" dirty="0" smtClean="0"/>
              <a:t> timestamp.</a:t>
            </a:r>
          </a:p>
          <a:p>
            <a:endParaRPr lang="en-US" sz="2800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Step2</a:t>
            </a:r>
            <a:r>
              <a:rPr lang="zh-CN" altLang="en-US" sz="2800" dirty="0" smtClean="0"/>
              <a:t>：初始化测试用例所需对象</a:t>
            </a:r>
            <a:r>
              <a:rPr lang="en-US" sz="2800" dirty="0" err="1" smtClean="0"/>
              <a:t>Sdk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 </a:t>
            </a:r>
            <a:r>
              <a:rPr lang="en-US" sz="2800" dirty="0" err="1" smtClean="0"/>
              <a:t>Params_Switch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 </a:t>
            </a:r>
            <a:r>
              <a:rPr lang="en-US" sz="2800" dirty="0" err="1" smtClean="0"/>
              <a:t>localConfigHttp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Step3</a:t>
            </a:r>
            <a:r>
              <a:rPr lang="zh-CN" altLang="en-US" sz="2800" dirty="0" smtClean="0"/>
              <a:t>：测试用例执行前置条件（是否有访问此接口权限）判定，若没有</a:t>
            </a:r>
            <a:r>
              <a:rPr lang="en-US" altLang="zh-CN" sz="2800" dirty="0" err="1" smtClean="0"/>
              <a:t>sql</a:t>
            </a:r>
            <a:r>
              <a:rPr lang="zh-CN" altLang="en-US" sz="2800" dirty="0" smtClean="0"/>
              <a:t>添加权限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Step4</a:t>
            </a:r>
            <a:r>
              <a:rPr lang="zh-CN" altLang="en-US" sz="2800" dirty="0" smtClean="0"/>
              <a:t>：生成加密</a:t>
            </a:r>
            <a:r>
              <a:rPr lang="en-US" altLang="zh-CN" sz="2800" dirty="0" smtClean="0"/>
              <a:t>token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uid</a:t>
            </a:r>
            <a:r>
              <a:rPr lang="zh-CN" altLang="en-US" sz="2800" dirty="0" smtClean="0"/>
              <a:t>。配置请求参数</a:t>
            </a:r>
            <a:r>
              <a:rPr lang="en-US" altLang="zh-CN" sz="2800" dirty="0" err="1" smtClean="0"/>
              <a:t>params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1436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9E890C-C4E9-469C-BB35-46867F33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39" y="715397"/>
            <a:ext cx="8911687" cy="49925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测试用例实例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9D347-84B5-47CB-9330-CD6DD8490DB8}"/>
              </a:ext>
            </a:extLst>
          </p:cNvPr>
          <p:cNvSpPr/>
          <p:nvPr/>
        </p:nvSpPr>
        <p:spPr>
          <a:xfrm>
            <a:off x="1758039" y="1269242"/>
            <a:ext cx="102110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Step5</a:t>
            </a:r>
            <a:r>
              <a:rPr lang="zh-CN" altLang="en-US" sz="2800" dirty="0" smtClean="0"/>
              <a:t>：设置</a:t>
            </a:r>
            <a:r>
              <a:rPr lang="en-US" altLang="zh-CN" sz="2800" dirty="0" err="1" smtClean="0"/>
              <a:t>localConfigHttp</a:t>
            </a:r>
            <a:r>
              <a:rPr lang="zh-CN" altLang="en-US" sz="2800" dirty="0" smtClean="0"/>
              <a:t>对象的</a:t>
            </a:r>
            <a:r>
              <a:rPr lang="en-US" altLang="zh-CN" sz="2800" dirty="0" err="1" smtClean="0"/>
              <a:t>url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params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Step6</a:t>
            </a:r>
            <a:r>
              <a:rPr lang="zh-CN" altLang="en-US" sz="2800" dirty="0" smtClean="0"/>
              <a:t>：调用</a:t>
            </a:r>
            <a:r>
              <a:rPr lang="en-US" altLang="zh-CN" sz="2800" dirty="0" err="1" smtClean="0"/>
              <a:t>localConfigHttp</a:t>
            </a:r>
            <a:r>
              <a:rPr lang="zh-CN" altLang="en-US" sz="2800" dirty="0" smtClean="0"/>
              <a:t>对象的</a:t>
            </a:r>
            <a:r>
              <a:rPr lang="en-US" altLang="zh-CN" sz="2800" dirty="0" smtClean="0"/>
              <a:t>get</a:t>
            </a:r>
            <a:r>
              <a:rPr lang="zh-CN" altLang="en-US" sz="2800" dirty="0" smtClean="0"/>
              <a:t>请求，存储返回</a:t>
            </a:r>
            <a:r>
              <a:rPr lang="en-US" altLang="zh-CN" sz="2800" dirty="0" err="1" smtClean="0"/>
              <a:t>json</a:t>
            </a:r>
            <a:r>
              <a:rPr lang="zh-CN" altLang="en-US" sz="2800" dirty="0" smtClean="0"/>
              <a:t>值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Step7</a:t>
            </a:r>
            <a:r>
              <a:rPr lang="zh-CN" altLang="en-US" sz="2800" dirty="0" smtClean="0"/>
              <a:t>：执行数据库</a:t>
            </a:r>
            <a:r>
              <a:rPr lang="en-US" altLang="zh-CN" sz="2800" dirty="0" err="1" smtClean="0"/>
              <a:t>sql</a:t>
            </a:r>
            <a:r>
              <a:rPr lang="zh-CN" altLang="en-US" sz="2800" dirty="0" smtClean="0"/>
              <a:t>查询操作，存储查询结果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Step8</a:t>
            </a:r>
            <a:r>
              <a:rPr lang="zh-CN" altLang="en-US" sz="2800" dirty="0" smtClean="0"/>
              <a:t>：调用</a:t>
            </a:r>
            <a:r>
              <a:rPr lang="en-US" altLang="zh-CN" sz="2800" dirty="0" err="1" smtClean="0"/>
              <a:t>Params_Switch</a:t>
            </a:r>
            <a:r>
              <a:rPr lang="zh-CN" altLang="en-US" sz="2800" dirty="0" smtClean="0"/>
              <a:t>对象内方法将接口返回</a:t>
            </a:r>
            <a:r>
              <a:rPr lang="en-US" altLang="zh-CN" sz="2800" dirty="0" err="1" smtClean="0"/>
              <a:t>json</a:t>
            </a:r>
            <a:r>
              <a:rPr lang="zh-CN" altLang="en-US" sz="2800" dirty="0" smtClean="0"/>
              <a:t>值和数据库查询结果内的</a:t>
            </a:r>
            <a:r>
              <a:rPr lang="en-US" altLang="zh-CN" sz="2800" dirty="0" smtClean="0"/>
              <a:t>None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null</a:t>
            </a:r>
            <a:r>
              <a:rPr lang="zh-CN" altLang="en-US" sz="2800" dirty="0" smtClean="0"/>
              <a:t>和空字符串统一转换为空字符串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Step9</a:t>
            </a:r>
            <a:r>
              <a:rPr lang="zh-CN" altLang="en-US" sz="2800" dirty="0" smtClean="0"/>
              <a:t>：断言返回结果的每个字段与数据库查询结果是否一致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1436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9E890C-C4E9-469C-BB35-46867F33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39" y="715397"/>
            <a:ext cx="8911687" cy="49925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测试用例实例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9D347-84B5-47CB-9330-CD6DD8490DB8}"/>
              </a:ext>
            </a:extLst>
          </p:cNvPr>
          <p:cNvSpPr/>
          <p:nvPr/>
        </p:nvSpPr>
        <p:spPr>
          <a:xfrm>
            <a:off x="1758039" y="1351128"/>
            <a:ext cx="1021104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用例名：获取学生账号信息，</a:t>
            </a:r>
            <a:r>
              <a:rPr lang="zh-CN" altLang="en-US" sz="2800" i="1" dirty="0" smtClean="0"/>
              <a:t>传入参数缺少验证，</a:t>
            </a:r>
            <a:r>
              <a:rPr lang="en-US" altLang="zh-CN" sz="2800" i="1" dirty="0" smtClean="0"/>
              <a:t>get</a:t>
            </a:r>
            <a:r>
              <a:rPr lang="zh-CN" altLang="en-US" sz="2800" i="1" dirty="0" smtClean="0"/>
              <a:t>请求类型</a:t>
            </a:r>
            <a:endParaRPr lang="en-US" altLang="zh-CN" sz="2800" i="1" dirty="0" smtClean="0"/>
          </a:p>
          <a:p>
            <a:endParaRPr lang="en-US" altLang="zh-CN" sz="2800" i="1" dirty="0" smtClean="0"/>
          </a:p>
          <a:p>
            <a:r>
              <a:rPr lang="en-US" altLang="zh-CN" sz="2800" b="1" i="1" dirty="0" smtClean="0">
                <a:solidFill>
                  <a:srgbClr val="FF0000"/>
                </a:solidFill>
              </a:rPr>
              <a:t>Step1</a:t>
            </a:r>
            <a:r>
              <a:rPr lang="zh-CN" altLang="en-US" sz="2800" i="1" dirty="0" smtClean="0"/>
              <a:t>：初始化测试数据</a:t>
            </a:r>
            <a:r>
              <a:rPr lang="en-US" altLang="zh-CN" sz="2800" i="1" dirty="0" err="1" smtClean="0"/>
              <a:t>api_path</a:t>
            </a:r>
            <a:r>
              <a:rPr lang="zh-CN" altLang="en-US" sz="2800" i="1" dirty="0" smtClean="0"/>
              <a:t>、</a:t>
            </a:r>
            <a:r>
              <a:rPr lang="en-US" altLang="zh-CN" sz="2800" i="1" dirty="0" err="1" smtClean="0"/>
              <a:t>api_name</a:t>
            </a:r>
            <a:r>
              <a:rPr lang="zh-CN" altLang="en-US" sz="2800" i="1" dirty="0" smtClean="0"/>
              <a:t>、</a:t>
            </a:r>
            <a:r>
              <a:rPr lang="en-US" altLang="zh-CN" sz="2800" i="1" dirty="0" err="1" smtClean="0"/>
              <a:t>sql</a:t>
            </a:r>
            <a:r>
              <a:rPr lang="zh-CN" altLang="en-US" sz="2800" i="1" dirty="0" smtClean="0"/>
              <a:t>语句、</a:t>
            </a:r>
            <a:r>
              <a:rPr lang="en-US" altLang="zh-CN" sz="2800" i="1" dirty="0" err="1" smtClean="0"/>
              <a:t>appid</a:t>
            </a:r>
            <a:r>
              <a:rPr lang="zh-CN" altLang="en-US" sz="2800" i="1" dirty="0" smtClean="0"/>
              <a:t>、</a:t>
            </a:r>
            <a:r>
              <a:rPr lang="en-US" altLang="zh-CN" sz="2800" i="1" dirty="0" smtClean="0"/>
              <a:t>key</a:t>
            </a:r>
            <a:r>
              <a:rPr lang="zh-CN" altLang="en-US" sz="2800" i="1" dirty="0" smtClean="0"/>
              <a:t>、</a:t>
            </a:r>
            <a:r>
              <a:rPr lang="en-US" altLang="zh-CN" sz="2800" i="1" dirty="0" err="1" smtClean="0"/>
              <a:t>usercode</a:t>
            </a:r>
            <a:r>
              <a:rPr lang="zh-CN" altLang="en-US" sz="2800" i="1" dirty="0" smtClean="0"/>
              <a:t>、</a:t>
            </a:r>
            <a:r>
              <a:rPr lang="en-US" sz="2800" dirty="0" smtClean="0"/>
              <a:t> timestamp.</a:t>
            </a:r>
          </a:p>
          <a:p>
            <a:endParaRPr lang="en-US" sz="2800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Step2</a:t>
            </a:r>
            <a:r>
              <a:rPr lang="zh-CN" altLang="en-US" sz="2800" dirty="0" smtClean="0"/>
              <a:t>：初始化测试用例所需对象</a:t>
            </a:r>
            <a:r>
              <a:rPr lang="en-US" sz="2800" dirty="0" err="1" smtClean="0"/>
              <a:t>Sdk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 </a:t>
            </a:r>
            <a:r>
              <a:rPr lang="en-US" sz="2800" dirty="0" err="1" smtClean="0"/>
              <a:t>Params_Switch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 </a:t>
            </a:r>
            <a:r>
              <a:rPr lang="en-US" sz="2800" dirty="0" err="1" smtClean="0"/>
              <a:t>localConfigHttp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Step3</a:t>
            </a:r>
            <a:r>
              <a:rPr lang="zh-CN" altLang="en-US" sz="2800" dirty="0" smtClean="0"/>
              <a:t>：测试用例执行前置条件（是否有访问此接口权限）判定，若没有</a:t>
            </a:r>
            <a:r>
              <a:rPr lang="en-US" altLang="zh-CN" sz="2800" dirty="0" err="1" smtClean="0"/>
              <a:t>sql</a:t>
            </a:r>
            <a:r>
              <a:rPr lang="zh-CN" altLang="en-US" sz="2800" dirty="0" smtClean="0"/>
              <a:t>添加权限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Step4</a:t>
            </a:r>
            <a:r>
              <a:rPr lang="zh-CN" altLang="en-US" sz="2800" dirty="0" smtClean="0"/>
              <a:t>：生成加密</a:t>
            </a:r>
            <a:r>
              <a:rPr lang="en-US" altLang="zh-CN" sz="2800" dirty="0" smtClean="0"/>
              <a:t>token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uid</a:t>
            </a:r>
            <a:r>
              <a:rPr lang="zh-CN" altLang="en-US" sz="2800" dirty="0" smtClean="0"/>
              <a:t>。配置请求完整参数</a:t>
            </a:r>
            <a:r>
              <a:rPr lang="en-US" altLang="zh-CN" sz="2800" dirty="0" err="1" smtClean="0"/>
              <a:t>params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1436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9E890C-C4E9-469C-BB35-46867F33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39" y="715397"/>
            <a:ext cx="8911687" cy="49925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测试用例实例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DF9D347-84B5-47CB-9330-CD6DD8490DB8}"/>
              </a:ext>
            </a:extLst>
          </p:cNvPr>
          <p:cNvSpPr/>
          <p:nvPr/>
        </p:nvSpPr>
        <p:spPr>
          <a:xfrm>
            <a:off x="1758039" y="1269242"/>
            <a:ext cx="102110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Step5</a:t>
            </a:r>
            <a:r>
              <a:rPr lang="zh-CN" altLang="en-US" sz="2800" dirty="0" smtClean="0"/>
              <a:t>：设置</a:t>
            </a:r>
            <a:r>
              <a:rPr lang="en-US" altLang="zh-CN" sz="2800" dirty="0" err="1" smtClean="0"/>
              <a:t>localConfigHttp</a:t>
            </a:r>
            <a:r>
              <a:rPr lang="zh-CN" altLang="en-US" sz="2800" dirty="0" smtClean="0"/>
              <a:t>对象的</a:t>
            </a:r>
            <a:r>
              <a:rPr lang="en-US" altLang="zh-CN" sz="2800" dirty="0" err="1" smtClean="0"/>
              <a:t>url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Step6</a:t>
            </a:r>
            <a:r>
              <a:rPr lang="zh-CN" altLang="en-US" sz="2800" dirty="0" smtClean="0"/>
              <a:t>：进入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循环调用</a:t>
            </a:r>
            <a:endParaRPr lang="en-US" altLang="zh-CN" sz="2800" dirty="0" smtClean="0"/>
          </a:p>
          <a:p>
            <a:pPr lvl="3"/>
            <a:r>
              <a:rPr lang="pt-BR" sz="2800" dirty="0" smtClean="0"/>
              <a:t>a = random.sample(params.keys(), 1)[0]</a:t>
            </a:r>
            <a:br>
              <a:rPr lang="pt-BR" sz="2800" dirty="0" smtClean="0"/>
            </a:br>
            <a:r>
              <a:rPr lang="pt-BR" sz="2800" dirty="0" smtClean="0"/>
              <a:t>params.pop(a)</a:t>
            </a:r>
            <a:r>
              <a:rPr lang="zh-CN" altLang="en-US" sz="2800" dirty="0" smtClean="0"/>
              <a:t>使</a:t>
            </a:r>
            <a:r>
              <a:rPr lang="en-US" altLang="zh-CN" sz="2800" dirty="0" err="1" smtClean="0"/>
              <a:t>params</a:t>
            </a:r>
            <a:r>
              <a:rPr lang="zh-CN" altLang="en-US" sz="2800" dirty="0" smtClean="0"/>
              <a:t>参数随机减少</a:t>
            </a:r>
            <a:endParaRPr lang="en-US" altLang="zh-CN" sz="2800" dirty="0" smtClean="0"/>
          </a:p>
          <a:p>
            <a:r>
              <a:rPr lang="en-US" altLang="zh-CN" sz="2800" dirty="0" smtClean="0"/>
              <a:t>               </a:t>
            </a:r>
            <a:r>
              <a:rPr lang="zh-CN" altLang="en-US" sz="2800" dirty="0" smtClean="0"/>
              <a:t>循环调用请求，并断言结果返回值</a:t>
            </a:r>
            <a:endParaRPr lang="en-US" altLang="zh-CN" sz="2800" dirty="0" smtClean="0"/>
          </a:p>
          <a:p>
            <a:r>
              <a:rPr lang="en-US" altLang="zh-CN" sz="2800" dirty="0" smtClean="0"/>
              <a:t>               </a:t>
            </a:r>
            <a:r>
              <a:rPr lang="zh-CN" altLang="en-US" sz="2800" dirty="0" smtClean="0"/>
              <a:t>循环次数视参数个数而定，此处为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次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1436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25BD81A-90D1-48C7-8F70-358E705AF1D6}"/>
              </a:ext>
            </a:extLst>
          </p:cNvPr>
          <p:cNvSpPr/>
          <p:nvPr/>
        </p:nvSpPr>
        <p:spPr>
          <a:xfrm>
            <a:off x="4149793" y="2644170"/>
            <a:ext cx="414606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谢谢！</a:t>
            </a:r>
            <a:endParaRPr lang="zh-CN" alt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75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B590B9-18A3-4880-A21B-40304889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0957"/>
            <a:ext cx="8911687" cy="69869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前情回顾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="" xmlns:a16="http://schemas.microsoft.com/office/drawing/2014/main" id="{5CB590B9-18A3-4880-A21B-403048893FD1}"/>
              </a:ext>
            </a:extLst>
          </p:cNvPr>
          <p:cNvSpPr txBox="1">
            <a:spLocks/>
          </p:cNvSpPr>
          <p:nvPr/>
        </p:nvSpPr>
        <p:spPr>
          <a:xfrm>
            <a:off x="1792556" y="1575881"/>
            <a:ext cx="8911687" cy="4338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unittest</a:t>
            </a:r>
            <a:r>
              <a:rPr kumimoji="0" lang="zh-CN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测试框架基本用法</a:t>
            </a:r>
            <a:endParaRPr kumimoji="0" lang="en-US" altLang="zh-CN" sz="4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63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="" xmlns:a16="http://schemas.microsoft.com/office/drawing/2014/main" id="{5CB590B9-18A3-4880-A21B-403048893FD1}"/>
              </a:ext>
            </a:extLst>
          </p:cNvPr>
          <p:cNvSpPr txBox="1">
            <a:spLocks/>
          </p:cNvSpPr>
          <p:nvPr/>
        </p:nvSpPr>
        <p:spPr>
          <a:xfrm>
            <a:off x="1792556" y="1473958"/>
            <a:ext cx="8911687" cy="4440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unittest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测试框架基本用法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457200">
              <a:spcBef>
                <a:spcPct val="0"/>
              </a:spcBef>
              <a:defRPr/>
            </a:pPr>
            <a:r>
              <a:rPr lang="en-US" altLang="zh-CN" sz="4400" dirty="0" err="1" smtClean="0"/>
              <a:t>setUp</a:t>
            </a:r>
            <a:r>
              <a:rPr lang="zh-CN" altLang="en-US" sz="4400" dirty="0" smtClean="0"/>
              <a:t>（）</a:t>
            </a:r>
            <a:endParaRPr lang="en-US" altLang="zh-CN" sz="4400" dirty="0" smtClean="0"/>
          </a:p>
          <a:p>
            <a:pPr defTabSz="457200">
              <a:spcBef>
                <a:spcPct val="0"/>
              </a:spcBef>
              <a:defRPr/>
            </a:pPr>
            <a:r>
              <a:rPr lang="en-US" altLang="zh-CN" sz="4400" dirty="0" err="1" smtClean="0"/>
              <a:t>tearDown</a:t>
            </a:r>
            <a:r>
              <a:rPr lang="zh-CN" altLang="en-US" sz="4400" dirty="0" smtClean="0"/>
              <a:t>（）</a:t>
            </a:r>
            <a:endParaRPr lang="en-US" altLang="zh-CN" sz="4400" dirty="0" smtClean="0"/>
          </a:p>
          <a:p>
            <a:pPr defTabSz="457200">
              <a:spcBef>
                <a:spcPct val="0"/>
              </a:spcBef>
              <a:defRPr/>
            </a:pPr>
            <a:r>
              <a:rPr lang="en-US" altLang="zh-CN" sz="4400" dirty="0" err="1" smtClean="0"/>
              <a:t>setUpClass</a:t>
            </a:r>
            <a:r>
              <a:rPr lang="zh-CN" altLang="en-US" sz="4400" dirty="0" smtClean="0"/>
              <a:t>（）</a:t>
            </a:r>
            <a:endParaRPr lang="en-US" altLang="zh-CN" sz="4400" dirty="0" smtClean="0"/>
          </a:p>
          <a:p>
            <a:pPr defTabSz="457200">
              <a:spcBef>
                <a:spcPct val="0"/>
              </a:spcBef>
              <a:defRPr/>
            </a:pPr>
            <a:r>
              <a:rPr lang="en-US" sz="4400" dirty="0" err="1" smtClean="0"/>
              <a:t>tearDownClass</a:t>
            </a:r>
            <a:r>
              <a:rPr lang="zh-CN" altLang="en-US" sz="4400" dirty="0" smtClean="0"/>
              <a:t>（）</a:t>
            </a:r>
            <a:endParaRPr lang="en-US" altLang="zh-CN" sz="4400" dirty="0" smtClean="0"/>
          </a:p>
          <a:p>
            <a:pPr defTabSz="457200">
              <a:spcBef>
                <a:spcPct val="0"/>
              </a:spcBef>
              <a:defRPr/>
            </a:pPr>
            <a:r>
              <a:rPr lang="zh-CN" altLang="en-US" sz="4400" dirty="0" smtClean="0"/>
              <a:t>测试用例执行策略（文件、测试类、测试用例）</a:t>
            </a:r>
            <a:endParaRPr lang="en-US" altLang="zh-CN" sz="4400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CB590B9-18A3-4880-A21B-40304889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0957"/>
            <a:ext cx="8911687" cy="62030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前情回顾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63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B590B9-18A3-4880-A21B-40304889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0957"/>
            <a:ext cx="8911687" cy="69869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前情回顾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="" xmlns:a16="http://schemas.microsoft.com/office/drawing/2014/main" id="{5CB590B9-18A3-4880-A21B-403048893FD1}"/>
              </a:ext>
            </a:extLst>
          </p:cNvPr>
          <p:cNvSpPr txBox="1">
            <a:spLocks/>
          </p:cNvSpPr>
          <p:nvPr/>
        </p:nvSpPr>
        <p:spPr>
          <a:xfrm>
            <a:off x="1792556" y="1575881"/>
            <a:ext cx="8911687" cy="4338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 defTabSz="457200">
              <a:spcBef>
                <a:spcPct val="0"/>
              </a:spcBef>
              <a:defRPr/>
            </a:pPr>
            <a:r>
              <a:rPr lang="en-US" altLang="zh-CN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测试用例书写流程</a:t>
            </a:r>
            <a:endParaRPr lang="en-US" altLang="zh-CN" sz="4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63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B590B9-18A3-4880-A21B-40304889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0957"/>
            <a:ext cx="8911687" cy="69869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前情回顾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="" xmlns:a16="http://schemas.microsoft.com/office/drawing/2014/main" id="{5CB590B9-18A3-4880-A21B-403048893FD1}"/>
              </a:ext>
            </a:extLst>
          </p:cNvPr>
          <p:cNvSpPr txBox="1">
            <a:spLocks/>
          </p:cNvSpPr>
          <p:nvPr/>
        </p:nvSpPr>
        <p:spPr>
          <a:xfrm>
            <a:off x="1792556" y="1575881"/>
            <a:ext cx="8911687" cy="4338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demo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测试用例书写流程</a:t>
            </a:r>
            <a:endParaRPr lang="en-US" altLang="zh-CN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 defTabSz="457200">
              <a:spcBef>
                <a:spcPct val="0"/>
              </a:spcBef>
              <a:defRPr/>
            </a:pPr>
            <a:r>
              <a:rPr lang="zh-CN" altLang="en-US" sz="4000" dirty="0" smtClean="0"/>
              <a:t>初始化测试数据</a:t>
            </a:r>
            <a:endParaRPr lang="en-US" altLang="zh-CN" sz="4000" dirty="0" smtClean="0"/>
          </a:p>
          <a:p>
            <a:pPr lvl="0" defTabSz="457200">
              <a:spcBef>
                <a:spcPct val="0"/>
              </a:spcBef>
              <a:defRPr/>
            </a:pPr>
            <a:r>
              <a:rPr lang="zh-CN" altLang="en-US" sz="4000" dirty="0" smtClean="0"/>
              <a:t>初始化测试用例所需要对象</a:t>
            </a:r>
            <a:endParaRPr lang="en-US" altLang="zh-CN" sz="4000" dirty="0" smtClean="0"/>
          </a:p>
          <a:p>
            <a:pPr lvl="0" defTabSz="457200">
              <a:spcBef>
                <a:spcPct val="0"/>
              </a:spcBef>
              <a:defRPr/>
            </a:pPr>
            <a:r>
              <a:rPr lang="en-US" altLang="zh-CN" sz="4000" dirty="0" err="1" smtClean="0"/>
              <a:t>setURL</a:t>
            </a:r>
            <a:r>
              <a:rPr lang="zh-CN" altLang="en-US" sz="4000" dirty="0" smtClean="0"/>
              <a:t>、</a:t>
            </a:r>
            <a:r>
              <a:rPr lang="en-US" sz="4000" dirty="0" err="1" smtClean="0"/>
              <a:t>setparams</a:t>
            </a:r>
            <a:r>
              <a:rPr lang="zh-CN" altLang="en-US" sz="4000" dirty="0" smtClean="0"/>
              <a:t>、发送请求</a:t>
            </a:r>
            <a:endParaRPr lang="en-US" altLang="zh-CN" sz="4000" dirty="0" smtClean="0"/>
          </a:p>
          <a:p>
            <a:pPr lvl="0" defTabSz="457200">
              <a:spcBef>
                <a:spcPct val="0"/>
              </a:spcBef>
              <a:defRPr/>
            </a:pPr>
            <a:r>
              <a:rPr lang="zh-CN" altLang="en-US" sz="4000" dirty="0" smtClean="0"/>
              <a:t>查询数据库</a:t>
            </a:r>
            <a:endParaRPr lang="en-US" altLang="zh-CN" sz="4000" dirty="0" smtClean="0"/>
          </a:p>
          <a:p>
            <a:pPr lvl="0" defTabSz="457200">
              <a:spcBef>
                <a:spcPct val="0"/>
              </a:spcBef>
              <a:defRPr/>
            </a:pPr>
            <a:r>
              <a:rPr lang="zh-CN" altLang="en-US" sz="4000" dirty="0" smtClean="0"/>
              <a:t>断言结果</a:t>
            </a:r>
            <a:endParaRPr lang="en-US" altLang="zh-CN" sz="4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63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B590B9-18A3-4880-A21B-40304889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0957"/>
            <a:ext cx="8911687" cy="69869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前情回顾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="" xmlns:a16="http://schemas.microsoft.com/office/drawing/2014/main" id="{5CB590B9-18A3-4880-A21B-403048893FD1}"/>
              </a:ext>
            </a:extLst>
          </p:cNvPr>
          <p:cNvSpPr txBox="1">
            <a:spLocks/>
          </p:cNvSpPr>
          <p:nvPr/>
        </p:nvSpPr>
        <p:spPr>
          <a:xfrm>
            <a:off x="1792556" y="1575881"/>
            <a:ext cx="8911687" cy="4338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 defTabSz="457200">
              <a:spcBef>
                <a:spcPct val="0"/>
              </a:spcBef>
              <a:defRPr/>
            </a:pPr>
            <a:r>
              <a:rPr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框架各基础方法使用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63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B590B9-18A3-4880-A21B-40304889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0957"/>
            <a:ext cx="8911687" cy="698698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前情回顾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="" xmlns:a16="http://schemas.microsoft.com/office/drawing/2014/main" id="{5CB590B9-18A3-4880-A21B-403048893FD1}"/>
              </a:ext>
            </a:extLst>
          </p:cNvPr>
          <p:cNvSpPr txBox="1">
            <a:spLocks/>
          </p:cNvSpPr>
          <p:nvPr/>
        </p:nvSpPr>
        <p:spPr>
          <a:xfrm>
            <a:off x="1792556" y="1575880"/>
            <a:ext cx="8911687" cy="46666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defTabSz="457200">
              <a:spcBef>
                <a:spcPct val="0"/>
              </a:spcBef>
              <a:defRPr/>
            </a:pPr>
            <a:r>
              <a:rPr lang="zh-CN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框架各基础方法使用</a:t>
            </a:r>
            <a:endParaRPr lang="en-US" altLang="zh-CN" sz="4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spcBef>
                <a:spcPct val="0"/>
              </a:spcBef>
              <a:defRPr/>
            </a:pPr>
            <a:endParaRPr lang="en-US" altLang="zh-CN" sz="3600" dirty="0" smtClean="0"/>
          </a:p>
          <a:p>
            <a:pPr defTabSz="457200">
              <a:spcBef>
                <a:spcPct val="0"/>
              </a:spcBef>
              <a:defRPr/>
            </a:pPr>
            <a:r>
              <a:rPr lang="en-US" altLang="zh-CN" sz="3600" dirty="0" smtClean="0"/>
              <a:t>Excel</a:t>
            </a:r>
            <a:r>
              <a:rPr lang="zh-CN" altLang="en-US" sz="3600" dirty="0" smtClean="0"/>
              <a:t>读取</a:t>
            </a:r>
            <a:endParaRPr lang="en-US" altLang="zh-CN" sz="3600" dirty="0" smtClean="0"/>
          </a:p>
          <a:p>
            <a:pPr defTabSz="457200">
              <a:spcBef>
                <a:spcPct val="0"/>
              </a:spcBef>
              <a:defRPr/>
            </a:pPr>
            <a:r>
              <a:rPr lang="zh-CN" altLang="en-US" sz="3600" dirty="0" smtClean="0"/>
              <a:t>数据库读取</a:t>
            </a:r>
            <a:endParaRPr lang="en-US" altLang="zh-CN" sz="3600" dirty="0" smtClean="0"/>
          </a:p>
          <a:p>
            <a:pPr defTabSz="457200">
              <a:spcBef>
                <a:spcPct val="0"/>
              </a:spcBef>
              <a:defRPr/>
            </a:pPr>
            <a:r>
              <a:rPr lang="zh-CN" altLang="en-US" sz="3600" dirty="0" smtClean="0"/>
              <a:t>配置文件读取</a:t>
            </a:r>
            <a:endParaRPr lang="en-US" altLang="zh-CN" sz="3600" dirty="0" smtClean="0"/>
          </a:p>
          <a:p>
            <a:pPr defTabSz="457200">
              <a:spcBef>
                <a:spcPct val="0"/>
              </a:spcBef>
              <a:defRPr/>
            </a:pPr>
            <a:r>
              <a:rPr lang="zh-CN" altLang="en-US" sz="3600" dirty="0" smtClean="0"/>
              <a:t>请求方法调用</a:t>
            </a:r>
            <a:endParaRPr lang="en-US" altLang="zh-CN" sz="3600" dirty="0" smtClean="0"/>
          </a:p>
          <a:p>
            <a:pPr lvl="0" defTabSz="457200">
              <a:spcBef>
                <a:spcPct val="0"/>
              </a:spcBef>
              <a:defRPr/>
            </a:pP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63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CB590B9-18A3-4880-A21B-40304889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80957"/>
            <a:ext cx="8911687" cy="698698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测试用例开发及运行流程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="" xmlns:a16="http://schemas.microsoft.com/office/drawing/2014/main" id="{5CB590B9-18A3-4880-A21B-403048893FD1}"/>
              </a:ext>
            </a:extLst>
          </p:cNvPr>
          <p:cNvSpPr txBox="1">
            <a:spLocks/>
          </p:cNvSpPr>
          <p:nvPr/>
        </p:nvSpPr>
        <p:spPr>
          <a:xfrm>
            <a:off x="1792556" y="1575881"/>
            <a:ext cx="8911687" cy="4338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5CB590B9-18A3-4880-A21B-403048893FD1}"/>
              </a:ext>
            </a:extLst>
          </p:cNvPr>
          <p:cNvSpPr txBox="1">
            <a:spLocks/>
          </p:cNvSpPr>
          <p:nvPr/>
        </p:nvSpPr>
        <p:spPr>
          <a:xfrm>
            <a:off x="1600200" y="1637731"/>
            <a:ext cx="9104043" cy="446413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、封装接口所用方法放置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\public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下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\</a:t>
            </a:r>
            <a:r>
              <a:rPr lang="en-US" altLang="zh-CN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test_case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\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接口名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\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用例文件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lang="en-US" altLang="zh-CN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py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下开发自动化测试用例。</a:t>
            </a:r>
            <a:endParaRPr lang="en-US" altLang="zh-CN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、在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runAll.py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运行并执行成功</a:t>
            </a:r>
            <a:endParaRPr kumimoji="0" lang="en-US" alt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、将代码提交至</a:t>
            </a:r>
            <a:r>
              <a:rPr lang="en-US" altLang="zh-CN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git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服务器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dev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分支</a:t>
            </a:r>
            <a:endParaRPr lang="en-US" altLang="zh-CN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、合并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dev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分支代码至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master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分支</a:t>
            </a:r>
            <a:endParaRPr lang="en-US" altLang="zh-CN" sz="3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Jenkins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手动构建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”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智慧校园</a:t>
            </a:r>
            <a:r>
              <a:rPr lang="en-US" altLang="zh-C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API”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并执行成功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63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D9E890C-C4E9-469C-BB35-46867F33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39" y="715397"/>
            <a:ext cx="8911687" cy="922334"/>
          </a:xfrm>
        </p:spPr>
        <p:txBody>
          <a:bodyPr>
            <a:normAutofit fontScale="90000"/>
          </a:bodyPr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框架更新</a:t>
            </a: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---</a:t>
            </a:r>
            <a:r>
              <a:rPr lang="zh-CN" altLang="en-US" sz="4400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底层修改</a:t>
            </a:r>
            <a:r>
              <a:rPr lang="en-US" altLang="zh-CN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kern="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CDF9D347-84B5-47CB-9330-CD6DD8490DB8}"/>
              </a:ext>
            </a:extLst>
          </p:cNvPr>
          <p:cNvSpPr/>
          <p:nvPr/>
        </p:nvSpPr>
        <p:spPr>
          <a:xfrm>
            <a:off x="1758039" y="1869743"/>
            <a:ext cx="982891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1</a:t>
            </a:r>
            <a:r>
              <a:rPr lang="zh-CN" altLang="en-US" sz="2800" dirty="0" smtClean="0"/>
              <a:t>、添加邮件发送模式代码，配置文件</a:t>
            </a:r>
            <a:r>
              <a:rPr lang="en-US" sz="2800" dirty="0" smtClean="0"/>
              <a:t>config.ini</a:t>
            </a:r>
            <a:r>
              <a:rPr lang="zh-CN" altLang="en-US" sz="2800" dirty="0" smtClean="0"/>
              <a:t>管理邮件发送模式</a:t>
            </a:r>
            <a:endParaRPr lang="en-US" altLang="zh-CN" sz="2800" dirty="0" smtClean="0"/>
          </a:p>
          <a:p>
            <a:endParaRPr lang="zh-CN" altLang="en-US" sz="2800" dirty="0" smtClean="0"/>
          </a:p>
          <a:p>
            <a:r>
              <a:rPr lang="en-US" sz="2800" dirty="0" smtClean="0"/>
              <a:t>   </a:t>
            </a:r>
            <a:r>
              <a:rPr lang="en-US" sz="2800" dirty="0" err="1" smtClean="0"/>
              <a:t>EMAIL</a:t>
            </a:r>
            <a:r>
              <a:rPr lang="en-US" sz="2800" dirty="0" err="1" smtClean="0">
                <a:sym typeface="Wingdings"/>
              </a:rPr>
              <a:t></a:t>
            </a:r>
            <a:r>
              <a:rPr lang="en-US" sz="2800" dirty="0" err="1" smtClean="0"/>
              <a:t>email_send_model</a:t>
            </a:r>
            <a:r>
              <a:rPr lang="zh-CN" altLang="en-US" sz="2800" dirty="0" smtClean="0"/>
              <a:t>值为</a:t>
            </a:r>
            <a:r>
              <a:rPr lang="en-US" sz="2800" dirty="0" err="1" smtClean="0"/>
              <a:t>Each_time</a:t>
            </a:r>
            <a:r>
              <a:rPr lang="zh-CN" altLang="en-US" sz="2800" dirty="0" smtClean="0"/>
              <a:t>代表每次执行用例时都会发送邮件，为</a:t>
            </a:r>
            <a:r>
              <a:rPr lang="en-US" sz="2800" dirty="0" smtClean="0"/>
              <a:t>failure</a:t>
            </a:r>
            <a:r>
              <a:rPr lang="zh-CN" altLang="en-US" sz="2800" dirty="0" smtClean="0"/>
              <a:t>时代表当次有用例执行失败时发送邮件</a:t>
            </a:r>
          </a:p>
          <a:p>
            <a:r>
              <a:rPr lang="en-US" sz="2800" dirty="0" smtClean="0"/>
              <a:t>   </a:t>
            </a:r>
          </a:p>
          <a:p>
            <a:endParaRPr lang="en-US" sz="2800" dirty="0" smtClean="0"/>
          </a:p>
          <a:p>
            <a:r>
              <a:rPr lang="zh-CN" altLang="en-US" sz="2800" dirty="0" smtClean="0"/>
              <a:t>备注：需安装</a:t>
            </a:r>
            <a:r>
              <a:rPr lang="en-US" sz="2800" dirty="0" smtClean="0">
                <a:solidFill>
                  <a:srgbClr val="FF0000"/>
                </a:solidFill>
              </a:rPr>
              <a:t>BeautifuSoup4</a:t>
            </a:r>
            <a:r>
              <a:rPr lang="zh-CN" altLang="en-US" sz="2800" dirty="0" smtClean="0"/>
              <a:t>依赖包</a:t>
            </a:r>
          </a:p>
          <a:p>
            <a:pPr marL="514350" indent="-514350">
              <a:spcBef>
                <a:spcPts val="1200"/>
              </a:spcBef>
            </a:pPr>
            <a:endParaRPr lang="en-US" altLang="zh-CN" sz="2800" kern="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36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8118</TotalTime>
  <Words>942</Words>
  <Application>Microsoft Office PowerPoint</Application>
  <PresentationFormat>自定义</PresentationFormat>
  <Paragraphs>168</Paragraphs>
  <Slides>18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丝状</vt:lpstr>
      <vt:lpstr>Python自动化测试用例开发</vt:lpstr>
      <vt:lpstr>前情回顾</vt:lpstr>
      <vt:lpstr>前情回顾</vt:lpstr>
      <vt:lpstr>前情回顾</vt:lpstr>
      <vt:lpstr>前情回顾</vt:lpstr>
      <vt:lpstr>前情回顾</vt:lpstr>
      <vt:lpstr>前情回顾</vt:lpstr>
      <vt:lpstr>测试用例开发及运行流程</vt:lpstr>
      <vt:lpstr>框架更新 ---底层修改 </vt:lpstr>
      <vt:lpstr>框架更新 ---底层修改 </vt:lpstr>
      <vt:lpstr>幻灯片 11</vt:lpstr>
      <vt:lpstr>框架更新 ---业务方法封装 </vt:lpstr>
      <vt:lpstr>框架更新 ---业务方法封装 </vt:lpstr>
      <vt:lpstr>测试用例实例1</vt:lpstr>
      <vt:lpstr>测试用例实例1</vt:lpstr>
      <vt:lpstr>测试用例实例2</vt:lpstr>
      <vt:lpstr>测试用例实例2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性能测试基础知识</dc:title>
  <dc:creator>DK</dc:creator>
  <cp:lastModifiedBy>User</cp:lastModifiedBy>
  <cp:revision>263</cp:revision>
  <dcterms:created xsi:type="dcterms:W3CDTF">2019-03-08T07:06:29Z</dcterms:created>
  <dcterms:modified xsi:type="dcterms:W3CDTF">2019-07-03T03:08:55Z</dcterms:modified>
</cp:coreProperties>
</file>