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0" r:id="rId4"/>
    <p:sldId id="262" r:id="rId5"/>
    <p:sldId id="261" r:id="rId6"/>
    <p:sldId id="265" r:id="rId7"/>
    <p:sldId id="266" r:id="rId8"/>
    <p:sldId id="267" r:id="rId9"/>
    <p:sldId id="268" r:id="rId10"/>
    <p:sldId id="259" r:id="rId11"/>
    <p:sldId id="26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322" autoAdjust="0"/>
  </p:normalViewPr>
  <p:slideViewPr>
    <p:cSldViewPr snapToGrid="0">
      <p:cViewPr varScale="1">
        <p:scale>
          <a:sx n="91" d="100"/>
          <a:sy n="91" d="100"/>
        </p:scale>
        <p:origin x="14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C8EBB-82CA-4089-9A75-8A22EA890BBE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21054-1B5E-4FBD-BA3A-FE707C37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6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static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cmd_node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zebra_node</a:t>
            </a:r>
            <a:r>
              <a:rPr lang="en-US" altLang="zh-CN" dirty="0" smtClean="0"/>
              <a:t> =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ZEBRA_NODE,</a:t>
            </a:r>
          </a:p>
          <a:p>
            <a:r>
              <a:rPr lang="en-US" altLang="zh-CN" dirty="0" smtClean="0"/>
              <a:t>  "%s(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-router)# "</a:t>
            </a:r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21054-1B5E-4FBD-BA3A-FE707C376B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8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3FAC-2657-4A78-9EA4-DBE9D042DE1A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BDBB-2A7C-4E24-9F97-CDD4F982D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109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3FAC-2657-4A78-9EA4-DBE9D042DE1A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BDBB-2A7C-4E24-9F97-CDD4F982D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78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3FAC-2657-4A78-9EA4-DBE9D042DE1A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BDBB-2A7C-4E24-9F97-CDD4F982D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4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3FAC-2657-4A78-9EA4-DBE9D042DE1A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BDBB-2A7C-4E24-9F97-CDD4F982D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3FAC-2657-4A78-9EA4-DBE9D042DE1A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BDBB-2A7C-4E24-9F97-CDD4F982D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3FAC-2657-4A78-9EA4-DBE9D042DE1A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BDBB-2A7C-4E24-9F97-CDD4F982D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5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3FAC-2657-4A78-9EA4-DBE9D042DE1A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BDBB-2A7C-4E24-9F97-CDD4F982D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49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3FAC-2657-4A78-9EA4-DBE9D042DE1A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BDBB-2A7C-4E24-9F97-CDD4F982D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79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3FAC-2657-4A78-9EA4-DBE9D042DE1A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BDBB-2A7C-4E24-9F97-CDD4F982D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53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3FAC-2657-4A78-9EA4-DBE9D042DE1A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BDBB-2A7C-4E24-9F97-CDD4F982D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3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3FAC-2657-4A78-9EA4-DBE9D042DE1A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BDBB-2A7C-4E24-9F97-CDD4F982D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6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3FAC-2657-4A78-9EA4-DBE9D042DE1A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8BDBB-2A7C-4E24-9F97-CDD4F982D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52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毕设阶段讨论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20180305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6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zlog</a:t>
            </a:r>
            <a:r>
              <a:rPr lang="zh-CN" altLang="en-US" dirty="0" smtClean="0"/>
              <a:t>输出函数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extern void </a:t>
            </a:r>
            <a:r>
              <a:rPr lang="en-US" altLang="zh-CN" sz="1600" dirty="0" err="1"/>
              <a:t>zlog_err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char *format, ...) PRINTF_ATTRIBUTE(1, 2);</a:t>
            </a:r>
          </a:p>
          <a:p>
            <a:r>
              <a:rPr lang="en-US" altLang="zh-CN" sz="1600" dirty="0"/>
              <a:t>extern void </a:t>
            </a:r>
            <a:r>
              <a:rPr lang="en-US" altLang="zh-CN" sz="1600" dirty="0" err="1"/>
              <a:t>zlog_warn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char *format, ...) PRINTF_ATTRIBUTE(1, 2);</a:t>
            </a:r>
          </a:p>
          <a:p>
            <a:r>
              <a:rPr lang="en-US" altLang="zh-CN" sz="1600" dirty="0"/>
              <a:t>extern void </a:t>
            </a:r>
            <a:r>
              <a:rPr lang="en-US" altLang="zh-CN" sz="1600" dirty="0" err="1"/>
              <a:t>zlog_info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char *format, ...) PRINTF_ATTRIBUTE(1, 2);</a:t>
            </a:r>
          </a:p>
          <a:p>
            <a:r>
              <a:rPr lang="en-US" altLang="zh-CN" sz="1600" dirty="0"/>
              <a:t>extern void </a:t>
            </a:r>
            <a:r>
              <a:rPr lang="en-US" altLang="zh-CN" sz="1600" dirty="0" err="1"/>
              <a:t>zlog_notice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char *format, ...) PRINTF_ATTRIBUTE(1, 2);</a:t>
            </a:r>
          </a:p>
          <a:p>
            <a:r>
              <a:rPr lang="en-US" altLang="zh-CN" sz="1600" dirty="0"/>
              <a:t>extern void </a:t>
            </a:r>
            <a:r>
              <a:rPr lang="en-US" altLang="zh-CN" sz="1600" dirty="0" err="1"/>
              <a:t>zlog_debug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char *format, ...) PRINTF_ATTRIBUTE(1, 2);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3331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plan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周四</a:t>
            </a:r>
            <a:endParaRPr lang="en-US" altLang="zh-CN" dirty="0" smtClean="0"/>
          </a:p>
          <a:p>
            <a:pPr lvl="1"/>
            <a:r>
              <a:rPr lang="zh-CN" altLang="en-US" dirty="0"/>
              <a:t>改</a:t>
            </a:r>
            <a:r>
              <a:rPr lang="zh-CN" altLang="en-US" dirty="0" smtClean="0"/>
              <a:t>代码实现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转发框架</a:t>
            </a:r>
            <a:endParaRPr lang="en-US" altLang="zh-CN" dirty="0" smtClean="0"/>
          </a:p>
          <a:p>
            <a:pPr lvl="1"/>
            <a:r>
              <a:rPr lang="zh-CN" altLang="en-US" dirty="0"/>
              <a:t>集中</a:t>
            </a:r>
            <a:r>
              <a:rPr lang="zh-CN" altLang="en-US" dirty="0" smtClean="0"/>
              <a:t>平台了解</a:t>
            </a:r>
            <a:r>
              <a:rPr lang="en-US" altLang="zh-CN" dirty="0" smtClean="0"/>
              <a:t>quagga</a:t>
            </a:r>
            <a:r>
              <a:rPr lang="zh-CN" altLang="en-US" dirty="0" smtClean="0"/>
              <a:t>的路由表怎么实现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设计方案怎么实现集中平台路由存储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95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Quagga</a:t>
            </a:r>
          </a:p>
          <a:p>
            <a:pPr lvl="1"/>
            <a:r>
              <a:rPr lang="zh-CN" altLang="en-US" dirty="0" smtClean="0"/>
              <a:t>源码编译安装运行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测试输出函数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例如：</a:t>
            </a:r>
            <a:r>
              <a:rPr lang="en-US" altLang="zh-CN" dirty="0" err="1" smtClean="0"/>
              <a:t>zlog_info</a:t>
            </a:r>
            <a:endParaRPr lang="en-US" altLang="zh-CN" dirty="0"/>
          </a:p>
          <a:p>
            <a:pPr lvl="1"/>
            <a:r>
              <a:rPr lang="zh-CN" altLang="en-US" dirty="0"/>
              <a:t>整体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BGP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 smtClean="0"/>
              <a:t>推进</a:t>
            </a:r>
            <a:r>
              <a:rPr lang="zh-CN" altLang="en-US" dirty="0"/>
              <a:t>步骤</a:t>
            </a:r>
            <a:endParaRPr lang="en-US" altLang="zh-CN" dirty="0" smtClean="0"/>
          </a:p>
          <a:p>
            <a:pPr lvl="1"/>
            <a:r>
              <a:rPr lang="zh-CN" altLang="en-US" dirty="0"/>
              <a:t>拓扑</a:t>
            </a:r>
          </a:p>
        </p:txBody>
      </p:sp>
    </p:spTree>
    <p:extLst>
      <p:ext uri="{BB962C8B-B14F-4D97-AF65-F5344CB8AC3E}">
        <p14:creationId xmlns:p14="http://schemas.microsoft.com/office/powerpoint/2010/main" val="8574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Zebra</a:t>
            </a:r>
          </a:p>
          <a:p>
            <a:pPr lvl="1"/>
            <a:r>
              <a:rPr lang="zh-CN" altLang="en-US" dirty="0"/>
              <a:t>底层接口</a:t>
            </a:r>
            <a:endParaRPr lang="en-US" altLang="zh-CN" dirty="0" smtClean="0"/>
          </a:p>
          <a:p>
            <a:r>
              <a:rPr lang="en-US" altLang="zh-CN" dirty="0" err="1" smtClean="0"/>
              <a:t>Bgpd</a:t>
            </a:r>
            <a:endParaRPr lang="en-US" altLang="zh-CN" dirty="0" smtClean="0"/>
          </a:p>
          <a:p>
            <a:r>
              <a:rPr lang="en-US" altLang="zh-CN" dirty="0" err="1"/>
              <a:t>v</a:t>
            </a:r>
            <a:r>
              <a:rPr lang="en-US" altLang="zh-CN" dirty="0" err="1" smtClean="0"/>
              <a:t>tysh</a:t>
            </a:r>
            <a:endParaRPr lang="en-US" altLang="zh-CN" dirty="0" smtClean="0"/>
          </a:p>
          <a:p>
            <a:pPr lvl="1"/>
            <a:r>
              <a:rPr lang="zh-CN" altLang="en-US" dirty="0"/>
              <a:t>与其</a:t>
            </a:r>
            <a:r>
              <a:rPr lang="zh-CN" altLang="en-US" dirty="0" smtClean="0"/>
              <a:t>他守护进行通过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telnet localhost</a:t>
            </a:r>
            <a:r>
              <a:rPr lang="zh-CN" altLang="en-US" dirty="0" smtClean="0"/>
              <a:t>中输入的命令到</a:t>
            </a:r>
            <a:r>
              <a:rPr lang="en-US" altLang="zh-CN" dirty="0" err="1" smtClean="0"/>
              <a:t>vtysh</a:t>
            </a:r>
            <a:r>
              <a:rPr lang="zh-CN" altLang="en-US" dirty="0" smtClean="0"/>
              <a:t>。</a:t>
            </a:r>
            <a:r>
              <a:rPr lang="en-US" altLang="zh-CN" dirty="0" err="1"/>
              <a:t>v</a:t>
            </a:r>
            <a:r>
              <a:rPr lang="en-US" altLang="zh-CN" dirty="0" err="1" smtClean="0"/>
              <a:t>tysh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发给相应的后台进行处理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Thread</a:t>
            </a:r>
          </a:p>
          <a:p>
            <a:pPr lvl="1"/>
            <a:r>
              <a:rPr lang="zh-CN" altLang="en-US" dirty="0" smtClean="0"/>
              <a:t>每一个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函数均有以下代码：线程调度和调用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while </a:t>
            </a:r>
            <a:r>
              <a:rPr lang="en-US" altLang="zh-CN" dirty="0"/>
              <a:t>(</a:t>
            </a:r>
            <a:r>
              <a:rPr lang="en-US" altLang="zh-CN" dirty="0" err="1"/>
              <a:t>thread_fetch</a:t>
            </a:r>
            <a:r>
              <a:rPr lang="en-US" altLang="zh-CN" dirty="0"/>
              <a:t> (</a:t>
            </a:r>
            <a:r>
              <a:rPr lang="en-US" altLang="zh-CN" dirty="0" err="1"/>
              <a:t>bm</a:t>
            </a:r>
            <a:r>
              <a:rPr lang="en-US" altLang="zh-CN" dirty="0"/>
              <a:t>-&gt;master, &amp;thread))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thread_call</a:t>
            </a:r>
            <a:r>
              <a:rPr lang="en-US" altLang="zh-CN" dirty="0" smtClean="0"/>
              <a:t> </a:t>
            </a:r>
            <a:r>
              <a:rPr lang="en-US" altLang="zh-CN" dirty="0"/>
              <a:t>(&amp;thread);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767" y="170499"/>
            <a:ext cx="3463997" cy="247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7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zebra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其他协议进程的服务端</a:t>
            </a:r>
            <a:endParaRPr lang="en-US" altLang="zh-CN" dirty="0"/>
          </a:p>
          <a:p>
            <a:r>
              <a:rPr lang="zh-CN" altLang="en-US" dirty="0" smtClean="0"/>
              <a:t>与其他协议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线程调度</a:t>
            </a:r>
            <a:endParaRPr lang="en-US" altLang="zh-CN" dirty="0" smtClean="0"/>
          </a:p>
          <a:p>
            <a:r>
              <a:rPr lang="zh-CN" altLang="en-US" dirty="0" smtClean="0"/>
              <a:t>监听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，接收客户端发送过来的路由信息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rib_init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meta_queue_process</a:t>
            </a:r>
            <a:r>
              <a:rPr lang="en-US" altLang="zh-CN" dirty="0" smtClean="0"/>
              <a:t>() //</a:t>
            </a:r>
            <a:r>
              <a:rPr lang="zh-CN" altLang="en-US" dirty="0" smtClean="0"/>
              <a:t>收到的路由信息放入队列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Process_subq</a:t>
            </a:r>
            <a:r>
              <a:rPr lang="en-US" altLang="zh-CN" dirty="0" smtClean="0"/>
              <a:t>()</a:t>
            </a:r>
          </a:p>
          <a:p>
            <a:pPr lvl="3"/>
            <a:r>
              <a:rPr lang="en-US" altLang="zh-CN" dirty="0" err="1"/>
              <a:t>r</a:t>
            </a:r>
            <a:r>
              <a:rPr lang="en-US" altLang="zh-CN" dirty="0" err="1" smtClean="0"/>
              <a:t>ib_process</a:t>
            </a:r>
            <a:r>
              <a:rPr lang="en-US" altLang="zh-CN" dirty="0" smtClean="0"/>
              <a:t>()</a:t>
            </a:r>
          </a:p>
          <a:p>
            <a:pPr lvl="4"/>
            <a:r>
              <a:rPr lang="en-US" altLang="zh-CN" dirty="0" err="1" smtClean="0"/>
              <a:t>rib_choose_best</a:t>
            </a:r>
            <a:r>
              <a:rPr lang="en-US" altLang="zh-CN" dirty="0" smtClean="0"/>
              <a:t>()</a:t>
            </a:r>
          </a:p>
          <a:p>
            <a:pPr lvl="4"/>
            <a:r>
              <a:rPr lang="en-US" altLang="zh-CN" dirty="0" err="1" smtClean="0"/>
              <a:t>rib_update_kernel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入口函数</a:t>
            </a:r>
            <a:r>
              <a:rPr lang="en-US" altLang="zh-CN" dirty="0" err="1" smtClean="0"/>
              <a:t>main.c</a:t>
            </a:r>
            <a:r>
              <a:rPr lang="en-US" altLang="zh-CN" dirty="0" smtClean="0"/>
              <a:t> (zebra\)</a:t>
            </a:r>
          </a:p>
          <a:p>
            <a:pPr lvl="1"/>
            <a:r>
              <a:rPr lang="en-US" altLang="zh-CN" dirty="0" err="1" smtClean="0"/>
              <a:t>Vty_read_config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69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Vtysh</a:t>
            </a:r>
            <a:r>
              <a:rPr lang="zh-CN" altLang="en-US" dirty="0" smtClean="0"/>
              <a:t>（该部分不重要）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 err="1" smtClean="0"/>
              <a:t>vtysh_main.c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/* Main command loop. </a:t>
            </a:r>
            <a:r>
              <a:rPr lang="en-US" altLang="zh-CN" sz="1600" dirty="0" smtClean="0"/>
              <a:t>*/ </a:t>
            </a:r>
            <a:r>
              <a:rPr lang="zh-CN" altLang="en-US" sz="1600" dirty="0" smtClean="0"/>
              <a:t>例如：服务器是</a:t>
            </a:r>
            <a:r>
              <a:rPr lang="en-US" altLang="zh-CN" sz="1600" dirty="0" smtClean="0"/>
              <a:t>zebra</a:t>
            </a:r>
            <a:r>
              <a:rPr lang="zh-CN" altLang="en-US" sz="1600" dirty="0" smtClean="0"/>
              <a:t>，客户端是</a:t>
            </a:r>
            <a:r>
              <a:rPr lang="en-US" altLang="zh-CN" sz="1600" dirty="0" err="1" smtClean="0"/>
              <a:t>bgpd</a:t>
            </a:r>
            <a:endParaRPr lang="en-US" altLang="zh-CN" sz="1600" dirty="0"/>
          </a:p>
          <a:p>
            <a:pPr lvl="1"/>
            <a:r>
              <a:rPr lang="en-US" altLang="zh-CN" sz="1600" dirty="0">
                <a:solidFill>
                  <a:srgbClr val="FF0000"/>
                </a:solidFill>
              </a:rPr>
              <a:t>  while (</a:t>
            </a:r>
            <a:r>
              <a:rPr lang="en-US" altLang="zh-CN" sz="1600" dirty="0" err="1">
                <a:solidFill>
                  <a:srgbClr val="FF0000"/>
                </a:solidFill>
              </a:rPr>
              <a:t>vtysh_rl_gets</a:t>
            </a:r>
            <a:r>
              <a:rPr lang="en-US" altLang="zh-CN" sz="1600" dirty="0">
                <a:solidFill>
                  <a:srgbClr val="FF0000"/>
                </a:solidFill>
              </a:rPr>
              <a:t> ())</a:t>
            </a:r>
          </a:p>
          <a:p>
            <a:pPr lvl="1"/>
            <a:r>
              <a:rPr lang="en-US" altLang="zh-CN" sz="1600" dirty="0" smtClean="0">
                <a:solidFill>
                  <a:srgbClr val="FF0000"/>
                </a:solidFill>
              </a:rPr>
              <a:t>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vtysh_execute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line_read</a:t>
            </a:r>
            <a:r>
              <a:rPr lang="en-US" altLang="zh-CN" sz="1600" dirty="0" smtClean="0">
                <a:solidFill>
                  <a:srgbClr val="FF0000"/>
                </a:solidFill>
              </a:rPr>
              <a:t>);</a:t>
            </a:r>
          </a:p>
          <a:p>
            <a:pPr lvl="2"/>
            <a:r>
              <a:rPr lang="en-US" altLang="zh-CN" sz="1600" dirty="0" err="1" smtClean="0"/>
              <a:t>vtysh_client_execute</a:t>
            </a:r>
            <a:endParaRPr lang="en-US" altLang="zh-CN" sz="1600" dirty="0" smtClean="0"/>
          </a:p>
          <a:p>
            <a:pPr lvl="3"/>
            <a:r>
              <a:rPr lang="zh-CN" altLang="en-US" sz="1600" dirty="0" smtClean="0"/>
              <a:t>定义</a:t>
            </a:r>
            <a:r>
              <a:rPr lang="en-US" altLang="zh-CN" sz="1600" dirty="0" smtClean="0"/>
              <a:t>node  //BGP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node</a:t>
            </a:r>
            <a:r>
              <a:rPr lang="zh-CN" altLang="en-US" sz="1600" dirty="0" smtClean="0"/>
              <a:t>也有好几种</a:t>
            </a:r>
            <a:endParaRPr lang="en-US" altLang="zh-CN" sz="1600" dirty="0"/>
          </a:p>
          <a:p>
            <a:pPr lvl="3"/>
            <a:r>
              <a:rPr lang="en-US" altLang="zh-CN" sz="1600" dirty="0" smtClean="0">
                <a:solidFill>
                  <a:srgbClr val="FF0000"/>
                </a:solidFill>
              </a:rPr>
              <a:t>static </a:t>
            </a:r>
            <a:r>
              <a:rPr lang="en-US" altLang="zh-CN" sz="1600" dirty="0" err="1">
                <a:solidFill>
                  <a:srgbClr val="FF0000"/>
                </a:solidFill>
              </a:rPr>
              <a:t>struct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cmd_node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bgp_node</a:t>
            </a:r>
            <a:r>
              <a:rPr lang="en-US" altLang="zh-CN" sz="1600" dirty="0">
                <a:solidFill>
                  <a:srgbClr val="FF0000"/>
                </a:solidFill>
              </a:rPr>
              <a:t> =</a:t>
            </a:r>
          </a:p>
          <a:p>
            <a:pPr lvl="3"/>
            <a:r>
              <a:rPr lang="en-US" altLang="zh-CN" sz="1600" dirty="0" smtClean="0">
                <a:solidFill>
                  <a:srgbClr val="FF0000"/>
                </a:solidFill>
              </a:rPr>
              <a:t>{  BGP_NODE</a:t>
            </a:r>
            <a:r>
              <a:rPr lang="en-US" altLang="zh-CN" sz="1600" dirty="0">
                <a:solidFill>
                  <a:srgbClr val="FF0000"/>
                </a:solidFill>
              </a:rPr>
              <a:t>,</a:t>
            </a:r>
          </a:p>
          <a:p>
            <a:pPr lvl="3"/>
            <a:r>
              <a:rPr lang="en-US" altLang="zh-CN" sz="1600" dirty="0">
                <a:solidFill>
                  <a:srgbClr val="FF0000"/>
                </a:solidFill>
              </a:rPr>
              <a:t>  "%s(</a:t>
            </a:r>
            <a:r>
              <a:rPr lang="en-US" altLang="zh-CN" sz="1600" dirty="0" err="1">
                <a:solidFill>
                  <a:srgbClr val="FF0000"/>
                </a:solidFill>
              </a:rPr>
              <a:t>config</a:t>
            </a:r>
            <a:r>
              <a:rPr lang="en-US" altLang="zh-CN" sz="1600" dirty="0">
                <a:solidFill>
                  <a:srgbClr val="FF0000"/>
                </a:solidFill>
              </a:rPr>
              <a:t>-router)# </a:t>
            </a:r>
            <a:r>
              <a:rPr lang="en-US" altLang="zh-CN" sz="1600" dirty="0" smtClean="0">
                <a:solidFill>
                  <a:srgbClr val="FF0000"/>
                </a:solidFill>
              </a:rPr>
              <a:t>",  };</a:t>
            </a:r>
          </a:p>
          <a:p>
            <a:pPr lvl="3"/>
            <a:r>
              <a:rPr lang="zh-CN" altLang="en-US" sz="1600" dirty="0"/>
              <a:t>添加该</a:t>
            </a:r>
            <a:r>
              <a:rPr lang="en-US" altLang="zh-CN" sz="1600" dirty="0"/>
              <a:t>node</a:t>
            </a:r>
            <a:r>
              <a:rPr lang="zh-CN" altLang="en-US" sz="1600" dirty="0" smtClean="0"/>
              <a:t>视图到</a:t>
            </a:r>
            <a:r>
              <a:rPr lang="en-US" altLang="zh-CN" sz="1600" dirty="0" err="1" smtClean="0"/>
              <a:t>vtysh</a:t>
            </a:r>
            <a:r>
              <a:rPr lang="zh-CN" altLang="en-US" sz="1600" dirty="0" smtClean="0"/>
              <a:t>，遍历找到该视图</a:t>
            </a:r>
            <a:endParaRPr lang="en-US" altLang="zh-CN" sz="1600" dirty="0"/>
          </a:p>
          <a:p>
            <a:pPr lvl="3"/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install_node</a:t>
            </a:r>
            <a:r>
              <a:rPr lang="en-US" altLang="zh-CN" sz="1600" dirty="0">
                <a:solidFill>
                  <a:srgbClr val="FF0000"/>
                </a:solidFill>
              </a:rPr>
              <a:t> (&amp;</a:t>
            </a:r>
            <a:r>
              <a:rPr lang="en-US" altLang="zh-CN" sz="1600" dirty="0" err="1">
                <a:solidFill>
                  <a:srgbClr val="FF0000"/>
                </a:solidFill>
              </a:rPr>
              <a:t>bgp_node</a:t>
            </a:r>
            <a:r>
              <a:rPr lang="en-US" altLang="zh-CN" sz="1600" dirty="0">
                <a:solidFill>
                  <a:srgbClr val="FF0000"/>
                </a:solidFill>
              </a:rPr>
              <a:t>, NULL</a:t>
            </a:r>
            <a:r>
              <a:rPr lang="en-US" altLang="zh-CN" sz="1600" dirty="0" smtClean="0">
                <a:solidFill>
                  <a:srgbClr val="FF0000"/>
                </a:solidFill>
              </a:rPr>
              <a:t>);</a:t>
            </a:r>
          </a:p>
          <a:p>
            <a:pPr lvl="3"/>
            <a:r>
              <a:rPr lang="zh-CN" altLang="en-US" sz="1600" dirty="0" smtClean="0"/>
              <a:t>用</a:t>
            </a:r>
            <a:r>
              <a:rPr lang="en-US" altLang="zh-CN" sz="1600" dirty="0" smtClean="0"/>
              <a:t>DEFUN</a:t>
            </a:r>
            <a:r>
              <a:rPr lang="zh-CN" altLang="en-US" sz="1600" dirty="0" smtClean="0"/>
              <a:t>宏定义</a:t>
            </a:r>
            <a:r>
              <a:rPr lang="en-US" altLang="zh-CN" sz="1600" dirty="0" smtClean="0"/>
              <a:t>Command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用</a:t>
            </a:r>
            <a:r>
              <a:rPr lang="en-US" altLang="zh-CN" sz="1600" dirty="0" err="1" smtClean="0"/>
              <a:t>install_element</a:t>
            </a:r>
            <a:r>
              <a:rPr lang="zh-CN" altLang="en-US" sz="1600" dirty="0" smtClean="0"/>
              <a:t>将函数引到</a:t>
            </a:r>
            <a:r>
              <a:rPr lang="en-US" altLang="zh-CN" sz="1600" dirty="0" smtClean="0"/>
              <a:t>node</a:t>
            </a:r>
            <a:r>
              <a:rPr lang="zh-CN" altLang="en-US" sz="1600" dirty="0" smtClean="0"/>
              <a:t>下</a:t>
            </a:r>
            <a:endParaRPr lang="en-US" altLang="zh-CN" sz="1600" dirty="0" smtClean="0"/>
          </a:p>
          <a:p>
            <a:pPr lvl="3"/>
            <a:r>
              <a:rPr lang="en-US" altLang="zh-CN" sz="1600" dirty="0" err="1">
                <a:solidFill>
                  <a:srgbClr val="FF0000"/>
                </a:solidFill>
              </a:rPr>
              <a:t>install_element</a:t>
            </a:r>
            <a:r>
              <a:rPr lang="en-US" altLang="zh-CN" sz="1600" dirty="0">
                <a:solidFill>
                  <a:srgbClr val="FF0000"/>
                </a:solidFill>
              </a:rPr>
              <a:t> (BGP_NODE, &amp;</a:t>
            </a:r>
            <a:r>
              <a:rPr lang="en-US" altLang="zh-CN" sz="1600" dirty="0" err="1">
                <a:solidFill>
                  <a:srgbClr val="FF0000"/>
                </a:solidFill>
              </a:rPr>
              <a:t>vtysh_exit_bgpd_cmd</a:t>
            </a:r>
            <a:r>
              <a:rPr lang="en-US" altLang="zh-CN" sz="1600" dirty="0" smtClean="0">
                <a:solidFill>
                  <a:srgbClr val="FF0000"/>
                </a:solidFill>
              </a:rPr>
              <a:t>);</a:t>
            </a:r>
          </a:p>
          <a:p>
            <a:pPr lvl="3"/>
            <a:r>
              <a:rPr lang="zh-CN" altLang="en-US" sz="1600" dirty="0" smtClean="0"/>
              <a:t>找到</a:t>
            </a:r>
            <a:r>
              <a:rPr lang="en-US" altLang="zh-CN" sz="1600" dirty="0" smtClean="0"/>
              <a:t>node</a:t>
            </a:r>
            <a:r>
              <a:rPr lang="zh-CN" altLang="en-US" sz="1600" dirty="0" smtClean="0"/>
              <a:t>对应的</a:t>
            </a:r>
            <a:r>
              <a:rPr lang="en-US" altLang="zh-CN" sz="1600" dirty="0" smtClean="0"/>
              <a:t>element</a:t>
            </a:r>
            <a:r>
              <a:rPr lang="zh-CN" altLang="en-US" sz="1600" dirty="0" smtClean="0"/>
              <a:t>里面连接的函数，执行函数</a:t>
            </a:r>
            <a:endParaRPr lang="en-US" altLang="zh-CN" sz="1600" dirty="0" smtClean="0"/>
          </a:p>
          <a:p>
            <a:r>
              <a:rPr lang="en-US" altLang="zh-CN" sz="1600" dirty="0" smtClean="0"/>
              <a:t>Configure</a:t>
            </a:r>
            <a:r>
              <a:rPr lang="zh-CN" altLang="en-US" sz="1600" dirty="0" smtClean="0"/>
              <a:t>需要</a:t>
            </a:r>
            <a:r>
              <a:rPr lang="en-US" altLang="zh-CN" sz="1600" dirty="0" smtClean="0"/>
              <a:t>—enable-</a:t>
            </a:r>
            <a:r>
              <a:rPr lang="en-US" altLang="zh-CN" sz="1600" dirty="0" err="1" smtClean="0"/>
              <a:t>vtysh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否则新添加的命令将无法出现在</a:t>
            </a:r>
            <a:r>
              <a:rPr lang="en-US" altLang="zh-CN" sz="1600" dirty="0" err="1" smtClean="0"/>
              <a:t>vtysh</a:t>
            </a:r>
            <a:r>
              <a:rPr lang="zh-CN" altLang="en-US" sz="1600" dirty="0" smtClean="0"/>
              <a:t>中，会添加失败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4678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bgpd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协议初始化</a:t>
            </a:r>
            <a:endParaRPr lang="en-US" altLang="zh-CN" dirty="0" smtClean="0"/>
          </a:p>
          <a:p>
            <a:r>
              <a:rPr lang="zh-CN" altLang="en-US" dirty="0" smtClean="0"/>
              <a:t>创建对等体</a:t>
            </a:r>
            <a:endParaRPr lang="en-US" altLang="zh-CN" dirty="0" smtClean="0"/>
          </a:p>
          <a:p>
            <a:r>
              <a:rPr lang="zh-CN" altLang="en-US" dirty="0" smtClean="0"/>
              <a:t>路由更新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33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Bgpd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bgp_main.c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269690" cy="4351338"/>
          </a:xfrm>
        </p:spPr>
        <p:txBody>
          <a:bodyPr/>
          <a:lstStyle/>
          <a:p>
            <a:r>
              <a:rPr lang="zh-CN" altLang="en-US" dirty="0" smtClean="0"/>
              <a:t>协议初始化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bgp_master_init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Bgp_init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：属性初始化、命令初始化、</a:t>
            </a:r>
            <a:r>
              <a:rPr lang="en-US" altLang="zh-CN" dirty="0" err="1" smtClean="0"/>
              <a:t>bgp_route_init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Parse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vty_read_config</a:t>
            </a:r>
            <a:r>
              <a:rPr lang="en-US" altLang="zh-CN" dirty="0" smtClean="0"/>
              <a:t>()</a:t>
            </a:r>
          </a:p>
          <a:p>
            <a:pPr lvl="2"/>
            <a:r>
              <a:rPr lang="zh-CN" altLang="en-US" dirty="0" smtClean="0"/>
              <a:t>创建对等体，通过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command</a:t>
            </a:r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存在，</a:t>
            </a:r>
            <a:r>
              <a:rPr lang="en-US" altLang="zh-CN" dirty="0" smtClean="0"/>
              <a:t>as</a:t>
            </a:r>
            <a:r>
              <a:rPr lang="zh-CN" altLang="en-US" dirty="0" smtClean="0"/>
              <a:t>不同更新</a:t>
            </a:r>
            <a:r>
              <a:rPr lang="en-US" altLang="zh-CN" dirty="0" smtClean="0"/>
              <a:t>as</a:t>
            </a:r>
            <a:r>
              <a:rPr lang="zh-CN" altLang="en-US" dirty="0" smtClean="0"/>
              <a:t>；否则创建</a:t>
            </a:r>
            <a:r>
              <a:rPr lang="en-US" altLang="zh-CN" dirty="0" smtClean="0"/>
              <a:t>peer</a:t>
            </a:r>
          </a:p>
        </p:txBody>
      </p:sp>
    </p:spTree>
    <p:extLst>
      <p:ext uri="{BB962C8B-B14F-4D97-AF65-F5344CB8AC3E}">
        <p14:creationId xmlns:p14="http://schemas.microsoft.com/office/powerpoint/2010/main" val="244144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Bgpd</a:t>
            </a:r>
            <a:r>
              <a:rPr lang="zh-CN" altLang="en-US" dirty="0" smtClean="0"/>
              <a:t>：路由更新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8368205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收到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bgp_update_receive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bgp_attr_parse</a:t>
            </a:r>
            <a:r>
              <a:rPr lang="zh-CN" altLang="en-US" dirty="0"/>
              <a:t>、</a:t>
            </a:r>
            <a:r>
              <a:rPr lang="en-US" altLang="zh-CN" dirty="0" err="1" smtClean="0"/>
              <a:t>bgp_nlri_parse</a:t>
            </a:r>
            <a:r>
              <a:rPr lang="en-US" altLang="zh-CN" dirty="0" smtClean="0"/>
              <a:t>-&gt;</a:t>
            </a:r>
            <a:r>
              <a:rPr lang="en-US" altLang="zh-CN" dirty="0" err="1"/>
              <a:t>bgp_update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需要更新或者撤销路由：</a:t>
            </a:r>
            <a:r>
              <a:rPr lang="en-US" altLang="zh-CN" dirty="0" err="1" smtClean="0"/>
              <a:t>bgp_update_main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加入</a:t>
            </a:r>
            <a:r>
              <a:rPr lang="en-US" altLang="zh-CN" dirty="0" smtClean="0"/>
              <a:t>rib</a:t>
            </a:r>
            <a:r>
              <a:rPr lang="zh-CN" altLang="en-US" dirty="0" smtClean="0"/>
              <a:t>表：</a:t>
            </a:r>
            <a:r>
              <a:rPr lang="en-US" altLang="zh-CN" dirty="0" err="1" smtClean="0"/>
              <a:t>bgp_adj_in_set</a:t>
            </a:r>
            <a:endParaRPr lang="en-US" altLang="zh-CN" dirty="0" smtClean="0"/>
          </a:p>
          <a:p>
            <a:pPr lvl="4"/>
            <a:r>
              <a:rPr lang="zh-CN" altLang="en-US" dirty="0"/>
              <a:t>入</a:t>
            </a:r>
            <a:r>
              <a:rPr lang="zh-CN" altLang="en-US" dirty="0" smtClean="0"/>
              <a:t>站过滤：</a:t>
            </a:r>
            <a:r>
              <a:rPr lang="en-US" altLang="zh-CN" dirty="0" err="1" smtClean="0"/>
              <a:t>bgp_input_filter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处理路由：</a:t>
            </a:r>
            <a:r>
              <a:rPr lang="en-US" altLang="zh-CN" dirty="0" err="1" smtClean="0"/>
              <a:t>bgp_process</a:t>
            </a:r>
            <a:endParaRPr lang="en-US" altLang="zh-CN" dirty="0" smtClean="0"/>
          </a:p>
          <a:p>
            <a:pPr lvl="5"/>
            <a:r>
              <a:rPr lang="zh-CN" altLang="en-US" dirty="0"/>
              <a:t>将路由信息加锁，等待处理该路由，比如路由更新加入</a:t>
            </a:r>
            <a:r>
              <a:rPr lang="en-US" altLang="zh-CN" dirty="0" err="1"/>
              <a:t>work_queue_add</a:t>
            </a:r>
            <a:r>
              <a:rPr lang="en-US" altLang="zh-CN" dirty="0"/>
              <a:t>(),</a:t>
            </a:r>
            <a:r>
              <a:rPr lang="zh-CN" altLang="en-US" dirty="0"/>
              <a:t>加入队列之后之后会运行</a:t>
            </a:r>
            <a:r>
              <a:rPr lang="en-US" altLang="zh-CN" dirty="0" err="1" smtClean="0"/>
              <a:t>bgp_process_main</a:t>
            </a:r>
            <a:endParaRPr lang="en-US" altLang="zh-CN" dirty="0" smtClean="0"/>
          </a:p>
          <a:p>
            <a:pPr lvl="5"/>
            <a:r>
              <a:rPr lang="en-US" altLang="zh-CN" dirty="0" err="1"/>
              <a:t>Bgp_process_main</a:t>
            </a:r>
            <a:r>
              <a:rPr lang="zh-CN" altLang="en-US" dirty="0"/>
              <a:t>先算出最优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 lvl="6"/>
            <a:r>
              <a:rPr lang="zh-CN" altLang="en-US" dirty="0"/>
              <a:t>出栈</a:t>
            </a:r>
            <a:r>
              <a:rPr lang="zh-CN" altLang="en-US" dirty="0" smtClean="0"/>
              <a:t>过滤：</a:t>
            </a:r>
            <a:r>
              <a:rPr lang="en-US" altLang="zh-CN" dirty="0" err="1" smtClean="0"/>
              <a:t>bgp_output_filter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6"/>
            <a:r>
              <a:rPr lang="zh-CN" altLang="en-US" dirty="0" smtClean="0"/>
              <a:t>更新：</a:t>
            </a:r>
            <a:r>
              <a:rPr lang="en-US" altLang="zh-CN" dirty="0" err="1" smtClean="0"/>
              <a:t>bgp_adj_out_set</a:t>
            </a:r>
            <a:endParaRPr lang="en-US" altLang="zh-CN" dirty="0" smtClean="0"/>
          </a:p>
          <a:p>
            <a:pPr lvl="6"/>
            <a:r>
              <a:rPr lang="zh-CN" altLang="en-US" dirty="0" smtClean="0"/>
              <a:t>宣告：</a:t>
            </a:r>
            <a:r>
              <a:rPr lang="en-US" altLang="zh-CN" dirty="0" err="1" smtClean="0"/>
              <a:t>bgp_process_announce_seleted</a:t>
            </a:r>
            <a:endParaRPr lang="en-US" altLang="zh-CN" dirty="0" smtClean="0"/>
          </a:p>
          <a:p>
            <a:pPr lvl="6"/>
            <a:r>
              <a:rPr lang="zh-CN" altLang="en-US" dirty="0" smtClean="0"/>
              <a:t>更新</a:t>
            </a:r>
            <a:r>
              <a:rPr lang="en-US" altLang="zh-CN" dirty="0" smtClean="0"/>
              <a:t>FIB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bgp_zebra_announce</a:t>
            </a:r>
            <a:endParaRPr lang="en-US" altLang="zh-CN" dirty="0" smtClean="0"/>
          </a:p>
          <a:p>
            <a:pPr lvl="4"/>
            <a:endParaRPr lang="en-US" altLang="zh-CN" dirty="0"/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57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工作推进步骤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bgp_update_receive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R2</a:t>
            </a:r>
          </a:p>
          <a:p>
            <a:pPr lvl="2"/>
            <a:r>
              <a:rPr lang="zh-CN" altLang="en-US" dirty="0" smtClean="0"/>
              <a:t>收到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路由发给</a:t>
            </a:r>
            <a:r>
              <a:rPr lang="en-US" altLang="zh-CN" dirty="0" smtClean="0"/>
              <a:t>R3</a:t>
            </a:r>
          </a:p>
          <a:p>
            <a:pPr lvl="2"/>
            <a:r>
              <a:rPr lang="zh-CN" altLang="en-US" dirty="0" smtClean="0"/>
              <a:t>收到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路由，向外宣告该路由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R3</a:t>
            </a:r>
          </a:p>
          <a:p>
            <a:pPr lvl="2"/>
            <a:r>
              <a:rPr lang="zh-CN" altLang="en-US" dirty="0" smtClean="0"/>
              <a:t>收到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路由报错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收到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路由，集中式计算方法，发给所有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邻居</a:t>
            </a:r>
            <a:endParaRPr lang="en-US" altLang="zh-CN" dirty="0" smtClean="0"/>
          </a:p>
          <a:p>
            <a:r>
              <a:rPr lang="zh-CN" altLang="en-US" dirty="0"/>
              <a:t>集中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/>
            <a:r>
              <a:rPr lang="zh-CN" altLang="en-US" dirty="0"/>
              <a:t>路由</a:t>
            </a:r>
            <a:r>
              <a:rPr lang="zh-CN" altLang="en-US" dirty="0" smtClean="0"/>
              <a:t>表集中存储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Quagga</a:t>
            </a:r>
            <a:r>
              <a:rPr lang="zh-CN" altLang="en-US" dirty="0" smtClean="0"/>
              <a:t>路由表怎么实现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路由计算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分别计算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972" y="257339"/>
            <a:ext cx="2855151" cy="230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1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</TotalTime>
  <Words>565</Words>
  <Application>Microsoft Office PowerPoint</Application>
  <PresentationFormat>全屏显示(4:3)</PresentationFormat>
  <Paragraphs>108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黑体</vt:lpstr>
      <vt:lpstr>Arial</vt:lpstr>
      <vt:lpstr>Office 主题​​</vt:lpstr>
      <vt:lpstr>毕设阶段讨论7</vt:lpstr>
      <vt:lpstr>目录</vt:lpstr>
      <vt:lpstr>整体模块</vt:lpstr>
      <vt:lpstr>zebra</vt:lpstr>
      <vt:lpstr>Vtysh（该部分不重要）</vt:lpstr>
      <vt:lpstr>bgpd</vt:lpstr>
      <vt:lpstr>Bgpd：bgp_main.c</vt:lpstr>
      <vt:lpstr>Bgpd：路由更新</vt:lpstr>
      <vt:lpstr>工作推进步骤</vt:lpstr>
      <vt:lpstr>zlog输出函数</vt:lpstr>
      <vt:lpstr>Next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毕设阶段讨论7</dc:title>
  <dc:creator>Qing Wang</dc:creator>
  <cp:lastModifiedBy>Qing Wang</cp:lastModifiedBy>
  <cp:revision>69</cp:revision>
  <dcterms:created xsi:type="dcterms:W3CDTF">2018-03-05T08:18:45Z</dcterms:created>
  <dcterms:modified xsi:type="dcterms:W3CDTF">2018-03-06T06:40:28Z</dcterms:modified>
</cp:coreProperties>
</file>