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7" r:id="rId6"/>
    <p:sldId id="284" r:id="rId7"/>
    <p:sldId id="268" r:id="rId8"/>
    <p:sldId id="269" r:id="rId9"/>
    <p:sldId id="285" r:id="rId10"/>
    <p:sldId id="270" r:id="rId11"/>
    <p:sldId id="271" r:id="rId12"/>
    <p:sldId id="273" r:id="rId13"/>
    <p:sldId id="274" r:id="rId14"/>
    <p:sldId id="297" r:id="rId15"/>
    <p:sldId id="281" r:id="rId16"/>
    <p:sldId id="283" r:id="rId17"/>
    <p:sldId id="260" r:id="rId18"/>
    <p:sldId id="279" r:id="rId19"/>
    <p:sldId id="290" r:id="rId20"/>
    <p:sldId id="277" r:id="rId21"/>
    <p:sldId id="280" r:id="rId22"/>
    <p:sldId id="291" r:id="rId23"/>
    <p:sldId id="289" r:id="rId24"/>
    <p:sldId id="295" r:id="rId25"/>
    <p:sldId id="296" r:id="rId26"/>
    <p:sldId id="278" r:id="rId27"/>
    <p:sldId id="288" r:id="rId28"/>
    <p:sldId id="261" r:id="rId29"/>
    <p:sldId id="266" r:id="rId30"/>
    <p:sldId id="262" r:id="rId31"/>
    <p:sldId id="263" r:id="rId32"/>
    <p:sldId id="264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5782" autoAdjust="0"/>
  </p:normalViewPr>
  <p:slideViewPr>
    <p:cSldViewPr snapToGrid="0">
      <p:cViewPr varScale="1">
        <p:scale>
          <a:sx n="41" d="100"/>
          <a:sy n="41" d="100"/>
        </p:scale>
        <p:origin x="11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68512-451E-4C62-A3BE-443289AF5C66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783A9-7F19-4DCB-BE24-F0EC3F6265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29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9D612-D511-4C2B-A7A9-EFBB80366A93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F21B-03B9-44B1-98BE-F9B968A686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1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大家好，我毕业课题的题目为基于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研究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5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首先介绍</a:t>
            </a:r>
            <a:r>
              <a:rPr lang="en-US" altLang="zh-CN" dirty="0" smtClean="0"/>
              <a:t>04</a:t>
            </a:r>
            <a:r>
              <a:rPr lang="zh-CN" altLang="en-US" dirty="0" smtClean="0"/>
              <a:t>年提出的</a:t>
            </a:r>
            <a:r>
              <a:rPr lang="en-US" altLang="zh-CN" dirty="0" err="1" smtClean="0"/>
              <a:t>SoftRouter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它的主要思想是：将主控板功能从路由器中划分出来，装有主控板</a:t>
            </a:r>
            <a:r>
              <a:rPr lang="en-US" altLang="zh-CN" dirty="0" smtClean="0"/>
              <a:t>CE</a:t>
            </a:r>
            <a:r>
              <a:rPr lang="zh-CN" altLang="en-US" dirty="0" smtClean="0"/>
              <a:t>和线卡</a:t>
            </a:r>
            <a:r>
              <a:rPr lang="en-US" altLang="zh-CN" dirty="0" smtClean="0"/>
              <a:t>FE</a:t>
            </a:r>
            <a:r>
              <a:rPr lang="zh-CN" altLang="en-US" dirty="0" smtClean="0"/>
              <a:t>两类路由器在网络中动态绑定，之间通过</a:t>
            </a:r>
            <a:r>
              <a:rPr lang="en-US" altLang="zh-CN" dirty="0" err="1" smtClean="0"/>
              <a:t>ForCES</a:t>
            </a:r>
            <a:r>
              <a:rPr lang="zh-CN" altLang="en-US" dirty="0" smtClean="0"/>
              <a:t>协议进行通信，传递路由信息。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它解决了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FE</a:t>
            </a:r>
            <a:r>
              <a:rPr lang="zh-CN" altLang="en-US" dirty="0" smtClean="0"/>
              <a:t>可以动态绑定到多个</a:t>
            </a:r>
            <a:r>
              <a:rPr lang="en-US" altLang="zh-CN" dirty="0" smtClean="0"/>
              <a:t>CE</a:t>
            </a:r>
            <a:r>
              <a:rPr lang="zh-CN" altLang="en-US" dirty="0" smtClean="0"/>
              <a:t>上，容易开发新功能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此外，主控板较少，运营商的开支也会减少。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Softrouter</a:t>
            </a:r>
            <a:r>
              <a:rPr lang="zh-CN" altLang="en-US" dirty="0" smtClean="0"/>
              <a:t>也存在一定的局限性：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</a:t>
            </a:r>
            <a:r>
              <a:rPr lang="en-US" altLang="zh-CN" dirty="0" smtClean="0"/>
              <a:t>CE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FE</a:t>
            </a:r>
            <a:r>
              <a:rPr lang="zh-CN" altLang="en-US" dirty="0" smtClean="0"/>
              <a:t>多对多，所以</a:t>
            </a:r>
            <a:r>
              <a:rPr lang="en-US" altLang="zh-CN" dirty="0" err="1" smtClean="0"/>
              <a:t>Softrouter</a:t>
            </a:r>
            <a:r>
              <a:rPr lang="zh-CN" altLang="en-US" dirty="0" smtClean="0"/>
              <a:t>结构复杂，本身可扩展性较差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在路由计算的过程中，仍使用传统的主控板进行计算，没有考虑</a:t>
            </a:r>
            <a:r>
              <a:rPr lang="en-US" altLang="zh-CN" dirty="0" smtClean="0"/>
              <a:t>IGP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此外，</a:t>
            </a:r>
            <a:r>
              <a:rPr lang="en-US" altLang="zh-CN" dirty="0" smtClean="0"/>
              <a:t>FE</a:t>
            </a:r>
            <a:r>
              <a:rPr lang="zh-CN" altLang="en-US" dirty="0" smtClean="0"/>
              <a:t>不同的功能策略在不同的</a:t>
            </a:r>
            <a:r>
              <a:rPr lang="en-US" altLang="zh-CN" dirty="0" smtClean="0"/>
              <a:t>CE</a:t>
            </a:r>
            <a:r>
              <a:rPr lang="zh-CN" altLang="en-US" dirty="0" smtClean="0"/>
              <a:t>上进行配置，不同</a:t>
            </a:r>
            <a:r>
              <a:rPr lang="en-US" altLang="zh-CN" dirty="0" smtClean="0"/>
              <a:t>CE</a:t>
            </a:r>
            <a:r>
              <a:rPr lang="zh-CN" altLang="en-US" dirty="0" smtClean="0"/>
              <a:t>策略可能存在矛盾、覆盖等情况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4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集中式体系结构第二个典型代表</a:t>
            </a:r>
            <a:r>
              <a:rPr lang="en-US" altLang="zh-CN" dirty="0" smtClean="0"/>
              <a:t>RCP</a:t>
            </a:r>
            <a:r>
              <a:rPr lang="zh-CN" altLang="en-US" dirty="0" smtClean="0"/>
              <a:t>，它的全称是</a:t>
            </a:r>
            <a:r>
              <a:rPr lang="en-US" altLang="zh-CN" dirty="0" smtClean="0"/>
              <a:t>Route control Platform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它的基本思想是：集中控制平台</a:t>
            </a:r>
            <a:r>
              <a:rPr lang="en-US" altLang="zh-CN" dirty="0" smtClean="0"/>
              <a:t>RCP</a:t>
            </a:r>
            <a:r>
              <a:rPr lang="zh-CN" altLang="en-US" dirty="0" smtClean="0"/>
              <a:t>，通过与</a:t>
            </a:r>
            <a:r>
              <a:rPr lang="en-US" altLang="zh-CN" dirty="0" smtClean="0"/>
              <a:t>AS</a:t>
            </a:r>
            <a:r>
              <a:rPr lang="zh-CN" altLang="en-US" dirty="0" smtClean="0"/>
              <a:t>内边界路由器建立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连接来接收路由，在</a:t>
            </a:r>
            <a:r>
              <a:rPr lang="en-US" altLang="zh-CN" dirty="0" smtClean="0"/>
              <a:t>RCP</a:t>
            </a:r>
            <a:r>
              <a:rPr lang="zh-CN" altLang="en-US" dirty="0" smtClean="0"/>
              <a:t>上进行路由存储、策略管理、路由计算；支持和邻居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的边界路由器或者</a:t>
            </a:r>
            <a:r>
              <a:rPr lang="en-US" altLang="zh-CN" dirty="0" smtClean="0"/>
              <a:t>RCP</a:t>
            </a:r>
            <a:r>
              <a:rPr lang="zh-CN" altLang="en-US" dirty="0" smtClean="0"/>
              <a:t>平台直接建立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连接接收路由。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它的优点有：集中式路由存储；集中式策略配置，方便网络操作员配置；有集中计算资源、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拓扑和全部路由进行路由计算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但是因为</a:t>
            </a:r>
            <a:r>
              <a:rPr lang="en-US" altLang="zh-CN" dirty="0" smtClean="0"/>
              <a:t>RCP</a:t>
            </a:r>
            <a:r>
              <a:rPr lang="zh-CN" altLang="en-US" dirty="0" smtClean="0"/>
              <a:t>平台本身支持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连接，平台可扩展性较差；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未考虑对集中的策略配置进行检测，预防策略冲突、覆盖等问题。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7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RCP</a:t>
            </a:r>
            <a:r>
              <a:rPr lang="zh-CN" altLang="en-US" dirty="0" smtClean="0"/>
              <a:t>思想，学术界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年提出</a:t>
            </a:r>
            <a:r>
              <a:rPr lang="en-US" altLang="zh-CN" dirty="0" smtClean="0"/>
              <a:t>RFCP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它的基本思想是：自治系统内有一个控制器，集中式地对路由信息进行收集，之后在北向接口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中构建虚拟拓扑模拟真实域内网络环境，将虚拟环境中全连接的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结果再通过控制器传送给真实路由器。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他的优点在于，可以集中式地对数据进行管理，通过流表规则下发对数据包和路由信息包进行转发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RFCP</a:t>
            </a:r>
            <a:r>
              <a:rPr lang="zh-CN" altLang="en-US" dirty="0" smtClean="0"/>
              <a:t>的局限性主要有三点：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路由表冗余存储、路由计算未考虑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拓扑，路由策略未集中配置（通过南向接口将策略传给控制器）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5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针对对相关研究的分析，我们可以得出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个解决方案的对比表</a:t>
            </a:r>
            <a:r>
              <a:rPr lang="en-US" altLang="zh-CN" dirty="0" smtClean="0"/>
              <a:t>~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主要关注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个方面的对比：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路由的可扩展性；</a:t>
            </a:r>
            <a:endParaRPr lang="en-US" altLang="zh-CN" dirty="0" smtClean="0"/>
          </a:p>
          <a:p>
            <a:r>
              <a:rPr lang="zh-CN" altLang="en-US" dirty="0" smtClean="0"/>
              <a:t>路由表是否集中存储；</a:t>
            </a:r>
            <a:endParaRPr lang="en-US" altLang="zh-CN" dirty="0" smtClean="0"/>
          </a:p>
          <a:p>
            <a:r>
              <a:rPr lang="zh-CN" altLang="en-US" dirty="0" smtClean="0"/>
              <a:t>路由计算是否基于全部路由；</a:t>
            </a:r>
            <a:endParaRPr lang="en-US" altLang="zh-CN" dirty="0" smtClean="0"/>
          </a:p>
          <a:p>
            <a:r>
              <a:rPr lang="zh-CN" altLang="en-US" dirty="0" smtClean="0"/>
              <a:t>路由计算是否基于</a:t>
            </a:r>
            <a:r>
              <a:rPr lang="en-US" altLang="zh-CN" dirty="0" smtClean="0"/>
              <a:t>IGP</a:t>
            </a:r>
            <a:r>
              <a:rPr lang="zh-CN" altLang="en-US" dirty="0" smtClean="0"/>
              <a:t>视图；</a:t>
            </a:r>
            <a:endParaRPr lang="en-US" altLang="zh-CN" dirty="0" smtClean="0"/>
          </a:p>
          <a:p>
            <a:r>
              <a:rPr lang="zh-CN" altLang="en-US" dirty="0" smtClean="0"/>
              <a:t>路由策略是否集中配置管理；</a:t>
            </a:r>
            <a:endParaRPr lang="en-US" altLang="zh-CN" dirty="0" smtClean="0"/>
          </a:p>
          <a:p>
            <a:r>
              <a:rPr lang="zh-CN" altLang="en-US" dirty="0" smtClean="0"/>
              <a:t>是否有针对域内路由器的策略配置，检测策略配置的准确性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课题主要思路想：通过</a:t>
            </a:r>
            <a:r>
              <a:rPr lang="en-US" altLang="zh-CN" dirty="0" smtClean="0"/>
              <a:t>SDN</a:t>
            </a:r>
            <a:r>
              <a:rPr lang="zh-CN" altLang="en-US" dirty="0" smtClean="0"/>
              <a:t>集中式思想解决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可扩展问题，接下来了解基于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BGP</a:t>
            </a:r>
            <a:r>
              <a:rPr lang="zh-CN" altLang="en-US" dirty="0" smtClean="0"/>
              <a:t>问题的相关研究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62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下面从集中式体系结构的角度，对解决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可扩展问题相关研究进行综述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09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SIGCOMM15</a:t>
            </a:r>
            <a:r>
              <a:rPr lang="zh-CN" altLang="en-US" dirty="0" smtClean="0"/>
              <a:t>年有一篇文章，提出</a:t>
            </a:r>
            <a:r>
              <a:rPr lang="en-US" altLang="zh-CN" dirty="0" smtClean="0"/>
              <a:t>SDX</a:t>
            </a:r>
            <a:r>
              <a:rPr lang="zh-CN" altLang="en-US" dirty="0" smtClean="0"/>
              <a:t>的结构，它是通过</a:t>
            </a:r>
            <a:r>
              <a:rPr lang="en-US" altLang="zh-CN" dirty="0" smtClean="0"/>
              <a:t>SDN</a:t>
            </a:r>
            <a:r>
              <a:rPr lang="zh-CN" altLang="en-US" dirty="0" smtClean="0"/>
              <a:t>对</a:t>
            </a:r>
            <a:r>
              <a:rPr lang="en-US" altLang="zh-CN" dirty="0" smtClean="0"/>
              <a:t>BGP</a:t>
            </a:r>
            <a:r>
              <a:rPr lang="zh-CN" altLang="en-US" dirty="0" smtClean="0"/>
              <a:t>进行集中式的策略管理和路由计算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SDN</a:t>
            </a:r>
            <a:r>
              <a:rPr lang="zh-CN" altLang="en-US" dirty="0" smtClean="0"/>
              <a:t>和网络交换节点</a:t>
            </a:r>
            <a:r>
              <a:rPr lang="en-US" altLang="zh-CN" dirty="0" smtClean="0"/>
              <a:t>IXP</a:t>
            </a:r>
            <a:r>
              <a:rPr lang="zh-CN" altLang="en-US" dirty="0" smtClean="0"/>
              <a:t>的缩写，该结构对于</a:t>
            </a:r>
            <a:r>
              <a:rPr lang="en-US" altLang="zh-CN" dirty="0" smtClean="0"/>
              <a:t>IXP</a:t>
            </a:r>
            <a:r>
              <a:rPr lang="zh-CN" altLang="en-US" dirty="0" smtClean="0"/>
              <a:t>相连接的</a:t>
            </a:r>
            <a:r>
              <a:rPr lang="en-US" altLang="zh-CN" dirty="0" smtClean="0"/>
              <a:t>AS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进行集中管理和配置，当收到数据包时，根据</a:t>
            </a:r>
            <a:r>
              <a:rPr lang="en-US" altLang="zh-CN" dirty="0" smtClean="0"/>
              <a:t>Policy</a:t>
            </a:r>
            <a:r>
              <a:rPr lang="zh-CN" altLang="en-US" dirty="0" smtClean="0"/>
              <a:t>进行路由决策，转发报文。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SDX</a:t>
            </a:r>
            <a:r>
              <a:rPr lang="zh-CN" altLang="en-US" dirty="0" smtClean="0"/>
              <a:t>使用 </a:t>
            </a:r>
            <a:r>
              <a:rPr lang="en-US" altLang="zh-CN" dirty="0" smtClean="0"/>
              <a:t>Pyretic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paɪ‘retɪk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dirty="0" smtClean="0"/>
              <a:t>Language</a:t>
            </a:r>
            <a:r>
              <a:rPr lang="zh-CN" altLang="en-US" dirty="0" smtClean="0"/>
              <a:t>进行策略配置和路由决策，可以借鉴。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53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综合以上的调研，</a:t>
            </a:r>
            <a:r>
              <a:rPr lang="en-US" altLang="zh-CN" dirty="0" smtClean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种集中式体系结构的方案虽然解决了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可扩展问题，但</a:t>
            </a:r>
            <a:r>
              <a:rPr lang="en-US" altLang="zh-CN" dirty="0" smtClean="0"/>
              <a:t>RR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联邦带来了新问题；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种集中式方案对路由存储、计算、策略管理的某些方面进行优化。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我的毕设提出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新结构，能够解决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可扩展性，同时最大限度优化路由存储和计算、策略管理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8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课题的选题报告从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个方面来讲：</a:t>
            </a:r>
            <a:endParaRPr lang="en-US" altLang="zh-CN" dirty="0" smtClean="0"/>
          </a:p>
          <a:p>
            <a:r>
              <a:rPr lang="zh-CN" altLang="en-US" dirty="0" smtClean="0"/>
              <a:t>基本思想和平台架构；</a:t>
            </a:r>
            <a:endParaRPr lang="en-US" altLang="zh-CN" dirty="0" smtClean="0"/>
          </a:p>
          <a:p>
            <a:r>
              <a:rPr lang="zh-CN" altLang="en-US" dirty="0" smtClean="0"/>
              <a:t>具体实现；</a:t>
            </a:r>
            <a:endParaRPr lang="en-US" altLang="zh-CN" dirty="0" smtClean="0"/>
          </a:p>
          <a:p>
            <a:r>
              <a:rPr lang="zh-CN" altLang="en-US" dirty="0" smtClean="0"/>
              <a:t>测试与分析。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069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的基本思想是采用</a:t>
            </a:r>
            <a:r>
              <a:rPr lang="en-US" altLang="zh-CN" dirty="0" smtClean="0"/>
              <a:t>SDN</a:t>
            </a:r>
            <a:r>
              <a:rPr lang="zh-CN" altLang="en-US" dirty="0" smtClean="0"/>
              <a:t>集中式的思想，将</a:t>
            </a:r>
            <a:r>
              <a:rPr lang="en-US" altLang="zh-CN" dirty="0" smtClean="0"/>
              <a:t>BGP</a:t>
            </a:r>
            <a:r>
              <a:rPr lang="zh-CN" altLang="en-US" dirty="0" smtClean="0"/>
              <a:t>协议的控制功能从路由器中分离出来。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结构分两个部分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C-BGP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功能单元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保留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的功能，接收发送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路由；与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交换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获取路由信息，集中式进行路由存储、计算和策略管理。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集中式路由存储，是指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控制单元集中存储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路由计算则通过基于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拓扑、全部路由等集中式的计算路由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集中式策略管理，是指在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控制单元上集中配置每台路由器的入站、出站策略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520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的平台架构如图所示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Router BGP</a:t>
            </a:r>
            <a:r>
              <a:rPr lang="zh-CN" altLang="en-US" dirty="0" smtClean="0"/>
              <a:t>功能单元保留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会话，将收到的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路由信息传给</a:t>
            </a:r>
            <a:r>
              <a:rPr lang="en-US" altLang="zh-CN" dirty="0" smtClean="0"/>
              <a:t>Controller BGP</a:t>
            </a:r>
            <a:r>
              <a:rPr lang="zh-CN" altLang="en-US" dirty="0" smtClean="0"/>
              <a:t>控制单元，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控制单元主要有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个模块：路由存储管理模块、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拓扑配置模块、策略集中配置模块、路由复式计算模块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Controller BGP</a:t>
            </a:r>
            <a:r>
              <a:rPr lang="zh-CN" altLang="en-US" dirty="0" smtClean="0"/>
              <a:t>控制单元主要流程为：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将更新的路由信息通过每台路由器的入站策略，得到每台路由器的更新路由信息，</a:t>
            </a:r>
            <a:endParaRPr lang="en-US" altLang="zh-CN" dirty="0" smtClean="0"/>
          </a:p>
          <a:p>
            <a:r>
              <a:rPr lang="zh-CN" altLang="en-US" dirty="0" smtClean="0"/>
              <a:t>将其输入路由复式计算模块，得到每台路由器针对更新前缀的最优路由</a:t>
            </a:r>
            <a:endParaRPr lang="en-US" altLang="zh-CN" dirty="0" smtClean="0"/>
          </a:p>
          <a:p>
            <a:r>
              <a:rPr lang="zh-CN" altLang="en-US" dirty="0" smtClean="0"/>
              <a:t>每台路由器的最优路由，经过每台路由器的出站策略得到每台路由器的宣告路由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控制单元将最优路由和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宣告路由传输给</a:t>
            </a:r>
            <a:r>
              <a:rPr lang="en-US" altLang="zh-CN" dirty="0" smtClean="0"/>
              <a:t>Router BGP</a:t>
            </a:r>
            <a:r>
              <a:rPr lang="zh-CN" altLang="en-US" dirty="0" smtClean="0"/>
              <a:t>，最优路由更新本地的</a:t>
            </a:r>
            <a:r>
              <a:rPr lang="en-US" altLang="zh-CN" dirty="0" smtClean="0"/>
              <a:t>FIB</a:t>
            </a:r>
            <a:r>
              <a:rPr lang="zh-CN" altLang="en-US" dirty="0" smtClean="0"/>
              <a:t>表，宣告路由向外宣告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55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我将从选题意义、文献综述、选题报告、工作安排四个方面来讲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5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的具体实现：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C-BGP</a:t>
            </a:r>
            <a:r>
              <a:rPr lang="zh-CN" altLang="en-US" dirty="0" smtClean="0"/>
              <a:t>控制单元使用</a:t>
            </a:r>
            <a:r>
              <a:rPr lang="en-US" altLang="zh-CN" dirty="0" smtClean="0"/>
              <a:t>ONOS</a:t>
            </a:r>
            <a:r>
              <a:rPr lang="zh-CN" altLang="en-US" dirty="0" smtClean="0"/>
              <a:t>控制器，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拓扑直接在控制器中配置，在</a:t>
            </a:r>
            <a:r>
              <a:rPr lang="en-US" altLang="zh-CN" dirty="0" smtClean="0"/>
              <a:t>ONOS</a:t>
            </a:r>
            <a:r>
              <a:rPr lang="zh-CN" altLang="en-US" dirty="0" smtClean="0"/>
              <a:t>上实现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完成集中式路由存储、策略管理、路由计算等功能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R-BGP</a:t>
            </a:r>
            <a:r>
              <a:rPr lang="zh-CN" altLang="en-US" dirty="0" smtClean="0"/>
              <a:t>功能单元通过修改</a:t>
            </a:r>
            <a:r>
              <a:rPr lang="en-US" altLang="zh-CN" dirty="0" smtClean="0"/>
              <a:t>EXABGP</a:t>
            </a:r>
            <a:r>
              <a:rPr lang="zh-CN" altLang="en-US" dirty="0" smtClean="0"/>
              <a:t>的路由计算、路由宣告等部分实现，选用</a:t>
            </a:r>
            <a:r>
              <a:rPr lang="en-US" altLang="zh-CN" dirty="0" smtClean="0"/>
              <a:t>EXABGP</a:t>
            </a:r>
            <a:r>
              <a:rPr lang="zh-CN" altLang="en-US" dirty="0" smtClean="0"/>
              <a:t>是因为该软件路由器代码结构简单，可以把</a:t>
            </a:r>
            <a:r>
              <a:rPr lang="en-US" altLang="zh-CN" dirty="0" smtClean="0"/>
              <a:t>BGP</a:t>
            </a:r>
            <a:r>
              <a:rPr lang="zh-CN" altLang="en-US" dirty="0" smtClean="0"/>
              <a:t>消息生成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C-BGP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通信方式选用</a:t>
            </a:r>
            <a:r>
              <a:rPr lang="en-US" altLang="zh-CN" dirty="0" err="1" smtClean="0"/>
              <a:t>OpenFlow</a:t>
            </a:r>
            <a:r>
              <a:rPr lang="zh-CN" altLang="en-US" dirty="0" smtClean="0"/>
              <a:t>协议，主要通过</a:t>
            </a:r>
            <a:r>
              <a:rPr lang="en-US" altLang="zh-CN" dirty="0" smtClean="0"/>
              <a:t>Packet-in/out</a:t>
            </a:r>
            <a:r>
              <a:rPr lang="zh-CN" altLang="en-US" dirty="0" smtClean="0"/>
              <a:t>报文传递路由信息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6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策略管理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81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路由存储将传统路由器的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  <a:r>
              <a:rPr lang="zh-CN" altLang="en-US" dirty="0" smtClean="0"/>
              <a:t>存储压力转移到控制单元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功能单元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从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连接收到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消息，将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消息转换成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文本，通过</a:t>
            </a:r>
            <a:r>
              <a:rPr lang="en-US" altLang="zh-CN" dirty="0" err="1" smtClean="0"/>
              <a:t>openflow</a:t>
            </a:r>
            <a:r>
              <a:rPr lang="zh-CN" altLang="en-US" dirty="0" smtClean="0"/>
              <a:t>协议的</a:t>
            </a:r>
            <a:r>
              <a:rPr lang="en-US" altLang="zh-CN" dirty="0" smtClean="0"/>
              <a:t>Packet-in/out</a:t>
            </a:r>
            <a:r>
              <a:rPr lang="zh-CN" altLang="en-US" dirty="0" smtClean="0"/>
              <a:t>传输给</a:t>
            </a:r>
            <a:r>
              <a:rPr lang="en-US" altLang="zh-CN" dirty="0" smtClean="0"/>
              <a:t>C-BGP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路由信息写入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缓存中，每</a:t>
            </a:r>
            <a:r>
              <a:rPr lang="en-US" altLang="zh-CN" dirty="0" smtClean="0"/>
              <a:t>5s</a:t>
            </a:r>
            <a:r>
              <a:rPr lang="zh-CN" altLang="en-US" dirty="0" smtClean="0"/>
              <a:t>检测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是否有路由更新或者当缓存区满的时候，写入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对更新路由的前缀进行路由计算，计算每台路由器针对更新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的最优路由和宣告路由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中每台路由器的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将更新前缀的最优路由和宣告路由传输给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FIB</a:t>
            </a:r>
            <a:r>
              <a:rPr lang="zh-CN" altLang="en-US" dirty="0" smtClean="0"/>
              <a:t>表，向外宣告路由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51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BGP</a:t>
            </a:r>
            <a:r>
              <a:rPr lang="zh-CN" altLang="en-US" dirty="0" smtClean="0"/>
              <a:t>的策略管理放在控制功能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BGP</a:t>
            </a:r>
            <a:r>
              <a:rPr lang="zh-CN" altLang="en-US" dirty="0" smtClean="0"/>
              <a:t>策略主要分为三部分：入站路由过滤、修改影响路由决策的参数、出站路由过滤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策略实现主要有两类：路由过滤和修改参数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路由过滤有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种：分发列表、前缀列表、</a:t>
            </a:r>
            <a:r>
              <a:rPr lang="en-US" altLang="zh-CN" dirty="0" smtClean="0"/>
              <a:t>AS_PATH</a:t>
            </a:r>
            <a:r>
              <a:rPr lang="zh-CN" altLang="en-US" dirty="0" smtClean="0"/>
              <a:t>过滤器列表、路由映射，入站和出站的过滤顺序不同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修改影响路由决策的参数：比如可以修改</a:t>
            </a:r>
            <a:r>
              <a:rPr lang="en-US" altLang="zh-CN" dirty="0" err="1" smtClean="0"/>
              <a:t>next_hop</a:t>
            </a:r>
            <a:r>
              <a:rPr lang="zh-CN" altLang="en-US" smtClean="0"/>
              <a:t>、管理性权值</a:t>
            </a:r>
            <a:r>
              <a:rPr lang="zh-CN" altLang="en-US" dirty="0" smtClean="0"/>
              <a:t>修改、修改</a:t>
            </a:r>
            <a:r>
              <a:rPr lang="en-US" altLang="zh-CN" dirty="0" err="1" smtClean="0"/>
              <a:t>Local_PREF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策略管理，是在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控制单元上，集中对自治系统的每台边界路由器进行</a:t>
            </a:r>
            <a:r>
              <a:rPr lang="en-US" altLang="zh-CN" dirty="0" smtClean="0"/>
              <a:t>BGP</a:t>
            </a:r>
            <a:r>
              <a:rPr lang="zh-CN" altLang="en-US" dirty="0" smtClean="0"/>
              <a:t>策略配置，每个路由器有一个原始的配置文件。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将每台路由器的配置分为三类（入站过滤管理模块、修改参数模块、出站过滤管理模块），分别管理三类策略配置，并对这些模块单独、综合做配置检测，检测配置冲突、覆盖等错误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策略管理除了配置模块，还有过滤模块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比如</a:t>
            </a:r>
            <a:r>
              <a:rPr lang="en-US" altLang="zh-CN" dirty="0" smtClean="0"/>
              <a:t>R1</a:t>
            </a:r>
            <a:r>
              <a:rPr lang="zh-CN" altLang="en-US" dirty="0" smtClean="0"/>
              <a:t>收到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路由，前缀为</a:t>
            </a:r>
            <a:r>
              <a:rPr lang="en-US" altLang="zh-CN" dirty="0" smtClean="0"/>
              <a:t>Pre1</a:t>
            </a:r>
            <a:r>
              <a:rPr lang="zh-CN" altLang="en-US" dirty="0" smtClean="0"/>
              <a:t>，经过</a:t>
            </a:r>
            <a:r>
              <a:rPr lang="en-US" altLang="zh-CN" dirty="0" smtClean="0"/>
              <a:t>R1</a:t>
            </a:r>
            <a:r>
              <a:rPr lang="zh-CN" altLang="en-US" dirty="0" smtClean="0"/>
              <a:t>的入站过滤模块，如果没有过滤掉，那进入修改影响</a:t>
            </a:r>
            <a:r>
              <a:rPr lang="en-US" altLang="zh-CN" dirty="0" smtClean="0"/>
              <a:t>PC</a:t>
            </a:r>
            <a:r>
              <a:rPr lang="zh-CN" altLang="en-US" dirty="0" smtClean="0"/>
              <a:t>结果的参数模块，得到</a:t>
            </a:r>
            <a:r>
              <a:rPr lang="en-US" altLang="zh-CN" dirty="0" smtClean="0"/>
              <a:t>Pre1</a:t>
            </a:r>
            <a:r>
              <a:rPr lang="zh-CN" altLang="en-US" dirty="0" smtClean="0"/>
              <a:t>的更新路由，输入复式路由计算模块，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得到所有路由器的最优路由，然后最优路由通过过滤模块，获取每台路由器的宣告路由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6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控制单元的路由计算，优化传统的路由计算算法，取代自治系统内部的路由收敛，直接计算出每台路由器的最优路由。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经典的路由计算，将</a:t>
            </a:r>
            <a:r>
              <a:rPr lang="en-US" altLang="zh-CN" dirty="0" smtClean="0"/>
              <a:t>Prefix</a:t>
            </a:r>
            <a:r>
              <a:rPr lang="zh-CN" altLang="en-US" dirty="0" smtClean="0"/>
              <a:t>路由按照收到时间两两比较，通过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个筛选规则，计算最优路由。拟从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个筛选规则入手，通过完整路由信息和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拓扑，计算一次得到每台路由器的最优路由优化。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732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测试分两类：仿真实验和实际测试，对其性能进行定性、定量分析，选择传统网络、</a:t>
            </a:r>
            <a:r>
              <a:rPr lang="en-US" altLang="zh-CN" dirty="0" smtClean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进行对比分析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定性分析有四类内容：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分析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的数目分析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的可扩展性</a:t>
            </a:r>
            <a:endParaRPr lang="en-US" altLang="zh-CN" dirty="0" smtClean="0"/>
          </a:p>
          <a:p>
            <a:r>
              <a:rPr lang="zh-CN" altLang="en-US" dirty="0" smtClean="0"/>
              <a:t>分析路由存储的复杂度</a:t>
            </a:r>
            <a:endParaRPr lang="en-US" altLang="zh-CN" dirty="0" smtClean="0"/>
          </a:p>
          <a:p>
            <a:r>
              <a:rPr lang="zh-CN" altLang="en-US" dirty="0" smtClean="0"/>
              <a:t>分析策略配置的便携性和检错性</a:t>
            </a:r>
            <a:endParaRPr lang="en-US" altLang="zh-CN" dirty="0" smtClean="0"/>
          </a:p>
          <a:p>
            <a:r>
              <a:rPr lang="zh-CN" altLang="en-US" dirty="0" smtClean="0"/>
              <a:t>对路由在域内传播的计算复杂度进行分析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22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测试分析过程中的定量实验，主要针对路由可扩展性和路由有效性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路由的可扩展性通过变化网络拓扑大小和路由数目，计算平均每条路由域内传播的计算时间，以及维护各种数据结构所使用的内存。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路由的有效性关注两方面：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是否解决了路由反射存在的问题，设计拓扑，验证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解决路由反射的非最优出口、转发环路和路由震荡问题。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设计路由变化、拓扑或者配置变化的应用场景，计算每条路由计算时间和维护各种数据结构所使用的内存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4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随着网络规模和路由宣告的增加，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协议面临很大的挑战；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早期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要求：自治系统内部的边界路由器两两建立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连接，</a:t>
            </a:r>
            <a:r>
              <a:rPr lang="en-US" altLang="zh-CN" dirty="0" smtClean="0"/>
              <a:t>n^2</a:t>
            </a:r>
            <a:r>
              <a:rPr lang="zh-CN" altLang="en-US" dirty="0" smtClean="0"/>
              <a:t>的数量级，可扩展性较差；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为了解决该问题，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年左右学术界提出了路由反射和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联邦的解决方案，两种方案虽然解决了全连接引起的可扩展性差的问题，但带来了新的问题：非最优出口路由、转发环路、路由震荡等等；没有很好的解决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面临的挑战。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之后有学者提出了集中式体系结构的新思路，在解决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的可扩展问题及路由反射和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联邦引发的新问题，对路由存储、策略管理、路由计算的某些方面进行优化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本文希望综合已有研究，采用</a:t>
            </a:r>
            <a:r>
              <a:rPr lang="en-US" altLang="zh-CN" dirty="0" smtClean="0"/>
              <a:t>SDN</a:t>
            </a:r>
            <a:r>
              <a:rPr lang="zh-CN" altLang="en-US" dirty="0" smtClean="0"/>
              <a:t>集中式思想解决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可扩展性，同时将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的路由存储、策略管理、路由计算的优化达到最大。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07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该课题的文献综述包含三方面内容：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协议及其存在问题、现有解决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可扩展问题的相关研究、基于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解决</a:t>
            </a:r>
            <a:r>
              <a:rPr lang="en-US" altLang="zh-CN" dirty="0" smtClean="0"/>
              <a:t>BGP</a:t>
            </a:r>
            <a:r>
              <a:rPr lang="zh-CN" altLang="en-US" dirty="0" smtClean="0"/>
              <a:t>问题的相关研究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首先来了解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协议：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协议是自治系统内部的边界网关协议，早期要求边界路由器逻辑链路全连接，用来协商交换路由可达信息。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主要存在三个方面的问题：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全连接导致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会话的数量是平方级别，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的可扩展性差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因为缺乏</a:t>
            </a:r>
            <a:r>
              <a:rPr lang="en-US" altLang="zh-CN" dirty="0" smtClean="0"/>
              <a:t>IGP</a:t>
            </a:r>
            <a:r>
              <a:rPr lang="zh-CN" altLang="en-US" dirty="0" smtClean="0"/>
              <a:t>视图，部分边界路由器路由决策的结果非最优出口</a:t>
            </a:r>
            <a:r>
              <a:rPr lang="en-US" altLang="zh-CN" dirty="0" smtClean="0"/>
              <a:t>【</a:t>
            </a:r>
            <a:r>
              <a:rPr lang="zh-CN" altLang="en-US" dirty="0" smtClean="0"/>
              <a:t>路由计算仅考虑了</a:t>
            </a:r>
            <a:r>
              <a:rPr lang="en-US" altLang="zh-CN" dirty="0" smtClean="0"/>
              <a:t>cost】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策略分布在每台路由器上，复杂的路由策略难以管理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5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接下来介绍解决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问题的相关研究，从分布式体系结构和集中式体系结构两大类开展综述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67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分布式体系结构的典型代表：路由反射</a:t>
            </a:r>
            <a:r>
              <a:rPr lang="zh-CN" altLang="en-US" baseline="0" dirty="0" smtClean="0"/>
              <a:t> 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它的基本思想是：把自治系统内的边界路由器分成多个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，每个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里面有一个或者多个路由反射器，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内其余的边界路由器称之为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cluster</a:t>
            </a:r>
            <a:r>
              <a:rPr lang="zh-CN" altLang="en-US" baseline="0" dirty="0" smtClean="0"/>
              <a:t>内部的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RR</a:t>
            </a:r>
            <a:r>
              <a:rPr lang="zh-CN" altLang="en-US" baseline="0" dirty="0" smtClean="0"/>
              <a:t>建立</a:t>
            </a:r>
            <a:r>
              <a:rPr lang="en-US" altLang="zh-CN" baseline="0" dirty="0" err="1" smtClean="0"/>
              <a:t>iBGP</a:t>
            </a:r>
            <a:r>
              <a:rPr lang="zh-CN" altLang="en-US" baseline="0" dirty="0" smtClean="0"/>
              <a:t>连接，</a:t>
            </a:r>
            <a:r>
              <a:rPr lang="en-US" altLang="zh-CN" baseline="0" dirty="0" smtClean="0"/>
              <a:t>RR</a:t>
            </a:r>
            <a:r>
              <a:rPr lang="zh-CN" altLang="en-US" baseline="0" dirty="0" smtClean="0"/>
              <a:t>之间</a:t>
            </a:r>
            <a:r>
              <a:rPr lang="en-US" altLang="zh-CN" baseline="0" dirty="0" err="1" smtClean="0"/>
              <a:t>iBGP</a:t>
            </a:r>
            <a:r>
              <a:rPr lang="zh-CN" altLang="en-US" baseline="0" dirty="0" smtClean="0"/>
              <a:t>全连接，宣告最优路由。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路由反射可以解决</a:t>
            </a:r>
            <a:r>
              <a:rPr lang="en-US" altLang="zh-CN" baseline="0" dirty="0" err="1" smtClean="0"/>
              <a:t>iBGP</a:t>
            </a:r>
            <a:r>
              <a:rPr lang="zh-CN" altLang="en-US" baseline="0" dirty="0" smtClean="0"/>
              <a:t>可扩展问题，通过修改路由器的</a:t>
            </a:r>
            <a:r>
              <a:rPr lang="en-US" altLang="zh-CN" baseline="0" dirty="0" smtClean="0"/>
              <a:t>configure</a:t>
            </a:r>
            <a:r>
              <a:rPr lang="zh-CN" altLang="en-US" baseline="0" dirty="0" smtClean="0"/>
              <a:t>文件部署，非常容易。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但它在某些方面存在局限性：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比如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因为缺少全部路由，导致</a:t>
            </a:r>
            <a:r>
              <a:rPr lang="en-US" altLang="zh-CN" baseline="0" dirty="0" smtClean="0"/>
              <a:t>client</a:t>
            </a:r>
            <a:r>
              <a:rPr lang="zh-CN" altLang="en-US" baseline="0" dirty="0" smtClean="0"/>
              <a:t>路由决策非最优出口；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因为路由反射结构设计不合理，可能导致转发环路问题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路由反射还可能发生路由震荡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难以应对</a:t>
            </a:r>
            <a:r>
              <a:rPr lang="en-US" altLang="zh-CN" dirty="0" smtClean="0"/>
              <a:t>topo</a:t>
            </a:r>
            <a:r>
              <a:rPr lang="zh-CN" altLang="en-US" dirty="0" smtClean="0"/>
              <a:t>变化。一个大自治系统为了避免震荡和环路，可能需要几十个</a:t>
            </a:r>
            <a:r>
              <a:rPr lang="en-US" altLang="zh-CN" dirty="0" smtClean="0"/>
              <a:t>RR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69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另一个分布式路由的典型代表</a:t>
            </a:r>
            <a:r>
              <a:rPr lang="en-US" altLang="zh-CN" dirty="0" smtClean="0"/>
              <a:t>-AS</a:t>
            </a:r>
            <a:r>
              <a:rPr lang="zh-CN" altLang="en-US" dirty="0" smtClean="0"/>
              <a:t>联邦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它的基本思想是：将自治系统分成多个子自治系统，子自制系统间运行扩展的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协议，子自治系统内部全连接，运行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他缓解了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的可扩展问题，但仍可能因为缺少全部路由，导致非最优出口、发生路由震荡等问题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54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下面从集中式体系结构的角度，对解决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可扩展问题相关研究进行综述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8F21B-03B9-44B1-98BE-F9B968A686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02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585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9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8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70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8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1230A-ED9C-4402-831F-01829D4DCAB4}" type="datetimeFigureOut">
              <a:rPr lang="zh-CN" altLang="en-US" smtClean="0"/>
              <a:t>2018/6/15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41404-08E8-4640-98A1-10B4727BEE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SDN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研究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 导师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   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xx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3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486" y="4150695"/>
            <a:ext cx="2661007" cy="21961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现有解决</a:t>
            </a:r>
            <a:r>
              <a:rPr lang="en-US" altLang="zh-CN" sz="3600" dirty="0" err="1"/>
              <a:t>iBGP</a:t>
            </a:r>
            <a:r>
              <a:rPr lang="zh-CN" altLang="en-US" sz="3600" dirty="0"/>
              <a:t>可扩展问题的相关研究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集中式</a:t>
            </a:r>
            <a:r>
              <a:rPr lang="zh-CN" altLang="en-US" sz="2400" dirty="0" smtClean="0"/>
              <a:t>体系结构</a:t>
            </a:r>
            <a:r>
              <a:rPr lang="en-US" altLang="zh-CN" sz="2400" dirty="0" smtClean="0"/>
              <a:t>-</a:t>
            </a:r>
            <a:r>
              <a:rPr lang="en-US" altLang="zh-CN" sz="2400" dirty="0" err="1"/>
              <a:t>SoftRouter</a:t>
            </a:r>
            <a:r>
              <a:rPr lang="en-US" altLang="zh-CN" sz="2400" dirty="0"/>
              <a:t> </a:t>
            </a:r>
            <a:r>
              <a:rPr lang="en-US" altLang="zh-CN" sz="1100" dirty="0"/>
              <a:t>[</a:t>
            </a:r>
            <a:r>
              <a:rPr lang="en-US" altLang="zh-CN" sz="1100" dirty="0" err="1"/>
              <a:t>Hotnets</a:t>
            </a:r>
            <a:r>
              <a:rPr lang="en-US" altLang="zh-CN" sz="1100" dirty="0"/>
              <a:t> 04]</a:t>
            </a:r>
            <a:endParaRPr lang="en-US" altLang="zh-CN" sz="1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基本思想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将主控板功能从路由器中划分出来，控制平面的主控板</a:t>
            </a:r>
            <a:r>
              <a:rPr lang="en-US" altLang="zh-CN" sz="1600" dirty="0" smtClean="0"/>
              <a:t>CE</a:t>
            </a:r>
            <a:r>
              <a:rPr lang="zh-CN" altLang="en-US" sz="1600" dirty="0" smtClean="0"/>
              <a:t>和数据平面的线卡</a:t>
            </a:r>
            <a:r>
              <a:rPr lang="en-US" altLang="zh-CN" sz="1600" dirty="0" smtClean="0"/>
              <a:t>FE</a:t>
            </a:r>
            <a:r>
              <a:rPr lang="zh-CN" altLang="en-US" sz="1600" dirty="0" smtClean="0"/>
              <a:t>在网络中动态绑定，通过</a:t>
            </a:r>
            <a:r>
              <a:rPr lang="en-US" altLang="zh-CN" sz="1600" dirty="0" err="1" smtClean="0"/>
              <a:t>ForCES</a:t>
            </a:r>
            <a:r>
              <a:rPr lang="zh-CN" altLang="en-US" sz="1600" dirty="0" smtClean="0"/>
              <a:t>协议通信（传递路由</a:t>
            </a:r>
            <a:r>
              <a:rPr lang="en-US" altLang="zh-CN" sz="1600" dirty="0" smtClean="0"/>
              <a:t>|LS</a:t>
            </a:r>
            <a:r>
              <a:rPr lang="zh-CN" altLang="en-US" sz="1600" dirty="0" smtClean="0"/>
              <a:t>信息、获取转发表）。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优点：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解决</a:t>
            </a:r>
            <a:r>
              <a:rPr lang="en-US" altLang="zh-CN" sz="1600" dirty="0" err="1" smtClean="0"/>
              <a:t>iBGP</a:t>
            </a:r>
            <a:r>
              <a:rPr lang="zh-CN" altLang="en-US" sz="1600" dirty="0" smtClean="0"/>
              <a:t>可扩展性、容易开发新功能、主控板减少运营商开支减少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局限性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结构复杂：</a:t>
            </a:r>
            <a:r>
              <a:rPr lang="en-US" altLang="zh-CN" sz="1600" dirty="0" smtClean="0"/>
              <a:t>CE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FE</a:t>
            </a:r>
            <a:r>
              <a:rPr lang="zh-CN" altLang="en-US" sz="1600" dirty="0" smtClean="0"/>
              <a:t>多对多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传统路由计算：未考虑</a:t>
            </a:r>
            <a:r>
              <a:rPr lang="en-US" altLang="zh-CN" sz="1600" dirty="0" smtClean="0"/>
              <a:t>IGP</a:t>
            </a:r>
            <a:r>
              <a:rPr lang="zh-CN" altLang="en-US" sz="1600" dirty="0" smtClean="0"/>
              <a:t>视图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策略未集中配置：</a:t>
            </a:r>
            <a:endParaRPr lang="en-US" altLang="zh-CN" sz="1600" dirty="0" smtClean="0"/>
          </a:p>
          <a:p>
            <a:pPr lvl="3">
              <a:lnSpc>
                <a:spcPct val="150000"/>
              </a:lnSpc>
            </a:pPr>
            <a:r>
              <a:rPr lang="en-US" altLang="zh-CN" sz="1400" dirty="0" smtClean="0"/>
              <a:t>FE</a:t>
            </a:r>
            <a:r>
              <a:rPr lang="zh-CN" altLang="en-US" sz="1400" dirty="0" smtClean="0"/>
              <a:t>不同功能策略在不同</a:t>
            </a:r>
            <a:r>
              <a:rPr lang="en-US" altLang="zh-CN" sz="1400" dirty="0" smtClean="0"/>
              <a:t>CE</a:t>
            </a:r>
            <a:r>
              <a:rPr lang="zh-CN" altLang="en-US" sz="1400" dirty="0" smtClean="0"/>
              <a:t>上配置，不同</a:t>
            </a:r>
            <a:r>
              <a:rPr lang="en-US" altLang="zh-CN" sz="1400" dirty="0" smtClean="0"/>
              <a:t>CE</a:t>
            </a:r>
            <a:r>
              <a:rPr lang="zh-CN" altLang="en-US" sz="1400" dirty="0" smtClean="0"/>
              <a:t>策略可能矛盾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覆盖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8" y="4212643"/>
            <a:ext cx="8518603" cy="23099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现有解决</a:t>
            </a:r>
            <a:r>
              <a:rPr lang="en-US" altLang="zh-CN" sz="3600" dirty="0" err="1"/>
              <a:t>iBGP</a:t>
            </a:r>
            <a:r>
              <a:rPr lang="zh-CN" altLang="en-US" sz="3600" dirty="0"/>
              <a:t>可扩展问题的相关研究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9714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集中式</a:t>
            </a:r>
            <a:r>
              <a:rPr lang="zh-CN" altLang="en-US" sz="2200" dirty="0" smtClean="0"/>
              <a:t>体系结构</a:t>
            </a:r>
            <a:r>
              <a:rPr lang="en-US" altLang="zh-CN" sz="2200" dirty="0" smtClean="0"/>
              <a:t>-RCP </a:t>
            </a:r>
            <a:r>
              <a:rPr lang="en-US" altLang="zh-CN" sz="1000" dirty="0" smtClean="0"/>
              <a:t>[SIGCOMM 04, NSDI 05]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/>
              <a:t>基本</a:t>
            </a:r>
            <a:r>
              <a:rPr lang="zh-CN" altLang="en-US" sz="1900" dirty="0" smtClean="0"/>
              <a:t>思想</a:t>
            </a:r>
            <a:r>
              <a:rPr lang="zh-CN" altLang="en-US" dirty="0"/>
              <a:t>：</a:t>
            </a:r>
            <a:r>
              <a:rPr lang="zh-CN" altLang="en-US" sz="1500" dirty="0" smtClean="0"/>
              <a:t>集中控制平台</a:t>
            </a:r>
            <a:r>
              <a:rPr lang="en-US" altLang="zh-CN" sz="1500" dirty="0" smtClean="0"/>
              <a:t>RCP</a:t>
            </a:r>
            <a:r>
              <a:rPr lang="zh-CN" altLang="en-US" sz="1500" dirty="0" smtClean="0"/>
              <a:t>，通过与</a:t>
            </a:r>
            <a:r>
              <a:rPr lang="en-US" altLang="zh-CN" sz="1500" dirty="0" smtClean="0"/>
              <a:t>AS</a:t>
            </a:r>
            <a:r>
              <a:rPr lang="zh-CN" altLang="en-US" sz="1500" dirty="0" smtClean="0"/>
              <a:t>内边界路由器建立</a:t>
            </a:r>
            <a:r>
              <a:rPr lang="en-US" altLang="zh-CN" sz="1500" dirty="0" err="1" smtClean="0"/>
              <a:t>iBGP</a:t>
            </a:r>
            <a:r>
              <a:rPr lang="zh-CN" altLang="en-US" sz="1500" dirty="0" smtClean="0"/>
              <a:t>连接来接收路由，在</a:t>
            </a:r>
            <a:r>
              <a:rPr lang="en-US" altLang="zh-CN" sz="1500" dirty="0" smtClean="0"/>
              <a:t>RCP</a:t>
            </a:r>
            <a:r>
              <a:rPr lang="zh-CN" altLang="en-US" sz="1500" dirty="0" smtClean="0"/>
              <a:t>上进行路由存储、策略管理、路由计算；支持和邻居</a:t>
            </a:r>
            <a:r>
              <a:rPr lang="en-US" altLang="zh-CN" sz="1500" dirty="0" smtClean="0"/>
              <a:t>AS</a:t>
            </a:r>
            <a:r>
              <a:rPr lang="zh-CN" altLang="en-US" sz="1500" dirty="0" smtClean="0"/>
              <a:t>的边界路由器或者</a:t>
            </a:r>
            <a:r>
              <a:rPr lang="en-US" altLang="zh-CN" sz="1500" dirty="0" smtClean="0"/>
              <a:t>RCP</a:t>
            </a:r>
            <a:r>
              <a:rPr lang="zh-CN" altLang="en-US" sz="1500" dirty="0" smtClean="0"/>
              <a:t>直接建立</a:t>
            </a:r>
            <a:r>
              <a:rPr lang="en-US" altLang="zh-CN" sz="1500" dirty="0" smtClean="0"/>
              <a:t>BGP</a:t>
            </a:r>
            <a:r>
              <a:rPr lang="zh-CN" altLang="en-US" sz="1500" dirty="0" smtClean="0"/>
              <a:t>连接接收路由。</a:t>
            </a:r>
            <a:endParaRPr lang="en-US" altLang="zh-CN" sz="1500" dirty="0" smtClean="0"/>
          </a:p>
          <a:p>
            <a:pPr lvl="1">
              <a:lnSpc>
                <a:spcPct val="150000"/>
              </a:lnSpc>
            </a:pPr>
            <a:r>
              <a:rPr lang="zh-CN" altLang="en-US" sz="1900" dirty="0" smtClean="0"/>
              <a:t>优点：</a:t>
            </a:r>
            <a:r>
              <a:rPr lang="zh-CN" altLang="en-US" sz="1500" dirty="0" smtClean="0"/>
              <a:t>集中式路由存储；</a:t>
            </a:r>
            <a:r>
              <a:rPr lang="zh-CN" altLang="en-US" sz="1500" dirty="0"/>
              <a:t>集中</a:t>
            </a:r>
            <a:r>
              <a:rPr lang="zh-CN" altLang="en-US" sz="1500" dirty="0" smtClean="0"/>
              <a:t>策略配置；集中资源</a:t>
            </a:r>
            <a:r>
              <a:rPr lang="en-US" altLang="zh-CN" sz="1500" dirty="0" smtClean="0"/>
              <a:t>+IGP</a:t>
            </a:r>
            <a:r>
              <a:rPr lang="zh-CN" altLang="en-US" sz="1500" dirty="0" smtClean="0"/>
              <a:t>拓扑</a:t>
            </a:r>
            <a:r>
              <a:rPr lang="en-US" altLang="zh-CN" sz="1500" dirty="0" smtClean="0"/>
              <a:t>+</a:t>
            </a:r>
            <a:r>
              <a:rPr lang="zh-CN" altLang="en-US" sz="1500" dirty="0" smtClean="0"/>
              <a:t>全部路由</a:t>
            </a:r>
            <a:r>
              <a:rPr lang="en-US" altLang="zh-CN" sz="1500" dirty="0" smtClean="0"/>
              <a:t>-&gt;</a:t>
            </a:r>
            <a:r>
              <a:rPr lang="zh-CN" altLang="en-US" sz="1500" dirty="0" smtClean="0"/>
              <a:t>路由计算</a:t>
            </a:r>
            <a:endParaRPr lang="en-US" altLang="zh-CN" sz="1500" dirty="0"/>
          </a:p>
          <a:p>
            <a:pPr lvl="1">
              <a:lnSpc>
                <a:spcPct val="150000"/>
              </a:lnSpc>
            </a:pPr>
            <a:r>
              <a:rPr lang="zh-CN" altLang="en-US" sz="1900" dirty="0" smtClean="0"/>
              <a:t>局限性：</a:t>
            </a:r>
            <a:r>
              <a:rPr lang="en-US" altLang="zh-CN" sz="1500" dirty="0" smtClean="0"/>
              <a:t>RCP</a:t>
            </a:r>
            <a:r>
              <a:rPr lang="zh-CN" altLang="en-US" sz="1500" dirty="0" smtClean="0"/>
              <a:t>平台可扩展性；未考虑对策略配置</a:t>
            </a:r>
            <a:r>
              <a:rPr lang="zh-CN" altLang="en-US" sz="1500" dirty="0"/>
              <a:t>检测</a:t>
            </a:r>
          </a:p>
        </p:txBody>
      </p:sp>
    </p:spTree>
    <p:extLst>
      <p:ext uri="{BB962C8B-B14F-4D97-AF65-F5344CB8AC3E}">
        <p14:creationId xmlns:p14="http://schemas.microsoft.com/office/powerpoint/2010/main" val="8139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prstClr val="black"/>
                </a:solidFill>
              </a:rPr>
              <a:t>现有解决</a:t>
            </a:r>
            <a:r>
              <a:rPr lang="en-US" altLang="zh-CN" sz="3600" dirty="0" err="1">
                <a:solidFill>
                  <a:prstClr val="black"/>
                </a:solidFill>
              </a:rPr>
              <a:t>iBGP</a:t>
            </a:r>
            <a:r>
              <a:rPr lang="zh-CN" altLang="en-US" sz="3600" dirty="0">
                <a:solidFill>
                  <a:prstClr val="black"/>
                </a:solidFill>
              </a:rPr>
              <a:t>可扩展问题的相关研究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集中式</a:t>
            </a:r>
            <a:r>
              <a:rPr lang="zh-CN" altLang="en-US" sz="2400" dirty="0" smtClean="0"/>
              <a:t>体系结构</a:t>
            </a:r>
            <a:r>
              <a:rPr lang="en-US" altLang="zh-CN" sz="2400" dirty="0" smtClean="0"/>
              <a:t>-RFCP</a:t>
            </a:r>
            <a:r>
              <a:rPr lang="en-US" altLang="zh-CN" sz="1000" dirty="0" smtClean="0"/>
              <a:t>[</a:t>
            </a:r>
            <a:r>
              <a:rPr lang="en-US" altLang="zh-CN" sz="1000" dirty="0" err="1" smtClean="0"/>
              <a:t>HotSDN</a:t>
            </a:r>
            <a:r>
              <a:rPr lang="en-US" altLang="zh-CN" sz="1000" dirty="0" smtClean="0"/>
              <a:t> </a:t>
            </a:r>
            <a:r>
              <a:rPr lang="en-US" altLang="zh-CN" sz="1000" dirty="0"/>
              <a:t>2014</a:t>
            </a:r>
            <a:r>
              <a:rPr lang="en-US" altLang="zh-CN" sz="1000" dirty="0" smtClean="0"/>
              <a:t>]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基本</a:t>
            </a:r>
            <a:r>
              <a:rPr lang="zh-CN" altLang="en-US" sz="2000" dirty="0" smtClean="0"/>
              <a:t>思想：集中式路由信息收集，构建虚拟拓扑模拟真实域内网络环境，虚拟拓扑域内进行分布式路由计算。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优点：集中式数据管理；集中控制数据和路由转发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局限性：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路由表冗余存储；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路由计算未考虑拓扑；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路由策略未集中配置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82" y="3866358"/>
            <a:ext cx="5071168" cy="248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prstClr val="black"/>
                </a:solidFill>
              </a:rPr>
              <a:t>现有解决</a:t>
            </a:r>
            <a:r>
              <a:rPr lang="en-US" altLang="zh-CN" sz="3600" dirty="0" err="1">
                <a:solidFill>
                  <a:prstClr val="black"/>
                </a:solidFill>
              </a:rPr>
              <a:t>iBGP</a:t>
            </a:r>
            <a:r>
              <a:rPr lang="zh-CN" altLang="en-US" sz="3600" dirty="0">
                <a:solidFill>
                  <a:prstClr val="black"/>
                </a:solidFill>
              </a:rPr>
              <a:t>可扩展问题的相关研究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11267"/>
              </p:ext>
            </p:extLst>
          </p:nvPr>
        </p:nvGraphicFramePr>
        <p:xfrm>
          <a:off x="628650" y="1690689"/>
          <a:ext cx="7809876" cy="3746034"/>
        </p:xfrm>
        <a:graphic>
          <a:graphicData uri="http://schemas.openxmlformats.org/drawingml/2006/table">
            <a:tbl>
              <a:tblPr/>
              <a:tblGrid>
                <a:gridCol w="3865495">
                  <a:extLst>
                    <a:ext uri="{9D8B030D-6E8A-4147-A177-3AD203B41FA5}">
                      <a16:colId xmlns:a16="http://schemas.microsoft.com/office/drawing/2014/main" val="883973062"/>
                    </a:ext>
                  </a:extLst>
                </a:gridCol>
                <a:gridCol w="757321">
                  <a:extLst>
                    <a:ext uri="{9D8B030D-6E8A-4147-A177-3AD203B41FA5}">
                      <a16:colId xmlns:a16="http://schemas.microsoft.com/office/drawing/2014/main" val="2226808281"/>
                    </a:ext>
                  </a:extLst>
                </a:gridCol>
                <a:gridCol w="788634">
                  <a:extLst>
                    <a:ext uri="{9D8B030D-6E8A-4147-A177-3AD203B41FA5}">
                      <a16:colId xmlns:a16="http://schemas.microsoft.com/office/drawing/2014/main" val="4081345041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3482929022"/>
                    </a:ext>
                  </a:extLst>
                </a:gridCol>
                <a:gridCol w="584616">
                  <a:extLst>
                    <a:ext uri="{9D8B030D-6E8A-4147-A177-3AD203B41FA5}">
                      <a16:colId xmlns:a16="http://schemas.microsoft.com/office/drawing/2014/main" val="2899671702"/>
                    </a:ext>
                  </a:extLst>
                </a:gridCol>
                <a:gridCol w="629587">
                  <a:extLst>
                    <a:ext uri="{9D8B030D-6E8A-4147-A177-3AD203B41FA5}">
                      <a16:colId xmlns:a16="http://schemas.microsoft.com/office/drawing/2014/main" val="1149194631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关注点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RR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 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SoftRouter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2707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路由可扩展性：不需要全连接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24144"/>
                  </a:ext>
                </a:extLst>
              </a:tr>
              <a:tr h="7142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路由表存储：集中存储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6444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路由计算：基于全部路由，解决因缺少全部路由导致的转发环路、路由震荡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928635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路由计算：基于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IGP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视图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域内拓扑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91006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路由策略：集中管理配置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23742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路由策略：综合域内配置，检测准确性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0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35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iBGP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协议及其存在问题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现有解决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iBGP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可扩展问题的相关研究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分布式体系结构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路由反射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联邦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集中式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SoftRouter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RCP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RFCP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基于</a:t>
            </a:r>
            <a:r>
              <a:rPr lang="en-US" altLang="zh-CN" sz="2800" dirty="0" smtClean="0"/>
              <a:t>SDN</a:t>
            </a:r>
            <a:r>
              <a:rPr lang="zh-CN" altLang="en-US" sz="2800" dirty="0" smtClean="0"/>
              <a:t>解决</a:t>
            </a:r>
            <a:r>
              <a:rPr lang="en-US" altLang="zh-CN" sz="2800" dirty="0" smtClean="0"/>
              <a:t>BGP</a:t>
            </a:r>
            <a:r>
              <a:rPr lang="zh-CN" altLang="en-US" sz="2800" dirty="0" smtClean="0"/>
              <a:t>问题的相关研究</a:t>
            </a:r>
            <a:endParaRPr lang="en-US" altLang="zh-CN" sz="2800" dirty="0" smtClean="0"/>
          </a:p>
          <a:p>
            <a:pPr marL="685800" lvl="3">
              <a:lnSpc>
                <a:spcPct val="100000"/>
              </a:lnSpc>
              <a:spcBef>
                <a:spcPts val="1000"/>
              </a:spcBef>
            </a:pPr>
            <a:r>
              <a:rPr lang="en-US" altLang="zh-CN" sz="2600" dirty="0" smtClean="0"/>
              <a:t>SDX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BGP</a:t>
            </a:r>
            <a:r>
              <a:rPr lang="zh-CN" altLang="en-US" sz="2600" dirty="0" smtClean="0"/>
              <a:t>集中式策略管理和路由计算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7991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SDX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BGP</a:t>
            </a:r>
            <a:r>
              <a:rPr lang="zh-CN" altLang="en-US" dirty="0"/>
              <a:t>集中式策略管理和路由</a:t>
            </a:r>
            <a:r>
              <a:rPr lang="zh-CN" altLang="en-US" dirty="0" smtClean="0"/>
              <a:t>计算</a:t>
            </a:r>
            <a:r>
              <a:rPr lang="en-US" altLang="zh-CN" sz="1050" dirty="0"/>
              <a:t>[SIGCOMM 2015] </a:t>
            </a:r>
            <a:endParaRPr lang="zh-CN" altLang="en-US" sz="12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2126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基于</a:t>
            </a:r>
            <a:r>
              <a:rPr lang="en-US" altLang="zh-CN" dirty="0"/>
              <a:t>SDN</a:t>
            </a:r>
            <a:r>
              <a:rPr lang="zh-CN" altLang="en-US" dirty="0"/>
              <a:t>解决</a:t>
            </a:r>
            <a:r>
              <a:rPr lang="en-US" altLang="zh-CN" dirty="0"/>
              <a:t>BGP</a:t>
            </a:r>
            <a:r>
              <a:rPr lang="zh-CN" altLang="en-US" dirty="0"/>
              <a:t>问题的相关研究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08" y="2426726"/>
            <a:ext cx="3753957" cy="25253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92" y="2640336"/>
            <a:ext cx="4047558" cy="19663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6002" y="5082787"/>
            <a:ext cx="42517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Aharoni" panose="02010803020104030203" pitchFamily="2" charset="-79"/>
              </a:rPr>
              <a:t>SDX = SDN +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ea"/>
                <a:cs typeface="Aharoni" panose="02010803020104030203" pitchFamily="2" charset="-79"/>
              </a:rPr>
              <a:t>IXP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latin typeface="+mn-ea"/>
              </a:rPr>
              <a:t>SDX</a:t>
            </a:r>
            <a:r>
              <a:rPr lang="zh-CN" altLang="en-US" sz="1600" dirty="0">
                <a:latin typeface="+mn-ea"/>
              </a:rPr>
              <a:t>集中管理</a:t>
            </a:r>
            <a:r>
              <a:rPr lang="en-US" altLang="zh-CN" sz="1600" dirty="0">
                <a:latin typeface="+mn-ea"/>
              </a:rPr>
              <a:t>IXP</a:t>
            </a:r>
            <a:r>
              <a:rPr lang="zh-CN" altLang="en-US" sz="1600" dirty="0">
                <a:latin typeface="+mn-ea"/>
              </a:rPr>
              <a:t>相连接的</a:t>
            </a:r>
            <a:r>
              <a:rPr lang="en-US" altLang="zh-CN" sz="1600" dirty="0">
                <a:latin typeface="+mn-ea"/>
              </a:rPr>
              <a:t>AS</a:t>
            </a:r>
            <a:r>
              <a:rPr lang="zh-CN" altLang="en-US" sz="1600" dirty="0">
                <a:latin typeface="+mn-ea"/>
              </a:rPr>
              <a:t>的</a:t>
            </a:r>
            <a:r>
              <a:rPr lang="en-US" altLang="zh-CN" sz="1600" dirty="0">
                <a:latin typeface="+mn-ea"/>
              </a:rPr>
              <a:t>policy</a:t>
            </a:r>
            <a:r>
              <a:rPr lang="zh-CN" altLang="en-US" sz="1600" dirty="0">
                <a:latin typeface="+mn-ea"/>
              </a:rPr>
              <a:t>，当收到数据包时，根据</a:t>
            </a:r>
            <a:r>
              <a:rPr lang="en-US" altLang="zh-CN" sz="1600" dirty="0">
                <a:latin typeface="+mn-ea"/>
              </a:rPr>
              <a:t>policy</a:t>
            </a:r>
            <a:r>
              <a:rPr lang="zh-CN" altLang="en-US" sz="1600" dirty="0">
                <a:latin typeface="+mn-ea"/>
              </a:rPr>
              <a:t>进行路由决策，然后转发报文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2514" y="5082787"/>
            <a:ext cx="516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1"/>
                </a:solidFill>
                <a:cs typeface="Aharoni" panose="02010803020104030203" pitchFamily="2" charset="-79"/>
              </a:rPr>
              <a:t>SDX: Interoperation with BGP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+mn-ea"/>
              </a:rPr>
              <a:t>Pyretic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72536" y="6170429"/>
                <a:ext cx="780114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(match(</a:t>
                </a:r>
                <a:r>
                  <a:rPr lang="en-US" altLang="zh-CN" sz="2000" dirty="0" err="1" smtClean="0"/>
                  <a:t>dstport</a:t>
                </a:r>
                <a:r>
                  <a:rPr lang="en-US" altLang="zh-CN" sz="2000" dirty="0" smtClean="0"/>
                  <a:t>=80) &amp;&amp; match(</a:t>
                </a:r>
                <a:r>
                  <a:rPr lang="en-US" altLang="zh-CN" sz="2000" dirty="0" err="1" smtClean="0"/>
                  <a:t>dstip</a:t>
                </a:r>
                <a:r>
                  <a:rPr lang="en-US" altLang="zh-CN" sz="2000" dirty="0" smtClean="0"/>
                  <a:t>=10/8))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𝑓𝑤𝑑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536" y="6170429"/>
                <a:ext cx="7801147" cy="307777"/>
              </a:xfrm>
              <a:prstGeom prst="rect">
                <a:avLst/>
              </a:prstGeom>
              <a:blipFill>
                <a:blip r:embed="rId5"/>
                <a:stretch>
                  <a:fillRect l="-1953" t="-25490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0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r>
              <a:rPr lang="en-US" altLang="zh-CN" dirty="0" smtClean="0"/>
              <a:t>-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676212"/>
              </p:ext>
            </p:extLst>
          </p:nvPr>
        </p:nvGraphicFramePr>
        <p:xfrm>
          <a:off x="426751" y="1690689"/>
          <a:ext cx="8492398" cy="3876839"/>
        </p:xfrm>
        <a:graphic>
          <a:graphicData uri="http://schemas.openxmlformats.org/drawingml/2006/table">
            <a:tbl>
              <a:tblPr/>
              <a:tblGrid>
                <a:gridCol w="3575623">
                  <a:extLst>
                    <a:ext uri="{9D8B030D-6E8A-4147-A177-3AD203B41FA5}">
                      <a16:colId xmlns:a16="http://schemas.microsoft.com/office/drawing/2014/main" val="1311409230"/>
                    </a:ext>
                  </a:extLst>
                </a:gridCol>
                <a:gridCol w="824459">
                  <a:extLst>
                    <a:ext uri="{9D8B030D-6E8A-4147-A177-3AD203B41FA5}">
                      <a16:colId xmlns:a16="http://schemas.microsoft.com/office/drawing/2014/main" val="2830253226"/>
                    </a:ext>
                  </a:extLst>
                </a:gridCol>
                <a:gridCol w="719528">
                  <a:extLst>
                    <a:ext uri="{9D8B030D-6E8A-4147-A177-3AD203B41FA5}">
                      <a16:colId xmlns:a16="http://schemas.microsoft.com/office/drawing/2014/main" val="2698977155"/>
                    </a:ext>
                  </a:extLst>
                </a:gridCol>
                <a:gridCol w="1229193">
                  <a:extLst>
                    <a:ext uri="{9D8B030D-6E8A-4147-A177-3AD203B41FA5}">
                      <a16:colId xmlns:a16="http://schemas.microsoft.com/office/drawing/2014/main" val="1183110509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val="1338477490"/>
                    </a:ext>
                  </a:extLst>
                </a:gridCol>
                <a:gridCol w="674558">
                  <a:extLst>
                    <a:ext uri="{9D8B030D-6E8A-4147-A177-3AD203B41FA5}">
                      <a16:colId xmlns:a16="http://schemas.microsoft.com/office/drawing/2014/main" val="3163508433"/>
                    </a:ext>
                  </a:extLst>
                </a:gridCol>
                <a:gridCol w="794480">
                  <a:extLst>
                    <a:ext uri="{9D8B030D-6E8A-4147-A177-3AD203B41FA5}">
                      <a16:colId xmlns:a16="http://schemas.microsoft.com/office/drawing/2014/main" val="2155603245"/>
                    </a:ext>
                  </a:extLst>
                </a:gridCol>
              </a:tblGrid>
              <a:tr h="42736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关注点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RR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AS 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SoftRouter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RFCP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SD-</a:t>
                      </a:r>
                      <a:r>
                        <a:rPr lang="en-US" altLang="zh-CN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iBGP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38814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路由可扩展性：不需要全连接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079918"/>
                  </a:ext>
                </a:extLst>
              </a:tr>
              <a:tr h="71424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路由表存储：集中存储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altLang="zh-CN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18332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路由计算：基于全部路由，解决因缺少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全部路由导致的转发环路、路由震荡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912856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路由计算：基于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IGP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视图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域内拓扑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994683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路由策略：集中管理配置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56515"/>
                  </a:ext>
                </a:extLst>
              </a:tr>
              <a:tr h="52088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路由策略：综合域内配置，检测准确性</a:t>
                      </a:r>
                      <a:endParaRPr lang="en-US" altLang="zh-CN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O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Wingdings 2" panose="05020102010507070707" pitchFamily="18" charset="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effectLst/>
                          <a:latin typeface="Wingdings 2" panose="05020102010507070707" pitchFamily="18" charset="2"/>
                          <a:ea typeface="等线" panose="02010600030101010101" pitchFamily="2" charset="-122"/>
                        </a:rPr>
                        <a:t>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01674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26751" y="5936105"/>
            <a:ext cx="849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可扩展性，</a:t>
            </a:r>
            <a:r>
              <a:rPr lang="zh-CN" altLang="en-US" dirty="0"/>
              <a:t>同时</a:t>
            </a:r>
            <a:r>
              <a:rPr lang="zh-CN" altLang="en-US" dirty="0" smtClean="0"/>
              <a:t>最大限度优化路由存储和计算、策略管理。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3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选题报告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的基本思想</a:t>
            </a:r>
            <a:r>
              <a:rPr lang="zh-CN" altLang="en-US" dirty="0"/>
              <a:t>和</a:t>
            </a:r>
            <a:r>
              <a:rPr lang="zh-CN" altLang="en-US" dirty="0" smtClean="0"/>
              <a:t>平台架构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SD-</a:t>
            </a:r>
            <a:r>
              <a:rPr lang="en-US" altLang="zh-CN" dirty="0" err="1"/>
              <a:t>iBGP</a:t>
            </a:r>
            <a:r>
              <a:rPr lang="zh-CN" altLang="en-US" dirty="0" smtClean="0"/>
              <a:t>的具体实现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SD-</a:t>
            </a:r>
            <a:r>
              <a:rPr lang="en-US" altLang="zh-CN" dirty="0" err="1"/>
              <a:t>iBGP</a:t>
            </a:r>
            <a:r>
              <a:rPr lang="zh-CN" altLang="en-US" dirty="0"/>
              <a:t>的</a:t>
            </a:r>
            <a:r>
              <a:rPr lang="zh-CN" altLang="en-US" dirty="0" smtClean="0"/>
              <a:t>测试与分析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的基本思想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采用</a:t>
            </a:r>
            <a:r>
              <a:rPr lang="en-US" altLang="zh-CN" dirty="0" smtClean="0"/>
              <a:t>SDN</a:t>
            </a:r>
            <a:r>
              <a:rPr lang="zh-CN" altLang="en-US" dirty="0" smtClean="0"/>
              <a:t>集中式的思想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功能单元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Router-BGP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与外部</a:t>
            </a:r>
            <a:r>
              <a:rPr lang="en-US" altLang="zh-CN" dirty="0" smtClean="0"/>
              <a:t>AS</a:t>
            </a:r>
            <a:r>
              <a:rPr lang="zh-CN" altLang="en-US" dirty="0" smtClean="0"/>
              <a:t>交换路由</a:t>
            </a:r>
            <a:r>
              <a:rPr lang="zh-CN" altLang="en-US" dirty="0"/>
              <a:t>：</a:t>
            </a:r>
            <a:r>
              <a:rPr lang="zh-CN" altLang="en-US" dirty="0" smtClean="0"/>
              <a:t>发送接收</a:t>
            </a:r>
            <a:r>
              <a:rPr lang="en-US" altLang="zh-CN" dirty="0" err="1" smtClean="0"/>
              <a:t>eBGP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交换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路由信息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控制单元</a:t>
            </a:r>
            <a:r>
              <a:rPr lang="en-US" altLang="zh-CN" dirty="0" smtClean="0"/>
              <a:t>C-BGP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Controller-BGP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集中控制平台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路由存储：集中存储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-RIB-In</a:t>
            </a:r>
            <a:r>
              <a:rPr lang="zh-CN" altLang="en-US" dirty="0"/>
              <a:t>、</a:t>
            </a:r>
            <a:r>
              <a:rPr lang="en-US" altLang="zh-CN" dirty="0" err="1" smtClean="0"/>
              <a:t>Loc</a:t>
            </a:r>
            <a:r>
              <a:rPr lang="en-US" altLang="zh-CN" dirty="0" smtClean="0"/>
              <a:t>-RIB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 smtClean="0"/>
              <a:t>Adj</a:t>
            </a:r>
            <a:r>
              <a:rPr lang="en-US" altLang="zh-CN" dirty="0" smtClean="0"/>
              <a:t>-RIB-Out</a:t>
            </a:r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路由计算：基于</a:t>
            </a:r>
            <a:r>
              <a:rPr lang="en-US" altLang="zh-CN" dirty="0" smtClean="0"/>
              <a:t>IGP</a:t>
            </a:r>
            <a:r>
              <a:rPr lang="zh-CN" altLang="en-US" dirty="0" smtClean="0"/>
              <a:t>拓扑、全部路由等集中式计算路由</a:t>
            </a:r>
            <a:endParaRPr lang="en-US" altLang="zh-CN" dirty="0" smtClean="0"/>
          </a:p>
          <a:p>
            <a:pPr lvl="3">
              <a:lnSpc>
                <a:spcPct val="150000"/>
              </a:lnSpc>
            </a:pPr>
            <a:r>
              <a:rPr lang="zh-CN" altLang="en-US" dirty="0" smtClean="0"/>
              <a:t>策略管理：集中配置每台路由器的</a:t>
            </a:r>
            <a:r>
              <a:rPr lang="en-US" altLang="zh-CN" dirty="0"/>
              <a:t>I</a:t>
            </a:r>
            <a:r>
              <a:rPr lang="en-US" altLang="zh-CN" dirty="0" smtClean="0"/>
              <a:t>mport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Export  policy</a:t>
            </a:r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R-BGP</a:t>
            </a:r>
            <a:r>
              <a:rPr lang="zh-CN" altLang="en-US" dirty="0" smtClean="0"/>
              <a:t>交换路由信息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538" y="1210931"/>
            <a:ext cx="3225609" cy="31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平台架构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98" y="1274163"/>
            <a:ext cx="6303503" cy="54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选题意义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文献综述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报告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工作安排</a:t>
            </a:r>
          </a:p>
        </p:txBody>
      </p:sp>
    </p:spTree>
    <p:extLst>
      <p:ext uri="{BB962C8B-B14F-4D97-AF65-F5344CB8AC3E}">
        <p14:creationId xmlns:p14="http://schemas.microsoft.com/office/powerpoint/2010/main" val="9227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的具体实现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C-BGP</a:t>
            </a:r>
            <a:r>
              <a:rPr lang="zh-CN" altLang="en-US" sz="2400" dirty="0" smtClean="0"/>
              <a:t>控制</a:t>
            </a:r>
            <a:r>
              <a:rPr lang="zh-CN" altLang="en-US" sz="2400" dirty="0"/>
              <a:t>单元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Controller</a:t>
            </a:r>
            <a:r>
              <a:rPr lang="zh-CN" altLang="en-US" sz="2000" dirty="0"/>
              <a:t>：</a:t>
            </a:r>
            <a:r>
              <a:rPr lang="en-US" altLang="zh-CN" sz="2000" dirty="0" smtClean="0"/>
              <a:t>ONOS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Topology: </a:t>
            </a:r>
            <a:r>
              <a:rPr lang="en-US" altLang="zh-CN" sz="2000" dirty="0" smtClean="0"/>
              <a:t>IGP</a:t>
            </a:r>
            <a:r>
              <a:rPr lang="zh-CN" altLang="en-US" sz="2000" dirty="0" smtClean="0"/>
              <a:t>拓扑直接配置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SD-</a:t>
            </a:r>
            <a:r>
              <a:rPr lang="en-US" altLang="zh-CN" sz="2000" dirty="0" err="1" smtClean="0"/>
              <a:t>iBGP</a:t>
            </a:r>
            <a:r>
              <a:rPr lang="en-US" altLang="zh-CN" sz="2000" dirty="0" smtClean="0"/>
              <a:t> APP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路由存储、策略管理、路由计算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R-BGP</a:t>
            </a:r>
            <a:r>
              <a:rPr lang="zh-CN" altLang="en-US" sz="2400" dirty="0" smtClean="0"/>
              <a:t>功能单元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EXABGP</a:t>
            </a:r>
            <a:r>
              <a:rPr lang="en-US" altLang="zh-CN" sz="2000" dirty="0"/>
              <a:t>:  BGP </a:t>
            </a:r>
            <a:r>
              <a:rPr lang="zh-CN" altLang="en-US" sz="2000" dirty="0"/>
              <a:t>消息</a:t>
            </a:r>
            <a:r>
              <a:rPr lang="zh-CN" altLang="en-US" sz="2000" dirty="0" smtClean="0"/>
              <a:t>转换</a:t>
            </a:r>
            <a:r>
              <a:rPr lang="zh-CN" altLang="en-US" sz="2000" dirty="0"/>
              <a:t>为</a:t>
            </a:r>
            <a:r>
              <a:rPr lang="en-US" altLang="zh-CN" sz="2000" dirty="0" smtClean="0"/>
              <a:t>JSON</a:t>
            </a:r>
            <a:r>
              <a:rPr lang="zh-CN" altLang="en-US" sz="2000" dirty="0"/>
              <a:t>格式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修改</a:t>
            </a:r>
            <a:r>
              <a:rPr lang="en-US" altLang="zh-CN" sz="2000" dirty="0" smtClean="0"/>
              <a:t>EXABGP</a:t>
            </a:r>
            <a:r>
              <a:rPr lang="zh-CN" altLang="en-US" sz="2000" dirty="0" smtClean="0"/>
              <a:t>的路由计算、路由宣告等部分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C-BGP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R-BGP</a:t>
            </a:r>
            <a:r>
              <a:rPr lang="zh-CN" altLang="en-US" sz="2400" dirty="0" smtClean="0"/>
              <a:t>进行通信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Exchange BGP info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Openflow</a:t>
            </a:r>
            <a:r>
              <a:rPr lang="en-US" altLang="zh-CN" sz="2000" dirty="0"/>
              <a:t> protocol </a:t>
            </a:r>
            <a:r>
              <a:rPr lang="en-US" altLang="zh-CN" sz="2000" dirty="0" smtClean="0"/>
              <a:t>(Packet-in/out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61" y="2059472"/>
            <a:ext cx="3492235" cy="37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具体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路由存储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策略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路由计算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9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C-BGP</a:t>
            </a:r>
          </a:p>
          <a:p>
            <a:pPr lvl="1"/>
            <a:r>
              <a:rPr lang="en-US" altLang="zh-CN" sz="2000" dirty="0" err="1"/>
              <a:t>Adj</a:t>
            </a:r>
            <a:r>
              <a:rPr lang="en-US" altLang="zh-CN" sz="2000" dirty="0"/>
              <a:t>-RIB-In</a:t>
            </a:r>
          </a:p>
          <a:p>
            <a:pPr lvl="1"/>
            <a:r>
              <a:rPr lang="en-US" altLang="zh-CN" sz="2000" dirty="0" err="1"/>
              <a:t>Loc</a:t>
            </a:r>
            <a:r>
              <a:rPr lang="en-US" altLang="zh-CN" sz="2000" dirty="0"/>
              <a:t>-RIB</a:t>
            </a:r>
          </a:p>
          <a:p>
            <a:pPr lvl="1"/>
            <a:r>
              <a:rPr lang="en-US" altLang="zh-CN" sz="2000" dirty="0" err="1"/>
              <a:t>Adj</a:t>
            </a:r>
            <a:r>
              <a:rPr lang="en-US" altLang="zh-CN" sz="2000" dirty="0"/>
              <a:t>-RIB-Out</a:t>
            </a:r>
          </a:p>
          <a:p>
            <a:r>
              <a:rPr lang="en-US" altLang="zh-CN" sz="2000" dirty="0"/>
              <a:t>R-BGP</a:t>
            </a:r>
          </a:p>
          <a:p>
            <a:pPr lvl="1"/>
            <a:r>
              <a:rPr lang="en-US" altLang="zh-CN" sz="2000" dirty="0" smtClean="0"/>
              <a:t>FIB</a:t>
            </a:r>
          </a:p>
          <a:p>
            <a:pPr lvl="0"/>
            <a:r>
              <a:rPr lang="zh-CN" altLang="en-US" sz="2000" dirty="0">
                <a:solidFill>
                  <a:prstClr val="black"/>
                </a:solidFill>
              </a:rPr>
              <a:t>转移</a:t>
            </a:r>
            <a:r>
              <a:rPr lang="en-US" altLang="zh-CN" sz="2000" dirty="0" smtClean="0">
                <a:solidFill>
                  <a:prstClr val="black"/>
                </a:solidFill>
              </a:rPr>
              <a:t>R-BGP</a:t>
            </a:r>
            <a:r>
              <a:rPr lang="zh-CN" altLang="en-US" sz="2000" dirty="0" smtClean="0">
                <a:solidFill>
                  <a:prstClr val="black"/>
                </a:solidFill>
              </a:rPr>
              <a:t>存储压力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35" y="1299239"/>
            <a:ext cx="6193736" cy="53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7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066" y="1864261"/>
            <a:ext cx="7886700" cy="482135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sz="2900" dirty="0" smtClean="0"/>
              <a:t>BGP</a:t>
            </a:r>
            <a:r>
              <a:rPr lang="zh-CN" altLang="en-US" sz="2900" dirty="0" smtClean="0"/>
              <a:t>策略：</a:t>
            </a:r>
            <a:r>
              <a:rPr lang="zh-CN" altLang="en-US" sz="2300" dirty="0" smtClean="0">
                <a:solidFill>
                  <a:srgbClr val="FF0000"/>
                </a:solidFill>
              </a:rPr>
              <a:t>入站过滤</a:t>
            </a:r>
            <a:r>
              <a:rPr lang="en-US" altLang="zh-CN" sz="2300" dirty="0" smtClean="0"/>
              <a:t>-&gt;</a:t>
            </a:r>
            <a:r>
              <a:rPr lang="zh-CN" altLang="en-US" sz="2300" dirty="0" smtClean="0">
                <a:solidFill>
                  <a:srgbClr val="FF0000"/>
                </a:solidFill>
              </a:rPr>
              <a:t>修改影响路由决策参数</a:t>
            </a:r>
            <a:r>
              <a:rPr lang="en-US" altLang="zh-CN" sz="2300" dirty="0" smtClean="0"/>
              <a:t>-&gt;</a:t>
            </a:r>
            <a:r>
              <a:rPr lang="zh-CN" altLang="en-US" sz="2300" dirty="0" smtClean="0"/>
              <a:t>路由计算</a:t>
            </a:r>
            <a:r>
              <a:rPr lang="en-US" altLang="zh-CN" sz="2300" dirty="0" smtClean="0"/>
              <a:t>-&gt;</a:t>
            </a:r>
            <a:r>
              <a:rPr lang="zh-CN" altLang="en-US" sz="2300" dirty="0" smtClean="0">
                <a:solidFill>
                  <a:srgbClr val="FF0000"/>
                </a:solidFill>
              </a:rPr>
              <a:t>出站过滤</a:t>
            </a:r>
            <a:endParaRPr lang="en-US" altLang="zh-CN" sz="2300" dirty="0" smtClean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路由过滤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分发列表</a:t>
            </a:r>
            <a:r>
              <a:rPr lang="zh-CN" altLang="en-US" dirty="0"/>
              <a:t>、</a:t>
            </a:r>
            <a:r>
              <a:rPr lang="zh-CN" altLang="en-US" dirty="0" smtClean="0"/>
              <a:t>前缀列表</a:t>
            </a:r>
            <a:r>
              <a:rPr lang="zh-CN" altLang="en-US" dirty="0"/>
              <a:t>、</a:t>
            </a:r>
            <a:r>
              <a:rPr lang="en-US" altLang="zh-CN" dirty="0" smtClean="0"/>
              <a:t>AS_PATH</a:t>
            </a:r>
            <a:r>
              <a:rPr lang="zh-CN" altLang="en-US" dirty="0" smtClean="0"/>
              <a:t>过滤器列表</a:t>
            </a:r>
            <a:r>
              <a:rPr lang="zh-CN" altLang="en-US" dirty="0"/>
              <a:t>、</a:t>
            </a:r>
            <a:r>
              <a:rPr lang="zh-CN" altLang="en-US" dirty="0" smtClean="0"/>
              <a:t>路由映射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endParaRPr lang="en-US" altLang="zh-CN" dirty="0"/>
          </a:p>
          <a:p>
            <a:pPr lvl="1">
              <a:lnSpc>
                <a:spcPct val="160000"/>
              </a:lnSpc>
            </a:pPr>
            <a:endParaRPr lang="en-US" altLang="zh-CN" dirty="0" smtClean="0"/>
          </a:p>
          <a:p>
            <a:pPr lvl="1">
              <a:lnSpc>
                <a:spcPct val="160000"/>
              </a:lnSpc>
            </a:pPr>
            <a:endParaRPr lang="en-US" altLang="zh-CN" dirty="0" smtClean="0"/>
          </a:p>
          <a:p>
            <a:pPr lvl="1">
              <a:lnSpc>
                <a:spcPct val="160000"/>
              </a:lnSpc>
            </a:pP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修改路由</a:t>
            </a:r>
            <a:r>
              <a:rPr lang="en-US" altLang="zh-CN" dirty="0" smtClean="0"/>
              <a:t>PA(Path </a:t>
            </a:r>
            <a:r>
              <a:rPr lang="en-US" altLang="zh-CN" dirty="0"/>
              <a:t>Attributes</a:t>
            </a:r>
            <a:r>
              <a:rPr lang="en-US" altLang="zh-CN" dirty="0" smtClean="0"/>
              <a:t>)</a:t>
            </a:r>
            <a:r>
              <a:rPr lang="zh-CN" altLang="en-US" dirty="0" smtClean="0"/>
              <a:t>及其他影响路由决策的参数</a:t>
            </a:r>
            <a:endParaRPr lang="en-US" altLang="zh-CN" dirty="0" smtClean="0"/>
          </a:p>
          <a:p>
            <a:pPr lvl="2">
              <a:lnSpc>
                <a:spcPct val="160000"/>
              </a:lnSpc>
            </a:pPr>
            <a:r>
              <a:rPr lang="en-US" altLang="zh-CN" dirty="0" smtClean="0"/>
              <a:t>NEXT_HOP(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NLRI</a:t>
            </a:r>
            <a:r>
              <a:rPr lang="zh-CN" altLang="en-US" dirty="0" smtClean="0"/>
              <a:t>的下一跳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可达</a:t>
            </a:r>
            <a:endParaRPr lang="en-US" altLang="zh-CN" dirty="0" smtClean="0"/>
          </a:p>
          <a:p>
            <a:pPr lvl="2">
              <a:lnSpc>
                <a:spcPct val="160000"/>
              </a:lnSpc>
            </a:pPr>
            <a:r>
              <a:rPr lang="zh-CN" altLang="en-US" dirty="0" smtClean="0"/>
              <a:t>管理性</a:t>
            </a:r>
            <a:r>
              <a:rPr lang="zh-CN" altLang="en-US" dirty="0"/>
              <a:t>权</a:t>
            </a:r>
            <a:r>
              <a:rPr lang="zh-CN" altLang="en-US" dirty="0" smtClean="0"/>
              <a:t>值：本地设置参数，越大越优</a:t>
            </a:r>
            <a:endParaRPr lang="en-US" altLang="zh-CN" dirty="0" smtClean="0"/>
          </a:p>
          <a:p>
            <a:pPr lvl="2">
              <a:lnSpc>
                <a:spcPct val="160000"/>
              </a:lnSpc>
            </a:pPr>
            <a:r>
              <a:rPr lang="zh-CN" altLang="en-US" dirty="0" smtClean="0"/>
              <a:t>最高本地优先级</a:t>
            </a:r>
            <a:r>
              <a:rPr lang="en-US" altLang="zh-CN" dirty="0" smtClean="0"/>
              <a:t>LOCAL_PREF</a:t>
            </a:r>
            <a:r>
              <a:rPr lang="zh-CN" altLang="en-US" dirty="0" smtClean="0"/>
              <a:t>：单个</a:t>
            </a:r>
            <a:r>
              <a:rPr lang="en-US" altLang="zh-CN" dirty="0" smtClean="0"/>
              <a:t>AS</a:t>
            </a:r>
            <a:r>
              <a:rPr lang="zh-CN" altLang="en-US" dirty="0" smtClean="0"/>
              <a:t>有效，越大越优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>
              <a:lnSpc>
                <a:spcPct val="160000"/>
              </a:lnSpc>
            </a:pPr>
            <a:r>
              <a:rPr lang="en-US" altLang="zh-CN" dirty="0" smtClean="0"/>
              <a:t>……</a:t>
            </a:r>
          </a:p>
          <a:p>
            <a:pPr lvl="2">
              <a:lnSpc>
                <a:spcPct val="160000"/>
              </a:lnSpc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575" y="2866672"/>
            <a:ext cx="5115950" cy="153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策略管理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C-BGP</a:t>
            </a:r>
          </a:p>
          <a:p>
            <a:pPr lvl="1"/>
            <a:r>
              <a:rPr lang="zh-CN" altLang="en-US" sz="2000" dirty="0" smtClean="0"/>
              <a:t>集中配置更方便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检测配置错误</a:t>
            </a: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411" y="1690689"/>
            <a:ext cx="6862041" cy="47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7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取代</a:t>
            </a:r>
            <a:r>
              <a:rPr lang="en-US" altLang="zh-CN" sz="2400" dirty="0"/>
              <a:t>AS</a:t>
            </a:r>
            <a:r>
              <a:rPr lang="zh-CN" altLang="en-US" sz="2400" dirty="0"/>
              <a:t>内的路由</a:t>
            </a:r>
            <a:r>
              <a:rPr lang="zh-CN" altLang="en-US" sz="2400" dirty="0" smtClean="0"/>
              <a:t>收敛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完整</a:t>
            </a:r>
            <a:r>
              <a:rPr lang="zh-CN" altLang="en-US" sz="2400" dirty="0"/>
              <a:t>路由信息</a:t>
            </a:r>
            <a:r>
              <a:rPr lang="en-US" altLang="zh-CN" sz="2400" dirty="0"/>
              <a:t>+IGP</a:t>
            </a:r>
            <a:r>
              <a:rPr lang="zh-CN" altLang="en-US" sz="2400" dirty="0"/>
              <a:t>拓扑</a:t>
            </a:r>
          </a:p>
          <a:p>
            <a:r>
              <a:rPr lang="zh-CN" altLang="en-US" sz="2400" dirty="0"/>
              <a:t>拟计算一次得到每台路由器的最优路由</a:t>
            </a:r>
          </a:p>
          <a:p>
            <a:pPr lvl="1"/>
            <a:r>
              <a:rPr lang="zh-CN" altLang="en-US" sz="2000" dirty="0"/>
              <a:t>分布式至少计算</a:t>
            </a:r>
            <a:r>
              <a:rPr lang="en-US" altLang="zh-CN" sz="2000" dirty="0"/>
              <a:t>N</a:t>
            </a:r>
            <a:r>
              <a:rPr lang="zh-CN" altLang="en-US" sz="2000" dirty="0"/>
              <a:t>次，全连接最多计算</a:t>
            </a:r>
            <a:r>
              <a:rPr lang="en-US" altLang="zh-CN" sz="2000" dirty="0"/>
              <a:t>N*</a:t>
            </a:r>
            <a:r>
              <a:rPr lang="zh-CN" altLang="en-US" sz="2000" dirty="0"/>
              <a:t>（</a:t>
            </a:r>
            <a:r>
              <a:rPr lang="en-US" altLang="zh-CN" sz="2000" dirty="0"/>
              <a:t>N-1</a:t>
            </a:r>
            <a:r>
              <a:rPr lang="zh-CN" altLang="en-US" sz="2000" dirty="0"/>
              <a:t>）</a:t>
            </a:r>
            <a:r>
              <a:rPr lang="en-US" altLang="zh-CN" sz="2000" dirty="0"/>
              <a:t>/2</a:t>
            </a:r>
          </a:p>
          <a:p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3069201"/>
            <a:ext cx="7329488" cy="34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 smtClean="0"/>
              <a:t>测试平台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/>
              <a:t>仿真实验：</a:t>
            </a:r>
            <a:r>
              <a:rPr lang="en-US" altLang="zh-CN" dirty="0"/>
              <a:t>Docker</a:t>
            </a:r>
            <a:r>
              <a:rPr lang="zh-CN" altLang="en-US" dirty="0"/>
              <a:t>容器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实际测试：真实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/>
              <a:t>测试</a:t>
            </a:r>
            <a:r>
              <a:rPr lang="zh-CN" altLang="en-US" dirty="0" smtClean="0"/>
              <a:t>的主要性能指标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定性分析</a:t>
            </a:r>
            <a:r>
              <a:rPr lang="en-US" altLang="zh-CN" dirty="0"/>
              <a:t>(</a:t>
            </a:r>
            <a:r>
              <a:rPr lang="zh-CN" altLang="en-US" dirty="0"/>
              <a:t>传统网络、</a:t>
            </a:r>
            <a:r>
              <a:rPr lang="en-US" altLang="zh-CN" dirty="0"/>
              <a:t>RR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RCP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SD-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 smtClean="0"/>
              <a:t>可扩展性：</a:t>
            </a:r>
            <a:r>
              <a:rPr lang="en-US" altLang="zh-CN" dirty="0" err="1" smtClean="0"/>
              <a:t>iBGP</a:t>
            </a:r>
            <a:r>
              <a:rPr lang="en-US" altLang="zh-CN" dirty="0" smtClean="0"/>
              <a:t> session</a:t>
            </a:r>
            <a:r>
              <a:rPr lang="zh-CN" altLang="en-US" dirty="0" smtClean="0"/>
              <a:t>数目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路由存储：存储复杂度对比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路由策略：策略配置便捷性、检错性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/>
              <a:t>路由</a:t>
            </a:r>
            <a:r>
              <a:rPr lang="zh-CN" altLang="en-US" dirty="0" smtClean="0"/>
              <a:t>计算：路由在域内传播的计算复杂度分析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922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测试与分析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</a:pPr>
            <a:r>
              <a:rPr lang="zh-CN" altLang="en-US" sz="3200" dirty="0">
                <a:solidFill>
                  <a:prstClr val="black"/>
                </a:solidFill>
              </a:rPr>
              <a:t>测试的主要</a:t>
            </a:r>
            <a:r>
              <a:rPr lang="zh-CN" altLang="en-US" sz="3200" dirty="0" smtClean="0">
                <a:solidFill>
                  <a:prstClr val="black"/>
                </a:solidFill>
              </a:rPr>
              <a:t>性能指标</a:t>
            </a:r>
            <a:r>
              <a:rPr lang="en-US" altLang="zh-CN" sz="3200" dirty="0" smtClean="0">
                <a:solidFill>
                  <a:prstClr val="black"/>
                </a:solidFill>
              </a:rPr>
              <a:t>-</a:t>
            </a:r>
            <a:r>
              <a:rPr lang="zh-CN" altLang="en-US" sz="3200" dirty="0" smtClean="0">
                <a:solidFill>
                  <a:prstClr val="black"/>
                </a:solidFill>
              </a:rPr>
              <a:t>定量实验</a:t>
            </a:r>
            <a:endParaRPr lang="en-US" altLang="zh-CN" sz="1700" dirty="0">
              <a:solidFill>
                <a:prstClr val="black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可扩展性</a:t>
            </a:r>
            <a:endParaRPr lang="en-US" altLang="zh-CN" dirty="0" smtClean="0"/>
          </a:p>
          <a:p>
            <a:pPr lvl="2"/>
            <a:r>
              <a:rPr lang="zh-CN" altLang="en-US" sz="2400" dirty="0" smtClean="0"/>
              <a:t>网络拓扑</a:t>
            </a:r>
            <a:r>
              <a:rPr lang="zh-CN" altLang="en-US" sz="2400" dirty="0"/>
              <a:t>大小和路由</a:t>
            </a:r>
            <a:r>
              <a:rPr lang="zh-CN" altLang="en-US" sz="2400" dirty="0" smtClean="0"/>
              <a:t>数目</a:t>
            </a:r>
            <a:endParaRPr lang="en-US" altLang="zh-CN" sz="2400" dirty="0" smtClean="0"/>
          </a:p>
          <a:p>
            <a:pPr lvl="3"/>
            <a:r>
              <a:rPr lang="zh-CN" altLang="en-US" sz="2400" dirty="0"/>
              <a:t>平均每条路由计算的时间</a:t>
            </a:r>
            <a:endParaRPr lang="en-US" altLang="zh-CN" sz="2400" dirty="0"/>
          </a:p>
          <a:p>
            <a:pPr lvl="3"/>
            <a:r>
              <a:rPr lang="zh-CN" altLang="en-US" sz="2400" dirty="0"/>
              <a:t>维护各种数据结构所使用的</a:t>
            </a:r>
            <a:r>
              <a:rPr lang="zh-CN" altLang="en-US" sz="2400" dirty="0" smtClean="0"/>
              <a:t>内存</a:t>
            </a:r>
            <a:endParaRPr lang="en-US" altLang="zh-CN" sz="2200" dirty="0" smtClean="0"/>
          </a:p>
          <a:p>
            <a:pPr lvl="1"/>
            <a:r>
              <a:rPr lang="zh-CN" altLang="en-US" sz="2800" dirty="0" smtClean="0"/>
              <a:t>有效性</a:t>
            </a:r>
            <a:endParaRPr lang="en-US" altLang="zh-CN" sz="2800" dirty="0"/>
          </a:p>
          <a:p>
            <a:pPr lvl="2"/>
            <a:r>
              <a:rPr lang="en-US" altLang="zh-CN" sz="2400" dirty="0" smtClean="0"/>
              <a:t>SD-</a:t>
            </a:r>
            <a:r>
              <a:rPr lang="en-US" altLang="zh-CN" sz="2400" dirty="0" err="1" smtClean="0"/>
              <a:t>iBGP</a:t>
            </a:r>
            <a:r>
              <a:rPr lang="zh-CN" altLang="en-US" sz="2400" dirty="0"/>
              <a:t>解决</a:t>
            </a:r>
            <a:r>
              <a:rPr lang="en-US" altLang="zh-CN" sz="2400" dirty="0"/>
              <a:t>RR</a:t>
            </a:r>
            <a:r>
              <a:rPr lang="zh-CN" altLang="en-US" sz="2400" dirty="0"/>
              <a:t>存在的问题（分别设计拓扑）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3"/>
            <a:r>
              <a:rPr lang="zh-CN" altLang="en-US" sz="2000" dirty="0" smtClean="0"/>
              <a:t>非</a:t>
            </a:r>
            <a:r>
              <a:rPr lang="zh-CN" altLang="en-US" sz="2000" dirty="0"/>
              <a:t>最优出口（</a:t>
            </a:r>
            <a:r>
              <a:rPr lang="en-US" altLang="zh-CN" sz="2000" dirty="0"/>
              <a:t>IGP</a:t>
            </a:r>
            <a:r>
              <a:rPr lang="zh-CN" altLang="en-US" sz="2000" dirty="0"/>
              <a:t>视图 </a:t>
            </a:r>
            <a:r>
              <a:rPr lang="en-US" altLang="zh-CN" sz="2000" dirty="0"/>
              <a:t>| </a:t>
            </a:r>
            <a:r>
              <a:rPr lang="zh-CN" altLang="en-US" sz="2000" dirty="0"/>
              <a:t>全部路由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转发环路</a:t>
            </a:r>
            <a:endParaRPr lang="en-US" altLang="zh-CN" sz="2000" dirty="0" smtClean="0"/>
          </a:p>
          <a:p>
            <a:pPr lvl="3"/>
            <a:r>
              <a:rPr lang="zh-CN" altLang="en-US" sz="2000" dirty="0" smtClean="0"/>
              <a:t>路由</a:t>
            </a:r>
            <a:r>
              <a:rPr lang="zh-CN" altLang="en-US" sz="2000" dirty="0"/>
              <a:t>震荡</a:t>
            </a:r>
            <a:endParaRPr lang="en-US" altLang="zh-CN" sz="2000" dirty="0"/>
          </a:p>
          <a:p>
            <a:pPr lvl="2"/>
            <a:r>
              <a:rPr lang="zh-CN" altLang="en-US" sz="2400" dirty="0"/>
              <a:t>路由变化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拓扑</a:t>
            </a:r>
            <a:r>
              <a:rPr lang="zh-CN" altLang="en-US" sz="2400" dirty="0"/>
              <a:t>或者</a:t>
            </a:r>
            <a:r>
              <a:rPr lang="zh-CN" altLang="en-US" sz="2400" dirty="0" smtClean="0"/>
              <a:t>配置变化</a:t>
            </a:r>
            <a:endParaRPr lang="en-US" altLang="zh-CN" sz="2400" dirty="0"/>
          </a:p>
          <a:p>
            <a:pPr lvl="3"/>
            <a:r>
              <a:rPr lang="zh-CN" altLang="en-US" sz="2000" dirty="0"/>
              <a:t>平均每条路由计算的时间</a:t>
            </a:r>
            <a:endParaRPr lang="en-US" altLang="zh-CN" sz="2000" dirty="0"/>
          </a:p>
          <a:p>
            <a:pPr lvl="3"/>
            <a:r>
              <a:rPr lang="zh-CN" altLang="en-US" sz="2000" dirty="0"/>
              <a:t>维护各种数据结构所使用的内存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89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2017.9-2017.10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熟悉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EXA-BGP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ONOS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等代码，完成功能和设计文档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2017.11-2018.1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SD-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iBGP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2018.2-2018.4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试验，测试分析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2018.5-2016.6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撰写论文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7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</a:t>
            </a:r>
            <a:r>
              <a:rPr lang="zh-CN" altLang="en-US" dirty="0" smtClean="0"/>
              <a:t>各位老师批评指正！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5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选题意义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网络规模</a:t>
            </a:r>
            <a:r>
              <a:rPr lang="zh-CN" altLang="en-US" dirty="0"/>
              <a:t>和</a:t>
            </a:r>
            <a:r>
              <a:rPr lang="zh-CN" altLang="en-US" dirty="0" smtClean="0"/>
              <a:t>路由宣告增加，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协议面临挑战</a:t>
            </a:r>
            <a:endParaRPr lang="en-US" altLang="zh-CN" dirty="0" smtClean="0"/>
          </a:p>
          <a:p>
            <a:r>
              <a:rPr lang="en-US" altLang="zh-CN" dirty="0" err="1" smtClean="0"/>
              <a:t>iBGP</a:t>
            </a:r>
            <a:r>
              <a:rPr lang="zh-CN" altLang="en-US" dirty="0" smtClean="0"/>
              <a:t>要求域内边界路由器全连接，可扩展性差</a:t>
            </a:r>
            <a:endParaRPr lang="en-US" altLang="zh-CN" dirty="0" smtClean="0"/>
          </a:p>
          <a:p>
            <a:r>
              <a:rPr lang="zh-CN" altLang="en-US" dirty="0" smtClean="0"/>
              <a:t>已有方案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路由反射和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解决了全连接引起的可扩展性差，带来了新问题（非最优出口、转发环路、路由震荡等）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集中式体系结构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</a:t>
            </a:r>
            <a:r>
              <a:rPr lang="zh-CN" altLang="en-US" dirty="0"/>
              <a:t>、</a:t>
            </a:r>
            <a:r>
              <a:rPr lang="en-US" altLang="zh-CN" dirty="0" smtClean="0"/>
              <a:t>RR</a:t>
            </a:r>
            <a:r>
              <a:rPr lang="zh-CN" altLang="en-US" dirty="0"/>
              <a:t>与</a:t>
            </a:r>
            <a:r>
              <a:rPr lang="en-US" altLang="zh-CN" dirty="0" smtClean="0"/>
              <a:t>AS</a:t>
            </a:r>
            <a:r>
              <a:rPr lang="zh-CN" altLang="en-US" dirty="0" smtClean="0"/>
              <a:t>联邦带来的新问题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对路由存储、策略管理、路由计算的某些方面进行优化</a:t>
            </a:r>
            <a:endParaRPr lang="en-US" altLang="zh-CN" dirty="0" smtClean="0"/>
          </a:p>
          <a:p>
            <a:pPr lvl="0"/>
            <a:r>
              <a:rPr lang="zh-CN" altLang="en-US" dirty="0" smtClean="0">
                <a:solidFill>
                  <a:prstClr val="black"/>
                </a:solidFill>
              </a:rPr>
              <a:t>课题研究：采用</a:t>
            </a:r>
            <a:r>
              <a:rPr lang="en-US" altLang="zh-CN" dirty="0" smtClean="0">
                <a:solidFill>
                  <a:prstClr val="black"/>
                </a:solidFill>
              </a:rPr>
              <a:t>SDN</a:t>
            </a:r>
            <a:r>
              <a:rPr lang="zh-CN" altLang="en-US" dirty="0" smtClean="0">
                <a:solidFill>
                  <a:prstClr val="black"/>
                </a:solidFill>
              </a:rPr>
              <a:t>思想解决</a:t>
            </a:r>
            <a:r>
              <a:rPr lang="en-US" altLang="zh-CN" dirty="0" err="1" smtClean="0">
                <a:solidFill>
                  <a:prstClr val="black"/>
                </a:solidFill>
              </a:rPr>
              <a:t>iBGP</a:t>
            </a:r>
            <a:r>
              <a:rPr lang="zh-CN" altLang="en-US" dirty="0" smtClean="0">
                <a:solidFill>
                  <a:prstClr val="black"/>
                </a:solidFill>
              </a:rPr>
              <a:t>可扩展问题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4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Buob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M O, Lambert A,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Uhlig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S. iBGP2: A scalable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iBGP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redistribution mechanism leading to optimal routing[C]//Computer Communications, IEEE INFOCOM 2016-The 35th Annual IEEE International Conference on. IEEE, 2016: 1-9.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Khan S, Wahid A,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Tanvir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S. Comparative study of routing strategies in software defined networking[C]//Proceedings of the 31st Annual ACM Symposium on Applied Computing. ACM, 2016: 696-702.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Sun X, Li Q, Xu M, et al. Achieving Stable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iBGP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with Only One Add-Path[C]//Local Computer Networks (LCN), 2016 IEEE 41st Conference on. IEEE, 2016: 688-696.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Gupta A,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Vanbever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L,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Shahbaz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M, et al.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Sdx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: A software defined internet exchange[J]. ACM SIGCOMM Computer Communication Review, 2015, 44(4): 551-562.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Kreutz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D, Ramos F M V,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Verissimo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P E, et al. Software-defined networking: A comprehensive survey[J]. Proceedings of the IEEE, 2015, 103(1): 14-76.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Rothenberg, Christian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Esteve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, et al. "Revisiting routing control platforms with the eyes and muscles of software-defined networking." Proceedings of the first workshop on Hot topics in software defined networks. ACM, 2012.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Oprescu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I M,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Meulle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M,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Uhlig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S, et al. Rethinking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iBGP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routing[C]//ACM SIGCOMM Computer Communication Review. ACM, 2010, 40(4): 411-412.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Sarakbi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B,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Maag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S. BGP Skeleton-An Alternative to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iBGP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Route Reflection[C]//INFOCOM, 2010 Proceedings IEEE. IEEE, 2010: 1-5.</a:t>
            </a:r>
          </a:p>
          <a:p>
            <a:pPr marL="0" indent="0">
              <a:buNone/>
            </a:pP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4165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Wang, Yi,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Ioannis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Avramopoulos, and Jennifer Rexford. "Design for configurability: rethinking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interdomain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routing policies from the ground up." IEEE Journal on Selected Areas in Communications 27.3 (2009).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Luo T, Yu S. Control and communication mechanisms of a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SoftRouter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[C] //Communications and Networking in China, 2009.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ChinaCOM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2009. Fourth International Conference on. IEEE, 2009: 1-6.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Flavel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A,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Roughan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M. Stable and flexible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iBGP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[J]. ACM SIGCOMM Computer Communication Review, 2009, 39(4): 183-194.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Wang Y, Rexford J. A modular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rcp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for flexible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interdomain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route control[C]//Proceedings of the 2006 ACM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CoNEXT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conference. ACM, 2006: 56.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Caesar M, Caldwell D,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Feamster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N, et al. Design and implementation of a routing control platform[C]//Proceedings of the 2Nd Conference on Symposium on Networked Systems Design &amp; Implementation-Volume 2. USENIX Association, 2005: 15-28.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Feamster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N,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Balakrishnan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H, Rexford J, et al. The case for separating routing from routers[C]//Proceedings of the ACM SIGCOMM workshop on Future directions in network architecture. ACM, 2004: 5-12.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Lakshman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T V,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Nandagopal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T,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Ramjee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R, et al. The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softrouter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architecture[C]//Proc. ACM SIGCOMM Workshop on Hot Topics in Networking. 2004, 2004.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Zhang R, Bartell M. BGP design and implementation[M]. Cisco Press, 2003.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Bates, Tony, Ravi Chandra, and </a:t>
            </a: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Enke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Chen. BGP route reflection-an alternative to full mesh IBGP. No. RFC 2796. 2000.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91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Traina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, Paul, Danny McPherson, and John Scudder. Autonomous system confederations for BGP. No. RFC 5065. 2007.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McPherson, Danny, et al. Border gateway protocol (BGP) persistent route oscillation condition. No. RFC 3345. 2002.</a:t>
            </a:r>
          </a:p>
          <a:p>
            <a:pPr lvl="0">
              <a:lnSpc>
                <a:spcPct val="140000"/>
              </a:lnSpc>
            </a:pPr>
            <a:r>
              <a:rPr lang="en-US" altLang="zh-CN" sz="1000" dirty="0" err="1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Dube</a:t>
            </a:r>
            <a:r>
              <a:rPr lang="en-US" altLang="zh-CN" sz="1000" dirty="0">
                <a:solidFill>
                  <a:prstClr val="black"/>
                </a:solidFill>
                <a:latin typeface="Arial"/>
                <a:ea typeface="黑体" panose="02010609060101010101" pitchFamily="49" charset="-122"/>
              </a:rPr>
              <a:t> R. A comparison of scaling techniques for BGP[J]. ACM SIGCOMM Computer Communication Review, 1999, 29(3): 44-46.</a:t>
            </a:r>
          </a:p>
          <a:p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58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 smtClean="0"/>
              <a:t>协议及其存在问题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现有解决</a:t>
            </a:r>
            <a:r>
              <a:rPr lang="en-US" altLang="zh-CN" dirty="0" err="1" smtClean="0"/>
              <a:t>iBGP</a:t>
            </a:r>
            <a:r>
              <a:rPr lang="zh-CN" altLang="en-US" dirty="0"/>
              <a:t>可</a:t>
            </a:r>
            <a:r>
              <a:rPr lang="zh-CN" altLang="en-US" dirty="0" smtClean="0"/>
              <a:t>扩展问题的相关研究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分布式体系结构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路由反射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集中式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SoftRouter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RCP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RFCP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基于</a:t>
            </a:r>
            <a:r>
              <a:rPr lang="en-US" altLang="zh-CN" sz="2800" dirty="0" smtClean="0"/>
              <a:t>SDN</a:t>
            </a:r>
            <a:r>
              <a:rPr lang="zh-CN" altLang="en-US" sz="2800" dirty="0" smtClean="0"/>
              <a:t>解决</a:t>
            </a:r>
            <a:r>
              <a:rPr lang="en-US" altLang="zh-CN" sz="2800" dirty="0" smtClean="0"/>
              <a:t>BGP</a:t>
            </a:r>
            <a:r>
              <a:rPr lang="zh-CN" altLang="en-US" sz="2800" dirty="0" smtClean="0"/>
              <a:t>问题的相关研究</a:t>
            </a:r>
            <a:endParaRPr lang="en-US" altLang="zh-CN" sz="2800" dirty="0" smtClean="0"/>
          </a:p>
          <a:p>
            <a:pPr marL="685800" lvl="3">
              <a:lnSpc>
                <a:spcPct val="100000"/>
              </a:lnSpc>
              <a:spcBef>
                <a:spcPts val="1000"/>
              </a:spcBef>
            </a:pPr>
            <a:r>
              <a:rPr lang="en-US" altLang="zh-CN" sz="2600" dirty="0" smtClean="0"/>
              <a:t>SDX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BGP</a:t>
            </a:r>
            <a:r>
              <a:rPr lang="zh-CN" altLang="en-US" sz="2600" dirty="0" smtClean="0"/>
              <a:t>集中式策略管理和路由计算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24774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 smtClean="0"/>
              <a:t>协议及其</a:t>
            </a:r>
            <a:r>
              <a:rPr lang="zh-CN" altLang="en-US" dirty="0"/>
              <a:t>存在</a:t>
            </a:r>
            <a:r>
              <a:rPr lang="zh-CN" altLang="en-US" dirty="0" smtClean="0"/>
              <a:t>问题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自治系统内部的边界网关协议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逻辑链路全连接，协商交换路由可达信息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iBGP</a:t>
            </a:r>
            <a:r>
              <a:rPr lang="zh-CN" altLang="en-US" dirty="0"/>
              <a:t>存在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可扩展性差：全连接导致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会话平方数量级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非最</a:t>
            </a:r>
            <a:r>
              <a:rPr lang="zh-CN" altLang="en-US" dirty="0" smtClean="0"/>
              <a:t>优</a:t>
            </a:r>
            <a:r>
              <a:rPr lang="zh-CN" altLang="en-US" smtClean="0"/>
              <a:t>出口：仅宣告</a:t>
            </a:r>
            <a:r>
              <a:rPr lang="zh-CN" altLang="en-US" dirty="0" smtClean="0"/>
              <a:t>最优路由</a:t>
            </a:r>
            <a:r>
              <a:rPr lang="en-US" altLang="zh-CN" dirty="0" smtClean="0"/>
              <a:t>+</a:t>
            </a:r>
            <a:r>
              <a:rPr lang="zh-CN" altLang="en-US" dirty="0" smtClean="0"/>
              <a:t>缺乏</a:t>
            </a:r>
            <a:r>
              <a:rPr lang="en-US" altLang="zh-CN" dirty="0" smtClean="0"/>
              <a:t>IGP</a:t>
            </a:r>
            <a:r>
              <a:rPr lang="zh-CN" altLang="en-US" dirty="0" smtClean="0"/>
              <a:t>视图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复杂路由策略难以管理：策略分布在每台路由器上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0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iBGP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协议及其存在问题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现有解决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可扩展问题的相关研究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分布式体系结构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zh-CN" altLang="en-US" dirty="0" smtClean="0"/>
              <a:t>路由反射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AS</a:t>
            </a:r>
            <a:r>
              <a:rPr lang="zh-CN" altLang="en-US" dirty="0" smtClean="0"/>
              <a:t>联邦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集中式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SoftRouter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RCP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RFCP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基于</a:t>
            </a:r>
            <a:r>
              <a:rPr lang="en-US" altLang="zh-CN" sz="2800" dirty="0" smtClean="0"/>
              <a:t>SDN</a:t>
            </a:r>
            <a:r>
              <a:rPr lang="zh-CN" altLang="en-US" sz="2800" dirty="0" smtClean="0"/>
              <a:t>解决</a:t>
            </a:r>
            <a:r>
              <a:rPr lang="en-US" altLang="zh-CN" sz="2800" dirty="0" smtClean="0"/>
              <a:t>BGP</a:t>
            </a:r>
            <a:r>
              <a:rPr lang="zh-CN" altLang="en-US" sz="2800" dirty="0" smtClean="0"/>
              <a:t>问题的相关研究</a:t>
            </a:r>
            <a:endParaRPr lang="en-US" altLang="zh-CN" sz="2800" dirty="0" smtClean="0"/>
          </a:p>
          <a:p>
            <a:pPr marL="685800" lvl="3">
              <a:lnSpc>
                <a:spcPct val="100000"/>
              </a:lnSpc>
              <a:spcBef>
                <a:spcPts val="1000"/>
              </a:spcBef>
            </a:pPr>
            <a:r>
              <a:rPr lang="en-US" altLang="zh-CN" sz="2600" dirty="0" smtClean="0"/>
              <a:t>SDX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BGP</a:t>
            </a:r>
            <a:r>
              <a:rPr lang="zh-CN" altLang="en-US" sz="2600" dirty="0" smtClean="0"/>
              <a:t>集中式策略管理和路由计算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39527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98195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600" dirty="0"/>
              <a:t>现有解决</a:t>
            </a:r>
            <a:r>
              <a:rPr lang="en-US" altLang="zh-CN" sz="3600" dirty="0" err="1"/>
              <a:t>iBGP</a:t>
            </a:r>
            <a:r>
              <a:rPr lang="zh-CN" altLang="en-US" sz="3600" dirty="0"/>
              <a:t>可扩展问题的相关研究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98195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分布式体系结构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路由反射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基本</a:t>
            </a:r>
            <a:r>
              <a:rPr lang="zh-CN" altLang="en-US" dirty="0" smtClean="0"/>
              <a:t>思想</a:t>
            </a:r>
            <a:r>
              <a:rPr lang="en-US" altLang="zh-CN" sz="1400" dirty="0" smtClean="0"/>
              <a:t>[RFC2796 2000]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sz="2100" dirty="0" smtClean="0"/>
              <a:t>自治系统</a:t>
            </a:r>
            <a:r>
              <a:rPr lang="zh-CN" altLang="en-US" sz="2100" dirty="0"/>
              <a:t>内</a:t>
            </a:r>
            <a:r>
              <a:rPr lang="zh-CN" altLang="en-US" sz="2100" dirty="0" smtClean="0"/>
              <a:t>的</a:t>
            </a:r>
            <a:r>
              <a:rPr lang="en-US" altLang="zh-CN" sz="2100" dirty="0" smtClean="0"/>
              <a:t>Border Router</a:t>
            </a:r>
            <a:r>
              <a:rPr lang="zh-CN" altLang="en-US" sz="2100" dirty="0" smtClean="0"/>
              <a:t>分成多个</a:t>
            </a:r>
            <a:r>
              <a:rPr lang="en-US" altLang="zh-CN" sz="2100" dirty="0" smtClean="0"/>
              <a:t>cluster</a:t>
            </a:r>
            <a:r>
              <a:rPr lang="zh-CN" altLang="en-US" sz="2100" dirty="0"/>
              <a:t>，每个</a:t>
            </a:r>
            <a:r>
              <a:rPr lang="en-US" altLang="zh-CN" sz="2100" dirty="0" smtClean="0"/>
              <a:t>cluster</a:t>
            </a:r>
            <a:r>
              <a:rPr lang="zh-CN" altLang="en-US" sz="2100" dirty="0"/>
              <a:t>内</a:t>
            </a:r>
            <a:r>
              <a:rPr lang="zh-CN" altLang="en-US" sz="2100" dirty="0" smtClean="0"/>
              <a:t>有</a:t>
            </a:r>
            <a:r>
              <a:rPr lang="en-US" altLang="zh-CN" sz="2100" dirty="0" smtClean="0"/>
              <a:t>1/</a:t>
            </a:r>
            <a:r>
              <a:rPr lang="zh-CN" altLang="en-US" sz="2100" dirty="0" smtClean="0"/>
              <a:t>多</a:t>
            </a:r>
            <a:r>
              <a:rPr lang="en-US" altLang="zh-CN" sz="2100" dirty="0" smtClean="0"/>
              <a:t>RR</a:t>
            </a:r>
            <a:r>
              <a:rPr lang="zh-CN" altLang="en-US" sz="2100" dirty="0" smtClean="0"/>
              <a:t>，其余为</a:t>
            </a:r>
            <a:r>
              <a:rPr lang="en-US" altLang="zh-CN" sz="2100" dirty="0" smtClean="0"/>
              <a:t>Client</a:t>
            </a:r>
            <a:r>
              <a:rPr lang="zh-CN" altLang="en-US" sz="2100" dirty="0" smtClean="0"/>
              <a:t>，</a:t>
            </a:r>
            <a:r>
              <a:rPr lang="en-US" altLang="zh-CN" sz="2100" dirty="0" smtClean="0"/>
              <a:t>Client</a:t>
            </a:r>
            <a:r>
              <a:rPr lang="zh-CN" altLang="en-US" sz="2100" dirty="0" smtClean="0"/>
              <a:t>仅与</a:t>
            </a:r>
            <a:r>
              <a:rPr lang="en-US" altLang="zh-CN" sz="2100" dirty="0" smtClean="0"/>
              <a:t>RR</a:t>
            </a:r>
            <a:r>
              <a:rPr lang="zh-CN" altLang="en-US" sz="2100" dirty="0" smtClean="0"/>
              <a:t>建立</a:t>
            </a:r>
            <a:r>
              <a:rPr lang="en-US" altLang="zh-CN" sz="2100" dirty="0" err="1" smtClean="0"/>
              <a:t>iBGP</a:t>
            </a:r>
            <a:r>
              <a:rPr lang="zh-CN" altLang="en-US" sz="2100" dirty="0" smtClean="0"/>
              <a:t>连接</a:t>
            </a:r>
            <a:r>
              <a:rPr lang="zh-CN" altLang="en-US" sz="2100" dirty="0"/>
              <a:t>，</a:t>
            </a:r>
            <a:r>
              <a:rPr lang="en-US" altLang="zh-CN" sz="2100" dirty="0" smtClean="0"/>
              <a:t>RR</a:t>
            </a:r>
            <a:r>
              <a:rPr lang="zh-CN" altLang="en-US" sz="2100" dirty="0" smtClean="0"/>
              <a:t>之间</a:t>
            </a:r>
            <a:r>
              <a:rPr lang="zh-CN" altLang="en-US" sz="2100" dirty="0"/>
              <a:t>全连接，宣告最优路由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优点：</a:t>
            </a:r>
            <a:r>
              <a:rPr lang="zh-CN" altLang="en-US" sz="2200" dirty="0" smtClean="0"/>
              <a:t>解决</a:t>
            </a:r>
            <a:r>
              <a:rPr lang="en-US" altLang="zh-CN" sz="2200" dirty="0" err="1" smtClean="0"/>
              <a:t>iBGP</a:t>
            </a:r>
            <a:r>
              <a:rPr lang="zh-CN" altLang="en-US" sz="2200" dirty="0" smtClean="0"/>
              <a:t>可扩展问题；容易部署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局限性及其原因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sz="2100" dirty="0"/>
              <a:t>非最优</a:t>
            </a:r>
            <a:r>
              <a:rPr lang="zh-CN" altLang="en-US" sz="2100" dirty="0" smtClean="0"/>
              <a:t>出口</a:t>
            </a:r>
            <a:r>
              <a:rPr lang="en-US" altLang="zh-CN" sz="1400" dirty="0" smtClean="0"/>
              <a:t>[SIGCOMM 04]</a:t>
            </a:r>
            <a:r>
              <a:rPr lang="zh-CN" altLang="en-US" sz="2100" dirty="0" smtClean="0"/>
              <a:t>：缺少全部路由</a:t>
            </a:r>
            <a:endParaRPr lang="en-US" altLang="zh-CN" sz="2100" dirty="0" smtClean="0"/>
          </a:p>
          <a:p>
            <a:pPr lvl="2">
              <a:lnSpc>
                <a:spcPct val="150000"/>
              </a:lnSpc>
            </a:pPr>
            <a:r>
              <a:rPr lang="zh-CN" altLang="en-US" sz="2100" dirty="0"/>
              <a:t>转发</a:t>
            </a:r>
            <a:r>
              <a:rPr lang="zh-CN" altLang="en-US" sz="2100" dirty="0" smtClean="0"/>
              <a:t>环路</a:t>
            </a:r>
            <a:r>
              <a:rPr lang="en-US" altLang="zh-CN" sz="1400" dirty="0"/>
              <a:t>[INFOCOM 16]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RR</a:t>
            </a:r>
            <a:r>
              <a:rPr lang="zh-CN" altLang="en-US" sz="2100" dirty="0" smtClean="0"/>
              <a:t>设计不合理</a:t>
            </a:r>
            <a:endParaRPr lang="en-US" altLang="zh-CN" sz="2100" dirty="0" smtClean="0"/>
          </a:p>
          <a:p>
            <a:pPr lvl="2">
              <a:lnSpc>
                <a:spcPct val="150000"/>
              </a:lnSpc>
            </a:pPr>
            <a:r>
              <a:rPr lang="zh-CN" altLang="en-US" sz="2100" dirty="0"/>
              <a:t>路由</a:t>
            </a:r>
            <a:r>
              <a:rPr lang="zh-CN" altLang="en-US" sz="2100" dirty="0" smtClean="0"/>
              <a:t>震荡</a:t>
            </a:r>
            <a:endParaRPr lang="en-US" altLang="zh-CN" sz="2100" dirty="0" smtClean="0"/>
          </a:p>
          <a:p>
            <a:pPr lvl="3">
              <a:lnSpc>
                <a:spcPct val="150000"/>
              </a:lnSpc>
            </a:pPr>
            <a:r>
              <a:rPr lang="en-US" altLang="zh-CN" sz="2100" dirty="0" smtClean="0"/>
              <a:t>MED</a:t>
            </a:r>
            <a:r>
              <a:rPr lang="zh-CN" altLang="en-US" sz="2100" dirty="0" smtClean="0"/>
              <a:t>震荡</a:t>
            </a:r>
            <a:r>
              <a:rPr lang="en-US" altLang="zh-CN" sz="1400" dirty="0" smtClean="0"/>
              <a:t>[SIGCOMM 09]</a:t>
            </a:r>
            <a:r>
              <a:rPr lang="zh-CN" altLang="en-US" sz="2100" dirty="0" smtClean="0"/>
              <a:t>：缺少全部路由</a:t>
            </a:r>
            <a:endParaRPr lang="en-US" altLang="zh-CN" sz="2100" dirty="0" smtClean="0"/>
          </a:p>
          <a:p>
            <a:pPr lvl="3">
              <a:lnSpc>
                <a:spcPct val="150000"/>
              </a:lnSpc>
            </a:pPr>
            <a:r>
              <a:rPr lang="en-US" altLang="zh-CN" sz="2100" dirty="0" smtClean="0"/>
              <a:t>Topology</a:t>
            </a:r>
            <a:r>
              <a:rPr lang="zh-CN" altLang="en-US" sz="2100" dirty="0" smtClean="0"/>
              <a:t>震荡</a:t>
            </a:r>
            <a:r>
              <a:rPr lang="en-US" altLang="zh-CN" sz="1400" dirty="0" smtClean="0"/>
              <a:t>[IEEE 16]</a:t>
            </a:r>
            <a:r>
              <a:rPr lang="zh-CN" altLang="en-US" sz="2100" dirty="0" smtClean="0"/>
              <a:t>：</a:t>
            </a:r>
            <a:r>
              <a:rPr lang="en-US" altLang="zh-CN" sz="2100" dirty="0" smtClean="0"/>
              <a:t>RR</a:t>
            </a:r>
            <a:r>
              <a:rPr lang="zh-CN" altLang="en-US" sz="2100" dirty="0" smtClean="0"/>
              <a:t>设计不合理</a:t>
            </a:r>
            <a:endParaRPr lang="en-US" altLang="zh-CN" sz="2100" dirty="0" smtClean="0"/>
          </a:p>
        </p:txBody>
      </p:sp>
      <p:pic>
        <p:nvPicPr>
          <p:cNvPr id="4" name="图片 3" descr="https://upload.wikimedia.org/wikipedia/commons/thumb/6/6e/RR_BGP.svg/800px-RR_BGP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000" y="3301465"/>
            <a:ext cx="4067871" cy="2875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0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现有解决</a:t>
            </a:r>
            <a:r>
              <a:rPr lang="en-US" altLang="zh-CN" sz="3600" dirty="0" err="1"/>
              <a:t>iBGP</a:t>
            </a:r>
            <a:r>
              <a:rPr lang="zh-CN" altLang="en-US" sz="3600" dirty="0"/>
              <a:t>可扩展问题的相关研究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分布式体系结构</a:t>
            </a:r>
            <a:r>
              <a:rPr lang="en-US" altLang="zh-CN" sz="2400" dirty="0" smtClean="0"/>
              <a:t>-AS</a:t>
            </a:r>
            <a:r>
              <a:rPr lang="zh-CN" altLang="en-US" sz="2400" dirty="0" smtClean="0"/>
              <a:t>联邦</a:t>
            </a:r>
            <a:endParaRPr lang="en-US" altLang="zh-CN" sz="2400" dirty="0" smtClean="0"/>
          </a:p>
          <a:p>
            <a:pPr lvl="1">
              <a:lnSpc>
                <a:spcPct val="100000"/>
              </a:lnSpc>
            </a:pPr>
            <a:r>
              <a:rPr lang="zh-CN" altLang="en-US" sz="1800" dirty="0"/>
              <a:t>基本</a:t>
            </a:r>
            <a:r>
              <a:rPr lang="zh-CN" altLang="en-US" sz="1800" dirty="0" smtClean="0"/>
              <a:t>思想</a:t>
            </a:r>
            <a:r>
              <a:rPr lang="en-US" altLang="zh-CN" sz="1050" dirty="0" smtClean="0"/>
              <a:t>[RFC3065 2001]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将自治系统划分成多个子自治系统，子自治系统之间运行扩展的</a:t>
            </a:r>
            <a:r>
              <a:rPr lang="en-US" altLang="zh-CN" sz="1600" dirty="0" err="1" smtClean="0"/>
              <a:t>eBGP</a:t>
            </a:r>
            <a:r>
              <a:rPr lang="zh-CN" altLang="en-US" sz="1600" dirty="0" smtClean="0"/>
              <a:t>协议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子</a:t>
            </a:r>
            <a:r>
              <a:rPr lang="en-US" altLang="zh-CN" sz="1600" dirty="0" smtClean="0"/>
              <a:t>ASN</a:t>
            </a:r>
            <a:r>
              <a:rPr lang="zh-CN" altLang="en-US" sz="1600" dirty="0" smtClean="0"/>
              <a:t>加入</a:t>
            </a:r>
            <a:r>
              <a:rPr lang="en-US" altLang="zh-CN" sz="1600" dirty="0" smtClean="0"/>
              <a:t>AS_PATH</a:t>
            </a:r>
            <a:r>
              <a:rPr lang="zh-CN" altLang="en-US" sz="1600" dirty="0" smtClean="0"/>
              <a:t>防止环路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，子自治系统内部全连接，运行</a:t>
            </a:r>
            <a:r>
              <a:rPr lang="en-US" altLang="zh-CN" sz="1600" dirty="0" err="1" smtClean="0"/>
              <a:t>iBGP</a:t>
            </a:r>
            <a:r>
              <a:rPr lang="zh-CN" altLang="en-US" sz="1600" dirty="0" smtClean="0"/>
              <a:t>协议。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优点：</a:t>
            </a:r>
            <a:r>
              <a:rPr lang="zh-CN" altLang="en-US" sz="1800" dirty="0"/>
              <a:t>缓解</a:t>
            </a:r>
            <a:r>
              <a:rPr lang="en-US" altLang="zh-CN" sz="1800" dirty="0" err="1" smtClean="0"/>
              <a:t>iBGP</a:t>
            </a:r>
            <a:r>
              <a:rPr lang="zh-CN" altLang="en-US" sz="1800" dirty="0" smtClean="0"/>
              <a:t>可扩展问题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局限性及其原因</a:t>
            </a:r>
            <a:endParaRPr lang="en-US" altLang="zh-CN" sz="18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非最优</a:t>
            </a:r>
            <a:r>
              <a:rPr lang="zh-CN" altLang="en-US" sz="1600" dirty="0" smtClean="0"/>
              <a:t>出口：缺少全部路由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路由</a:t>
            </a:r>
            <a:r>
              <a:rPr lang="zh-CN" altLang="en-US" sz="1600" dirty="0" smtClean="0"/>
              <a:t>震荡</a:t>
            </a:r>
            <a:endParaRPr lang="en-US" altLang="zh-CN" sz="1600" dirty="0" smtClean="0"/>
          </a:p>
          <a:p>
            <a:pPr lvl="3">
              <a:lnSpc>
                <a:spcPct val="150000"/>
              </a:lnSpc>
            </a:pPr>
            <a:r>
              <a:rPr lang="en-US" altLang="zh-CN" sz="1400" dirty="0" smtClean="0"/>
              <a:t>MED</a:t>
            </a:r>
            <a:r>
              <a:rPr lang="zh-CN" altLang="en-US" sz="1400" dirty="0" smtClean="0"/>
              <a:t>震荡：缺少全部路由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endParaRPr lang="zh-CN" alt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200" y="3742334"/>
            <a:ext cx="4376041" cy="229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27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文献综述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iBGP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协议及其存在问题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 smtClean="0"/>
              <a:t>现有解决</a:t>
            </a:r>
            <a:r>
              <a:rPr lang="en-US" altLang="zh-CN" dirty="0" err="1" smtClean="0"/>
              <a:t>iBGP</a:t>
            </a:r>
            <a:r>
              <a:rPr lang="zh-CN" altLang="en-US" dirty="0" smtClean="0"/>
              <a:t>可扩展问题的相关研究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分布式体系结构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路由反射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联邦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zh-CN" altLang="en-US" dirty="0"/>
              <a:t>集中式</a:t>
            </a:r>
            <a:r>
              <a:rPr lang="zh-CN" altLang="en-US" dirty="0" smtClean="0"/>
              <a:t>体系结构</a:t>
            </a:r>
            <a:endParaRPr lang="en-US" altLang="zh-CN" dirty="0" smtClean="0"/>
          </a:p>
          <a:p>
            <a:pPr lvl="2">
              <a:lnSpc>
                <a:spcPct val="100000"/>
              </a:lnSpc>
            </a:pPr>
            <a:r>
              <a:rPr lang="en-US" altLang="zh-CN" dirty="0" err="1" smtClean="0"/>
              <a:t>SoftRouter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RCP</a:t>
            </a:r>
          </a:p>
          <a:p>
            <a:pPr lvl="2">
              <a:lnSpc>
                <a:spcPct val="100000"/>
              </a:lnSpc>
            </a:pPr>
            <a:r>
              <a:rPr lang="en-US" altLang="zh-CN" dirty="0" smtClean="0"/>
              <a:t>RFCP</a:t>
            </a:r>
          </a:p>
          <a:p>
            <a:pPr marL="228600" lvl="2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dirty="0" smtClean="0"/>
              <a:t>基于</a:t>
            </a:r>
            <a:r>
              <a:rPr lang="en-US" altLang="zh-CN" sz="2800" dirty="0" smtClean="0"/>
              <a:t>SDN</a:t>
            </a:r>
            <a:r>
              <a:rPr lang="zh-CN" altLang="en-US" sz="2800" dirty="0" smtClean="0"/>
              <a:t>解决</a:t>
            </a:r>
            <a:r>
              <a:rPr lang="en-US" altLang="zh-CN" sz="2800" dirty="0" smtClean="0"/>
              <a:t>BGP</a:t>
            </a:r>
            <a:r>
              <a:rPr lang="zh-CN" altLang="en-US" sz="2800" dirty="0" smtClean="0"/>
              <a:t>问题的相关研究</a:t>
            </a:r>
            <a:endParaRPr lang="en-US" altLang="zh-CN" sz="2800" dirty="0" smtClean="0"/>
          </a:p>
          <a:p>
            <a:pPr marL="685800" lvl="3">
              <a:lnSpc>
                <a:spcPct val="100000"/>
              </a:lnSpc>
              <a:spcBef>
                <a:spcPts val="1000"/>
              </a:spcBef>
            </a:pPr>
            <a:r>
              <a:rPr lang="en-US" altLang="zh-CN" sz="2600" dirty="0" smtClean="0"/>
              <a:t>SDX</a:t>
            </a:r>
            <a:r>
              <a:rPr lang="zh-CN" altLang="en-US" sz="2600" dirty="0" smtClean="0"/>
              <a:t>：</a:t>
            </a:r>
            <a:r>
              <a:rPr lang="en-US" altLang="zh-CN" sz="2600" dirty="0" smtClean="0"/>
              <a:t>BGP</a:t>
            </a:r>
            <a:r>
              <a:rPr lang="zh-CN" altLang="en-US" sz="2600" dirty="0" smtClean="0"/>
              <a:t>集中式策略管理和路由计算</a:t>
            </a:r>
            <a:endParaRPr lang="en-US" altLang="zh-CN" sz="2600" dirty="0" smtClean="0"/>
          </a:p>
        </p:txBody>
      </p:sp>
    </p:spTree>
    <p:extLst>
      <p:ext uri="{BB962C8B-B14F-4D97-AF65-F5344CB8AC3E}">
        <p14:creationId xmlns:p14="http://schemas.microsoft.com/office/powerpoint/2010/main" val="1660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9897</TotalTime>
  <Words>4560</Words>
  <Application>Microsoft Office PowerPoint</Application>
  <PresentationFormat>全屏显示(4:3)</PresentationFormat>
  <Paragraphs>563</Paragraphs>
  <Slides>32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Aharoni</vt:lpstr>
      <vt:lpstr>等线</vt:lpstr>
      <vt:lpstr>黑体</vt:lpstr>
      <vt:lpstr>Arial</vt:lpstr>
      <vt:lpstr>Cambria</vt:lpstr>
      <vt:lpstr>Cambria Math</vt:lpstr>
      <vt:lpstr>Wingdings</vt:lpstr>
      <vt:lpstr>Wingdings 2</vt:lpstr>
      <vt:lpstr>Office 主题​​</vt:lpstr>
      <vt:lpstr>基于SDN的iBGP研究</vt:lpstr>
      <vt:lpstr>目录</vt:lpstr>
      <vt:lpstr>选题意义</vt:lpstr>
      <vt:lpstr>文献综述</vt:lpstr>
      <vt:lpstr>iBGP协议及其存在问题</vt:lpstr>
      <vt:lpstr>文献综述</vt:lpstr>
      <vt:lpstr>现有解决iBGP可扩展问题的相关研究</vt:lpstr>
      <vt:lpstr>现有解决iBGP可扩展问题的相关研究</vt:lpstr>
      <vt:lpstr>文献综述</vt:lpstr>
      <vt:lpstr>现有解决iBGP可扩展问题的相关研究</vt:lpstr>
      <vt:lpstr>现有解决iBGP可扩展问题的相关研究</vt:lpstr>
      <vt:lpstr>现有解决iBGP可扩展问题的相关研究</vt:lpstr>
      <vt:lpstr>现有解决iBGP可扩展问题的相关研究</vt:lpstr>
      <vt:lpstr>文献综述</vt:lpstr>
      <vt:lpstr> 基于SDN解决BGP问题的相关研究 </vt:lpstr>
      <vt:lpstr>文献综述-小结</vt:lpstr>
      <vt:lpstr>选题报告</vt:lpstr>
      <vt:lpstr>SD-iBGP的基本思想</vt:lpstr>
      <vt:lpstr>平台架构</vt:lpstr>
      <vt:lpstr>SD-iBGP的具体实现</vt:lpstr>
      <vt:lpstr>具体实现</vt:lpstr>
      <vt:lpstr>路由存储</vt:lpstr>
      <vt:lpstr>策略管理</vt:lpstr>
      <vt:lpstr>策略管理</vt:lpstr>
      <vt:lpstr>路由计算</vt:lpstr>
      <vt:lpstr>测试与分析</vt:lpstr>
      <vt:lpstr>测试与分析</vt:lpstr>
      <vt:lpstr>工作安排</vt:lpstr>
      <vt:lpstr>请各位老师批评指正！</vt:lpstr>
      <vt:lpstr>参考文献</vt:lpstr>
      <vt:lpstr>参考文献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基于SDN的iBGP研究</dc:title>
  <dc:creator>Qing Wang</dc:creator>
  <cp:lastModifiedBy>Wang Qing</cp:lastModifiedBy>
  <cp:revision>375</cp:revision>
  <dcterms:created xsi:type="dcterms:W3CDTF">2017-08-30T13:43:08Z</dcterms:created>
  <dcterms:modified xsi:type="dcterms:W3CDTF">2018-06-15T10:40:52Z</dcterms:modified>
</cp:coreProperties>
</file>