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39"/>
  </p:notesMasterIdLst>
  <p:handoutMasterIdLst>
    <p:handoutMasterId r:id="rId40"/>
  </p:handoutMasterIdLst>
  <p:sldIdLst>
    <p:sldId id="342" r:id="rId2"/>
    <p:sldId id="352" r:id="rId3"/>
    <p:sldId id="345" r:id="rId4"/>
    <p:sldId id="409" r:id="rId5"/>
    <p:sldId id="428" r:id="rId6"/>
    <p:sldId id="430" r:id="rId7"/>
    <p:sldId id="348" r:id="rId8"/>
    <p:sldId id="357" r:id="rId9"/>
    <p:sldId id="420" r:id="rId10"/>
    <p:sldId id="432" r:id="rId11"/>
    <p:sldId id="398" r:id="rId12"/>
    <p:sldId id="399" r:id="rId13"/>
    <p:sldId id="439" r:id="rId14"/>
    <p:sldId id="370" r:id="rId15"/>
    <p:sldId id="438" r:id="rId16"/>
    <p:sldId id="417" r:id="rId17"/>
    <p:sldId id="403" r:id="rId18"/>
    <p:sldId id="433" r:id="rId19"/>
    <p:sldId id="375" r:id="rId20"/>
    <p:sldId id="422" r:id="rId21"/>
    <p:sldId id="423" r:id="rId22"/>
    <p:sldId id="421" r:id="rId23"/>
    <p:sldId id="425" r:id="rId24"/>
    <p:sldId id="377" r:id="rId25"/>
    <p:sldId id="379" r:id="rId26"/>
    <p:sldId id="434" r:id="rId27"/>
    <p:sldId id="407" r:id="rId28"/>
    <p:sldId id="385" r:id="rId29"/>
    <p:sldId id="405" r:id="rId30"/>
    <p:sldId id="387" r:id="rId31"/>
    <p:sldId id="388" r:id="rId32"/>
    <p:sldId id="435" r:id="rId33"/>
    <p:sldId id="391" r:id="rId34"/>
    <p:sldId id="392" r:id="rId35"/>
    <p:sldId id="436" r:id="rId36"/>
    <p:sldId id="343" r:id="rId37"/>
    <p:sldId id="437" r:id="rId38"/>
  </p:sldIdLst>
  <p:sldSz cx="9144000" cy="6858000" type="screen4x3"/>
  <p:notesSz cx="67945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0099"/>
    <a:srgbClr val="00E4A8"/>
    <a:srgbClr val="FF99FF"/>
    <a:srgbClr val="FFE67D"/>
    <a:srgbClr val="4BACC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82" autoAdjust="0"/>
    <p:restoredTop sz="86136" autoAdjust="0"/>
  </p:normalViewPr>
  <p:slideViewPr>
    <p:cSldViewPr>
      <p:cViewPr varScale="1">
        <p:scale>
          <a:sx n="54" d="100"/>
          <a:sy n="54" d="100"/>
        </p:scale>
        <p:origin x="5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339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10700"/>
            <a:ext cx="29448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8431A04-462D-4815-B875-CC408826F1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311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6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95.98705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8-05-30T04:45:55.4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2929 10758 0,'31'0'172,"-1"0"-156,1 0 15,0 0-15,0 0 15,0 0-15,30 0 15,-30 0-15,0-31-1,0 31 1,0 0-1,0 0 1,-1 0 0,1 0-16,0 0 15,0 0 1,0 0 0,-1 0-1,1 0 1,0 0-1,0 0 1,0 0-16,0 0 16,30 0-1,-30 0-15,0 0 16,31 0-16,-32 0 16,1 0-16,0 0 15,0 0-15,0 0 16,-1 0-1,1 0 1,31 0 0,-31 31-1,0-31 1,-1 0-16,1 0 16,31 0-1,0 30-15,-32-30 16,1 0-1,0 0-15,0 0 16,0 0 0,0 0 15,-1 31 0,1-31-31,0 0 16,0 0-1,0 0-15,-1 0 63,1 0-63,0 0 16,0 0-16,0 0 15,30 0-15,-30 0 16,0 0-16,0 0 15,-31 31-15,31-31 16,0 0 0,-1 0-16,1 0 15,31 0 1,-31 0-16,0 0 16,30 0-16,1 0 15,-1-31-15,-30 31 16,31 0-16,-31 0 15,30 0-15,-30 0 16,0 0 0,0 0-1,0 0 17,0 0 14,-1 0 126,1 0-172,0 0 16,31 0 0,-1 0-16,1 0 15,0 0-15,-32 0 16,63 0-16,-62 0 15,0 0-15,-1 0 16,63 0-16,-62 0 16,0 0-16,-1 0 15,32 0-15,-31 0 16,30 0 0,-30 0-1,0 0 1,0 0-1,0 0 1,30 0 0,-30 0-1,0 0 1,0 0-16,0 0 16,0 0-1,30 0-15,-30 0 16,0 0-16,30 0 15,-30 0-15,31 0 16,0 0-16,-32 0 16,1 0-16,0 0 15,0 0 1,31 0 0,-32 0-1,1 0-15,0 0 16,31 0-16,-31 0 15,-1 0-15,32 31 16,0-31-16,-1 0 16,1 0-16,0 0 15,30 0-15,-30 0 16,-1 0-16,1 0 16,-31 0-16,0 0 15,0 0 1,-1 0-16,1 0 15,0 0-15,31 0 16,-1 0-16,1 0 16,0 0-16,30 0 15,-30 0-15,-1 0 16,1 0-16,-31 0 16,30 0-16,-30 0 15,31 0-15,-31 0 16,30 0-16,1 0 15,31 0-15,30 0 16,-31 0-16,-30 0 16,0 0-16,30 0 15,-30 0-15,-31 0 16,-1 0-16,32 0 16,31 0-16,-32 0 15,32 0-15,30 0 16,-31 0-16,1 0 15,-1 0-15,-30 0 16,0 0-16,-31 0 16,30 0-16,1 0 15,-1 0-15,1 0 16,31 0-16,-1 0 16,1-31-16,-32 31 15,-30 0-15,62 0 16,-63 0-1,1 0-15,0-31 16,0 31-16,30 0 16,-30 0-16,0 0 15,31 0-15,-31 0 16,30 0-16,-30 0 16,31 0-16,-1 0 15,1 0-15,0 0 16,-32 0-16,32 0 15,0 0-15,-31 0 16,-1 0-16,1 0 16,31 0-16,0 0 15,-32 0 1,1 0-16,0 0 16,31 0-16,-31 0 15,-1 0-15,1 0 16,0 0-1,0 0 1,0 0 0,-1 0-16,32 0 15,0 0 1,-1 0-16,1 0 16,0 0-16,30 0 15,-30 0-15,-1 0 16,-30 0-1,0 0 1,0 0 15,0 0-15,0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6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95.98705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8-05-30T14:29:07.3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11252 16799 0,'61'0'125,"-30"0"-125,31 0 15,-1 0 1,-30 0 0,0 0-16,0 0 15,0 0 1,0 0 0,-31 31-1,30-31 1,1 0 78,-31 31-94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6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95.98705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8-05-30T14:29:10.5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9371 17231 0,'31'0'94,"31"0"-94,-1 31 15,-30-31-15,0 0 16,31 31-16,-31-31 15,30 0-15,1 0 16,-31 30-16,-1-30 16,1 0-1,0 0 1,0 31-16,0-31 16,0 0-16,-1 0 15,1 0-15,62 0 16,-62 0-16,-1 0 15,1 0-15,31 0 16,-31 0-16,-1 0 16,1 0-1,0 0 17,31 0 14,-31 0-30,-1 0 0,1 0-1,0 0 32,0 0-31,0 0-1,0 0 1,-1 0 15,1 0-31,31 0 16,-31 0 0,0 0-16,-1 0 15,1 0 16,0 0 1,0 0-32,0 0 15,30 0-15,-30 0 16,0 0-16,0 0 16,0 0-1,-1 0-15,32 0 16,-31 0-1,0 0-15,0 0 16,-1 0-16,1 0 16,0 0-16,31 0 15,-31 0-15,-1 0 16,1 0-16,62 0 16,-63 0-1,32 0-15,-31 0 16,0 0-1,0 0 32,-1 0-15,1 0-17,31 0 1,-31 0-1,0 0 48,-1 0-47,1 0-1,0 0-15,31 0 16,-32 31-16,1-31 15,31 0-15,-31 0 16,0 0-16,-1 0 16,-30 31-16,31-31 15,0 0-15,0 0 16,0 0 0,0 0-1,-1 0-15,1 0 16,0 0-16,31 0 15,-31 0-15,-1 0 16,1 0-16,0 0 16,0 0-16,0 0 15,-1 0-15,1 0 16,0 0 15,0 0-15,0 0-1,-31-31-15,31 31 16,-1 0-16,1 0 16,0 0-1,0 0 1,0 0 0,0 0 15,-1 0-16,1 0 1,0 0-16,-31-31 16,31 31-1,0 0 126,-1 0-125,1 0-16,0-31 15,0 31-15,0 0 16,0 0-1,-1 0-15,1 0 16,-31-30-16,62-1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6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95.98705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8-05-30T04:46:08.10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2682 14302 0,'62'0'218,"-31"0"-218,92 31 16,-31 0-16,1 0 16,30-31-16,-30 0 15,-32 0-15,-30 0 16,31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6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95.98705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8-05-30T04:46:13.3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2898 14426 0,'31'0'78,"0"0"-78,-1 0 16,32 0-16,-31 0 16,0 0-16,0 0 15,-1 0-15,1 0 16,0 0-16,0 0 16,31 0-16,-1 31 15,1-31-15,-1 0 16,1 0-16,0 0 15,-31 0-15,-1 0 16,1 0 0,0 0-16,0 0 31,0 0-15,30 0-1,1 0 1,-31 0-1,30 0 1,-61-31 0,62 31-16,-31 0 15,0-31 1,0 31 15,-1 0 32,1 0-48,31 0 1,0 0 0,-32 0-1,1 0 1,0 0 15,0 0-31,0 0 47,0 0 0,-1-31-32,1 31-15,0 0 16,31 0 0,-1 0-1,-30 0-15,0 0 16,31 0-16,-1 0 16,-30 0-16,0 0 15,0-31-15,0 31 16,-1 0-16,32 0 15,-31 0 1,0 0 0,0 0-1,-1 0 1,1 0 46,0 0-30,0 0-17,30 0 1,-30 0 15,0 0-15,0 0-16,0 0 15,30 0-15,-30 0 16,0 0-16,31 0 16,-31 0-1,-1 0-15,1 0 16,0 0 0,0 0-1,0 0 1,-1 0-1,1 0-15,31 0 16,-31 0 0,0 0-16,-1 0 15,1 0 1,0 0 0,0 0-1,31 0 1,-32 0-16,1 0 15,0 0-15,0 0 16,31 0 0,-32 0-1,1 0 17,0 0 14,0 0-30,0 0 0,-1 0 15,1 0 125,0 0-156,31 0 16,30 31-16,-30-31 15,0 0-15,61 31 16,-62-31-16,-30 31 16,0-31-16,0 31 15,31-31 79,-1 0-78,-30 0-1,0 0-15,0 0 16,0 0-16,30 0 16,1 0-16,-31 0 15,0 0 1,-1 0 46,1 0-62,0 0 32,0 0-17,0 0 32,-1 0-16,1 0-31,0 0 32,0 0-1,0 0-16,0 0 1,-1 0 0,1 0-16,0 0 15,0 0 1,0 0 31,30 0-32,-30 0-15,0 0 16,0 0-16,31-31 16,-32 31-16,1 0 15,0 0-15,0 0 16,0 0 0,-1 0-1,32 0 1,-31 0-1,31 0 1,-32 0-16,1 0 16,0 0-16,31 0 15,-31 0-15,30 0 16,-30 0-16,61 0 16,1 0-16,-62 0 15,0 0-15,-1 0 16,-30-31-16,31 31 15,0 0 1,0 0 0,0-31-1,30 31-15,1 0 16,-31 0-16,31 0 16,-32 0-16,32 0 15,0 0-15,-32-31 16,32 31-16,0 0 15,-1 0-15,1 0 16,-31 0 0,0 0-16,0 0 31,-1 0 0,1 0-31,0 0 16,0 0-1,0 0 32,-1 0-31,1 0 0,0 0-1,0 0 1,0 0-1,0 0 1,-1 0-16,1 0 16,0 0-1,0 0 17,0 0-17,30 0 1,-30 0-1,31 0 1,-31 0 0,0 0-1,-1 0-15,1 0 16,0 0-16,0 0 16,0 0-16,30 0 93,-30 0-77,0 0-16,31 0 16,-1 0-16,1 0 15,-31 0-15,30 0 16,-30 0-16,0 0 15,0 0 1,0 0-16,0 0 47,-1 0-16,1 0-15,0 0-16,0 0 15,0 0 1,-1 0-16,1 0 16,0 0-1,31 0 1,-31 0-16,-1 0 16,32 0-16,0 31 15,-1-31-15,-30 0 16,0 0-16,61 0 15,-61 0-15,0 0 16,0 0-16,0 0 16,0 0-16,-1 0 47,32 0-32,-31 0 1,31 31-16,-1-31 15,1 0 1,-31 0 0,0 0-1,-1 0 1,1 0 0,0 0-1,0 0 16,0 0 1,-1 0-32,1 0 15,0 0 1,0 0-16,0 0 16,0 0-1,-1 0 1,1 0 15,0 0 0,0 0-15,0 0 0,0 0-1,-1 0 1,1 0 15,0 0-31,0 0 16,0 0-1,-1 0-15,1 0 16,31 0-16,-31-31 16,0 31-16,-1 0 15,1-31 16,0 31 16,0 0-31,0 0 0,30 0-1,-30 0 16,0 0-15,0 0 0,0 0-16,0 0 31,-1 0-15,1 0-1,0 0-15,0-31 47,0 31-31,-1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6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95.98705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8-05-30T04:46:22.3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2466 18217 0,'31'0'78,"0"0"-47,0 0-15,0 0-1,0 0 1,-1 0-16,1 0 16,31 0-1,-31 0 1,-1 0-16,1 0 16,0 0-1,0 0-15,0 0 16,0 0-1,30 0 1,-30 0 0,0 0-1,0 0-15,0 0 16,-1 0 0,1 0-16,0 0 15,0 0 1,0 0-1,0 0-15,-1 0 16,1 0-16,0 0 16,0 0-1,0 0 1,-1 0 0,32 0-1,-31 0-15,0-31 16,0 31-16,-1 0 15,1 0 1,0 0-16,0 0 16,0 0-1,0 0-15,-1 0 16,1 0 0,0 0-1,0 0 1,0 0-16,30 0 15,-30 0 1,31-30 0,-31 30-1,-1 0 1,1 0-16,0 0 16,0 0-16,0 0 15,30 0-15,-30 0 16,31 0-1,-31 0-15,0 0 16,-1 0-16,1 0 16,31-31-1,-31 31 1,30 0 0,1 0-1,-31 0 1,0 0-16,30 0 15,-30 0 1,0 0-16,31 0 16,-1 0-16,1 0 15,0 0-15,-32 0 16,32-31-16,0 31 16,-32 0-16,1 0 15,31 0-15,-31 0 16,0 0-1,-1 0 1,1 0-16,0 0 16,0 0 15,0 0-15,0 0-16,-1 0 31,1 0 141,31 0-157,-1 0-15,32 0 16,-31 31-16,-32-31 16,1 0-1,0 0-15,0 0 16,-31 31 62,31-31-62,0 30-1,30-30 1,-30 0-1,0 0 1,0 0 0,-31 31-16,31-31 31,-1 0-15,1 0 15,0 0-31,0 0 15,0 0 1,-1 0-16,1 0 16,31 0-1,-31 0-15,0 0 16,-1 0-16,32 0 16,-31 0-1,61 0-15,-61 0 16,31 0-1,-31 0-15,-1 0 16,1 0-16,0 0 16,0 0-16,0 0 15,0 0 1,-1 0 0,1 0-16,0 0 15,0 0 1,0 0-1,0 0 17,-1 0-17,1 0 1,0 0-16,0 0 16,0 0-16,0 0 15,30 0-15,-30 0 16,31 0-1,-32 0 1,1 0-16,0 0 16,31 0-1,-31 0 1,-1 0-16,32 0 16,-31 0-1,0 0 1,0 0-1,-1 0 1,1 0 0,0 0-1,0 0 1,0 0 0,0 0-1,-1 0 16,1 0-15,0 0-16,0 0 16,0 0-16,-1 0 15,1 0-15,0 0 16,0 0-16,0 0 16,0 0-16,-1 0 15,1 0 1,0 0-16,0 0 15,0 0 1,0 0 0,-1 0-1,1 0 17,0 0-17,0 0 1,0 0-1,30 0 1,-30 0 0,31 0-1,-31 0 32,-1 0-16,1 0-15,0 0 0,0 0 15,0 0-15,0 0-1,-1 0-15,1 0 16,31 0-1,-31 0-15,0 0 16,-1 0 0,1 0-1,0 0 1,31 0 0,-32 0-16,32 0 15,-31 0 1,0 0-16,0 0 15,-1 0 1,1 0-16,0 0 16,0 0-1,0 0-15,30 0 16,1 0-16,0 0 16,30 0-16,-61 0 15,31 31-15,-32-31 16,1 0-1,0 0 32,0 0-47,0 0 16,30 0 0,-30 0-1,0 0 32,0 0-47,0 0 47,0 0-31,-1 0-1,1 0 1,0 0-16,0 0 15,0 0 1,-1 0 0,32 0-16,0 0 15,-1 0 1,-30 0 0,0-31-1,0 31-15,0 0 16,0 0 15,-1 0 0,1 0-15,0 0-16,0 0 16,31 0-1,-32 0-15,1 0 16,0 0-16,0 0 15,0 0-15,-1 0 16,1 0-16,0 0 16,0 0-1,0 0 1,0 0-16,-1 0 16,1 0-16,0 0 15,0 0-15,31 0 16,-32 0-16,1 0 15,31 0-15,-31 0 16,-1 0-16,1-31 16,31 31-1,-31 0 1,0 0 0,-1 0-1,1 0-15,0 0 16,0 0-16,0 0 15,0 0 1,-1 0-16,32 0 16,-31 0-1,31 0 1,-32 0 0,1 0 15,0 0-16,0 0 1,0 0-16,-1 0 16,1 0-16,0 0 15,0 0-15,-31 31 16,31-31-16,0 0 16,-1 0-1,1 31 1,0-31 15,31 0 0,-31 0-15,-1 0 0,1 0-16,0 0 15,-31 31-15,31-31 16,0 0-16,-1 0 15,1 0-15,0 0 16,0 0-16,0 0 16,0 0-16,-1 0 15,32 0-15,-31 0 16,-31 31 0,62-31-1,-32 0-15,32 0 16,-31 0-1,0 0-15,0 0 16,-1 0-16,1 0 16,0 0-16,0 0 15,0 0-15,-1 0 16,1 0-16,0 0 16,0 0-16,0 0 15,0 0-15,-1 0 16,32 0-1,-31 0 1,0 0 15,0 0 1,-1 0 202,1 0 94,0 0-328,0 0 16,0 0 15,0 0 0,-1 0-31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6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95.98705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8-05-30T14:28:57.0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9340 17015 0,'31'0'16,"0"0"-1,0 0 1,0 0-16,0 0 15,-1 0-15,32 0 16,-31 0 0,0 0-16,0 0 15,30 0-15,32 0 16,-1 0-16,1 0 16,30 0-16,-31 0 15,1 31-15,-32-31 16,32 31-16,-31-31 15,30 0-15,-61 0 16,31 0-16,-32 0 16,1 0-16,0 0 15,0 0 1,0 0 0,0 0-16,-1-31 15,1 31-15,0 0 16,0 0 15,0 0-15,-1 0-1,1 0-15,0 0 16,0 0-16,31 0 16,-1 0-16,-30 0 15,0 0-15,31 0 16,-32-31-16,32 31 15,-31 0-15,31 0 16,-32 0-16,1 0 16,0 0-16,0 0 15,0 0 1,-1 0-16,1 0 16,0 0-16,31-31 15,-31 31-15,30 0 16,1 0-16,30 0 15,-61 0-15,62 0 16,-32 0-16,-30 0 16,31 0-16,-31 0 15,61 0-15,-61 0 16,0-31-16,0 31 16,30 0-16,1 0 15,-31 0-15,30 0 16,-61-30-16,31 30 15,0 0-15,0-31 16,0 31-16,-1 0 16,32 0-16,-31 0 15,0 0-15,0 0 16,-1 0-16,1 0 16,0 0-16,0 0 15,0 0 1,0 0-1,-1 0-15,1 0 16,0 0 0,0 0-16,0 0 15,-1 0 1,1 0-16,0 0 16,0 0 124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6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95.98705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8-05-30T14:28:59.35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9587 17262 0,'-31'0'110,"0"0"-48,1-31-31,-1 31-15,0 0 15,31-31 110,0 0-63,31 31-62,30 0-1,1 0-15,0 0 16,61 0-16,0 0 16,31 0-16,-61 0 15,30 0-15,31 31 16,-30-31-16,-63 0 15,32 0-15,-32 0 16,1 0-16,-31 31 16,0-31-16,30 0 15,-30 0-15,31 0 16,-31 0 0,-1 0 15,1 0-31,0 0 15,0 0 1,31 0-16,-32 0 16,1 0-16,0 0 15,0 0-15,0 0 16,61 0-16,-30 0 16,0 31-16,-1-31 15,-30 0-15,31 0 16,-32 0-1,1 0 1,31 0 62,-31 0-78,30 0 16,1 0-16,61 31 15,1-31-15,-32 0 16,1 0-16,-1 0 16,1 0-16,-32 0 15,-30 0-15,0 0 16,0 0 0,0 0-1,-1 0-15,1 0 16,0 0-16,0 0 15,0 0 1,-1 0 0,1 0 46,31 0-31,-31 0-15,0 0 0,-1 0-16,1 0 15,0-31-15,0 31 16,0 0-16,0 0 31,-1 0-31,1 0 31,0 0 1,0 0-17,0-31-15,-1 31 16,32 0 15,-31 0-15,0 0 15,0 0 32,-1 0-48,1 0 1,0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6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95.98705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8-05-30T14:29:02.44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9371 16953 0,'0'-30'140,"31"30"-124,0 0-16,0-31 15,0 31-15,-1-31 16,1 31-16,0 0 16,0 0-1,0 0-15,0 0 16,-1 0 0,1 0-16,31 0 15,-31 0-15,-1 0 16,1 0-16,31 0 15,0 0 1,-32 0 0,32 0-16,-31 0 15,0 0 1,0 0 0,-1 0-1,32 0 1,-31 0-1,30 0 1,1 0-16,-31 31 16,0-31-16,30 0 15,-30 0-15,0 0 16,0 0-16,0 31 16,0-31-1,-1 0 1,1 0-1,31 0-15,-31 30 16,0-30-16,-1 0 16,1 0-16,0 0 15,31 0-15,-32 0 16,32 0-16,0 31 16,-31-31-16,-1 0 15,1 0 1,31 0-16,-31 0 15,30 0 1,-30 0 0,31 0-1,-31 0 1,30 0-16,-30 0 16,62 0-1,-63 0 1,1 0-16,0 0 15,0 0-15,0 0 16,30 0-16,-30 0 16,0 0-16,0 0 15,31 0-15,-1 0 16,1 0-16,-31 0 16,-1 0-16,32 0 15,-31 0-15,0 0 16,30 0-16,1 0 15,31 0-15,-63 0 16,32 0-16,-31 0 16,31 0-16,-32 0 15,1 0-15,0 0 16,0 0-16,0 31 31,-1-31-15,1 0 15,31 0-15,-31 0-1,30 31 1,-30-31 0,0 0-1,0 0-15,0 31 16,0-31-1,-1 0-15,1 0 16,0 0-16,0 0 156,-31 31-140,31-31 0,30 0-16,-30 0 15,0 0 1,0 0-16,0 0 15,-1 0 1,1 0-16,-31 30 16,31-30 15,0 0 0,0 0-15,0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6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95.98705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8-05-30T14:29:04.34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10450 16923 0,'31'-31'15,"0"31"17,0-31-32,-1 31 15,1 0 1,-31-31 0,31 31-16,0 0 15,0 0 1,0 0-1,-1 0 79,1 0-78,0 0-1,31 0-15,-31 0 16,-1 0 0,1 0-1,0 0 126,0 0-141,0 0 31,-1 0-15,1 0-1,31 0 1,-31 0-16,0 0 16,-1 31-16,1-31 15,0 31-15,0-31 16,0 0-16,30 31 16,-30-31-1,31 0-15,-62 30 16,31-30-16,0 0 15,-1 0 1,1 0 0,0 0-1,0 0-15,0 0 16,-1 0 0,1 0-16,0 0 15,0 0 1,-31 31-1,31-31-15,0 0 32,-1 0-17,1 0-15,0 0 16,0 0-16,0 0 16,0 0-16,-1 0 15,1 0 1,0 0-1,-93 0 142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6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95.98705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8-05-30T14:29:06.35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11498 16923 0,'31'0'0,"-31"-31"15,31 0-15,0 31 16,0 0 0,-1 0-1,1 0-15,0 0 16,0 0-16,30 0 15,-30 0 1,31 0-16,-31 0 16,0 0-16,30 0 15,-30 0-15,0 0 16,0 0-16,0 0 16,-1 0-1,1 0 1,0 0 78,0 0-63,30 0-31,1 0 15,0 0-15,-1 0 16,32 0-16,-31 0 16,-1 0-16,1 31 15,-31-31-15,30 0 16,-30 0 0,0 0 15,0 0-16,0 0 1,-31 31-16,30-31 16,1 0-16,0 0 15,31 0-15,-31 0 16,30 0 15,-30 0-15,0 0-16,31 0 15,-1 0-15,-30 0 16,0 0 0,0 0-16,-1 0 15,32 0 1,-31 0-16,0 0 16,0 0-1,-1 0 1,1 0 15,0 0 235,-31 30-235,31-30-15,0 0-1,-31 31 16,0 0 1,0 0-17,0 0 1,0 0 15,0-1 391,-31-30-422,31 31 16,-31-31-1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62000"/>
            <a:ext cx="4978400" cy="3733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1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1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71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1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2600"/>
            <a:ext cx="2895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D249B60-996A-42E2-82DF-CAAF7C9C6A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22509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49B60-996A-42E2-82DF-CAAF7C9C6A06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7423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复式路由计算中前缀的最优路由：如果</a:t>
            </a:r>
            <a:r>
              <a:rPr lang="en-US" altLang="zh-CN" dirty="0" smtClean="0"/>
              <a:t>Private-</a:t>
            </a:r>
            <a:r>
              <a:rPr lang="en-US" altLang="zh-CN" dirty="0" err="1" smtClean="0"/>
              <a:t>Loc</a:t>
            </a:r>
            <a:r>
              <a:rPr lang="en-US" altLang="zh-CN" dirty="0" smtClean="0"/>
              <a:t>-RIB</a:t>
            </a:r>
            <a:r>
              <a:rPr lang="zh-CN" altLang="en-US" dirty="0" smtClean="0"/>
              <a:t>存储了该</a:t>
            </a:r>
            <a:r>
              <a:rPr lang="en-US" altLang="zh-CN" dirty="0" smtClean="0"/>
              <a:t>Prefix</a:t>
            </a:r>
            <a:r>
              <a:rPr lang="zh-CN" altLang="en-US" dirty="0" smtClean="0"/>
              <a:t>路由，则以计算结果为准；其余边界路由器针对该</a:t>
            </a:r>
            <a:r>
              <a:rPr lang="en-US" altLang="zh-CN" dirty="0" smtClean="0"/>
              <a:t>Prefix</a:t>
            </a:r>
            <a:r>
              <a:rPr lang="zh-CN" altLang="en-US" dirty="0" smtClean="0"/>
              <a:t>的最优路由，以</a:t>
            </a:r>
            <a:r>
              <a:rPr lang="en-US" altLang="zh-CN" dirty="0" smtClean="0"/>
              <a:t>Public-</a:t>
            </a:r>
            <a:r>
              <a:rPr lang="en-US" altLang="zh-CN" dirty="0" err="1" smtClean="0"/>
              <a:t>Loc</a:t>
            </a:r>
            <a:r>
              <a:rPr lang="en-US" altLang="zh-CN" dirty="0" smtClean="0"/>
              <a:t>-RIB</a:t>
            </a:r>
            <a:r>
              <a:rPr lang="zh-CN" altLang="en-US" dirty="0" smtClean="0"/>
              <a:t>计算结果为准。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传统的路由计算采用路由两两比较选择最优路由，在复式路由计算的最优路由的选择中，采用集合缩小法选择最优路由。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49B60-996A-42E2-82DF-CAAF7C9C6A06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3893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复式路由计算中前缀的最优路由：如果</a:t>
            </a:r>
            <a:r>
              <a:rPr lang="en-US" altLang="zh-CN" dirty="0" smtClean="0"/>
              <a:t>Private-</a:t>
            </a:r>
            <a:r>
              <a:rPr lang="en-US" altLang="zh-CN" dirty="0" err="1" smtClean="0"/>
              <a:t>Loc</a:t>
            </a:r>
            <a:r>
              <a:rPr lang="en-US" altLang="zh-CN" dirty="0" smtClean="0"/>
              <a:t>-RIB</a:t>
            </a:r>
            <a:r>
              <a:rPr lang="zh-CN" altLang="en-US" dirty="0" smtClean="0"/>
              <a:t>存储了该</a:t>
            </a:r>
            <a:r>
              <a:rPr lang="en-US" altLang="zh-CN" dirty="0" smtClean="0"/>
              <a:t>Prefix</a:t>
            </a:r>
            <a:r>
              <a:rPr lang="zh-CN" altLang="en-US" dirty="0" smtClean="0"/>
              <a:t>路由，则以计算结果为准；其余边界路由器针对该</a:t>
            </a:r>
            <a:r>
              <a:rPr lang="en-US" altLang="zh-CN" dirty="0" smtClean="0"/>
              <a:t>Prefix</a:t>
            </a:r>
            <a:r>
              <a:rPr lang="zh-CN" altLang="en-US" dirty="0" smtClean="0"/>
              <a:t>的最优路由，以</a:t>
            </a:r>
            <a:r>
              <a:rPr lang="en-US" altLang="zh-CN" dirty="0" smtClean="0"/>
              <a:t>Public-</a:t>
            </a:r>
            <a:r>
              <a:rPr lang="en-US" altLang="zh-CN" dirty="0" err="1" smtClean="0"/>
              <a:t>Loc</a:t>
            </a:r>
            <a:r>
              <a:rPr lang="en-US" altLang="zh-CN" dirty="0" smtClean="0"/>
              <a:t>-RIB</a:t>
            </a:r>
            <a:r>
              <a:rPr lang="zh-CN" altLang="en-US" dirty="0" smtClean="0"/>
              <a:t>计算结果为准。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传统的路由计算采用路由两两比较选择最优路由，在复式路由计算的最优路由的选择中，采用集合缩小法选择最优路由。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49B60-996A-42E2-82DF-CAAF7C9C6A06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203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复式路由计算中前缀的最优路由：如果</a:t>
            </a:r>
            <a:r>
              <a:rPr lang="en-US" altLang="zh-CN" dirty="0" smtClean="0"/>
              <a:t>Private-</a:t>
            </a:r>
            <a:r>
              <a:rPr lang="en-US" altLang="zh-CN" dirty="0" err="1" smtClean="0"/>
              <a:t>Loc</a:t>
            </a:r>
            <a:r>
              <a:rPr lang="en-US" altLang="zh-CN" dirty="0" smtClean="0"/>
              <a:t>-RIB</a:t>
            </a:r>
            <a:r>
              <a:rPr lang="zh-CN" altLang="en-US" dirty="0" smtClean="0"/>
              <a:t>存储了该</a:t>
            </a:r>
            <a:r>
              <a:rPr lang="en-US" altLang="zh-CN" dirty="0" smtClean="0"/>
              <a:t>Prefix</a:t>
            </a:r>
            <a:r>
              <a:rPr lang="zh-CN" altLang="en-US" dirty="0" smtClean="0"/>
              <a:t>路由，则以计算结果为准；其余边界路由器针对该</a:t>
            </a:r>
            <a:r>
              <a:rPr lang="en-US" altLang="zh-CN" dirty="0" smtClean="0"/>
              <a:t>Prefix</a:t>
            </a:r>
            <a:r>
              <a:rPr lang="zh-CN" altLang="en-US" dirty="0" smtClean="0"/>
              <a:t>的最优路由，以</a:t>
            </a:r>
            <a:r>
              <a:rPr lang="en-US" altLang="zh-CN" dirty="0" smtClean="0"/>
              <a:t>Public-</a:t>
            </a:r>
            <a:r>
              <a:rPr lang="en-US" altLang="zh-CN" dirty="0" err="1" smtClean="0"/>
              <a:t>Loc</a:t>
            </a:r>
            <a:r>
              <a:rPr lang="en-US" altLang="zh-CN" dirty="0" smtClean="0"/>
              <a:t>-RIB</a:t>
            </a:r>
            <a:r>
              <a:rPr lang="zh-CN" altLang="en-US" dirty="0" smtClean="0"/>
              <a:t>计算结果为准。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传统的路由计算采用路由两两比较选择最优路由，在复式路由计算的最优路由的选择中，采用集合缩小法选择最优路由。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49B60-996A-42E2-82DF-CAAF7C9C6A06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5220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RSCP-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系统中的通信协议，使用扩展的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协议，主要在传输路由的过程中增加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属性的传输以及解析。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路径属性在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报文的</a:t>
            </a:r>
            <a:r>
              <a:rPr lang="en-US" altLang="zh-CN" dirty="0" smtClean="0"/>
              <a:t>Path Attribute</a:t>
            </a:r>
            <a:r>
              <a:rPr lang="zh-CN" altLang="en-US" dirty="0" smtClean="0"/>
              <a:t>部分。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设置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属性的</a:t>
            </a:r>
            <a:r>
              <a:rPr lang="en-US" altLang="zh-CN" dirty="0" smtClean="0"/>
              <a:t>Flag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0x40</a:t>
            </a:r>
            <a:r>
              <a:rPr lang="zh-CN" altLang="en-US" dirty="0" smtClean="0"/>
              <a:t>，</a:t>
            </a:r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表示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Weight 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属性为公认属性则所有路由器均可识别，</a:t>
            </a:r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Weight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属性为可传递属性，</a:t>
            </a:r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在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RSCP-</a:t>
            </a:r>
            <a:r>
              <a:rPr kumimoji="1" lang="en-US" altLang="zh-CN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iBGP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系统中需要从边界路由器传输到集中平台，信息是完整的，且属性长度是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字节；</a:t>
            </a:r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设置</a:t>
            </a:r>
            <a:r>
              <a:rPr kumimoji="1" lang="en-US" altLang="zh-CN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TypeCode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值为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31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，且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Weight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属性的长度为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。</a:t>
            </a:r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左图是在实现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RSCP-</a:t>
            </a:r>
            <a:r>
              <a:rPr kumimoji="1" lang="en-US" altLang="zh-CN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iBGP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系统中，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Wireshark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抓到的添加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Weight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属性的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UPDATE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报文消息。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49B60-996A-42E2-82DF-CAAF7C9C6A06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8803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为了验证</a:t>
            </a:r>
            <a:r>
              <a:rPr lang="en-US" altLang="zh-CN" dirty="0" smtClean="0"/>
              <a:t>RSCP-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系统消除了路由反射引起的</a:t>
            </a:r>
            <a:r>
              <a:rPr lang="en-US" altLang="zh-CN" dirty="0" smtClean="0"/>
              <a:t>MED</a:t>
            </a:r>
            <a:r>
              <a:rPr lang="zh-CN" altLang="en-US" dirty="0" smtClean="0"/>
              <a:t>震荡，使用虚拟机搭建图中拓扑，进行实验</a:t>
            </a:r>
            <a:r>
              <a:rPr lang="en-US" altLang="zh-CN" dirty="0" smtClean="0"/>
              <a:t>3</a:t>
            </a:r>
            <a:r>
              <a:rPr lang="zh-CN" altLang="en-US" dirty="0" smtClean="0"/>
              <a:t>测评。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49B60-996A-42E2-82DF-CAAF7C9C6A06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756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实验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中，虚拟机搭建图中拓扑对应的</a:t>
            </a:r>
            <a:r>
              <a:rPr lang="en-US" altLang="zh-CN" sz="1200" dirty="0" smtClean="0"/>
              <a:t>RSCP-</a:t>
            </a:r>
            <a:r>
              <a:rPr lang="en-US" altLang="zh-CN" sz="1200" dirty="0" err="1" smtClean="0"/>
              <a:t>iBGP</a:t>
            </a:r>
            <a:r>
              <a:rPr lang="zh-CN" altLang="en-US" sz="1200" dirty="0" smtClean="0"/>
              <a:t>系统，</a:t>
            </a:r>
            <a:r>
              <a:rPr lang="en-US" altLang="zh-CN" sz="1200" dirty="0" smtClean="0"/>
              <a:t>R3</a:t>
            </a:r>
            <a:r>
              <a:rPr lang="zh-CN" altLang="en-US" sz="1200" dirty="0" smtClean="0"/>
              <a:t>向外宣告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条、</a:t>
            </a:r>
            <a:r>
              <a:rPr lang="en-US" altLang="zh-CN" sz="1200" dirty="0" smtClean="0"/>
              <a:t>10</a:t>
            </a:r>
            <a:r>
              <a:rPr lang="zh-CN" altLang="en-US" sz="1200" dirty="0" smtClean="0"/>
              <a:t>条、</a:t>
            </a:r>
            <a:r>
              <a:rPr lang="en-US" altLang="zh-CN" sz="1200" dirty="0" smtClean="0"/>
              <a:t>50</a:t>
            </a:r>
            <a:r>
              <a:rPr lang="zh-CN" altLang="en-US" sz="1200" dirty="0" smtClean="0"/>
              <a:t>条、</a:t>
            </a:r>
            <a:r>
              <a:rPr lang="en-US" altLang="zh-CN" sz="1200" dirty="0" smtClean="0"/>
              <a:t>250</a:t>
            </a:r>
            <a:r>
              <a:rPr lang="zh-CN" altLang="en-US" sz="1200" dirty="0" smtClean="0"/>
              <a:t>条前缀，将全连接拓扑下与</a:t>
            </a:r>
            <a:r>
              <a:rPr lang="en-US" altLang="zh-CN" sz="1200" dirty="0" smtClean="0"/>
              <a:t>RSCP-</a:t>
            </a:r>
            <a:r>
              <a:rPr lang="en-US" altLang="zh-CN" sz="1200" dirty="0" err="1" smtClean="0"/>
              <a:t>iBGP</a:t>
            </a:r>
            <a:r>
              <a:rPr lang="zh-CN" altLang="en-US" sz="1200" dirty="0" smtClean="0"/>
              <a:t>系统的路由计算次数进行对比，可以看出随着前缀数目的不断增加，</a:t>
            </a:r>
            <a:r>
              <a:rPr lang="en-US" altLang="zh-CN" sz="1200" dirty="0" smtClean="0"/>
              <a:t>RSCP-</a:t>
            </a:r>
            <a:r>
              <a:rPr lang="en-US" altLang="zh-CN" sz="1200" dirty="0" err="1" smtClean="0"/>
              <a:t>iBGP</a:t>
            </a:r>
            <a:r>
              <a:rPr lang="zh-CN" altLang="en-US" sz="1200" dirty="0" smtClean="0"/>
              <a:t>系统的路由优化程度逐渐增加。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49B60-996A-42E2-82DF-CAAF7C9C6A06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614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中，虚拟机搭建全连接拓扑，查看路由表，存储</a:t>
            </a:r>
            <a:r>
              <a:rPr lang="en-US" altLang="zh-CN" dirty="0" smtClean="0"/>
              <a:t>N</a:t>
            </a:r>
            <a:r>
              <a:rPr lang="zh-CN" altLang="en-US" dirty="0" smtClean="0"/>
              <a:t>张</a:t>
            </a:r>
            <a:r>
              <a:rPr lang="en-US" altLang="zh-CN" dirty="0" err="1" smtClean="0"/>
              <a:t>Loc</a:t>
            </a:r>
            <a:r>
              <a:rPr lang="en-US" altLang="zh-CN" dirty="0" smtClean="0"/>
              <a:t>-RIB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49B60-996A-42E2-82DF-CAAF7C9C6A06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4860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之后，虚拟机搭建全连接拓扑对应的</a:t>
            </a:r>
            <a:r>
              <a:rPr lang="en-US" altLang="zh-CN" dirty="0" smtClean="0"/>
              <a:t>RSCP-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系统，查看路由表，存储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张</a:t>
            </a:r>
            <a:r>
              <a:rPr lang="en-US" altLang="zh-CN" sz="1200" dirty="0" err="1" smtClean="0"/>
              <a:t>Loc</a:t>
            </a:r>
            <a:r>
              <a:rPr lang="en-US" altLang="zh-CN" sz="1200" dirty="0" smtClean="0"/>
              <a:t>-RIB</a:t>
            </a:r>
            <a:r>
              <a:rPr lang="zh-CN" altLang="en-US" sz="1200" dirty="0" smtClean="0"/>
              <a:t>表</a:t>
            </a:r>
            <a:r>
              <a:rPr lang="en-US" altLang="zh-CN" sz="1200" dirty="0" smtClean="0"/>
              <a:t>+m</a:t>
            </a:r>
            <a:r>
              <a:rPr lang="zh-CN" altLang="en-US" sz="1200" dirty="0" smtClean="0"/>
              <a:t>条特殊路由，路由存储得到优化。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49B60-996A-42E2-82DF-CAAF7C9C6A06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2952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49B60-996A-42E2-82DF-CAAF7C9C6A06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7199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测试评估的另外一部分为：系统的一致性测试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使用协议测试系统工具</a:t>
            </a:r>
            <a:r>
              <a:rPr lang="en-US" altLang="zh-CN" dirty="0" smtClean="0"/>
              <a:t>PITSv3</a:t>
            </a:r>
            <a:r>
              <a:rPr lang="zh-CN" altLang="en-US" dirty="0" smtClean="0"/>
              <a:t>进行测试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49B60-996A-42E2-82DF-CAAF7C9C6A06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7667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毕设课题的主要内容包括：</a:t>
            </a:r>
            <a:endParaRPr lang="en-US" altLang="zh-CN" dirty="0" smtClean="0"/>
          </a:p>
          <a:p>
            <a:r>
              <a:rPr lang="zh-CN" altLang="en-US" dirty="0" smtClean="0"/>
              <a:t>研究背景与选题意义、相关工作综述、新型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系统的平台架构、设计实现、功能测评及一致性测试、总结与展望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49B60-996A-42E2-82DF-CAAF7C9C6A06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33467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设置多个虚拟网口来连接外部邻居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49B60-996A-42E2-82DF-CAAF7C9C6A06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8734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系统一致性测试共执行了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组测试集，每组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个测试例，共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个测试例。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主要测试</a:t>
            </a:r>
            <a:r>
              <a:rPr lang="en-US" altLang="zh-CN" dirty="0" smtClean="0"/>
              <a:t>BGP</a:t>
            </a:r>
            <a:r>
              <a:rPr lang="zh-CN" altLang="en-US" dirty="0" smtClean="0"/>
              <a:t>的邻居建连、断连以及前缀报文的接收和处理测试。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49B60-996A-42E2-82DF-CAAF7C9C6A06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7803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简单描述其中的一个测试用例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49B60-996A-42E2-82DF-CAAF7C9C6A06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382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一致性测试的结果如图，证明系统实现和设计规范的一致性。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49B60-996A-42E2-82DF-CAAF7C9C6A06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7252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毕设课题的主要内容包括：</a:t>
            </a:r>
            <a:endParaRPr lang="en-US" altLang="zh-CN" dirty="0" smtClean="0"/>
          </a:p>
          <a:p>
            <a:r>
              <a:rPr lang="zh-CN" altLang="en-US" dirty="0" smtClean="0"/>
              <a:t>研究背景与选题意义、相关工作综述、新型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系统的平台架构、设计实现、功能测评及一致性测试、总结与展望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49B60-996A-42E2-82DF-CAAF7C9C6A06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08775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49B60-996A-42E2-82DF-CAAF7C9C6A06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0700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毕设课题的主要内容包括：</a:t>
            </a:r>
            <a:endParaRPr lang="en-US" altLang="zh-CN" dirty="0" smtClean="0"/>
          </a:p>
          <a:p>
            <a:r>
              <a:rPr lang="zh-CN" altLang="en-US" dirty="0" smtClean="0"/>
              <a:t>研究背景与选题意义、相关工作综述、新型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系统的平台架构、设计实现、功能测评及一致性测试、总结与展望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49B60-996A-42E2-82DF-CAAF7C9C6A06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66181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49B60-996A-42E2-82DF-CAAF7C9C6A06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677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随着网络规模和路由宣告的增加，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路由协议面临很大的挑战。现有的路由表项已经有</a:t>
            </a:r>
            <a:r>
              <a:rPr lang="en-US" altLang="zh-CN" dirty="0" smtClean="0"/>
              <a:t>70</a:t>
            </a:r>
            <a:r>
              <a:rPr lang="zh-CN" altLang="en-US" dirty="0" smtClean="0"/>
              <a:t>万条，自治系统内的边界路由器的路由表负载、</a:t>
            </a:r>
            <a:r>
              <a:rPr lang="en-US" altLang="zh-CN" dirty="0" smtClean="0"/>
              <a:t>BGP</a:t>
            </a:r>
            <a:r>
              <a:rPr lang="zh-CN" altLang="en-US" dirty="0" smtClean="0"/>
              <a:t>链路、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报文处理等均受到了挑战。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早期的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协议要求自治系统内部的边界路由器进行全连接来传播路由，可扩展性较差。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很多学者针对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可扩展性差的问题，提出了分布式体系结构方案路由反射和</a:t>
            </a:r>
            <a:r>
              <a:rPr lang="en-US" altLang="zh-CN" dirty="0" smtClean="0"/>
              <a:t>AS</a:t>
            </a:r>
            <a:r>
              <a:rPr lang="zh-CN" altLang="en-US" dirty="0" smtClean="0"/>
              <a:t>联邦，集中式体系结构方案</a:t>
            </a:r>
            <a:r>
              <a:rPr lang="en-US" altLang="zh-CN" dirty="0" err="1" smtClean="0"/>
              <a:t>SoftRouter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RCP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RFCP</a:t>
            </a:r>
            <a:r>
              <a:rPr lang="zh-CN" altLang="en-US" dirty="0" smtClean="0"/>
              <a:t>等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种方案。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分布式体系结构的已有方案解决了全连接引起的可扩展性差，但带来了新的问题，比如路由选择非最优出口、转发环路、路由震荡等等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集中式体系结构的已有方案也解决了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可扩展问题，没有</a:t>
            </a:r>
            <a:r>
              <a:rPr lang="en-US" altLang="zh-CN" dirty="0" smtClean="0"/>
              <a:t>RR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AS</a:t>
            </a:r>
            <a:r>
              <a:rPr lang="zh-CN" altLang="en-US" dirty="0" smtClean="0"/>
              <a:t>联邦存在的问题，但未利用集中平台优势对路由存储、路由计算进行优化。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论文的毕设课题，借鉴集中式体系机构的思路，解决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的可扩展性问题，尽可能地优化路由存储、计算和策略管理。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49B60-996A-42E2-82DF-CAAF7C9C6A06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4183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综述部分主要包含四部分内容，其中现有解决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协议可扩展问题相关研究的优缺点对比如图所示，主要关注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路由的可扩展性、路由计算、路由存储等方面因素。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随着网络规模的扩大，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可扩展问题日益严峻，而已有的解决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可扩展问题的研究各有缺陷。通过对比分析，集中式思路在解决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可扩展问题、优化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路由处理的过程中，仍有很大的研究空间。基于此，本文提出了</a:t>
            </a:r>
            <a:r>
              <a:rPr lang="en-US" altLang="zh-CN" dirty="0" smtClean="0"/>
              <a:t>RSCP-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系统。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49B60-996A-42E2-82DF-CAAF7C9C6A06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2907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毕设课题的主要内容包括：</a:t>
            </a:r>
            <a:endParaRPr lang="en-US" altLang="zh-CN" dirty="0" smtClean="0"/>
          </a:p>
          <a:p>
            <a:r>
              <a:rPr lang="zh-CN" altLang="en-US" dirty="0" smtClean="0"/>
              <a:t>研究背景与选题意义、相关工作综述、新型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系统的平台架构、设计实现、功能测评及一致性测试、总结与展望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49B60-996A-42E2-82DF-CAAF7C9C6A06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4473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传统的自治系统内部边界路由器两两进行了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全连接，传输最优路由。而</a:t>
            </a:r>
            <a:r>
              <a:rPr lang="en-US" altLang="zh-CN" dirty="0" smtClean="0"/>
              <a:t>RSCP-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系统的基本思想：将路由传输到集中平台，集中平台对路由进行存储，并为自治系统内所有边界路由器计算最优路由。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以下网络拓扑部署了</a:t>
            </a:r>
            <a:r>
              <a:rPr lang="en-US" altLang="zh-CN" dirty="0" smtClean="0"/>
              <a:t>RSCP-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系统，路由更新的流程为：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AS1</a:t>
            </a:r>
            <a:r>
              <a:rPr lang="zh-CN" altLang="en-US" dirty="0" smtClean="0"/>
              <a:t>的一条路由到达</a:t>
            </a:r>
            <a:r>
              <a:rPr lang="en-US" altLang="zh-CN" dirty="0" smtClean="0"/>
              <a:t>AS2</a:t>
            </a:r>
            <a:r>
              <a:rPr lang="zh-CN" altLang="en-US" dirty="0" smtClean="0"/>
              <a:t>，该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路由先经过</a:t>
            </a:r>
            <a:r>
              <a:rPr lang="en-US" altLang="zh-CN" dirty="0" smtClean="0"/>
              <a:t>AS2</a:t>
            </a:r>
            <a:r>
              <a:rPr lang="zh-CN" altLang="en-US" dirty="0" smtClean="0"/>
              <a:t>的边界路由器的入站策略，如果没有被入站策略更新过滤掉，则会通过域内的扩展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协议将该路由传输到集中平台上的</a:t>
            </a:r>
            <a:r>
              <a:rPr lang="en-US" altLang="zh-CN" dirty="0" smtClean="0"/>
              <a:t>Route-Server</a:t>
            </a:r>
            <a:r>
              <a:rPr lang="zh-CN" altLang="en-US" dirty="0" smtClean="0"/>
              <a:t>，集中平台为每台边界路由器计算出最优路由后，将最优路由传输到域内的每台边界路由器</a:t>
            </a:r>
            <a:r>
              <a:rPr lang="en-US" altLang="zh-CN" dirty="0" smtClean="0"/>
              <a:t>Route-Client</a:t>
            </a:r>
            <a:r>
              <a:rPr lang="zh-CN" altLang="en-US" dirty="0" smtClean="0"/>
              <a:t>，域内的每台边界路由器将收到的最优路由应用出站策略后，如果没有被过滤，则向外宣告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49B60-996A-42E2-82DF-CAAF7C9C6A06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4329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RSCP-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系统结构如图，主要包含三大部分：集中平台的</a:t>
            </a:r>
            <a:r>
              <a:rPr lang="en-US" altLang="zh-CN" dirty="0" smtClean="0"/>
              <a:t>Route-Server</a:t>
            </a:r>
            <a:r>
              <a:rPr lang="zh-CN" altLang="en-US" dirty="0" smtClean="0"/>
              <a:t>、自治系统内的边界路由器</a:t>
            </a:r>
            <a:r>
              <a:rPr lang="en-US" altLang="zh-CN" dirty="0" smtClean="0"/>
              <a:t>Route-Client</a:t>
            </a:r>
            <a:r>
              <a:rPr lang="zh-CN" altLang="en-US" dirty="0" smtClean="0"/>
              <a:t>，以及两者之间的通信协议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集中平台上的</a:t>
            </a:r>
            <a:r>
              <a:rPr lang="en-US" altLang="zh-CN" dirty="0" smtClean="0"/>
              <a:t>Route-Server</a:t>
            </a:r>
            <a:r>
              <a:rPr lang="zh-CN" altLang="en-US" dirty="0" smtClean="0"/>
              <a:t>主要包含：</a:t>
            </a:r>
            <a:r>
              <a:rPr lang="en-US" altLang="zh-CN" dirty="0" err="1" smtClean="0"/>
              <a:t>Loc</a:t>
            </a:r>
            <a:r>
              <a:rPr lang="en-US" altLang="zh-CN" dirty="0" smtClean="0"/>
              <a:t>-RIB</a:t>
            </a:r>
            <a:r>
              <a:rPr lang="zh-CN" altLang="en-US" dirty="0" smtClean="0"/>
              <a:t>增量存储模块、路由复式计算模块等</a:t>
            </a:r>
            <a:endParaRPr lang="en-US" altLang="zh-CN" dirty="0" smtClean="0"/>
          </a:p>
          <a:p>
            <a:r>
              <a:rPr lang="zh-CN" altLang="en-US" dirty="0" smtClean="0"/>
              <a:t>自治系统内的边界路由器</a:t>
            </a:r>
            <a:r>
              <a:rPr lang="en-US" altLang="zh-CN" dirty="0" smtClean="0"/>
              <a:t>Route-Client</a:t>
            </a:r>
            <a:r>
              <a:rPr lang="zh-CN" altLang="en-US" dirty="0" smtClean="0"/>
              <a:t>主要包含：路由接收宣告模块、策略管理模块、</a:t>
            </a:r>
            <a:r>
              <a:rPr lang="en-US" altLang="zh-CN" dirty="0" err="1" smtClean="0"/>
              <a:t>Adj</a:t>
            </a:r>
            <a:r>
              <a:rPr lang="en-US" altLang="zh-CN" dirty="0" smtClean="0"/>
              <a:t>-RIB</a:t>
            </a:r>
            <a:r>
              <a:rPr lang="zh-CN" altLang="en-US" dirty="0" smtClean="0"/>
              <a:t>存储模块等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通信接口使用：扩展的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协议。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dirty="0" smtClean="0"/>
              <a:t>集中平台增量存储模块使路由存储空间大小降低一个数量级；复式路由计算模块使路由计算次数降低一个数量级。</a:t>
            </a:r>
            <a:endParaRPr lang="en-US" altLang="zh-CN" sz="1200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49B60-996A-42E2-82DF-CAAF7C9C6A06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758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49B60-996A-42E2-82DF-CAAF7C9C6A06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8080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Loc</a:t>
            </a:r>
            <a:r>
              <a:rPr lang="en-US" altLang="zh-CN" dirty="0" smtClean="0"/>
              <a:t>-RIB</a:t>
            </a:r>
            <a:r>
              <a:rPr lang="zh-CN" altLang="en-US" dirty="0" smtClean="0"/>
              <a:t>增量存储模块将传统自治系统中的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份</a:t>
            </a:r>
            <a:r>
              <a:rPr lang="en-US" altLang="zh-CN" dirty="0" err="1" smtClean="0"/>
              <a:t>Loc</a:t>
            </a:r>
            <a:r>
              <a:rPr lang="en-US" altLang="zh-CN" dirty="0" smtClean="0"/>
              <a:t>-RIB</a:t>
            </a:r>
            <a:r>
              <a:rPr lang="zh-CN" altLang="en-US" dirty="0" smtClean="0"/>
              <a:t>表存储，优化到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份</a:t>
            </a:r>
            <a:r>
              <a:rPr lang="en-US" altLang="zh-CN" dirty="0" err="1" smtClean="0"/>
              <a:t>Loc</a:t>
            </a:r>
            <a:r>
              <a:rPr lang="en-US" altLang="zh-CN" dirty="0" smtClean="0"/>
              <a:t>-RIB</a:t>
            </a:r>
            <a:r>
              <a:rPr lang="zh-CN" altLang="en-US" dirty="0" smtClean="0"/>
              <a:t>表存储</a:t>
            </a:r>
            <a:r>
              <a:rPr lang="en-US" altLang="zh-CN" dirty="0" smtClean="0"/>
              <a:t>+m</a:t>
            </a:r>
            <a:r>
              <a:rPr lang="zh-CN" altLang="en-US" dirty="0" smtClean="0"/>
              <a:t>条受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值影响的前缀路由存储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分布式的路由体系结构，自治系统内的每台边界路由器均会存储一份</a:t>
            </a:r>
            <a:r>
              <a:rPr lang="en-US" altLang="zh-CN" dirty="0" err="1" smtClean="0"/>
              <a:t>Loc</a:t>
            </a:r>
            <a:r>
              <a:rPr lang="en-US" altLang="zh-CN" dirty="0" smtClean="0"/>
              <a:t>-RIB</a:t>
            </a:r>
            <a:r>
              <a:rPr lang="zh-CN" altLang="en-US" dirty="0" smtClean="0"/>
              <a:t>表，存在冗余存储。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传统的路由算法中，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仅在本地路由器内有效，不会传输到其他边界路由器，则需要将边界路由器上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的前缀路由单独存储。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以图中的拓扑为例，配置</a:t>
            </a:r>
            <a:r>
              <a:rPr lang="en-US" altLang="zh-CN" dirty="0" smtClean="0"/>
              <a:t>C1</a:t>
            </a:r>
            <a:r>
              <a:rPr lang="zh-CN" altLang="en-US" dirty="0" smtClean="0"/>
              <a:t>的入站策略，当</a:t>
            </a:r>
            <a:r>
              <a:rPr lang="en-US" altLang="zh-CN" dirty="0" smtClean="0"/>
              <a:t>C1</a:t>
            </a:r>
            <a:r>
              <a:rPr lang="zh-CN" altLang="en-US" dirty="0" smtClean="0"/>
              <a:t>从</a:t>
            </a:r>
            <a:r>
              <a:rPr lang="en-US" altLang="zh-CN" dirty="0" smtClean="0"/>
              <a:t>R1</a:t>
            </a:r>
            <a:r>
              <a:rPr lang="zh-CN" altLang="en-US" dirty="0" smtClean="0"/>
              <a:t>收到</a:t>
            </a:r>
            <a:r>
              <a:rPr lang="en-US" altLang="zh-CN" dirty="0" smtClean="0"/>
              <a:t>192.168.1.0/24</a:t>
            </a:r>
            <a:r>
              <a:rPr lang="zh-CN" altLang="en-US" dirty="0" smtClean="0"/>
              <a:t>的路由信息时，将该条路由信息的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值配置为</a:t>
            </a:r>
            <a:r>
              <a:rPr lang="en-US" altLang="zh-CN" dirty="0" smtClean="0"/>
              <a:t>150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R3</a:t>
            </a:r>
            <a:r>
              <a:rPr lang="zh-CN" altLang="en-US" dirty="0" smtClean="0"/>
              <a:t>向外宣告</a:t>
            </a:r>
            <a:r>
              <a:rPr lang="en-US" altLang="zh-CN" dirty="0" smtClean="0"/>
              <a:t>192.168.1.0/24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192.168.2.0/24</a:t>
            </a:r>
            <a:r>
              <a:rPr lang="zh-CN" altLang="en-US" dirty="0" smtClean="0"/>
              <a:t>两条路由，有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条路由传输到自治系统，</a:t>
            </a:r>
            <a:r>
              <a:rPr lang="en-US" altLang="zh-CN" dirty="0" smtClean="0"/>
              <a:t>Route-Server</a:t>
            </a:r>
            <a:r>
              <a:rPr lang="zh-CN" altLang="en-US" dirty="0" smtClean="0"/>
              <a:t>上</a:t>
            </a:r>
            <a:r>
              <a:rPr lang="en-US" altLang="zh-CN" dirty="0" smtClean="0"/>
              <a:t>Public-</a:t>
            </a:r>
            <a:r>
              <a:rPr lang="en-US" altLang="zh-CN" dirty="0" err="1" smtClean="0"/>
              <a:t>Loc</a:t>
            </a:r>
            <a:r>
              <a:rPr lang="en-US" altLang="zh-CN" dirty="0" smtClean="0"/>
              <a:t>-RIB</a:t>
            </a:r>
            <a:r>
              <a:rPr lang="zh-CN" altLang="en-US" dirty="0" smtClean="0"/>
              <a:t>存储了全部路由，</a:t>
            </a:r>
            <a:r>
              <a:rPr lang="en-US" altLang="zh-CN" dirty="0" smtClean="0"/>
              <a:t>C1</a:t>
            </a:r>
            <a:r>
              <a:rPr lang="zh-CN" altLang="en-US" dirty="0" smtClean="0"/>
              <a:t>需要记录与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相关的前缀</a:t>
            </a:r>
            <a:r>
              <a:rPr lang="en-US" altLang="zh-CN" dirty="0" smtClean="0"/>
              <a:t>192.168.1.0/24</a:t>
            </a:r>
            <a:r>
              <a:rPr lang="zh-CN" altLang="en-US" dirty="0" smtClean="0"/>
              <a:t>的全部路由。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49B60-996A-42E2-82DF-CAAF7C9C6A06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95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zh-CN" altLang="zh-CN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zh-CN" altLang="zh-CN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zh-CN" altLang="zh-CN" smtClean="0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dirty="0" smtClean="0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007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562DB-B0C4-4D42-A5F7-5E205F4F35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152400"/>
            <a:ext cx="1951038" cy="5980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152400"/>
            <a:ext cx="5700712" cy="5980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8CD39-1AAC-42E0-ABCC-01F9F38AE4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8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9431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361113"/>
            <a:ext cx="1905000" cy="457200"/>
          </a:xfrm>
          <a:ln/>
        </p:spPr>
        <p:txBody>
          <a:bodyPr/>
          <a:lstStyle>
            <a:lvl1pPr>
              <a:defRPr sz="1400" b="1" i="1">
                <a:solidFill>
                  <a:srgbClr val="000099"/>
                </a:solidFill>
                <a:latin typeface="+mn-lt"/>
              </a:defRPr>
            </a:lvl1pPr>
          </a:lstStyle>
          <a:p>
            <a:pPr>
              <a:defRPr/>
            </a:pPr>
            <a:fld id="{2B5C525F-F357-45A5-9FDF-10E10B46B0FC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0109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ED8B5-06F0-4F3F-BBDB-AD6F272EB6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4099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C7A0-CBE3-4B18-B3FF-ED7CA1EB9E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479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682E8-EF11-46C0-9723-DA07E82F5F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4341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0DB69-5946-490D-9B9C-D34A4B5292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1737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F295C-6844-4BE2-9360-3C743926FD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044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EF906-66AF-420D-9914-3227E5482F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206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8E783-7FD8-4DC8-9273-91528E791B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527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6334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6334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0556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0556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9826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5254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3160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524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45ACD7B-2943-4FD3-B74E-FF3C4060DE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customXml" Target="../ink/ink4.xml"/><Relationship Id="rId3" Type="http://schemas.openxmlformats.org/officeDocument/2006/relationships/image" Target="../media/image19.jpg"/><Relationship Id="rId7" Type="http://schemas.openxmlformats.org/officeDocument/2006/relationships/customXml" Target="../ink/ink1.xml"/><Relationship Id="rId12" Type="http://schemas.openxmlformats.org/officeDocument/2006/relationships/image" Target="../media/image2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customXml" Target="../ink/ink3.xml"/><Relationship Id="rId5" Type="http://schemas.openxmlformats.org/officeDocument/2006/relationships/image" Target="../media/image21.jpg"/><Relationship Id="rId10" Type="http://schemas.openxmlformats.org/officeDocument/2006/relationships/image" Target="../media/image25.emf"/><Relationship Id="rId4" Type="http://schemas.openxmlformats.org/officeDocument/2006/relationships/image" Target="../media/image20.jpg"/><Relationship Id="rId9" Type="http://schemas.openxmlformats.org/officeDocument/2006/relationships/customXml" Target="../ink/ink2.xml"/><Relationship Id="rId14" Type="http://schemas.openxmlformats.org/officeDocument/2006/relationships/image" Target="../media/image2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33.emf"/><Relationship Id="rId3" Type="http://schemas.openxmlformats.org/officeDocument/2006/relationships/image" Target="../media/image26.png"/><Relationship Id="rId7" Type="http://schemas.openxmlformats.org/officeDocument/2006/relationships/image" Target="../media/image30.emf"/><Relationship Id="rId12" Type="http://schemas.openxmlformats.org/officeDocument/2006/relationships/customXml" Target="../ink/ink9.xml"/><Relationship Id="rId17" Type="http://schemas.openxmlformats.org/officeDocument/2006/relationships/image" Target="../media/image35.emf"/><Relationship Id="rId2" Type="http://schemas.openxmlformats.org/officeDocument/2006/relationships/notesSlide" Target="../notesSlides/notesSlide21.xml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32.emf"/><Relationship Id="rId5" Type="http://schemas.openxmlformats.org/officeDocument/2006/relationships/image" Target="../media/image29.emf"/><Relationship Id="rId15" Type="http://schemas.openxmlformats.org/officeDocument/2006/relationships/image" Target="../media/image34.emf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31.emf"/><Relationship Id="rId14" Type="http://schemas.openxmlformats.org/officeDocument/2006/relationships/customXml" Target="../ink/ink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基于集中平台的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新型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系统的研究与实现</a:t>
            </a:r>
          </a:p>
        </p:txBody>
      </p:sp>
      <p:sp>
        <p:nvSpPr>
          <p:cNvPr id="5123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sz="2400" dirty="0" smtClean="0"/>
              <a:t>                      答辩人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xx</a:t>
            </a:r>
            <a:endParaRPr lang="en-US" altLang="zh-CN" sz="2400" dirty="0" smtClean="0"/>
          </a:p>
          <a:p>
            <a:pPr algn="l"/>
            <a:r>
              <a:rPr lang="zh-CN" altLang="en-US" sz="2400" dirty="0" smtClean="0"/>
              <a:t>                      导    师</a:t>
            </a:r>
            <a:r>
              <a:rPr lang="zh-CN" altLang="en-US" sz="2400" dirty="0" smtClean="0"/>
              <a:t>：</a:t>
            </a:r>
            <a:r>
              <a:rPr lang="en-US" altLang="zh-CN" sz="2400" smtClean="0"/>
              <a:t>xx</a:t>
            </a:r>
            <a:r>
              <a:rPr lang="zh-CN" altLang="en-US" sz="2400" smtClean="0"/>
              <a:t>  </a:t>
            </a:r>
            <a:r>
              <a:rPr lang="zh-CN" altLang="en-US" sz="2400" dirty="0" smtClean="0"/>
              <a:t>教授</a:t>
            </a:r>
            <a:endParaRPr lang="en-US" altLang="zh-CN" sz="2400" dirty="0" smtClean="0"/>
          </a:p>
          <a:p>
            <a:pPr algn="l"/>
            <a:r>
              <a:rPr lang="zh-CN" altLang="en-US" sz="2400" dirty="0" smtClean="0"/>
              <a:t>                   答辩时间：</a:t>
            </a:r>
            <a:fld id="{B1DE3311-2677-4F74-9C14-DC2B7BA527BD}" type="datetime1">
              <a:rPr lang="zh-CN" altLang="en-US" sz="2400" smtClean="0"/>
              <a:t>2018/6/15</a:t>
            </a:fld>
            <a:endParaRPr lang="en-US" altLang="zh-CN" sz="24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152400"/>
            <a:ext cx="8145462" cy="1143000"/>
          </a:xfrm>
        </p:spPr>
        <p:txBody>
          <a:bodyPr/>
          <a:lstStyle/>
          <a:p>
            <a:r>
              <a:rPr lang="zh-CN" altLang="en-US" dirty="0" smtClean="0"/>
              <a:t>论文主要工作：</a:t>
            </a:r>
            <a:r>
              <a:rPr lang="en-US" altLang="zh-CN" dirty="0" smtClean="0"/>
              <a:t>RSCP-</a:t>
            </a:r>
            <a:r>
              <a:rPr lang="en-US" altLang="zh-CN" dirty="0" err="1" smtClean="0"/>
              <a:t>iBGP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C525F-F357-45A5-9FDF-10E10B46B0FC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762000" y="2057400"/>
            <a:ext cx="2869629" cy="1147851"/>
            <a:chOff x="3281" y="1458074"/>
            <a:chExt cx="2869629" cy="1147851"/>
          </a:xfrm>
        </p:grpSpPr>
        <p:sp>
          <p:nvSpPr>
            <p:cNvPr id="21" name="五边形 20"/>
            <p:cNvSpPr/>
            <p:nvPr/>
          </p:nvSpPr>
          <p:spPr>
            <a:xfrm>
              <a:off x="3281" y="1458074"/>
              <a:ext cx="2869629" cy="1147851"/>
            </a:xfrm>
            <a:prstGeom prst="homePlate">
              <a:avLst/>
            </a:prstGeom>
            <a:solidFill>
              <a:srgbClr val="000099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五边形 4"/>
            <p:cNvSpPr/>
            <p:nvPr/>
          </p:nvSpPr>
          <p:spPr>
            <a:xfrm>
              <a:off x="3281" y="1458074"/>
              <a:ext cx="2224353" cy="11478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74676" rIns="37338" bIns="74676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200" kern="1200" dirty="0" smtClean="0">
                  <a:latin typeface="Tahoma" panose="020B0604030504040204" pitchFamily="34" charset="0"/>
                </a:rPr>
                <a:t>系统结构</a:t>
              </a:r>
              <a:endParaRPr lang="zh-CN" altLang="en-US" sz="3200" kern="12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273316" y="2063552"/>
            <a:ext cx="2869629" cy="1147851"/>
            <a:chOff x="2514597" y="1464226"/>
            <a:chExt cx="2869629" cy="1147851"/>
          </a:xfrm>
        </p:grpSpPr>
        <p:sp>
          <p:nvSpPr>
            <p:cNvPr id="19" name="燕尾形 18"/>
            <p:cNvSpPr/>
            <p:nvPr/>
          </p:nvSpPr>
          <p:spPr>
            <a:xfrm>
              <a:off x="2514597" y="1464226"/>
              <a:ext cx="2869629" cy="1147851"/>
            </a:xfrm>
            <a:prstGeom prst="chevron">
              <a:avLst/>
            </a:prstGeom>
            <a:solidFill>
              <a:srgbClr val="000099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effectRef>
            <a:fontRef idx="minor">
              <a:schemeClr val="lt1"/>
            </a:fontRef>
          </p:style>
        </p:sp>
        <p:sp>
          <p:nvSpPr>
            <p:cNvPr id="20" name="燕尾形 6"/>
            <p:cNvSpPr/>
            <p:nvPr/>
          </p:nvSpPr>
          <p:spPr>
            <a:xfrm>
              <a:off x="3088523" y="1464226"/>
              <a:ext cx="2008740" cy="11478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74676" rIns="37338" bIns="74676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200" kern="1200" dirty="0" smtClean="0">
                  <a:latin typeface="Tahoma" panose="020B0604030504040204" pitchFamily="34" charset="0"/>
                </a:rPr>
                <a:t>设计实现</a:t>
              </a:r>
              <a:endParaRPr lang="zh-CN" altLang="en-US" sz="3200" kern="12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769393" y="2055931"/>
            <a:ext cx="2869629" cy="1147851"/>
            <a:chOff x="4597970" y="1448983"/>
            <a:chExt cx="2869629" cy="1147851"/>
          </a:xfrm>
          <a:solidFill>
            <a:srgbClr val="000099"/>
          </a:solidFill>
        </p:grpSpPr>
        <p:sp>
          <p:nvSpPr>
            <p:cNvPr id="17" name="燕尾形 16"/>
            <p:cNvSpPr/>
            <p:nvPr/>
          </p:nvSpPr>
          <p:spPr>
            <a:xfrm>
              <a:off x="4597970" y="1448983"/>
              <a:ext cx="2869629" cy="1147851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</p:sp>
        <p:sp>
          <p:nvSpPr>
            <p:cNvPr id="18" name="燕尾形 8"/>
            <p:cNvSpPr/>
            <p:nvPr/>
          </p:nvSpPr>
          <p:spPr>
            <a:xfrm>
              <a:off x="5171896" y="1448983"/>
              <a:ext cx="2008740" cy="114785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74676" rIns="37338" bIns="74676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200" kern="1200" dirty="0" smtClean="0">
                  <a:latin typeface="Tahoma" panose="020B0604030504040204" pitchFamily="34" charset="0"/>
                </a:rPr>
                <a:t>测试分析</a:t>
              </a:r>
              <a:endParaRPr lang="zh-CN" altLang="en-US" sz="3200" kern="12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62000" y="3629641"/>
            <a:ext cx="2947340" cy="2306933"/>
            <a:chOff x="3281" y="884148"/>
            <a:chExt cx="2947340" cy="2306933"/>
          </a:xfrm>
        </p:grpSpPr>
        <p:sp>
          <p:nvSpPr>
            <p:cNvPr id="30" name="五边形 29"/>
            <p:cNvSpPr/>
            <p:nvPr/>
          </p:nvSpPr>
          <p:spPr>
            <a:xfrm>
              <a:off x="3281" y="884148"/>
              <a:ext cx="2869629" cy="2295703"/>
            </a:xfrm>
            <a:prstGeom prst="homePlate">
              <a:avLst>
                <a:gd name="adj" fmla="val 25000"/>
              </a:avLst>
            </a:prstGeom>
            <a:solidFill>
              <a:srgbClr val="000099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五边形 4"/>
            <p:cNvSpPr/>
            <p:nvPr/>
          </p:nvSpPr>
          <p:spPr>
            <a:xfrm>
              <a:off x="184732" y="895378"/>
              <a:ext cx="2765889" cy="22957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234" tIns="60960" rIns="404937" bIns="60960" numCol="1" spcCol="1270" anchor="t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 smtClean="0">
                  <a:latin typeface="Tahoma" panose="020B0604030504040204" pitchFamily="34" charset="0"/>
                </a:rPr>
                <a:t>第三章</a:t>
              </a:r>
              <a:endParaRPr lang="zh-CN" altLang="en-US" sz="28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kern="1200" dirty="0" smtClean="0">
                  <a:latin typeface="Tahoma" panose="020B0604030504040204" pitchFamily="34" charset="0"/>
                </a:rPr>
                <a:t>系统基本思想</a:t>
              </a:r>
              <a:endParaRPr lang="en-US" altLang="zh-CN" sz="2000" kern="1200" dirty="0">
                <a:latin typeface="Tahoma" panose="020B0604030504040204" pitchFamily="34" charset="0"/>
              </a:endParaRPr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kern="1200" dirty="0" smtClean="0">
                  <a:latin typeface="Tahoma" panose="020B0604030504040204" pitchFamily="34" charset="0"/>
                </a:rPr>
                <a:t>主要</a:t>
              </a:r>
              <a:r>
                <a:rPr lang="zh-CN" altLang="en-US" sz="2000" dirty="0">
                  <a:latin typeface="Tahoma" panose="020B0604030504040204" pitchFamily="34" charset="0"/>
                </a:rPr>
                <a:t>组成部分</a:t>
              </a:r>
              <a:endParaRPr lang="en-US" altLang="zh-CN" sz="2000" kern="1200" dirty="0" smtClean="0">
                <a:latin typeface="Tahoma" panose="020B0604030504040204" pitchFamily="34" charset="0"/>
              </a:endParaRPr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kern="1200" dirty="0" smtClean="0">
                  <a:latin typeface="Tahoma" panose="020B0604030504040204" pitchFamily="34" charset="0"/>
                </a:rPr>
                <a:t>与现有方案对比</a:t>
              </a:r>
              <a:endParaRPr lang="en-US" altLang="zh-CN" sz="2000" kern="1200" dirty="0" smtClean="0">
                <a:latin typeface="Tahoma" panose="020B060403050404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283476" y="3640873"/>
            <a:ext cx="2869629" cy="2295703"/>
            <a:chOff x="2298985" y="884148"/>
            <a:chExt cx="2869629" cy="2295703"/>
          </a:xfrm>
        </p:grpSpPr>
        <p:sp>
          <p:nvSpPr>
            <p:cNvPr id="28" name="燕尾形 27"/>
            <p:cNvSpPr/>
            <p:nvPr/>
          </p:nvSpPr>
          <p:spPr>
            <a:xfrm>
              <a:off x="2298985" y="884148"/>
              <a:ext cx="2869629" cy="2295703"/>
            </a:xfrm>
            <a:prstGeom prst="chevron">
              <a:avLst>
                <a:gd name="adj" fmla="val 25000"/>
              </a:avLst>
            </a:prstGeom>
            <a:solidFill>
              <a:srgbClr val="000099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燕尾形 6"/>
            <p:cNvSpPr/>
            <p:nvPr/>
          </p:nvSpPr>
          <p:spPr>
            <a:xfrm>
              <a:off x="2837352" y="884148"/>
              <a:ext cx="2227521" cy="22957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234" tIns="60960" rIns="101234" bIns="60960" numCol="1" spcCol="1270" anchor="t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 smtClean="0">
                  <a:latin typeface="Tahoma" panose="020B0604030504040204" pitchFamily="34" charset="0"/>
                </a:rPr>
                <a:t>第四章</a:t>
              </a:r>
              <a:endParaRPr lang="zh-CN" altLang="en-US" sz="28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kern="1200" dirty="0" smtClean="0">
                  <a:latin typeface="Tahoma" panose="020B0604030504040204" pitchFamily="34" charset="0"/>
                </a:rPr>
                <a:t>集中平台</a:t>
              </a:r>
              <a:r>
                <a:rPr lang="en-US" altLang="zh-CN" sz="2000" kern="1200" dirty="0" smtClean="0"/>
                <a:t>Route-Server</a:t>
              </a:r>
              <a:endParaRPr lang="en-US" altLang="zh-CN" sz="20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kern="1200" dirty="0" smtClean="0">
                  <a:latin typeface="Tahoma" panose="020B0604030504040204" pitchFamily="34" charset="0"/>
                </a:rPr>
                <a:t>边界路由器</a:t>
              </a:r>
              <a:r>
                <a:rPr lang="en-US" altLang="zh-CN" sz="2000" kern="1200" dirty="0" smtClean="0"/>
                <a:t>Route-Client</a:t>
              </a:r>
              <a:endParaRPr lang="en-US" altLang="zh-CN" sz="20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kern="1200" dirty="0" smtClean="0">
                  <a:latin typeface="Tahoma" panose="020B0604030504040204" pitchFamily="34" charset="0"/>
                </a:rPr>
                <a:t>通信协议</a:t>
              </a:r>
              <a:endParaRPr lang="zh-CN" altLang="zh-CN" sz="2000" kern="1200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804185" y="3619482"/>
            <a:ext cx="2869629" cy="2295703"/>
            <a:chOff x="4594688" y="884148"/>
            <a:chExt cx="2869629" cy="2295703"/>
          </a:xfrm>
          <a:solidFill>
            <a:srgbClr val="000099"/>
          </a:solidFill>
        </p:grpSpPr>
        <p:sp>
          <p:nvSpPr>
            <p:cNvPr id="26" name="燕尾形 25"/>
            <p:cNvSpPr/>
            <p:nvPr/>
          </p:nvSpPr>
          <p:spPr>
            <a:xfrm>
              <a:off x="4594688" y="884148"/>
              <a:ext cx="2869629" cy="2295703"/>
            </a:xfrm>
            <a:prstGeom prst="chevron">
              <a:avLst>
                <a:gd name="adj" fmla="val 25000"/>
              </a:avLst>
            </a:prstGeom>
            <a:grpFill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燕尾形 8"/>
            <p:cNvSpPr/>
            <p:nvPr/>
          </p:nvSpPr>
          <p:spPr>
            <a:xfrm>
              <a:off x="5168614" y="884148"/>
              <a:ext cx="2137570" cy="229570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234" tIns="60960" rIns="101234" bIns="60960" numCol="1" spcCol="1270" anchor="t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 smtClean="0"/>
                <a:t>第五章</a:t>
              </a:r>
              <a:endParaRPr lang="zh-CN" altLang="en-US" sz="2800" kern="1200" dirty="0"/>
            </a:p>
            <a:p>
              <a:pPr marL="171450" lvl="1" indent="-171450" defTabSz="8445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zh-CN" altLang="en-US" sz="2000" dirty="0">
                  <a:latin typeface="Tahoma" panose="020B0604030504040204" pitchFamily="34" charset="0"/>
                </a:rPr>
                <a:t>系统功能验证</a:t>
              </a:r>
              <a:endParaRPr lang="en-US" altLang="zh-CN" sz="2000" dirty="0">
                <a:latin typeface="Tahoma" panose="020B0604030504040204" pitchFamily="34" charset="0"/>
              </a:endParaRPr>
            </a:p>
            <a:p>
              <a:pPr marL="171450" lvl="1" indent="-171450" defTabSz="844550">
                <a:lnSpc>
                  <a:spcPct val="90000"/>
                </a:lnSpc>
                <a:spcAft>
                  <a:spcPct val="15000"/>
                </a:spcAft>
                <a:buChar char="••"/>
              </a:pPr>
              <a:endParaRPr lang="en-US" altLang="zh-CN" sz="2000" dirty="0">
                <a:latin typeface="Tahoma" panose="020B0604030504040204" pitchFamily="34" charset="0"/>
              </a:endParaRPr>
            </a:p>
            <a:p>
              <a:pPr marL="171450" lvl="1" indent="-171450" defTabSz="8445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zh-CN" altLang="en-US" sz="2000" dirty="0">
                  <a:latin typeface="Tahoma" panose="020B0604030504040204" pitchFamily="34" charset="0"/>
                </a:rPr>
                <a:t>一致性测试</a:t>
              </a:r>
              <a:endParaRPr lang="en-US" altLang="zh-CN" sz="2000" dirty="0">
                <a:latin typeface="Tahoma" panose="020B0604030504040204" pitchFamily="34" charset="0"/>
              </a:endParaRPr>
            </a:p>
          </p:txBody>
        </p:sp>
      </p:grpSp>
      <p:sp>
        <p:nvSpPr>
          <p:cNvPr id="34" name="燕尾形 33"/>
          <p:cNvSpPr/>
          <p:nvPr/>
        </p:nvSpPr>
        <p:spPr>
          <a:xfrm>
            <a:off x="3308876" y="2057400"/>
            <a:ext cx="2869629" cy="1147851"/>
          </a:xfrm>
          <a:prstGeom prst="chevron">
            <a:avLst/>
          </a:prstGeom>
          <a:noFill/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sp>
      <p:sp>
        <p:nvSpPr>
          <p:cNvPr id="35" name="燕尾形 34"/>
          <p:cNvSpPr/>
          <p:nvPr/>
        </p:nvSpPr>
        <p:spPr>
          <a:xfrm>
            <a:off x="3308876" y="3651032"/>
            <a:ext cx="2869629" cy="2295703"/>
          </a:xfrm>
          <a:prstGeom prst="chevron">
            <a:avLst>
              <a:gd name="adj" fmla="val 25000"/>
            </a:avLst>
          </a:prstGeom>
          <a:noFill/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sp>
    </p:spTree>
    <p:extLst>
      <p:ext uri="{BB962C8B-B14F-4D97-AF65-F5344CB8AC3E}">
        <p14:creationId xmlns:p14="http://schemas.microsoft.com/office/powerpoint/2010/main" val="200059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371600"/>
            <a:ext cx="5240379" cy="39199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Router-Server</a:t>
            </a:r>
            <a:r>
              <a:rPr lang="zh-CN" altLang="en-US" smtClean="0"/>
              <a:t>的设计与实现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四大模块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+mn-ea"/>
                <a:ea typeface="+mn-ea"/>
              </a:rPr>
              <a:t>接收</a:t>
            </a:r>
            <a:r>
              <a:rPr lang="en-US" altLang="zh-CN" dirty="0" err="1" smtClean="0"/>
              <a:t>iBGP</a:t>
            </a:r>
            <a:r>
              <a:rPr lang="zh-CN" altLang="en-US" dirty="0" smtClean="0">
                <a:latin typeface="+mn-ea"/>
                <a:ea typeface="+mn-ea"/>
              </a:rPr>
              <a:t>路由</a:t>
            </a:r>
            <a:endParaRPr lang="en-US" altLang="zh-CN" dirty="0" smtClean="0">
              <a:latin typeface="+mn-ea"/>
              <a:ea typeface="+mn-ea"/>
            </a:endParaRP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err="1" smtClean="0"/>
              <a:t>Loc</a:t>
            </a:r>
            <a:r>
              <a:rPr lang="en-US" altLang="zh-CN" dirty="0" smtClean="0"/>
              <a:t>-RIB</a:t>
            </a:r>
            <a:r>
              <a:rPr lang="zh-CN" altLang="en-US" dirty="0" smtClean="0">
                <a:latin typeface="+mn-ea"/>
                <a:ea typeface="+mn-ea"/>
              </a:rPr>
              <a:t>增量存储</a:t>
            </a:r>
            <a:endParaRPr lang="en-US" altLang="zh-CN" dirty="0" smtClean="0">
              <a:latin typeface="+mn-ea"/>
              <a:ea typeface="+mn-ea"/>
            </a:endParaRPr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>
                <a:latin typeface="+mn-ea"/>
                <a:ea typeface="+mn-ea"/>
              </a:rPr>
              <a:t>复式路由计算</a:t>
            </a:r>
            <a:r>
              <a:rPr lang="zh-CN" altLang="en-US" dirty="0" smtClean="0"/>
              <a:t>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latin typeface="+mn-ea"/>
                <a:ea typeface="+mn-ea"/>
              </a:rPr>
              <a:t>计算每台</a:t>
            </a:r>
            <a:r>
              <a:rPr lang="en-US" altLang="zh-CN" dirty="0" smtClean="0"/>
              <a:t>BR</a:t>
            </a:r>
            <a:r>
              <a:rPr lang="zh-CN" altLang="en-US" dirty="0" smtClean="0">
                <a:latin typeface="+mn-ea"/>
                <a:ea typeface="+mn-ea"/>
              </a:rPr>
              <a:t>的最优路由</a:t>
            </a:r>
            <a:endParaRPr lang="en-US" altLang="zh-CN" dirty="0" smtClean="0">
              <a:latin typeface="+mn-ea"/>
              <a:ea typeface="+mn-ea"/>
            </a:endParaRPr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>
                <a:latin typeface="+mn-ea"/>
                <a:ea typeface="+mn-ea"/>
              </a:rPr>
              <a:t>宣告</a:t>
            </a:r>
            <a:r>
              <a:rPr lang="en-US" altLang="zh-CN" dirty="0" err="1" smtClean="0"/>
              <a:t>iBGP</a:t>
            </a:r>
            <a:r>
              <a:rPr lang="zh-CN" altLang="en-US" dirty="0" smtClean="0">
                <a:latin typeface="+mn-ea"/>
                <a:ea typeface="+mn-ea"/>
              </a:rPr>
              <a:t>路由</a:t>
            </a:r>
            <a:r>
              <a:rPr lang="zh-CN" altLang="en-US" dirty="0" smtClean="0"/>
              <a:t>：</a:t>
            </a:r>
            <a:r>
              <a:rPr lang="zh-CN" altLang="en-US" dirty="0" smtClean="0">
                <a:latin typeface="+mn-ea"/>
                <a:ea typeface="+mn-ea"/>
              </a:rPr>
              <a:t>向</a:t>
            </a:r>
            <a:r>
              <a:rPr lang="en-US" altLang="zh-CN" dirty="0" smtClean="0"/>
              <a:t>BR</a:t>
            </a:r>
            <a:r>
              <a:rPr lang="zh-CN" altLang="en-US" dirty="0" smtClean="0">
                <a:latin typeface="+mn-ea"/>
                <a:ea typeface="+mn-ea"/>
              </a:rPr>
              <a:t>宣告对应最优路由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525F-F357-45A5-9FDF-10E10B46B0FC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352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Loc-RIB</a:t>
            </a:r>
            <a:r>
              <a:rPr lang="zh-CN" altLang="en-US" smtClean="0"/>
              <a:t>增量存储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457199" y="1524000"/>
            <a:ext cx="8486775" cy="5294313"/>
          </a:xfrm>
        </p:spPr>
        <p:txBody>
          <a:bodyPr/>
          <a:lstStyle/>
          <a:p>
            <a:r>
              <a:rPr lang="zh-CN" altLang="en-US" sz="2200" dirty="0" smtClean="0"/>
              <a:t>基本思想：所有路由存储到</a:t>
            </a:r>
            <a:r>
              <a:rPr lang="en-US" altLang="zh-CN" sz="2200" dirty="0" smtClean="0"/>
              <a:t>Public-</a:t>
            </a:r>
            <a:r>
              <a:rPr lang="en-US" altLang="zh-CN" sz="2200" dirty="0" err="1" smtClean="0"/>
              <a:t>Loc</a:t>
            </a:r>
            <a:r>
              <a:rPr lang="en-US" altLang="zh-CN" sz="2200" dirty="0" smtClean="0"/>
              <a:t>-RIB</a:t>
            </a:r>
            <a:r>
              <a:rPr lang="zh-CN" altLang="en-US" sz="2200" dirty="0" smtClean="0"/>
              <a:t>表，</a:t>
            </a:r>
            <a:r>
              <a:rPr lang="en-US" altLang="zh-CN" sz="2200" dirty="0" smtClean="0"/>
              <a:t>Peer</a:t>
            </a:r>
            <a:r>
              <a:rPr lang="zh-CN" altLang="en-US" sz="2200" dirty="0" smtClean="0"/>
              <a:t>选路受</a:t>
            </a:r>
            <a:r>
              <a:rPr lang="en-US" altLang="zh-CN" sz="2200" dirty="0" smtClean="0"/>
              <a:t>Weight</a:t>
            </a:r>
            <a:r>
              <a:rPr lang="zh-CN" altLang="en-US" sz="2200" dirty="0" smtClean="0"/>
              <a:t>值影响的前缀路由单独存储到</a:t>
            </a:r>
            <a:r>
              <a:rPr lang="en-US" altLang="zh-CN" sz="2200" dirty="0" smtClean="0"/>
              <a:t>Peer</a:t>
            </a:r>
            <a:r>
              <a:rPr lang="zh-CN" altLang="en-US" sz="2200" dirty="0" smtClean="0"/>
              <a:t>对应的</a:t>
            </a:r>
            <a:r>
              <a:rPr lang="en-US" altLang="zh-CN" sz="2200" dirty="0" smtClean="0"/>
              <a:t>Private-</a:t>
            </a:r>
            <a:r>
              <a:rPr lang="en-US" altLang="zh-CN" sz="2200" dirty="0" err="1" smtClean="0"/>
              <a:t>Loc</a:t>
            </a:r>
            <a:r>
              <a:rPr lang="en-US" altLang="zh-CN" sz="2200" dirty="0" smtClean="0"/>
              <a:t>-RIB</a:t>
            </a:r>
            <a:r>
              <a:rPr lang="zh-CN" altLang="en-US" sz="2200" dirty="0" smtClean="0"/>
              <a:t>表</a:t>
            </a:r>
            <a:endParaRPr lang="en-US" altLang="zh-CN" sz="2200" dirty="0" smtClean="0"/>
          </a:p>
          <a:p>
            <a:r>
              <a:rPr lang="zh-CN" altLang="en-US" sz="2200" dirty="0" smtClean="0"/>
              <a:t>存储优化：</a:t>
            </a:r>
            <a:r>
              <a:rPr lang="en-US" altLang="zh-CN" sz="2200" dirty="0" smtClean="0"/>
              <a:t>N</a:t>
            </a:r>
            <a:r>
              <a:rPr lang="zh-CN" altLang="en-US" sz="2200" dirty="0" smtClean="0"/>
              <a:t>份</a:t>
            </a:r>
            <a:r>
              <a:rPr lang="en-US" altLang="zh-CN" sz="2200" dirty="0" smtClean="0"/>
              <a:t>Loc-RIB</a:t>
            </a:r>
            <a:r>
              <a:rPr lang="en-US" altLang="zh-CN" sz="2200" dirty="0" smtClean="0">
                <a:sym typeface="Wingdings" panose="05000000000000000000" pitchFamily="2" charset="2"/>
              </a:rPr>
              <a:t>1</a:t>
            </a:r>
            <a:r>
              <a:rPr lang="zh-CN" altLang="en-US" sz="2200" dirty="0" smtClean="0">
                <a:sym typeface="Wingdings" panose="05000000000000000000" pitchFamily="2" charset="2"/>
              </a:rPr>
              <a:t>份</a:t>
            </a:r>
            <a:r>
              <a:rPr lang="en-US" altLang="zh-CN" sz="2200" dirty="0" smtClean="0"/>
              <a:t>Public-</a:t>
            </a:r>
            <a:r>
              <a:rPr lang="en-US" altLang="zh-CN" sz="2200" dirty="0" err="1" smtClean="0"/>
              <a:t>Loc</a:t>
            </a:r>
            <a:r>
              <a:rPr lang="en-US" altLang="zh-CN" sz="2200" dirty="0" smtClean="0"/>
              <a:t>-RIB</a:t>
            </a:r>
            <a:r>
              <a:rPr lang="en-US" altLang="zh-CN" sz="2200" dirty="0" smtClean="0">
                <a:sym typeface="Wingdings" panose="05000000000000000000" pitchFamily="2" charset="2"/>
              </a:rPr>
              <a:t>+M</a:t>
            </a:r>
            <a:r>
              <a:rPr lang="zh-CN" altLang="en-US" sz="2200" dirty="0" smtClean="0">
                <a:sym typeface="Wingdings" panose="05000000000000000000" pitchFamily="2" charset="2"/>
              </a:rPr>
              <a:t>条</a:t>
            </a:r>
            <a:r>
              <a:rPr lang="en-US" altLang="zh-CN" sz="2200" dirty="0" smtClean="0"/>
              <a:t>Private-</a:t>
            </a:r>
            <a:r>
              <a:rPr lang="en-US" altLang="zh-CN" sz="2200" dirty="0" err="1" smtClean="0"/>
              <a:t>Loc</a:t>
            </a:r>
            <a:r>
              <a:rPr lang="en-US" altLang="zh-CN" sz="2200" dirty="0" smtClean="0"/>
              <a:t>-RIB</a:t>
            </a:r>
            <a:r>
              <a:rPr lang="zh-CN" altLang="en-US" sz="2200" dirty="0" smtClean="0"/>
              <a:t>路由</a:t>
            </a:r>
            <a:endParaRPr lang="en-US" altLang="zh-CN" sz="2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525F-F357-45A5-9FDF-10E10B46B0FC}" type="slidenum">
              <a:rPr lang="zh-CN" altLang="en-US" smtClean="0"/>
              <a:pPr/>
              <a:t>12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1" y="3233893"/>
            <a:ext cx="3581574" cy="31949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717" y="3024983"/>
            <a:ext cx="4735772" cy="214788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2797" y="5341973"/>
            <a:ext cx="4769083" cy="14160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5101" y="6462380"/>
            <a:ext cx="2572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Loc</a:t>
            </a:r>
            <a:r>
              <a:rPr lang="en-US" altLang="zh-CN" sz="1400" dirty="0" smtClean="0"/>
              <a:t>-RIB</a:t>
            </a:r>
            <a:r>
              <a:rPr lang="zh-CN" altLang="en-US" sz="1400" dirty="0" smtClean="0"/>
              <a:t>增量存储举例拓扑图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0385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复式路由计算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 smtClean="0"/>
                  <a:t>基本思想：</a:t>
                </a:r>
                <a:r>
                  <a:rPr lang="zh-CN" altLang="en-US" sz="2400" dirty="0" smtClean="0"/>
                  <a:t>计算出</a:t>
                </a:r>
                <a:r>
                  <a:rPr lang="zh-CN" altLang="en-US" sz="2400" dirty="0"/>
                  <a:t>所有</a:t>
                </a:r>
                <a:r>
                  <a:rPr lang="en-US" altLang="zh-CN" sz="2400" dirty="0" smtClean="0"/>
                  <a:t>Peer(BR)</a:t>
                </a:r>
                <a:r>
                  <a:rPr lang="zh-CN" altLang="en-US" sz="2400" dirty="0" smtClean="0"/>
                  <a:t>针对</a:t>
                </a:r>
                <a:r>
                  <a:rPr lang="en-US" altLang="zh-CN" sz="2400" dirty="0" smtClean="0"/>
                  <a:t>Prefix</a:t>
                </a:r>
                <a:r>
                  <a:rPr lang="zh-CN" altLang="en-US" sz="2400" dirty="0" smtClean="0"/>
                  <a:t>的最优路由</a:t>
                </a:r>
                <a:endParaRPr lang="en-US" altLang="zh-CN" sz="2400" dirty="0" smtClean="0"/>
              </a:p>
              <a:p>
                <a:pPr lvl="1"/>
                <a:r>
                  <a:rPr lang="en-US" altLang="zh-CN" sz="2400" dirty="0"/>
                  <a:t>Peer</a:t>
                </a:r>
                <a:r>
                  <a:rPr lang="zh-CN" altLang="en-US" sz="2400" dirty="0">
                    <a:latin typeface="+mn-ea"/>
                    <a:ea typeface="+mn-ea"/>
                  </a:rPr>
                  <a:t>对应的</a:t>
                </a:r>
                <a:r>
                  <a:rPr lang="en-US" altLang="zh-CN" sz="2400" dirty="0"/>
                  <a:t>Private-</a:t>
                </a:r>
                <a:r>
                  <a:rPr lang="en-US" altLang="zh-CN" sz="2400" dirty="0" err="1"/>
                  <a:t>Loc</a:t>
                </a:r>
                <a:r>
                  <a:rPr lang="en-US" altLang="zh-CN" sz="2400" dirty="0"/>
                  <a:t>-RIB</a:t>
                </a:r>
                <a:r>
                  <a:rPr lang="zh-CN" altLang="en-US" sz="2400" dirty="0">
                    <a:latin typeface="+mn-ea"/>
                    <a:ea typeface="+mn-ea"/>
                  </a:rPr>
                  <a:t>存储了该</a:t>
                </a:r>
                <a:r>
                  <a:rPr lang="en-US" altLang="zh-CN" sz="2400" dirty="0"/>
                  <a:t>Prefix</a:t>
                </a:r>
                <a:r>
                  <a:rPr lang="zh-CN" altLang="en-US" sz="2400" dirty="0">
                    <a:latin typeface="+mn-ea"/>
                    <a:ea typeface="+mn-ea"/>
                  </a:rPr>
                  <a:t>路由，以</a:t>
                </a:r>
                <a:r>
                  <a:rPr lang="en-US" altLang="zh-CN" sz="2400" dirty="0"/>
                  <a:t>Private-</a:t>
                </a:r>
                <a:r>
                  <a:rPr lang="en-US" altLang="zh-CN" sz="2400" dirty="0" err="1"/>
                  <a:t>Loc</a:t>
                </a:r>
                <a:r>
                  <a:rPr lang="en-US" altLang="zh-CN" sz="2400" dirty="0"/>
                  <a:t>-RIB</a:t>
                </a:r>
                <a:r>
                  <a:rPr lang="zh-CN" altLang="en-US" sz="2400" dirty="0">
                    <a:latin typeface="+mn-ea"/>
                    <a:ea typeface="+mn-ea"/>
                  </a:rPr>
                  <a:t>计算结果为准</a:t>
                </a:r>
                <a:endParaRPr lang="en-US" altLang="zh-CN" sz="2400" dirty="0">
                  <a:latin typeface="+mn-ea"/>
                  <a:ea typeface="+mn-ea"/>
                </a:endParaRPr>
              </a:p>
              <a:p>
                <a:pPr lvl="1"/>
                <a:r>
                  <a:rPr lang="zh-CN" altLang="en-US" sz="2400" dirty="0">
                    <a:latin typeface="+mn-ea"/>
                    <a:ea typeface="+mn-ea"/>
                  </a:rPr>
                  <a:t>其余</a:t>
                </a:r>
                <a:r>
                  <a:rPr lang="en-US" altLang="zh-CN" sz="2400" dirty="0"/>
                  <a:t>Peer</a:t>
                </a:r>
                <a:r>
                  <a:rPr lang="zh-CN" altLang="en-US" sz="2400" dirty="0"/>
                  <a:t>，</a:t>
                </a:r>
                <a:r>
                  <a:rPr lang="zh-CN" altLang="en-US" sz="2400" dirty="0">
                    <a:latin typeface="+mn-ea"/>
                    <a:ea typeface="+mn-ea"/>
                  </a:rPr>
                  <a:t>以</a:t>
                </a:r>
                <a:r>
                  <a:rPr lang="en-US" altLang="zh-CN" sz="2400" dirty="0"/>
                  <a:t>Public-</a:t>
                </a:r>
                <a:r>
                  <a:rPr lang="en-US" altLang="zh-CN" sz="2400" dirty="0" err="1"/>
                  <a:t>Loc</a:t>
                </a:r>
                <a:r>
                  <a:rPr lang="en-US" altLang="zh-CN" sz="2400" dirty="0"/>
                  <a:t>-RIB</a:t>
                </a:r>
                <a:r>
                  <a:rPr lang="zh-CN" altLang="en-US" sz="2400" dirty="0">
                    <a:latin typeface="+mn-ea"/>
                    <a:ea typeface="+mn-ea"/>
                  </a:rPr>
                  <a:t>计算结果为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准</a:t>
                </a:r>
                <a:endParaRPr lang="en-US" altLang="zh-CN" sz="2400" dirty="0" smtClean="0">
                  <a:latin typeface="+mn-ea"/>
                  <a:ea typeface="+mn-ea"/>
                </a:endParaRPr>
              </a:p>
              <a:p>
                <a:pPr lvl="1"/>
                <a:endParaRPr lang="en-US" altLang="zh-CN" sz="2400" dirty="0"/>
              </a:p>
              <a:p>
                <a:r>
                  <a:rPr lang="zh-CN" altLang="en-US" sz="2800" dirty="0" smtClean="0">
                    <a:solidFill>
                      <a:schemeClr val="bg1">
                        <a:lumMod val="75000"/>
                      </a:schemeClr>
                    </a:solidFill>
                  </a:rPr>
                  <a:t>路由计算次数优化：</a:t>
                </a:r>
                <a:endParaRPr lang="en-US" altLang="zh-CN" sz="2800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/>
                <a:r>
                  <a:rPr lang="zh-CN" altLang="en-US" sz="24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分布式路由：</a:t>
                </a:r>
                <a:r>
                  <a:rPr lang="zh-CN" altLang="en-US" sz="2400" dirty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当一条路由</a:t>
                </a:r>
                <a:r>
                  <a:rPr lang="zh-CN" altLang="en-US" sz="24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传输到自治系统，</a:t>
                </a:r>
                <a:r>
                  <a:rPr lang="en-US" altLang="zh-CN" sz="24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/>
                </a:r>
                <a:br>
                  <a:rPr lang="en-US" altLang="zh-CN" sz="24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</a:br>
                <a:r>
                  <a:rPr lang="zh-CN" altLang="en-US" sz="24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路由计算</a:t>
                </a:r>
                <a:r>
                  <a:rPr lang="en-US" altLang="zh-CN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N-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CN" sz="240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altLang="zh-CN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RSCP-</a:t>
                </a:r>
                <a:r>
                  <a:rPr lang="en-US" altLang="zh-CN" sz="2400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iBGP</a:t>
                </a:r>
                <a:r>
                  <a:rPr lang="zh-CN" altLang="en-US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：</a:t>
                </a:r>
                <a:r>
                  <a:rPr lang="zh-CN" altLang="en-US" sz="24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当一条路由传输到集中平台，</a:t>
                </a:r>
                <a:r>
                  <a:rPr lang="en-US" altLang="zh-CN" sz="24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/>
                </a:r>
                <a:br>
                  <a:rPr lang="en-US" altLang="zh-CN" sz="24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</a:br>
                <a:r>
                  <a:rPr lang="zh-CN" altLang="en-US" sz="24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路由计算</a:t>
                </a:r>
                <a:r>
                  <a:rPr lang="en-US" altLang="zh-CN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1-N</a:t>
                </a:r>
                <a:r>
                  <a:rPr lang="zh-CN" altLang="en-US" sz="24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次（可能</a:t>
                </a:r>
                <a:r>
                  <a:rPr lang="en-US" altLang="zh-CN" sz="2400" dirty="0" smtClean="0">
                    <a:solidFill>
                      <a:schemeClr val="bg1">
                        <a:lumMod val="75000"/>
                      </a:schemeClr>
                    </a:solidFill>
                    <a:ea typeface="+mn-ea"/>
                  </a:rPr>
                  <a:t>Public-</a:t>
                </a:r>
                <a:r>
                  <a:rPr lang="en-US" altLang="zh-CN" sz="2400" dirty="0" err="1" smtClean="0">
                    <a:solidFill>
                      <a:schemeClr val="bg1">
                        <a:lumMod val="75000"/>
                      </a:schemeClr>
                    </a:solidFill>
                    <a:ea typeface="+mn-ea"/>
                  </a:rPr>
                  <a:t>Loc</a:t>
                </a:r>
                <a:r>
                  <a:rPr lang="en-US" altLang="zh-CN" sz="2400" dirty="0" smtClean="0">
                    <a:solidFill>
                      <a:schemeClr val="bg1">
                        <a:lumMod val="75000"/>
                      </a:schemeClr>
                    </a:solidFill>
                    <a:ea typeface="+mn-ea"/>
                  </a:rPr>
                  <a:t>-RIB</a:t>
                </a:r>
                <a:r>
                  <a:rPr lang="zh-CN" altLang="en-US" sz="24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计算</a:t>
                </a:r>
                <a:r>
                  <a:rPr lang="en-US" altLang="zh-CN" sz="24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1</a:t>
                </a:r>
                <a:r>
                  <a:rPr lang="zh-CN" altLang="en-US" sz="24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次）</a:t>
                </a:r>
                <a:endParaRPr lang="en-US" altLang="zh-CN" sz="24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  <a:p>
                <a:pPr lvl="2"/>
                <a:r>
                  <a:rPr lang="zh-CN" altLang="en-US" sz="2000" dirty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消除</a:t>
                </a:r>
                <a:r>
                  <a:rPr lang="zh-CN" altLang="en-US" sz="20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了传统自治系统内的路由震荡和路由收敛过程</a:t>
                </a:r>
                <a:endParaRPr lang="zh-CN" altLang="en-US" sz="2000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  <a:p>
                <a:pPr lvl="1"/>
                <a:endParaRPr lang="en-US" altLang="zh-CN" sz="2400" dirty="0" smtClean="0"/>
              </a:p>
              <a:p>
                <a:pPr lvl="1"/>
                <a:endParaRPr lang="en-US" altLang="zh-CN" sz="24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96" t="-12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525F-F357-45A5-9FDF-10E10B46B0FC}" type="slidenum">
              <a:rPr lang="zh-CN" altLang="en-US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294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96" y="1713920"/>
            <a:ext cx="5258922" cy="35438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复式路由计算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rgbClr val="C00000"/>
                </a:solidFill>
              </a:rPr>
              <a:t>Public-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Loc</a:t>
            </a:r>
            <a:r>
              <a:rPr lang="en-US" altLang="zh-CN" sz="2000" dirty="0" smtClean="0">
                <a:solidFill>
                  <a:srgbClr val="C00000"/>
                </a:solidFill>
              </a:rPr>
              <a:t>-RIB</a:t>
            </a:r>
            <a:r>
              <a:rPr lang="zh-CN" altLang="en-US" sz="2000" dirty="0">
                <a:solidFill>
                  <a:srgbClr val="C00000"/>
                </a:solidFill>
              </a:rPr>
              <a:t>路由</a:t>
            </a:r>
            <a:r>
              <a:rPr lang="zh-CN" altLang="en-US" sz="2000" dirty="0" smtClean="0">
                <a:solidFill>
                  <a:srgbClr val="C00000"/>
                </a:solidFill>
              </a:rPr>
              <a:t>计算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</a:rPr>
              <a:t>Private-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Loc</a:t>
            </a:r>
            <a:r>
              <a:rPr lang="en-US" altLang="zh-CN" sz="2000" dirty="0" smtClean="0">
                <a:solidFill>
                  <a:srgbClr val="C00000"/>
                </a:solidFill>
              </a:rPr>
              <a:t>-RIB</a:t>
            </a:r>
            <a:r>
              <a:rPr lang="zh-CN" altLang="en-US" sz="2000" dirty="0" smtClean="0">
                <a:solidFill>
                  <a:srgbClr val="C00000"/>
                </a:solidFill>
              </a:rPr>
              <a:t>路由计算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1600" dirty="0" smtClean="0">
                <a:latin typeface="+mn-ea"/>
                <a:ea typeface="+mn-ea"/>
              </a:rPr>
              <a:t>每台</a:t>
            </a:r>
            <a:r>
              <a:rPr lang="en-US" altLang="zh-CN" sz="1600" dirty="0" smtClean="0"/>
              <a:t>BR</a:t>
            </a:r>
            <a:r>
              <a:rPr lang="zh-CN" altLang="en-US" sz="1600" dirty="0" smtClean="0">
                <a:latin typeface="+mn-ea"/>
                <a:ea typeface="+mn-ea"/>
              </a:rPr>
              <a:t>单独计算，路由集合将</a:t>
            </a:r>
            <a:r>
              <a:rPr lang="en-US" altLang="zh-CN" sz="1600" dirty="0" smtClean="0"/>
              <a:t>Weight</a:t>
            </a:r>
            <a:r>
              <a:rPr lang="zh-CN" altLang="en-US" sz="1600" dirty="0" smtClean="0">
                <a:latin typeface="+mn-ea"/>
                <a:ea typeface="+mn-ea"/>
              </a:rPr>
              <a:t>非最大路由删除，执行步骤</a:t>
            </a:r>
            <a:r>
              <a:rPr lang="en-US" altLang="zh-CN" sz="1600" dirty="0" smtClean="0"/>
              <a:t>1-8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C525F-F357-45A5-9FDF-10E10B46B0FC}" type="slidenum">
              <a:rPr lang="zh-CN" altLang="en-US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8" name="右大括号 7"/>
          <p:cNvSpPr/>
          <p:nvPr/>
        </p:nvSpPr>
        <p:spPr bwMode="auto">
          <a:xfrm>
            <a:off x="6041482" y="1852246"/>
            <a:ext cx="781879" cy="3329354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05600" y="2895600"/>
            <a:ext cx="21048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</a:rPr>
              <a:t>集合</a:t>
            </a:r>
            <a:r>
              <a:rPr lang="zh-CN" altLang="en-US" sz="1800" dirty="0" smtClean="0">
                <a:solidFill>
                  <a:srgbClr val="C00000"/>
                </a:solidFill>
              </a:rPr>
              <a:t>缩小法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r>
              <a:rPr lang="zh-CN" altLang="en-US" sz="1800" dirty="0" smtClean="0"/>
              <a:t>前缀的路由集合依次执行，直到集合中剩余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条路由，即为最优路由。</a:t>
            </a:r>
            <a:endParaRPr lang="zh-CN" altLang="en-US" sz="1800" dirty="0"/>
          </a:p>
        </p:txBody>
      </p:sp>
      <p:sp>
        <p:nvSpPr>
          <p:cNvPr id="10" name="文本框 9"/>
          <p:cNvSpPr txBox="1"/>
          <p:nvPr/>
        </p:nvSpPr>
        <p:spPr>
          <a:xfrm>
            <a:off x="2438400" y="5257800"/>
            <a:ext cx="3340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Public-</a:t>
            </a:r>
            <a:r>
              <a:rPr lang="en-US" altLang="zh-CN" sz="1600" dirty="0" err="1" smtClean="0"/>
              <a:t>Loc</a:t>
            </a:r>
            <a:r>
              <a:rPr lang="en-US" altLang="zh-CN" sz="1600" dirty="0" smtClean="0"/>
              <a:t>-RIB</a:t>
            </a:r>
            <a:r>
              <a:rPr lang="zh-CN" altLang="en-US" sz="1600" dirty="0" smtClean="0"/>
              <a:t>最优路由计算过程图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6048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复式路由计算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 smtClean="0">
                    <a:solidFill>
                      <a:schemeClr val="bg1">
                        <a:lumMod val="75000"/>
                      </a:schemeClr>
                    </a:solidFill>
                  </a:rPr>
                  <a:t>基本思想：</a:t>
                </a:r>
                <a:r>
                  <a:rPr lang="zh-CN" altLang="en-US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计算出</a:t>
                </a:r>
                <a:r>
                  <a:rPr lang="zh-CN" alt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所有</a:t>
                </a:r>
                <a:r>
                  <a:rPr lang="en-US" altLang="zh-CN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Peer(BR)</a:t>
                </a:r>
                <a:r>
                  <a:rPr lang="zh-CN" altLang="en-US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针对</a:t>
                </a:r>
                <a:r>
                  <a:rPr lang="en-US" altLang="zh-CN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Prefix</a:t>
                </a:r>
                <a:r>
                  <a:rPr lang="zh-CN" altLang="en-US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的最优路由</a:t>
                </a:r>
                <a:endParaRPr lang="en-US" altLang="zh-CN" sz="2400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altLang="zh-CN" sz="2400" dirty="0">
                    <a:solidFill>
                      <a:schemeClr val="bg1">
                        <a:lumMod val="75000"/>
                      </a:schemeClr>
                    </a:solidFill>
                  </a:rPr>
                  <a:t>Peer</a:t>
                </a:r>
                <a:r>
                  <a:rPr lang="zh-CN" altLang="en-US" sz="2400" dirty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对应的</a:t>
                </a:r>
                <a:r>
                  <a:rPr lang="en-US" altLang="zh-CN" sz="2400" dirty="0">
                    <a:solidFill>
                      <a:schemeClr val="bg1">
                        <a:lumMod val="75000"/>
                      </a:schemeClr>
                    </a:solidFill>
                  </a:rPr>
                  <a:t>Private-</a:t>
                </a:r>
                <a:r>
                  <a:rPr lang="en-US" altLang="zh-CN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Loc</a:t>
                </a:r>
                <a:r>
                  <a:rPr lang="en-US" altLang="zh-CN" sz="2400" dirty="0">
                    <a:solidFill>
                      <a:schemeClr val="bg1">
                        <a:lumMod val="75000"/>
                      </a:schemeClr>
                    </a:solidFill>
                  </a:rPr>
                  <a:t>-RIB</a:t>
                </a:r>
                <a:r>
                  <a:rPr lang="zh-CN" altLang="en-US" sz="2400" dirty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存储了该</a:t>
                </a:r>
                <a:r>
                  <a:rPr lang="en-US" altLang="zh-CN" sz="2400" dirty="0">
                    <a:solidFill>
                      <a:schemeClr val="bg1">
                        <a:lumMod val="75000"/>
                      </a:schemeClr>
                    </a:solidFill>
                  </a:rPr>
                  <a:t>Prefix</a:t>
                </a:r>
                <a:r>
                  <a:rPr lang="zh-CN" altLang="en-US" sz="2400" dirty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路由，以</a:t>
                </a:r>
                <a:r>
                  <a:rPr lang="en-US" altLang="zh-CN" sz="2400" dirty="0">
                    <a:solidFill>
                      <a:schemeClr val="bg1">
                        <a:lumMod val="75000"/>
                      </a:schemeClr>
                    </a:solidFill>
                  </a:rPr>
                  <a:t>Private-</a:t>
                </a:r>
                <a:r>
                  <a:rPr lang="en-US" altLang="zh-CN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Loc</a:t>
                </a:r>
                <a:r>
                  <a:rPr lang="en-US" altLang="zh-CN" sz="2400" dirty="0">
                    <a:solidFill>
                      <a:schemeClr val="bg1">
                        <a:lumMod val="75000"/>
                      </a:schemeClr>
                    </a:solidFill>
                  </a:rPr>
                  <a:t>-RIB</a:t>
                </a:r>
                <a:r>
                  <a:rPr lang="zh-CN" altLang="en-US" sz="2400" dirty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计算结果为准</a:t>
                </a:r>
                <a:endParaRPr lang="en-US" altLang="zh-CN" sz="2400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  <a:p>
                <a:pPr lvl="1"/>
                <a:r>
                  <a:rPr lang="zh-CN" altLang="en-US" sz="2400" dirty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其余</a:t>
                </a:r>
                <a:r>
                  <a:rPr lang="en-US" altLang="zh-CN" sz="2400" dirty="0">
                    <a:solidFill>
                      <a:schemeClr val="bg1">
                        <a:lumMod val="75000"/>
                      </a:schemeClr>
                    </a:solidFill>
                  </a:rPr>
                  <a:t>Peer</a:t>
                </a:r>
                <a:r>
                  <a:rPr lang="zh-CN" alt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，</a:t>
                </a:r>
                <a:r>
                  <a:rPr lang="zh-CN" altLang="en-US" sz="2400" dirty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以</a:t>
                </a:r>
                <a:r>
                  <a:rPr lang="en-US" altLang="zh-CN" sz="2400" dirty="0">
                    <a:solidFill>
                      <a:schemeClr val="bg1">
                        <a:lumMod val="75000"/>
                      </a:schemeClr>
                    </a:solidFill>
                  </a:rPr>
                  <a:t>Public-</a:t>
                </a:r>
                <a:r>
                  <a:rPr lang="en-US" altLang="zh-CN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Loc</a:t>
                </a:r>
                <a:r>
                  <a:rPr lang="en-US" altLang="zh-CN" sz="2400" dirty="0">
                    <a:solidFill>
                      <a:schemeClr val="bg1">
                        <a:lumMod val="75000"/>
                      </a:schemeClr>
                    </a:solidFill>
                  </a:rPr>
                  <a:t>-RIB</a:t>
                </a:r>
                <a:r>
                  <a:rPr lang="zh-CN" altLang="en-US" sz="2400" dirty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计算结果为</a:t>
                </a:r>
                <a:r>
                  <a:rPr lang="zh-CN" altLang="en-US" sz="24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准</a:t>
                </a:r>
                <a:endParaRPr lang="en-US" altLang="zh-CN" sz="24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  <a:p>
                <a:pPr lvl="1"/>
                <a:endParaRPr lang="en-US" altLang="zh-CN" sz="2400" dirty="0"/>
              </a:p>
              <a:p>
                <a:r>
                  <a:rPr lang="zh-CN" altLang="en-US" sz="2800" dirty="0" smtClean="0"/>
                  <a:t>路由计算次数优化：</a:t>
                </a:r>
                <a:endParaRPr lang="en-US" altLang="zh-CN" sz="2800" dirty="0" smtClean="0"/>
              </a:p>
              <a:p>
                <a:pPr lvl="1"/>
                <a:r>
                  <a:rPr lang="zh-CN" altLang="en-US" sz="2400" dirty="0" smtClean="0">
                    <a:latin typeface="+mn-ea"/>
                    <a:ea typeface="+mn-ea"/>
                  </a:rPr>
                  <a:t>分布式路由：</a:t>
                </a:r>
                <a:r>
                  <a:rPr lang="zh-CN" altLang="en-US" sz="2400" dirty="0">
                    <a:latin typeface="+mn-ea"/>
                    <a:ea typeface="+mn-ea"/>
                  </a:rPr>
                  <a:t>当一条路由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传输到自治系统，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/>
                </a:r>
                <a:br>
                  <a:rPr lang="en-US" altLang="zh-CN" sz="2400" dirty="0" smtClean="0">
                    <a:latin typeface="+mn-ea"/>
                    <a:ea typeface="+mn-ea"/>
                  </a:rPr>
                </a:br>
                <a:r>
                  <a:rPr lang="zh-CN" altLang="en-US" sz="2400" dirty="0" smtClean="0">
                    <a:latin typeface="+mn-ea"/>
                    <a:ea typeface="+mn-ea"/>
                  </a:rPr>
                  <a:t>路由计算</a:t>
                </a:r>
                <a:r>
                  <a:rPr lang="en-US" altLang="zh-CN" sz="2400" dirty="0" smtClean="0"/>
                  <a:t>N-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 smtClean="0"/>
              </a:p>
              <a:p>
                <a:pPr lvl="1"/>
                <a:r>
                  <a:rPr lang="en-US" altLang="zh-CN" sz="2400" dirty="0" smtClean="0"/>
                  <a:t>RSCP-</a:t>
                </a:r>
                <a:r>
                  <a:rPr lang="en-US" altLang="zh-CN" sz="2400" dirty="0" err="1" smtClean="0"/>
                  <a:t>iBGP</a:t>
                </a:r>
                <a:r>
                  <a:rPr lang="zh-CN" altLang="en-US" sz="2400" dirty="0" smtClean="0"/>
                  <a:t>：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当一条路由传输到集中平台，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/>
                </a:r>
                <a:br>
                  <a:rPr lang="en-US" altLang="zh-CN" sz="2400" dirty="0" smtClean="0">
                    <a:latin typeface="+mn-ea"/>
                    <a:ea typeface="+mn-ea"/>
                  </a:rPr>
                </a:br>
                <a:r>
                  <a:rPr lang="zh-CN" altLang="en-US" sz="2400" dirty="0" smtClean="0">
                    <a:latin typeface="+mn-ea"/>
                    <a:ea typeface="+mn-ea"/>
                  </a:rPr>
                  <a:t>路由计算</a:t>
                </a:r>
                <a:r>
                  <a:rPr lang="en-US" altLang="zh-CN" sz="2400" dirty="0" smtClean="0"/>
                  <a:t>1-N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次</a:t>
                </a:r>
                <a:r>
                  <a:rPr lang="zh-CN" altLang="en-US" sz="2400" dirty="0" smtClean="0">
                    <a:solidFill>
                      <a:srgbClr val="C00000"/>
                    </a:solidFill>
                    <a:latin typeface="+mn-ea"/>
                    <a:ea typeface="+mn-ea"/>
                  </a:rPr>
                  <a:t>（可能</a:t>
                </a:r>
                <a:r>
                  <a:rPr lang="en-US" altLang="zh-CN" sz="2400" dirty="0" smtClean="0">
                    <a:solidFill>
                      <a:srgbClr val="C00000"/>
                    </a:solidFill>
                    <a:ea typeface="+mn-ea"/>
                  </a:rPr>
                  <a:t>Public-</a:t>
                </a:r>
                <a:r>
                  <a:rPr lang="en-US" altLang="zh-CN" sz="2400" dirty="0" err="1" smtClean="0">
                    <a:solidFill>
                      <a:srgbClr val="C00000"/>
                    </a:solidFill>
                    <a:ea typeface="+mn-ea"/>
                  </a:rPr>
                  <a:t>Loc</a:t>
                </a:r>
                <a:r>
                  <a:rPr lang="en-US" altLang="zh-CN" sz="2400" dirty="0" smtClean="0">
                    <a:solidFill>
                      <a:srgbClr val="C00000"/>
                    </a:solidFill>
                    <a:ea typeface="+mn-ea"/>
                  </a:rPr>
                  <a:t>-RIB</a:t>
                </a:r>
                <a:r>
                  <a:rPr lang="zh-CN" altLang="en-US" sz="2400" dirty="0" smtClean="0">
                    <a:solidFill>
                      <a:srgbClr val="C00000"/>
                    </a:solidFill>
                    <a:latin typeface="+mn-ea"/>
                    <a:ea typeface="+mn-ea"/>
                  </a:rPr>
                  <a:t>计算</a:t>
                </a:r>
                <a:r>
                  <a:rPr lang="en-US" altLang="zh-CN" sz="2400" dirty="0" smtClean="0">
                    <a:solidFill>
                      <a:srgbClr val="C00000"/>
                    </a:solidFill>
                    <a:latin typeface="+mn-ea"/>
                    <a:ea typeface="+mn-ea"/>
                  </a:rPr>
                  <a:t>1</a:t>
                </a:r>
                <a:r>
                  <a:rPr lang="zh-CN" altLang="en-US" sz="2400" dirty="0" smtClean="0">
                    <a:solidFill>
                      <a:srgbClr val="C00000"/>
                    </a:solidFill>
                    <a:latin typeface="+mn-ea"/>
                    <a:ea typeface="+mn-ea"/>
                  </a:rPr>
                  <a:t>次）</a:t>
                </a:r>
                <a:endParaRPr lang="en-US" altLang="zh-CN" sz="2400" dirty="0" smtClean="0">
                  <a:solidFill>
                    <a:srgbClr val="C00000"/>
                  </a:solidFill>
                  <a:latin typeface="+mn-ea"/>
                  <a:ea typeface="+mn-ea"/>
                </a:endParaRPr>
              </a:p>
              <a:p>
                <a:pPr lvl="2"/>
                <a:r>
                  <a:rPr lang="zh-CN" altLang="en-US" sz="2000" dirty="0">
                    <a:latin typeface="+mn-ea"/>
                    <a:ea typeface="+mn-ea"/>
                  </a:rPr>
                  <a:t>消除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了传统自治系统内的路由震荡和路由收敛过程</a:t>
                </a:r>
                <a:endParaRPr lang="zh-CN" altLang="en-US" sz="2000" dirty="0">
                  <a:latin typeface="+mn-ea"/>
                  <a:ea typeface="+mn-ea"/>
                </a:endParaRPr>
              </a:p>
              <a:p>
                <a:pPr lvl="1"/>
                <a:endParaRPr lang="en-US" altLang="zh-CN" sz="2400" dirty="0" smtClean="0"/>
              </a:p>
              <a:p>
                <a:pPr lvl="1"/>
                <a:endParaRPr lang="en-US" altLang="zh-CN" sz="24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96" t="-12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525F-F357-45A5-9FDF-10E10B46B0FC}" type="slidenum">
              <a:rPr lang="zh-CN" altLang="en-US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595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Route-Client</a:t>
            </a:r>
            <a:r>
              <a:rPr lang="zh-CN" altLang="en-US" smtClean="0"/>
              <a:t>的设计与实现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/>
              <a:t>Adj</a:t>
            </a:r>
            <a:r>
              <a:rPr lang="en-US" altLang="zh-CN" sz="2800" dirty="0" smtClean="0"/>
              <a:t>-RIB</a:t>
            </a:r>
            <a:r>
              <a:rPr lang="zh-CN" altLang="en-US" sz="2800" dirty="0" smtClean="0"/>
              <a:t>路由存储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latin typeface="+mn-ea"/>
                <a:ea typeface="+mn-ea"/>
              </a:rPr>
              <a:t>存储</a:t>
            </a:r>
            <a:r>
              <a:rPr lang="en-US" altLang="zh-CN" sz="2400" dirty="0" err="1" smtClean="0"/>
              <a:t>Adj</a:t>
            </a:r>
            <a:r>
              <a:rPr lang="en-US" altLang="zh-CN" sz="2400" dirty="0" smtClean="0"/>
              <a:t>-RIB-In/Out</a:t>
            </a:r>
          </a:p>
          <a:p>
            <a:pPr lvl="2"/>
            <a:endParaRPr lang="en-US" altLang="zh-CN" sz="2000" dirty="0" smtClean="0"/>
          </a:p>
          <a:p>
            <a:r>
              <a:rPr lang="zh-CN" altLang="en-US" sz="2800" dirty="0" smtClean="0"/>
              <a:t>路由策略管理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latin typeface="+mn-ea"/>
                <a:ea typeface="+mn-ea"/>
              </a:rPr>
              <a:t>收到</a:t>
            </a:r>
            <a:r>
              <a:rPr lang="en-US" altLang="zh-CN" sz="2400" dirty="0" err="1" smtClean="0"/>
              <a:t>eBGP</a:t>
            </a:r>
            <a:r>
              <a:rPr lang="zh-CN" altLang="en-US" sz="2400" dirty="0" smtClean="0">
                <a:latin typeface="+mn-ea"/>
                <a:ea typeface="+mn-ea"/>
              </a:rPr>
              <a:t>路由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>
                <a:latin typeface="+mn-ea"/>
                <a:ea typeface="+mn-ea"/>
              </a:rPr>
              <a:t>经过入站过滤更新</a:t>
            </a:r>
            <a:endParaRPr lang="en-US" altLang="zh-CN" sz="2400" dirty="0" smtClean="0">
              <a:latin typeface="+mn-ea"/>
              <a:ea typeface="+mn-ea"/>
            </a:endParaRPr>
          </a:p>
          <a:p>
            <a:pPr lvl="1"/>
            <a:r>
              <a:rPr lang="zh-CN" altLang="en-US" sz="2400" dirty="0" smtClean="0">
                <a:latin typeface="+mn-ea"/>
                <a:ea typeface="+mn-ea"/>
              </a:rPr>
              <a:t>收到</a:t>
            </a:r>
            <a:r>
              <a:rPr lang="en-US" altLang="zh-CN" sz="2400" dirty="0" err="1" smtClean="0"/>
              <a:t>iBGP</a:t>
            </a:r>
            <a:r>
              <a:rPr lang="zh-CN" altLang="en-US" sz="2400" dirty="0" smtClean="0">
                <a:latin typeface="+mn-ea"/>
                <a:ea typeface="+mn-ea"/>
              </a:rPr>
              <a:t>路由，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>
                <a:latin typeface="+mn-ea"/>
                <a:ea typeface="+mn-ea"/>
              </a:rPr>
              <a:t>经过出站过滤更新</a:t>
            </a:r>
            <a:endParaRPr lang="en-US" altLang="zh-CN" sz="2400" dirty="0" smtClean="0">
              <a:latin typeface="+mn-ea"/>
              <a:ea typeface="+mn-ea"/>
            </a:endParaRPr>
          </a:p>
          <a:p>
            <a:pPr lvl="2"/>
            <a:endParaRPr lang="en-US" altLang="zh-CN" sz="2000" dirty="0" smtClean="0"/>
          </a:p>
          <a:p>
            <a:r>
              <a:rPr lang="zh-CN" altLang="en-US" sz="2800" dirty="0" smtClean="0"/>
              <a:t>接收宣告路由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latin typeface="+mn-ea"/>
                <a:ea typeface="+mn-ea"/>
              </a:rPr>
              <a:t>收到</a:t>
            </a:r>
            <a:r>
              <a:rPr lang="en-US" altLang="zh-CN" sz="2400" dirty="0" err="1" smtClean="0"/>
              <a:t>eBGP</a:t>
            </a:r>
            <a:r>
              <a:rPr lang="zh-CN" altLang="en-US" sz="2400" dirty="0" smtClean="0">
                <a:latin typeface="+mn-ea"/>
                <a:ea typeface="+mn-ea"/>
              </a:rPr>
              <a:t>路由，宣告给</a:t>
            </a:r>
            <a:r>
              <a:rPr lang="en-US" altLang="zh-CN" sz="2400" dirty="0" err="1" smtClean="0"/>
              <a:t>iBGP</a:t>
            </a:r>
            <a:r>
              <a:rPr lang="zh-CN" altLang="en-US" sz="2400" dirty="0" smtClean="0">
                <a:latin typeface="+mn-ea"/>
                <a:ea typeface="+mn-ea"/>
              </a:rPr>
              <a:t>邻居</a:t>
            </a:r>
            <a:endParaRPr lang="en-US" altLang="zh-CN" sz="2400" dirty="0" smtClean="0">
              <a:latin typeface="+mn-ea"/>
              <a:ea typeface="+mn-ea"/>
            </a:endParaRPr>
          </a:p>
          <a:p>
            <a:pPr lvl="1"/>
            <a:r>
              <a:rPr lang="zh-CN" altLang="en-US" sz="2400" dirty="0" smtClean="0">
                <a:latin typeface="+mn-ea"/>
                <a:ea typeface="+mn-ea"/>
              </a:rPr>
              <a:t>收到</a:t>
            </a:r>
            <a:r>
              <a:rPr lang="en-US" altLang="zh-CN" sz="2400" dirty="0" err="1" smtClean="0"/>
              <a:t>iBGP</a:t>
            </a:r>
            <a:r>
              <a:rPr lang="zh-CN" altLang="en-US" sz="2400" dirty="0" smtClean="0">
                <a:latin typeface="+mn-ea"/>
                <a:ea typeface="+mn-ea"/>
              </a:rPr>
              <a:t>路由，宣告给所有</a:t>
            </a:r>
            <a:r>
              <a:rPr lang="en-US" altLang="zh-CN" sz="2400" dirty="0" err="1" smtClean="0"/>
              <a:t>eBGP</a:t>
            </a:r>
            <a:r>
              <a:rPr lang="zh-CN" altLang="en-US" sz="2400" dirty="0" smtClean="0">
                <a:latin typeface="+mn-ea"/>
                <a:ea typeface="+mn-ea"/>
              </a:rPr>
              <a:t>邻居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525F-F357-45A5-9FDF-10E10B46B0FC}" type="slidenum">
              <a:rPr lang="zh-CN" altLang="en-US" smtClean="0"/>
              <a:pPr/>
              <a:t>16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524000"/>
            <a:ext cx="5026649" cy="37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8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通信协议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 smtClean="0"/>
                  <a:t>扩展</a:t>
                </a:r>
                <a:r>
                  <a:rPr lang="en-US" altLang="zh-CN" sz="2400" dirty="0" err="1" smtClean="0"/>
                  <a:t>iBGP</a:t>
                </a:r>
                <a:r>
                  <a:rPr lang="zh-CN" altLang="en-US" sz="2400" dirty="0" smtClean="0"/>
                  <a:t>协议</a:t>
                </a:r>
                <a:r>
                  <a:rPr lang="zh-CN" altLang="en-US" sz="2400" dirty="0"/>
                  <a:t>：</a:t>
                </a:r>
                <a:r>
                  <a:rPr lang="en-US" altLang="zh-CN" sz="2400" dirty="0" smtClean="0"/>
                  <a:t>Path Attributes</a:t>
                </a:r>
                <a:r>
                  <a:rPr lang="zh-CN" altLang="en-US" sz="2400" dirty="0" smtClean="0"/>
                  <a:t>添加</a:t>
                </a:r>
                <a:r>
                  <a:rPr lang="en-US" altLang="zh-CN" sz="2400" dirty="0" smtClean="0"/>
                  <a:t>/</a:t>
                </a:r>
                <a:r>
                  <a:rPr lang="zh-CN" altLang="en-US" sz="2400" dirty="0" smtClean="0"/>
                  <a:t>解析</a:t>
                </a:r>
                <a:r>
                  <a:rPr lang="en-US" altLang="zh-CN" sz="2400" dirty="0" smtClean="0"/>
                  <a:t>Weight</a:t>
                </a:r>
                <a:r>
                  <a:rPr lang="zh-CN" altLang="en-US" sz="2400" dirty="0" smtClean="0"/>
                  <a:t>属性；</a:t>
                </a:r>
                <a:endParaRPr lang="en-US" altLang="zh-CN" sz="2400" dirty="0" smtClean="0"/>
              </a:p>
              <a:p>
                <a:pPr lvl="1"/>
                <a:r>
                  <a:rPr lang="en-US" altLang="zh-CN" sz="2200" dirty="0" smtClean="0"/>
                  <a:t>Attribute Type</a:t>
                </a:r>
                <a:r>
                  <a:rPr lang="zh-CN" altLang="en-US" sz="2200" dirty="0" smtClean="0"/>
                  <a:t>：</a:t>
                </a:r>
                <a:endParaRPr lang="en-US" altLang="zh-CN" sz="2200" dirty="0" smtClean="0"/>
              </a:p>
              <a:p>
                <a:pPr lvl="2"/>
                <a:r>
                  <a:rPr lang="en-US" altLang="zh-CN" sz="1800" dirty="0" smtClean="0"/>
                  <a:t>Flag</a:t>
                </a:r>
                <a:r>
                  <a:rPr lang="zh-CN" altLang="en-US" sz="1800" dirty="0" smtClean="0"/>
                  <a:t>：</a:t>
                </a:r>
                <a:r>
                  <a:rPr lang="en-US" altLang="zh-CN" sz="1800" dirty="0" smtClean="0"/>
                  <a:t>01000000</a:t>
                </a:r>
                <a:r>
                  <a:rPr lang="zh-CN" altLang="en-US" sz="1800" dirty="0" smtClean="0"/>
                  <a:t>；</a:t>
                </a:r>
                <a:r>
                  <a:rPr lang="en-US" altLang="zh-CN" sz="1800" dirty="0" smtClean="0"/>
                  <a:t>Type Code</a:t>
                </a:r>
                <a:r>
                  <a:rPr lang="zh-CN" altLang="en-US" sz="1800" dirty="0" smtClean="0"/>
                  <a:t>：</a:t>
                </a:r>
                <a:r>
                  <a:rPr lang="zh-CN" altLang="en-US" sz="1800" dirty="0" smtClean="0">
                    <a:latin typeface="+mn-ea"/>
                    <a:ea typeface="+mn-ea"/>
                  </a:rPr>
                  <a:t>设置</a:t>
                </a:r>
                <a:r>
                  <a:rPr lang="zh-CN" altLang="en-US" sz="1800" dirty="0" smtClean="0"/>
                  <a:t>为</a:t>
                </a:r>
                <a:r>
                  <a:rPr lang="en-US" altLang="zh-CN" sz="1800" dirty="0" smtClean="0"/>
                  <a:t>31</a:t>
                </a:r>
                <a:r>
                  <a:rPr lang="zh-CN" altLang="en-US" sz="1800" dirty="0" smtClean="0"/>
                  <a:t>（</a:t>
                </a:r>
                <a:r>
                  <a:rPr lang="zh-CN" altLang="en-US" sz="1800" dirty="0" smtClean="0">
                    <a:latin typeface="+mn-ea"/>
                    <a:ea typeface="+mn-ea"/>
                  </a:rPr>
                  <a:t>值的范围为</a:t>
                </a:r>
                <a:r>
                  <a:rPr lang="en-US" altLang="zh-CN" sz="1800" dirty="0" smtClean="0"/>
                  <a:t>0-31</a:t>
                </a:r>
                <a:r>
                  <a:rPr lang="zh-CN" altLang="en-US" sz="1800" dirty="0" smtClean="0"/>
                  <a:t>）</a:t>
                </a:r>
                <a:endParaRPr lang="en-US" altLang="zh-CN" sz="1800" dirty="0" smtClean="0"/>
              </a:p>
              <a:p>
                <a:pPr lvl="1"/>
                <a:r>
                  <a:rPr lang="en-US" altLang="zh-CN" sz="2200" dirty="0" smtClean="0"/>
                  <a:t>Attribute Length</a:t>
                </a:r>
                <a:r>
                  <a:rPr lang="zh-CN" altLang="en-US" sz="2200" dirty="0" smtClean="0"/>
                  <a:t>：</a:t>
                </a:r>
                <a:r>
                  <a:rPr lang="en-US" altLang="zh-CN" sz="2000" dirty="0" smtClean="0"/>
                  <a:t>2</a:t>
                </a:r>
                <a:r>
                  <a:rPr lang="zh-CN" altLang="en-US" sz="2000" dirty="0" smtClean="0"/>
                  <a:t>（</a:t>
                </a:r>
                <a:r>
                  <a:rPr lang="en-US" altLang="zh-CN" sz="2000" dirty="0" smtClean="0"/>
                  <a:t>Weight</a:t>
                </a:r>
                <a:r>
                  <a:rPr lang="zh-CN" altLang="en-US" sz="2000" dirty="0">
                    <a:latin typeface="+mn-ea"/>
                    <a:ea typeface="+mn-ea"/>
                  </a:rPr>
                  <a:t>属性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值范围</a:t>
                </a:r>
                <a:r>
                  <a:rPr lang="en-US" altLang="zh-CN" sz="2000" dirty="0" smtClean="0"/>
                  <a:t>[0,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000" dirty="0" smtClean="0"/>
                  <a:t>1</a:t>
                </a:r>
                <a:r>
                  <a:rPr lang="en-US" altLang="zh-CN" sz="2000" dirty="0"/>
                  <a:t>]</a:t>
                </a:r>
                <a:r>
                  <a:rPr lang="zh-CN" altLang="en-US" sz="2000" dirty="0" smtClean="0"/>
                  <a:t>）</a:t>
                </a:r>
                <a:endParaRPr lang="en-US" altLang="zh-CN" sz="2000" dirty="0" smtClean="0"/>
              </a:p>
              <a:p>
                <a:pPr lvl="1"/>
                <a:r>
                  <a:rPr lang="en-US" altLang="zh-CN" sz="2200" dirty="0" smtClean="0"/>
                  <a:t>Attribute Value</a:t>
                </a:r>
                <a:r>
                  <a:rPr lang="zh-CN" altLang="en-US" sz="2200" dirty="0" smtClean="0"/>
                  <a:t>：</a:t>
                </a:r>
                <a:r>
                  <a:rPr lang="en-US" altLang="zh-CN" sz="2000" dirty="0" smtClean="0"/>
                  <a:t>Weight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值为</a:t>
                </a:r>
                <a:r>
                  <a:rPr lang="en-US" altLang="zh-CN" sz="2000" dirty="0" smtClean="0"/>
                  <a:t>150</a:t>
                </a:r>
                <a:r>
                  <a:rPr lang="zh-CN" altLang="en-US" sz="2000" dirty="0" smtClean="0"/>
                  <a:t>，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则添加</a:t>
                </a:r>
                <a:r>
                  <a:rPr lang="en-US" altLang="zh-CN" sz="2000" dirty="0" smtClean="0"/>
                  <a:t>0x401f020096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" t="-12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81" y="3660022"/>
            <a:ext cx="3962400" cy="2801859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C525F-F357-45A5-9FDF-10E10B46B0FC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00025" y="6461881"/>
            <a:ext cx="4739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+mn-lt"/>
              </a:rPr>
              <a:t>Wireshark</a:t>
            </a:r>
            <a:r>
              <a:rPr lang="zh-CN" altLang="en-US" sz="1600" dirty="0" smtClean="0"/>
              <a:t>抓包截图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携带</a:t>
            </a:r>
            <a:r>
              <a:rPr lang="en-US" altLang="zh-CN" sz="1600" dirty="0" smtClean="0">
                <a:latin typeface="+mn-lt"/>
              </a:rPr>
              <a:t>Weight</a:t>
            </a:r>
            <a:r>
              <a:rPr lang="zh-CN" altLang="en-US" sz="1600" dirty="0" smtClean="0"/>
              <a:t>属性的</a:t>
            </a:r>
            <a:r>
              <a:rPr lang="en-US" altLang="zh-CN" sz="1600" dirty="0" smtClean="0">
                <a:latin typeface="+mn-lt"/>
              </a:rPr>
              <a:t>UPDATE</a:t>
            </a:r>
            <a:r>
              <a:rPr lang="zh-CN" altLang="en-US" sz="1600" dirty="0" smtClean="0"/>
              <a:t>报文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844" y="3660021"/>
            <a:ext cx="3805956" cy="284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3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152400"/>
            <a:ext cx="8145462" cy="1143000"/>
          </a:xfrm>
        </p:spPr>
        <p:txBody>
          <a:bodyPr/>
          <a:lstStyle/>
          <a:p>
            <a:r>
              <a:rPr lang="zh-CN" altLang="en-US" dirty="0" smtClean="0"/>
              <a:t>论文主要工作：</a:t>
            </a:r>
            <a:r>
              <a:rPr lang="en-US" altLang="zh-CN" dirty="0" smtClean="0"/>
              <a:t>RSCP-</a:t>
            </a:r>
            <a:r>
              <a:rPr lang="en-US" altLang="zh-CN" dirty="0" err="1" smtClean="0"/>
              <a:t>iBGP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C525F-F357-45A5-9FDF-10E10B46B0FC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762000" y="2057400"/>
            <a:ext cx="2869629" cy="1147851"/>
            <a:chOff x="3281" y="1458074"/>
            <a:chExt cx="2869629" cy="1147851"/>
          </a:xfrm>
        </p:grpSpPr>
        <p:sp>
          <p:nvSpPr>
            <p:cNvPr id="21" name="五边形 20"/>
            <p:cNvSpPr/>
            <p:nvPr/>
          </p:nvSpPr>
          <p:spPr>
            <a:xfrm>
              <a:off x="3281" y="1458074"/>
              <a:ext cx="2869629" cy="1147851"/>
            </a:xfrm>
            <a:prstGeom prst="homePlate">
              <a:avLst/>
            </a:prstGeom>
            <a:solidFill>
              <a:srgbClr val="000099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五边形 4"/>
            <p:cNvSpPr/>
            <p:nvPr/>
          </p:nvSpPr>
          <p:spPr>
            <a:xfrm>
              <a:off x="3281" y="1458074"/>
              <a:ext cx="2224353" cy="11478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74676" rIns="37338" bIns="74676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200" kern="1200" dirty="0" smtClean="0">
                  <a:latin typeface="Tahoma" panose="020B0604030504040204" pitchFamily="34" charset="0"/>
                </a:rPr>
                <a:t>系统结构</a:t>
              </a:r>
              <a:endParaRPr lang="zh-CN" altLang="en-US" sz="3200" kern="12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273316" y="2063552"/>
            <a:ext cx="2869629" cy="1147851"/>
            <a:chOff x="2514597" y="1464226"/>
            <a:chExt cx="2869629" cy="1147851"/>
          </a:xfrm>
        </p:grpSpPr>
        <p:sp>
          <p:nvSpPr>
            <p:cNvPr id="19" name="燕尾形 18"/>
            <p:cNvSpPr/>
            <p:nvPr/>
          </p:nvSpPr>
          <p:spPr>
            <a:xfrm>
              <a:off x="2514597" y="1464226"/>
              <a:ext cx="2869629" cy="1147851"/>
            </a:xfrm>
            <a:prstGeom prst="chevron">
              <a:avLst/>
            </a:prstGeom>
            <a:solidFill>
              <a:srgbClr val="000099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effectRef>
            <a:fontRef idx="minor">
              <a:schemeClr val="lt1"/>
            </a:fontRef>
          </p:style>
        </p:sp>
        <p:sp>
          <p:nvSpPr>
            <p:cNvPr id="20" name="燕尾形 6"/>
            <p:cNvSpPr/>
            <p:nvPr/>
          </p:nvSpPr>
          <p:spPr>
            <a:xfrm>
              <a:off x="3088523" y="1464226"/>
              <a:ext cx="2008740" cy="11478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74676" rIns="37338" bIns="74676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200" kern="1200" dirty="0" smtClean="0">
                  <a:latin typeface="Tahoma" panose="020B0604030504040204" pitchFamily="34" charset="0"/>
                </a:rPr>
                <a:t>设计实现</a:t>
              </a:r>
              <a:endParaRPr lang="zh-CN" altLang="en-US" sz="3200" kern="12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769393" y="2055931"/>
            <a:ext cx="2869629" cy="1147851"/>
            <a:chOff x="4597970" y="1448983"/>
            <a:chExt cx="2869629" cy="1147851"/>
          </a:xfrm>
          <a:solidFill>
            <a:srgbClr val="000099"/>
          </a:solidFill>
        </p:grpSpPr>
        <p:sp>
          <p:nvSpPr>
            <p:cNvPr id="17" name="燕尾形 16"/>
            <p:cNvSpPr/>
            <p:nvPr/>
          </p:nvSpPr>
          <p:spPr>
            <a:xfrm>
              <a:off x="4597970" y="1448983"/>
              <a:ext cx="2869629" cy="1147851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</p:sp>
        <p:sp>
          <p:nvSpPr>
            <p:cNvPr id="18" name="燕尾形 8"/>
            <p:cNvSpPr/>
            <p:nvPr/>
          </p:nvSpPr>
          <p:spPr>
            <a:xfrm>
              <a:off x="5171896" y="1448983"/>
              <a:ext cx="2008740" cy="114785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74676" rIns="37338" bIns="74676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200" kern="1200" dirty="0" smtClean="0">
                  <a:latin typeface="Tahoma" panose="020B0604030504040204" pitchFamily="34" charset="0"/>
                </a:rPr>
                <a:t>测试分析</a:t>
              </a:r>
              <a:endParaRPr lang="zh-CN" altLang="en-US" sz="3200" kern="12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62000" y="3629641"/>
            <a:ext cx="2947340" cy="2306933"/>
            <a:chOff x="3281" y="884148"/>
            <a:chExt cx="2947340" cy="2306933"/>
          </a:xfrm>
        </p:grpSpPr>
        <p:sp>
          <p:nvSpPr>
            <p:cNvPr id="30" name="五边形 29"/>
            <p:cNvSpPr/>
            <p:nvPr/>
          </p:nvSpPr>
          <p:spPr>
            <a:xfrm>
              <a:off x="3281" y="884148"/>
              <a:ext cx="2869629" cy="2295703"/>
            </a:xfrm>
            <a:prstGeom prst="homePlate">
              <a:avLst>
                <a:gd name="adj" fmla="val 25000"/>
              </a:avLst>
            </a:prstGeom>
            <a:solidFill>
              <a:srgbClr val="000099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五边形 4"/>
            <p:cNvSpPr/>
            <p:nvPr/>
          </p:nvSpPr>
          <p:spPr>
            <a:xfrm>
              <a:off x="184732" y="895378"/>
              <a:ext cx="2765889" cy="22957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234" tIns="60960" rIns="404937" bIns="60960" numCol="1" spcCol="1270" anchor="t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 smtClean="0">
                  <a:latin typeface="Tahoma" panose="020B0604030504040204" pitchFamily="34" charset="0"/>
                </a:rPr>
                <a:t>第三章</a:t>
              </a:r>
              <a:endParaRPr lang="zh-CN" altLang="en-US" sz="28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kern="1200" dirty="0" smtClean="0">
                  <a:latin typeface="Tahoma" panose="020B0604030504040204" pitchFamily="34" charset="0"/>
                </a:rPr>
                <a:t>系统基本思想</a:t>
              </a:r>
              <a:endParaRPr lang="en-US" altLang="zh-CN" sz="2000" kern="1200" dirty="0">
                <a:latin typeface="Tahoma" panose="020B0604030504040204" pitchFamily="34" charset="0"/>
              </a:endParaRPr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kern="1200" dirty="0" smtClean="0">
                  <a:latin typeface="Tahoma" panose="020B0604030504040204" pitchFamily="34" charset="0"/>
                </a:rPr>
                <a:t>主要组成部分</a:t>
              </a:r>
              <a:endParaRPr lang="en-US" altLang="zh-CN" sz="2000" kern="1200" dirty="0" smtClean="0">
                <a:latin typeface="Tahoma" panose="020B0604030504040204" pitchFamily="34" charset="0"/>
              </a:endParaRPr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kern="1200" dirty="0" smtClean="0">
                  <a:latin typeface="Tahoma" panose="020B0604030504040204" pitchFamily="34" charset="0"/>
                </a:rPr>
                <a:t>与现有方案对比</a:t>
              </a:r>
              <a:endParaRPr lang="en-US" altLang="zh-CN" sz="2000" kern="1200" dirty="0" smtClean="0">
                <a:latin typeface="Tahoma" panose="020B060403050404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283476" y="3640873"/>
            <a:ext cx="2869629" cy="2295703"/>
            <a:chOff x="2298985" y="884148"/>
            <a:chExt cx="2869629" cy="2295703"/>
          </a:xfrm>
        </p:grpSpPr>
        <p:sp>
          <p:nvSpPr>
            <p:cNvPr id="28" name="燕尾形 27"/>
            <p:cNvSpPr/>
            <p:nvPr/>
          </p:nvSpPr>
          <p:spPr>
            <a:xfrm>
              <a:off x="2298985" y="884148"/>
              <a:ext cx="2869629" cy="2295703"/>
            </a:xfrm>
            <a:prstGeom prst="chevron">
              <a:avLst>
                <a:gd name="adj" fmla="val 25000"/>
              </a:avLst>
            </a:prstGeom>
            <a:solidFill>
              <a:srgbClr val="000099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燕尾形 6"/>
            <p:cNvSpPr/>
            <p:nvPr/>
          </p:nvSpPr>
          <p:spPr>
            <a:xfrm>
              <a:off x="2837352" y="884148"/>
              <a:ext cx="2227521" cy="22957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234" tIns="60960" rIns="101234" bIns="60960" numCol="1" spcCol="1270" anchor="t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 smtClean="0">
                  <a:latin typeface="Tahoma" panose="020B0604030504040204" pitchFamily="34" charset="0"/>
                </a:rPr>
                <a:t>第四章</a:t>
              </a:r>
              <a:endParaRPr lang="zh-CN" altLang="en-US" sz="28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kern="1200" dirty="0" smtClean="0">
                  <a:latin typeface="Tahoma" panose="020B0604030504040204" pitchFamily="34" charset="0"/>
                </a:rPr>
                <a:t>集中平台</a:t>
              </a:r>
              <a:r>
                <a:rPr lang="en-US" altLang="zh-CN" sz="2000" kern="1200" dirty="0" smtClean="0"/>
                <a:t>Route-Server</a:t>
              </a:r>
              <a:endParaRPr lang="en-US" altLang="zh-CN" sz="20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kern="1200" dirty="0" smtClean="0">
                  <a:latin typeface="Tahoma" panose="020B0604030504040204" pitchFamily="34" charset="0"/>
                </a:rPr>
                <a:t>边界路由器</a:t>
              </a:r>
              <a:r>
                <a:rPr lang="en-US" altLang="zh-CN" sz="2000" kern="1200" dirty="0" smtClean="0"/>
                <a:t>Route-Client</a:t>
              </a:r>
              <a:endParaRPr lang="en-US" altLang="zh-CN" sz="20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kern="1200" dirty="0" smtClean="0">
                  <a:latin typeface="Tahoma" panose="020B0604030504040204" pitchFamily="34" charset="0"/>
                </a:rPr>
                <a:t>通信协议</a:t>
              </a:r>
              <a:endParaRPr lang="zh-CN" altLang="zh-CN" sz="2000" kern="1200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804185" y="3619482"/>
            <a:ext cx="2869629" cy="2295703"/>
            <a:chOff x="4594688" y="884148"/>
            <a:chExt cx="2869629" cy="2295703"/>
          </a:xfrm>
          <a:solidFill>
            <a:srgbClr val="000099"/>
          </a:solidFill>
        </p:grpSpPr>
        <p:sp>
          <p:nvSpPr>
            <p:cNvPr id="26" name="燕尾形 25"/>
            <p:cNvSpPr/>
            <p:nvPr/>
          </p:nvSpPr>
          <p:spPr>
            <a:xfrm>
              <a:off x="4594688" y="884148"/>
              <a:ext cx="2869629" cy="2295703"/>
            </a:xfrm>
            <a:prstGeom prst="chevron">
              <a:avLst>
                <a:gd name="adj" fmla="val 25000"/>
              </a:avLst>
            </a:prstGeom>
            <a:grpFill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燕尾形 8"/>
            <p:cNvSpPr/>
            <p:nvPr/>
          </p:nvSpPr>
          <p:spPr>
            <a:xfrm>
              <a:off x="5168614" y="884148"/>
              <a:ext cx="2137570" cy="229570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234" tIns="60960" rIns="101234" bIns="60960" numCol="1" spcCol="1270" anchor="t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 smtClean="0"/>
                <a:t>第五章</a:t>
              </a:r>
              <a:endParaRPr lang="zh-CN" altLang="en-US" sz="28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b="1" u="sng" dirty="0">
                  <a:solidFill>
                    <a:srgbClr val="FFFF00"/>
                  </a:solidFill>
                  <a:latin typeface="Tahoma" panose="020B0604030504040204" pitchFamily="34" charset="0"/>
                </a:rPr>
                <a:t>系统功能验证</a:t>
              </a:r>
              <a:endParaRPr lang="en-US" altLang="zh-CN" sz="2000" b="1" u="sng" dirty="0">
                <a:solidFill>
                  <a:srgbClr val="FFFF00"/>
                </a:solidFill>
                <a:latin typeface="Tahoma" panose="020B0604030504040204" pitchFamily="34" charset="0"/>
              </a:endParaRPr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altLang="zh-CN" sz="2000" dirty="0">
                <a:latin typeface="Tahoma" panose="020B0604030504040204" pitchFamily="34" charset="0"/>
              </a:endParaRPr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dirty="0">
                  <a:latin typeface="Tahoma" panose="020B0604030504040204" pitchFamily="34" charset="0"/>
                </a:rPr>
                <a:t>一致性测试</a:t>
              </a:r>
              <a:endParaRPr lang="en-US" altLang="zh-CN" sz="2000" dirty="0">
                <a:latin typeface="Tahoma" panose="020B0604030504040204" pitchFamily="34" charset="0"/>
              </a:endParaRPr>
            </a:p>
          </p:txBody>
        </p:sp>
      </p:grpSp>
      <p:sp>
        <p:nvSpPr>
          <p:cNvPr id="34" name="燕尾形 33"/>
          <p:cNvSpPr/>
          <p:nvPr/>
        </p:nvSpPr>
        <p:spPr>
          <a:xfrm>
            <a:off x="5804185" y="2042161"/>
            <a:ext cx="2869629" cy="1147851"/>
          </a:xfrm>
          <a:prstGeom prst="chevron">
            <a:avLst/>
          </a:prstGeom>
          <a:noFill/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sp>
      <p:sp>
        <p:nvSpPr>
          <p:cNvPr id="35" name="燕尾形 34"/>
          <p:cNvSpPr/>
          <p:nvPr/>
        </p:nvSpPr>
        <p:spPr>
          <a:xfrm>
            <a:off x="5804185" y="3629642"/>
            <a:ext cx="2869629" cy="2295703"/>
          </a:xfrm>
          <a:prstGeom prst="chevron">
            <a:avLst>
              <a:gd name="adj" fmla="val 25000"/>
            </a:avLst>
          </a:prstGeom>
          <a:noFill/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sp>
    </p:spTree>
    <p:extLst>
      <p:ext uri="{BB962C8B-B14F-4D97-AF65-F5344CB8AC3E}">
        <p14:creationId xmlns:p14="http://schemas.microsoft.com/office/powerpoint/2010/main" val="136528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系统功能验证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路由可扩展性、基于全部路由的路由计算</a:t>
            </a:r>
            <a:endParaRPr lang="en-US" altLang="zh-CN" sz="2800" dirty="0" smtClean="0"/>
          </a:p>
          <a:p>
            <a:r>
              <a:rPr lang="zh-CN" altLang="en-US" sz="2800" dirty="0" smtClean="0"/>
              <a:t>无</a:t>
            </a:r>
            <a:r>
              <a:rPr lang="en-US" altLang="zh-CN" sz="2800" dirty="0" smtClean="0"/>
              <a:t>MED</a:t>
            </a:r>
            <a:r>
              <a:rPr lang="zh-CN" altLang="en-US" sz="2800" dirty="0" smtClean="0"/>
              <a:t>值引起的路由震荡、路由计算次数优化</a:t>
            </a:r>
            <a:endParaRPr lang="en-US" altLang="zh-CN" sz="2800" dirty="0" smtClean="0"/>
          </a:p>
          <a:p>
            <a:r>
              <a:rPr lang="zh-CN" altLang="en-US" sz="2800" dirty="0" smtClean="0"/>
              <a:t>路由表集中存储、路由表存储优化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525F-F357-45A5-9FDF-10E10B46B0FC}" type="slidenum">
              <a:rPr lang="zh-CN" altLang="en-US" smtClean="0"/>
              <a:pPr/>
              <a:t>19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884545"/>
              </p:ext>
            </p:extLst>
          </p:nvPr>
        </p:nvGraphicFramePr>
        <p:xfrm>
          <a:off x="452120" y="3331861"/>
          <a:ext cx="8181975" cy="3034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3386954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9911173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06100719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903331717"/>
                    </a:ext>
                  </a:extLst>
                </a:gridCol>
                <a:gridCol w="613986">
                  <a:extLst>
                    <a:ext uri="{9D8B030D-6E8A-4147-A177-3AD203B41FA5}">
                      <a16:colId xmlns:a16="http://schemas.microsoft.com/office/drawing/2014/main" val="2063410838"/>
                    </a:ext>
                  </a:extLst>
                </a:gridCol>
                <a:gridCol w="882370">
                  <a:extLst>
                    <a:ext uri="{9D8B030D-6E8A-4147-A177-3AD203B41FA5}">
                      <a16:colId xmlns:a16="http://schemas.microsoft.com/office/drawing/2014/main" val="553954846"/>
                    </a:ext>
                  </a:extLst>
                </a:gridCol>
                <a:gridCol w="1123019">
                  <a:extLst>
                    <a:ext uri="{9D8B030D-6E8A-4147-A177-3AD203B41FA5}">
                      <a16:colId xmlns:a16="http://schemas.microsoft.com/office/drawing/2014/main" val="1561108473"/>
                    </a:ext>
                  </a:extLst>
                </a:gridCol>
              </a:tblGrid>
              <a:tr h="4168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关注点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RR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AS</a:t>
                      </a:r>
                      <a:r>
                        <a:rPr lang="zh-CN" altLang="en-US" sz="1600" u="none" strike="noStrike">
                          <a:effectLst/>
                        </a:rPr>
                        <a:t>联邦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SoftRouter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RCP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RFCP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RSCP-</a:t>
                      </a:r>
                      <a:r>
                        <a:rPr lang="en-US" sz="1600" u="none" strike="noStrike" dirty="0" err="1">
                          <a:effectLst/>
                        </a:rPr>
                        <a:t>iBGP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517833"/>
                  </a:ext>
                </a:extLst>
              </a:tr>
              <a:tr h="4168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路由可扩展性</a:t>
                      </a:r>
                      <a:r>
                        <a:rPr lang="en-US" altLang="zh-CN" sz="1600" u="none" strike="noStrike" dirty="0">
                          <a:effectLst/>
                        </a:rPr>
                        <a:t>: </a:t>
                      </a:r>
                      <a:r>
                        <a:rPr lang="zh-CN" altLang="en-US" sz="1600" u="none" strike="noStrike" dirty="0">
                          <a:effectLst/>
                        </a:rPr>
                        <a:t>不需要全连接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688371"/>
                  </a:ext>
                </a:extLst>
              </a:tr>
              <a:tr h="4168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路由计算：基于全部路由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986221"/>
                  </a:ext>
                </a:extLst>
              </a:tr>
              <a:tr h="4168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路由计算：</a:t>
                      </a:r>
                      <a:r>
                        <a:rPr lang="en-US" altLang="zh-CN" sz="1600" u="none" strike="noStrike" dirty="0">
                          <a:effectLst/>
                        </a:rPr>
                        <a:t>no MED</a:t>
                      </a:r>
                      <a:r>
                        <a:rPr lang="zh-CN" altLang="en-US" sz="1600" u="none" strike="noStrike" dirty="0">
                          <a:effectLst/>
                        </a:rPr>
                        <a:t>引起的震荡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066662"/>
                  </a:ext>
                </a:extLst>
              </a:tr>
              <a:tr h="3586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路由计算次数优化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532301"/>
                  </a:ext>
                </a:extLst>
              </a:tr>
              <a:tr h="3586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路由表集中存储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891781"/>
                  </a:ext>
                </a:extLst>
              </a:tr>
              <a:tr h="3586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路由表存储优化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74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u="sng" dirty="0" smtClean="0">
                <a:solidFill>
                  <a:srgbClr val="C00000"/>
                </a:solidFill>
              </a:rPr>
              <a:t>选题背景与相关综述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论文主要工作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 RSCP-</a:t>
            </a:r>
            <a:r>
              <a:rPr lang="en-US" altLang="zh-CN" sz="1600" dirty="0" err="1" smtClean="0"/>
              <a:t>iBGP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Route Server Control Platform</a:t>
            </a:r>
            <a:r>
              <a:rPr lang="zh-CN" altLang="en-US" sz="1600" dirty="0" smtClean="0"/>
              <a:t>）</a:t>
            </a:r>
          </a:p>
          <a:p>
            <a:pPr lvl="1"/>
            <a:r>
              <a:rPr lang="en-US" altLang="zh-CN" dirty="0" smtClean="0"/>
              <a:t>RSCP-</a:t>
            </a:r>
            <a:r>
              <a:rPr lang="en-US" altLang="zh-CN" dirty="0" err="1" smtClean="0"/>
              <a:t>iBGP</a:t>
            </a:r>
            <a:r>
              <a:rPr lang="zh-CN" altLang="en-US" dirty="0" smtClean="0">
                <a:latin typeface="+mn-ea"/>
                <a:ea typeface="+mn-ea"/>
              </a:rPr>
              <a:t>系统的平台架构</a:t>
            </a:r>
          </a:p>
          <a:p>
            <a:pPr lvl="1"/>
            <a:r>
              <a:rPr lang="en-US" altLang="zh-CN" dirty="0" smtClean="0"/>
              <a:t>RSCP-</a:t>
            </a:r>
            <a:r>
              <a:rPr lang="en-US" altLang="zh-CN" dirty="0" err="1" smtClean="0"/>
              <a:t>iBGP</a:t>
            </a:r>
            <a:r>
              <a:rPr lang="zh-CN" altLang="en-US" dirty="0" smtClean="0">
                <a:latin typeface="+mn-ea"/>
                <a:ea typeface="+mn-ea"/>
              </a:rPr>
              <a:t>系统的设计与实现</a:t>
            </a:r>
          </a:p>
          <a:p>
            <a:pPr lvl="1"/>
            <a:r>
              <a:rPr lang="en-US" altLang="zh-CN" dirty="0" smtClean="0"/>
              <a:t>RSCP-</a:t>
            </a:r>
            <a:r>
              <a:rPr lang="en-US" altLang="zh-CN" dirty="0" err="1" smtClean="0"/>
              <a:t>iBGP</a:t>
            </a:r>
            <a:r>
              <a:rPr lang="zh-CN" altLang="en-US" dirty="0" smtClean="0">
                <a:latin typeface="+mn-ea"/>
                <a:ea typeface="+mn-ea"/>
              </a:rPr>
              <a:t>系统的测试与分析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总结与展望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论文发表等情况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525F-F357-45A5-9FDF-10E10B46B0FC}" type="slidenum">
              <a:rPr lang="zh-CN" altLang="en-US" smtClean="0"/>
              <a:pPr/>
              <a:t>2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路由可扩展性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458" y="1455039"/>
            <a:ext cx="8229600" cy="5294313"/>
          </a:xfrm>
        </p:spPr>
        <p:txBody>
          <a:bodyPr/>
          <a:lstStyle/>
          <a:p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Docker</a:t>
            </a:r>
            <a:r>
              <a:rPr lang="zh-CN" altLang="en-US" sz="2400" dirty="0" smtClean="0"/>
              <a:t>部署</a:t>
            </a:r>
            <a:r>
              <a:rPr lang="en-US" altLang="zh-CN" sz="2400" dirty="0" smtClean="0"/>
              <a:t>RSCP-</a:t>
            </a:r>
            <a:r>
              <a:rPr lang="en-US" altLang="zh-CN" sz="2400" dirty="0" err="1" smtClean="0"/>
              <a:t>iBGP</a:t>
            </a:r>
            <a:r>
              <a:rPr lang="zh-CN" altLang="en-US" sz="2400" dirty="0" smtClean="0"/>
              <a:t>系统于有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台、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台、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台、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台边界路由器的自治系统，与全连接系统比较</a:t>
            </a:r>
            <a:r>
              <a:rPr lang="en-US" altLang="zh-CN" sz="2400" dirty="0" err="1" smtClean="0"/>
              <a:t>iBGP</a:t>
            </a:r>
            <a:r>
              <a:rPr lang="zh-CN" altLang="en-US" sz="2400" dirty="0" smtClean="0"/>
              <a:t>连接数目如下图：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 lvl="1"/>
            <a:endParaRPr lang="en-US" altLang="zh-CN" sz="20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Docker</a:t>
            </a:r>
            <a:r>
              <a:rPr lang="zh-CN" altLang="en-US" sz="2400" dirty="0" smtClean="0"/>
              <a:t>可实现超轻量级的虚拟化操作系统；一台实体机可运行几千台容器；</a:t>
            </a:r>
            <a:r>
              <a:rPr lang="en-US" altLang="zh-CN" sz="2400" dirty="0" err="1" smtClean="0"/>
              <a:t>Docker</a:t>
            </a:r>
            <a:r>
              <a:rPr lang="zh-CN" altLang="en-US" sz="2400" dirty="0" smtClean="0"/>
              <a:t>中的容器安装</a:t>
            </a:r>
            <a:r>
              <a:rPr lang="en-US" altLang="zh-CN" sz="2400" dirty="0" err="1" smtClean="0"/>
              <a:t>Quagga</a:t>
            </a:r>
            <a:r>
              <a:rPr lang="zh-CN" altLang="en-US" sz="2400" dirty="0" smtClean="0"/>
              <a:t>后可作为域内路由器，网络连接可通过脚本实现</a:t>
            </a:r>
            <a:endParaRPr lang="en-US" altLang="zh-CN" sz="2000" dirty="0" smtClean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525F-F357-45A5-9FDF-10E10B46B0FC}" type="slidenum">
              <a:rPr lang="zh-CN" altLang="en-US" smtClean="0"/>
              <a:pPr/>
              <a:t>20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40" y="2692400"/>
            <a:ext cx="4699320" cy="281959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19800" y="26670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 bwMode="auto">
              <a:xfrm>
                <a:off x="5883502" y="3241994"/>
                <a:ext cx="2710996" cy="134741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zh-CN" altLang="en-US" sz="2000" dirty="0">
                    <a:latin typeface="+mn-lt"/>
                  </a:rPr>
                  <a:t>结论：</a:t>
                </a:r>
                <a:endParaRPr lang="en-US" altLang="zh-CN" sz="2000" dirty="0">
                  <a:latin typeface="+mn-lt"/>
                </a:endParaRPr>
              </a:p>
              <a:p>
                <a:r>
                  <a:rPr lang="en-US" altLang="zh-CN" sz="2000" dirty="0">
                    <a:latin typeface="+mn-lt"/>
                  </a:rPr>
                  <a:t>RSCP-</a:t>
                </a:r>
                <a:r>
                  <a:rPr lang="en-US" altLang="zh-CN" sz="2000" dirty="0" err="1">
                    <a:latin typeface="+mn-lt"/>
                  </a:rPr>
                  <a:t>iBGP</a:t>
                </a:r>
                <a:r>
                  <a:rPr lang="zh-CN" altLang="en-US" sz="2000" dirty="0">
                    <a:latin typeface="+mn-lt"/>
                  </a:rPr>
                  <a:t>系统下</a:t>
                </a:r>
                <a:r>
                  <a:rPr lang="zh-CN" altLang="en-US" sz="2000" dirty="0" smtClean="0">
                    <a:latin typeface="+mn-lt"/>
                  </a:rPr>
                  <a:t>的</a:t>
                </a:r>
                <a:endParaRPr lang="en-US" altLang="zh-CN" sz="2000" dirty="0" smtClean="0">
                  <a:latin typeface="+mn-lt"/>
                </a:endParaRPr>
              </a:p>
              <a:p>
                <a:r>
                  <a:rPr lang="en-US" altLang="zh-CN" sz="2000" dirty="0" err="1" smtClean="0">
                    <a:latin typeface="+mn-lt"/>
                  </a:rPr>
                  <a:t>iBGP</a:t>
                </a:r>
                <a:r>
                  <a:rPr lang="zh-CN" altLang="en-US" sz="2000" dirty="0">
                    <a:latin typeface="+mn-lt"/>
                  </a:rPr>
                  <a:t>连接</a:t>
                </a:r>
                <a:r>
                  <a:rPr lang="zh-CN" altLang="en-US" sz="2000" dirty="0" smtClean="0">
                    <a:latin typeface="+mn-lt"/>
                  </a:rPr>
                  <a:t>数从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+mn-lt"/>
                  </a:rPr>
                  <a:t>降为</a:t>
                </a:r>
                <a:endParaRPr lang="en-US" altLang="zh-CN" sz="2000" dirty="0" smtClean="0">
                  <a:latin typeface="+mn-lt"/>
                </a:endParaRPr>
              </a:p>
              <a:p>
                <a:r>
                  <a:rPr lang="en-US" altLang="zh-CN" sz="2000" dirty="0" smtClean="0">
                    <a:latin typeface="+mn-lt"/>
                  </a:rPr>
                  <a:t>N</a:t>
                </a:r>
                <a:r>
                  <a:rPr lang="zh-CN" altLang="en-US" sz="2000" dirty="0" smtClean="0">
                    <a:latin typeface="+mn-lt"/>
                  </a:rPr>
                  <a:t>，可</a:t>
                </a:r>
                <a:r>
                  <a:rPr lang="zh-CN" altLang="en-US" sz="2000" dirty="0">
                    <a:latin typeface="+mn-lt"/>
                  </a:rPr>
                  <a:t>扩展性</a:t>
                </a:r>
                <a:r>
                  <a:rPr lang="zh-CN" altLang="en-US" sz="2000" dirty="0" smtClean="0">
                    <a:latin typeface="+mn-lt"/>
                  </a:rPr>
                  <a:t>较好</a:t>
                </a:r>
                <a:r>
                  <a:rPr lang="zh-CN" altLang="en-US" sz="2000" dirty="0">
                    <a:latin typeface="+mn-lt"/>
                  </a:rPr>
                  <a:t>。</a:t>
                </a: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83502" y="3241994"/>
                <a:ext cx="2710996" cy="1347410"/>
              </a:xfrm>
              <a:prstGeom prst="rect">
                <a:avLst/>
              </a:prstGeom>
              <a:blipFill>
                <a:blip r:embed="rId3"/>
                <a:stretch>
                  <a:fillRect l="-2013" t="-3139" b="-5381"/>
                </a:stretch>
              </a:blip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79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基于全部路由计算</a:t>
            </a:r>
            <a:r>
              <a:rPr lang="en-US" altLang="zh-CN" sz="3600" dirty="0" smtClean="0"/>
              <a:t>&amp;</a:t>
            </a:r>
            <a:r>
              <a:rPr lang="zh-CN" altLang="en-US" sz="3600" dirty="0" smtClean="0"/>
              <a:t>路由表集中存储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610600" cy="5294313"/>
          </a:xfrm>
        </p:spPr>
        <p:txBody>
          <a:bodyPr/>
          <a:lstStyle/>
          <a:p>
            <a:r>
              <a:rPr lang="zh-CN" altLang="en-US" sz="2800" dirty="0" smtClean="0"/>
              <a:t>虚拟机搭建下图拓扑，查看</a:t>
            </a:r>
            <a:r>
              <a:rPr lang="en-US" altLang="zh-CN" sz="2800" dirty="0" smtClean="0"/>
              <a:t>Route-Server</a:t>
            </a:r>
            <a:r>
              <a:rPr lang="zh-CN" altLang="en-US" sz="2800" dirty="0" smtClean="0"/>
              <a:t>的路由表项</a:t>
            </a: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525F-F357-45A5-9FDF-10E10B46B0FC}" type="slidenum">
              <a:rPr lang="zh-CN" altLang="en-US" smtClean="0"/>
              <a:pPr/>
              <a:t>21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78" y="2514600"/>
            <a:ext cx="3970299" cy="354171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4876800" y="2347117"/>
            <a:ext cx="2962309" cy="168002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000" dirty="0"/>
              <a:t>结论：</a:t>
            </a:r>
            <a:endParaRPr lang="en-US" altLang="zh-CN" sz="2000" dirty="0"/>
          </a:p>
          <a:p>
            <a:r>
              <a:rPr lang="en-US" altLang="zh-CN" sz="2000" dirty="0"/>
              <a:t>RSCP-</a:t>
            </a:r>
            <a:r>
              <a:rPr lang="en-US" altLang="zh-CN" sz="2000" dirty="0" err="1"/>
              <a:t>iBGP</a:t>
            </a:r>
            <a:r>
              <a:rPr lang="zh-CN" altLang="en-US" sz="2000" dirty="0" smtClean="0"/>
              <a:t>系统经</a:t>
            </a:r>
            <a:r>
              <a:rPr lang="en-US" altLang="zh-CN" sz="2000" dirty="0" err="1" smtClean="0"/>
              <a:t>eBGP</a:t>
            </a:r>
            <a:endParaRPr lang="en-US" altLang="zh-CN" sz="2000" dirty="0" smtClean="0"/>
          </a:p>
          <a:p>
            <a:r>
              <a:rPr lang="zh-CN" altLang="en-US" sz="2000" dirty="0" smtClean="0"/>
              <a:t>入</a:t>
            </a:r>
            <a:r>
              <a:rPr lang="zh-CN" altLang="en-US" sz="2000" dirty="0"/>
              <a:t>站过滤更新</a:t>
            </a:r>
            <a:r>
              <a:rPr lang="zh-CN" altLang="en-US" sz="2000" dirty="0" smtClean="0"/>
              <a:t>的路由，均</a:t>
            </a:r>
            <a:endParaRPr lang="en-US" altLang="zh-CN" sz="2000" dirty="0" smtClean="0"/>
          </a:p>
          <a:p>
            <a:r>
              <a:rPr lang="zh-CN" altLang="en-US" sz="2000" dirty="0" smtClean="0"/>
              <a:t>被</a:t>
            </a:r>
            <a:r>
              <a:rPr lang="zh-CN" altLang="en-US" sz="2000" dirty="0"/>
              <a:t>传输到</a:t>
            </a:r>
            <a:r>
              <a:rPr lang="zh-CN" altLang="en-US" sz="2000" dirty="0" smtClean="0"/>
              <a:t>集中平台，路由</a:t>
            </a:r>
            <a:endParaRPr lang="en-US" altLang="zh-CN" sz="2000" dirty="0" smtClean="0"/>
          </a:p>
          <a:p>
            <a:r>
              <a:rPr lang="zh-CN" altLang="en-US" sz="2000" dirty="0" smtClean="0"/>
              <a:t>计算</a:t>
            </a:r>
            <a:r>
              <a:rPr lang="zh-CN" altLang="en-US" sz="2000" dirty="0"/>
              <a:t>是</a:t>
            </a:r>
            <a:r>
              <a:rPr lang="zh-CN" altLang="en-US" sz="2000" dirty="0" smtClean="0"/>
              <a:t>基于全部</a:t>
            </a:r>
            <a:r>
              <a:rPr lang="zh-CN" altLang="en-US" sz="2000" dirty="0"/>
              <a:t>路由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592" y="4492998"/>
            <a:ext cx="4641090" cy="15633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57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11" y="3008313"/>
            <a:ext cx="6499274" cy="33528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无</a:t>
            </a:r>
            <a:r>
              <a:rPr lang="en-US" altLang="zh-CN" smtClean="0"/>
              <a:t>MED</a:t>
            </a:r>
            <a:r>
              <a:rPr lang="zh-CN" altLang="en-US" smtClean="0"/>
              <a:t>值引起的路由震荡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虚拟机搭建下图</a:t>
            </a:r>
            <a:r>
              <a:rPr lang="en-US" altLang="zh-CN" sz="2000" dirty="0" smtClean="0"/>
              <a:t>RSCP-</a:t>
            </a:r>
            <a:r>
              <a:rPr lang="en-US" altLang="zh-CN" sz="2000" dirty="0" err="1" smtClean="0"/>
              <a:t>iBGP</a:t>
            </a:r>
            <a:r>
              <a:rPr lang="zh-CN" altLang="en-US" sz="2000" dirty="0" smtClean="0"/>
              <a:t>系统，</a:t>
            </a:r>
            <a:r>
              <a:rPr lang="en-US" altLang="zh-CN" sz="2000" dirty="0" smtClean="0"/>
              <a:t>AS400</a:t>
            </a:r>
            <a:r>
              <a:rPr lang="zh-CN" altLang="en-US" sz="2000" dirty="0" smtClean="0"/>
              <a:t>向外宣告</a:t>
            </a:r>
            <a:r>
              <a:rPr lang="en-US" altLang="zh-CN" sz="2000" dirty="0" smtClean="0"/>
              <a:t>192.168.1.0/24,</a:t>
            </a:r>
          </a:p>
          <a:p>
            <a:pPr lvl="1"/>
            <a:r>
              <a:rPr lang="zh-CN" altLang="en-US" sz="1800" dirty="0" smtClean="0">
                <a:latin typeface="+mn-ea"/>
                <a:ea typeface="+mn-ea"/>
              </a:rPr>
              <a:t>查看</a:t>
            </a:r>
            <a:r>
              <a:rPr lang="en-US" altLang="zh-CN" sz="1800" dirty="0" smtClean="0"/>
              <a:t>Route-Server</a:t>
            </a:r>
            <a:r>
              <a:rPr lang="zh-CN" altLang="en-US" sz="1800" dirty="0" smtClean="0">
                <a:latin typeface="+mn-ea"/>
                <a:ea typeface="+mn-ea"/>
              </a:rPr>
              <a:t>的</a:t>
            </a:r>
            <a:r>
              <a:rPr lang="en-US" altLang="zh-CN" sz="1800" dirty="0" smtClean="0"/>
              <a:t>Public-</a:t>
            </a:r>
            <a:r>
              <a:rPr lang="en-US" altLang="zh-CN" sz="1800" dirty="0" err="1" smtClean="0"/>
              <a:t>Loc</a:t>
            </a:r>
            <a:r>
              <a:rPr lang="en-US" altLang="zh-CN" sz="1800" dirty="0" smtClean="0"/>
              <a:t>-RIB</a:t>
            </a:r>
            <a:r>
              <a:rPr lang="zh-CN" altLang="en-US" sz="1800" dirty="0" smtClean="0"/>
              <a:t>，</a:t>
            </a:r>
            <a:r>
              <a:rPr lang="zh-CN" altLang="en-US" sz="1800" dirty="0" smtClean="0">
                <a:latin typeface="+mn-ea"/>
                <a:ea typeface="+mn-ea"/>
              </a:rPr>
              <a:t>有</a:t>
            </a:r>
            <a:r>
              <a:rPr lang="en-US" altLang="zh-CN" sz="1800" dirty="0" smtClean="0">
                <a:latin typeface="+mn-ea"/>
                <a:ea typeface="+mn-ea"/>
              </a:rPr>
              <a:t>3</a:t>
            </a:r>
            <a:r>
              <a:rPr lang="zh-CN" altLang="en-US" sz="1800" dirty="0" smtClean="0">
                <a:latin typeface="+mn-ea"/>
                <a:ea typeface="+mn-ea"/>
              </a:rPr>
              <a:t>条路由</a:t>
            </a:r>
            <a:endParaRPr lang="en-US" altLang="zh-CN" sz="1800" dirty="0" smtClean="0">
              <a:latin typeface="+mn-ea"/>
              <a:ea typeface="+mn-ea"/>
            </a:endParaRPr>
          </a:p>
          <a:p>
            <a:pPr lvl="1"/>
            <a:r>
              <a:rPr lang="zh-CN" altLang="en-US" sz="1800" dirty="0" smtClean="0">
                <a:latin typeface="+mn-ea"/>
                <a:ea typeface="+mn-ea"/>
              </a:rPr>
              <a:t>相同</a:t>
            </a:r>
            <a:r>
              <a:rPr lang="en-US" altLang="zh-CN" sz="1800" dirty="0" smtClean="0"/>
              <a:t>AS</a:t>
            </a:r>
            <a:r>
              <a:rPr lang="zh-CN" altLang="en-US" sz="1800" dirty="0" smtClean="0">
                <a:latin typeface="+mn-ea"/>
                <a:ea typeface="+mn-ea"/>
              </a:rPr>
              <a:t>的</a:t>
            </a:r>
            <a:r>
              <a:rPr lang="en-US" altLang="zh-CN" sz="1800" dirty="0" smtClean="0"/>
              <a:t>MED</a:t>
            </a:r>
            <a:r>
              <a:rPr lang="zh-CN" altLang="en-US" sz="1800" dirty="0" smtClean="0">
                <a:latin typeface="+mn-ea"/>
                <a:ea typeface="+mn-ea"/>
              </a:rPr>
              <a:t>值非最小的路由从集合中删除（</a:t>
            </a:r>
            <a:r>
              <a:rPr lang="en-US" altLang="zh-CN" sz="1800" dirty="0" smtClean="0"/>
              <a:t>ClientA2</a:t>
            </a:r>
            <a:r>
              <a:rPr lang="zh-CN" altLang="en-US" sz="1800" dirty="0" smtClean="0">
                <a:latin typeface="+mn-ea"/>
                <a:ea typeface="+mn-ea"/>
              </a:rPr>
              <a:t>收到的路由）</a:t>
            </a:r>
            <a:endParaRPr lang="en-US" altLang="zh-CN" sz="1800" dirty="0" smtClean="0">
              <a:latin typeface="+mn-ea"/>
              <a:ea typeface="+mn-ea"/>
            </a:endParaRPr>
          </a:p>
          <a:p>
            <a:pPr lvl="1"/>
            <a:r>
              <a:rPr lang="zh-CN" altLang="en-US" sz="1800" dirty="0" smtClean="0">
                <a:latin typeface="+mn-ea"/>
                <a:ea typeface="+mn-ea"/>
              </a:rPr>
              <a:t>根据</a:t>
            </a:r>
            <a:r>
              <a:rPr lang="en-US" altLang="zh-CN" sz="1800" dirty="0" err="1" smtClean="0"/>
              <a:t>IGPcost</a:t>
            </a:r>
            <a:r>
              <a:rPr lang="zh-CN" altLang="en-US" sz="1800" dirty="0" smtClean="0">
                <a:latin typeface="+mn-ea"/>
                <a:ea typeface="+mn-ea"/>
              </a:rPr>
              <a:t>计算出每台边界路由器的最优路由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525F-F357-45A5-9FDF-10E10B46B0FC}" type="slidenum">
              <a:rPr lang="zh-CN" altLang="en-US" smtClean="0"/>
              <a:pPr/>
              <a:t>22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 bwMode="auto">
          <a:xfrm>
            <a:off x="5953091" y="5420832"/>
            <a:ext cx="2962309" cy="10840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000" dirty="0"/>
              <a:t>结论</a:t>
            </a:r>
            <a:r>
              <a:rPr lang="zh-CN" altLang="en-US" sz="2000" dirty="0" smtClean="0"/>
              <a:t>：</a:t>
            </a:r>
            <a:endParaRPr lang="en-US" altLang="zh-CN" sz="2000" dirty="0"/>
          </a:p>
          <a:p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     集合缩小法</a:t>
            </a:r>
            <a:r>
              <a:rPr lang="zh-CN" altLang="en-US" sz="2000" dirty="0"/>
              <a:t>消除</a:t>
            </a:r>
            <a:r>
              <a:rPr lang="zh-CN" altLang="en-US" sz="2000" dirty="0" smtClean="0"/>
              <a:t>了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 smtClean="0"/>
              <a:t>MED</a:t>
            </a:r>
            <a:r>
              <a:rPr lang="zh-CN" altLang="en-US" sz="2000" dirty="0"/>
              <a:t>值引起的路由震荡</a:t>
            </a:r>
            <a:endParaRPr lang="en-US" altLang="zh-CN" sz="20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90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路由计算优化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虚拟机搭建下图拓扑</a:t>
            </a:r>
            <a:r>
              <a:rPr lang="en-US" altLang="zh-CN" sz="2400" dirty="0" smtClean="0"/>
              <a:t>RSCP-</a:t>
            </a:r>
            <a:r>
              <a:rPr lang="en-US" altLang="zh-CN" sz="2400" dirty="0" err="1" smtClean="0"/>
              <a:t>iBGP</a:t>
            </a:r>
            <a:r>
              <a:rPr lang="zh-CN" altLang="en-US" sz="2400" dirty="0" smtClean="0"/>
              <a:t>系统以及对应的全连接环境，</a:t>
            </a:r>
            <a:r>
              <a:rPr lang="en-US" altLang="zh-CN" sz="2400" dirty="0" smtClean="0"/>
              <a:t>R3</a:t>
            </a:r>
            <a:r>
              <a:rPr lang="zh-CN" altLang="en-US" sz="2400" dirty="0" smtClean="0"/>
              <a:t>向外宣告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条、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条、</a:t>
            </a:r>
            <a:r>
              <a:rPr lang="en-US" altLang="zh-CN" sz="2400" dirty="0" smtClean="0"/>
              <a:t>50</a:t>
            </a:r>
            <a:r>
              <a:rPr lang="zh-CN" altLang="en-US" sz="2400" dirty="0" smtClean="0"/>
              <a:t>条、</a:t>
            </a:r>
            <a:r>
              <a:rPr lang="en-US" altLang="zh-CN" sz="2400" dirty="0" smtClean="0"/>
              <a:t>250</a:t>
            </a:r>
            <a:r>
              <a:rPr lang="zh-CN" altLang="en-US" sz="2400" dirty="0" smtClean="0"/>
              <a:t>条前缀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57480"/>
            <a:ext cx="3394504" cy="30280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751" y="2457480"/>
            <a:ext cx="4413547" cy="2652824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C525F-F357-45A5-9FDF-10E10B46B0FC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 bwMode="auto">
              <a:xfrm>
                <a:off x="76201" y="5562600"/>
                <a:ext cx="8991599" cy="1022209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zh-CN" altLang="en-US" sz="2000" dirty="0" smtClean="0"/>
                  <a:t>结论：随前缀数目的增加，路由计算优化程度增加。</a:t>
                </a:r>
              </a:p>
              <a:p>
                <a:r>
                  <a:rPr lang="zh-CN" altLang="en-US" sz="2000" dirty="0" smtClean="0"/>
                  <a:t>理由：</a:t>
                </a:r>
                <a:r>
                  <a:rPr lang="zh-CN" altLang="en-US" sz="2000" dirty="0"/>
                  <a:t>全连接</a:t>
                </a:r>
                <a:r>
                  <a:rPr lang="zh-CN" altLang="en-US" sz="2000" dirty="0" smtClean="0"/>
                  <a:t>拓扑下，收到</a:t>
                </a:r>
                <a:r>
                  <a:rPr lang="zh-CN" altLang="en-US" sz="2000" dirty="0"/>
                  <a:t>一条路由，域内路由计算约</a:t>
                </a:r>
                <a:r>
                  <a:rPr lang="en-US" altLang="zh-CN" sz="2000" dirty="0"/>
                  <a:t>N-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000" dirty="0"/>
                  <a:t>次；</a:t>
                </a:r>
                <a:endParaRPr lang="en-US" altLang="zh-CN" sz="2000" dirty="0"/>
              </a:p>
              <a:p>
                <a:pPr lvl="1"/>
                <a:r>
                  <a:rPr lang="en-US" altLang="zh-CN" sz="2000" dirty="0"/>
                  <a:t>    </a:t>
                </a:r>
                <a:r>
                  <a:rPr lang="zh-CN" altLang="en-US" sz="2000" dirty="0" smtClean="0"/>
                  <a:t>而</a:t>
                </a:r>
                <a:r>
                  <a:rPr lang="en-US" altLang="zh-CN" sz="2000" dirty="0" smtClean="0"/>
                  <a:t>RSCP-</a:t>
                </a:r>
                <a:r>
                  <a:rPr lang="en-US" altLang="zh-CN" sz="2000" dirty="0" err="1" smtClean="0"/>
                  <a:t>iBGP</a:t>
                </a:r>
                <a:r>
                  <a:rPr lang="zh-CN" altLang="en-US" sz="2000" dirty="0" smtClean="0"/>
                  <a:t>系统，域</a:t>
                </a:r>
                <a:r>
                  <a:rPr lang="zh-CN" altLang="en-US" sz="2000" dirty="0"/>
                  <a:t>内路由计算约</a:t>
                </a:r>
                <a:r>
                  <a:rPr lang="en-US" altLang="zh-CN" sz="2000" dirty="0"/>
                  <a:t>1-N</a:t>
                </a:r>
                <a:r>
                  <a:rPr lang="zh-CN" altLang="en-US" sz="2000" dirty="0" smtClean="0"/>
                  <a:t>次，前缀</a:t>
                </a:r>
                <a:r>
                  <a:rPr lang="en-US" altLang="zh-CN" sz="2000" dirty="0"/>
                  <a:t>M</a:t>
                </a:r>
                <a:r>
                  <a:rPr lang="zh-CN" altLang="en-US" sz="2000" dirty="0" smtClean="0"/>
                  <a:t>，路由</a:t>
                </a:r>
                <a:r>
                  <a:rPr lang="en-US" altLang="zh-CN" sz="2000" dirty="0" smtClean="0"/>
                  <a:t>4M</a:t>
                </a:r>
                <a:r>
                  <a:rPr lang="zh-CN" altLang="en-US" sz="2000" dirty="0" smtClean="0"/>
                  <a:t>，优化</a:t>
                </a:r>
                <a:r>
                  <a:rPr lang="en-US" altLang="zh-CN" sz="2000" dirty="0" smtClean="0"/>
                  <a:t>4MN</a:t>
                </a:r>
                <a:endParaRPr lang="en-US" altLang="zh-CN" sz="2000" dirty="0"/>
              </a:p>
              <a:p>
                <a:pPr lvl="1"/>
                <a:endParaRPr lang="zh-CN" altLang="en-US" sz="2000" dirty="0"/>
              </a:p>
              <a:p>
                <a:pPr marL="742950" lvl="2" indent="-342900">
                  <a:buSzPct val="60000"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1" y="5562600"/>
                <a:ext cx="8991599" cy="1022209"/>
              </a:xfrm>
              <a:prstGeom prst="rect">
                <a:avLst/>
              </a:prstGeom>
              <a:blipFill>
                <a:blip r:embed="rId5"/>
                <a:stretch>
                  <a:fillRect l="-677" t="-3550" r="-68" b="-8876"/>
                </a:stretch>
              </a:blip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55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路由表存储优化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虚拟机搭建下图全连接拓扑，自治系统需存储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张</a:t>
            </a:r>
            <a:r>
              <a:rPr lang="en-US" altLang="zh-CN" sz="2000" dirty="0" err="1" smtClean="0"/>
              <a:t>Loc</a:t>
            </a:r>
            <a:r>
              <a:rPr lang="en-US" altLang="zh-CN" sz="2000" dirty="0" smtClean="0"/>
              <a:t>-RIB</a:t>
            </a:r>
          </a:p>
          <a:p>
            <a:r>
              <a:rPr lang="zh-CN" altLang="en-US" sz="2000" dirty="0" smtClean="0"/>
              <a:t>其中多条路由冗余存储（共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条）：</a:t>
            </a:r>
            <a:endParaRPr lang="en-US" altLang="zh-CN" sz="2000" dirty="0" smtClean="0"/>
          </a:p>
          <a:p>
            <a:pPr lvl="1"/>
            <a:r>
              <a:rPr lang="zh-CN" altLang="en-US" sz="1600" dirty="0" smtClean="0">
                <a:latin typeface="+mn-ea"/>
                <a:ea typeface="+mn-ea"/>
              </a:rPr>
              <a:t>如</a:t>
            </a:r>
            <a:r>
              <a:rPr lang="en-US" altLang="zh-CN" sz="1600" dirty="0" smtClean="0"/>
              <a:t>192.168.2.0/24</a:t>
            </a:r>
            <a:r>
              <a:rPr lang="zh-CN" altLang="en-US" sz="1600" dirty="0" smtClean="0">
                <a:latin typeface="+mn-ea"/>
                <a:ea typeface="+mn-ea"/>
              </a:rPr>
              <a:t>前缀从</a:t>
            </a:r>
            <a:r>
              <a:rPr lang="en-US" altLang="zh-CN" sz="1600" dirty="0" smtClean="0"/>
              <a:t>R3</a:t>
            </a:r>
            <a:r>
              <a:rPr lang="zh-CN" altLang="en-US" sz="1600" dirty="0" smtClean="0">
                <a:latin typeface="+mn-ea"/>
                <a:ea typeface="+mn-ea"/>
              </a:rPr>
              <a:t>传入</a:t>
            </a:r>
            <a:r>
              <a:rPr lang="en-US" altLang="zh-CN" sz="1600" dirty="0" smtClean="0"/>
              <a:t>AS100</a:t>
            </a:r>
            <a:r>
              <a:rPr lang="zh-CN" altLang="en-US" sz="1600" dirty="0" smtClean="0">
                <a:latin typeface="+mn-ea"/>
                <a:ea typeface="+mn-ea"/>
              </a:rPr>
              <a:t>的路由在</a:t>
            </a:r>
            <a:r>
              <a:rPr lang="en-US" altLang="zh-CN" sz="1600" dirty="0" smtClean="0"/>
              <a:t>C1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C2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C3</a:t>
            </a:r>
            <a:r>
              <a:rPr lang="zh-CN" altLang="en-US" sz="1600" dirty="0" smtClean="0">
                <a:latin typeface="+mn-ea"/>
                <a:ea typeface="+mn-ea"/>
              </a:rPr>
              <a:t>表中均有存储</a:t>
            </a:r>
            <a:endParaRPr lang="en-US" altLang="zh-CN" sz="1600" dirty="0" smtClean="0">
              <a:latin typeface="+mn-ea"/>
              <a:ea typeface="+mn-ea"/>
            </a:endParaRPr>
          </a:p>
          <a:p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10" y="2576253"/>
            <a:ext cx="4572000" cy="163877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schemeClr val="tx1">
                <a:alpha val="57000"/>
              </a:schemeClr>
            </a:outerShdw>
            <a:softEdge rad="1270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89" y="4035311"/>
            <a:ext cx="4813935" cy="1600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57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48" y="5370891"/>
            <a:ext cx="5019653" cy="16685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57000"/>
              </a:prstClr>
            </a:outerShdw>
          </a:effectLst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C525F-F357-45A5-9FDF-10E10B46B0FC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012" y="2635401"/>
            <a:ext cx="3214259" cy="27258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墨迹 10"/>
              <p14:cNvContentPartPr/>
              <p14:nvPr/>
            </p14:nvContentPartPr>
            <p14:xfrm>
              <a:off x="1054440" y="3861720"/>
              <a:ext cx="3884400" cy="44640"/>
            </p14:xfrm>
          </p:contentPart>
        </mc:Choice>
        <mc:Fallback xmlns="">
          <p:pic>
            <p:nvPicPr>
              <p:cNvPr id="11" name="墨迹 1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38600" y="3798000"/>
                <a:ext cx="39160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墨迹 11"/>
              <p14:cNvContentPartPr/>
              <p14:nvPr/>
            </p14:nvContentPartPr>
            <p14:xfrm>
              <a:off x="965520" y="5148720"/>
              <a:ext cx="277920" cy="33840"/>
            </p14:xfrm>
          </p:contentPart>
        </mc:Choice>
        <mc:Fallback xmlns="">
          <p:pic>
            <p:nvPicPr>
              <p:cNvPr id="12" name="墨迹 1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9680" y="5085360"/>
                <a:ext cx="3096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墨迹 12"/>
              <p14:cNvContentPartPr/>
              <p14:nvPr/>
            </p14:nvContentPartPr>
            <p14:xfrm>
              <a:off x="1043280" y="5148720"/>
              <a:ext cx="4095000" cy="56160"/>
            </p14:xfrm>
          </p:contentPart>
        </mc:Choice>
        <mc:Fallback xmlns="">
          <p:pic>
            <p:nvPicPr>
              <p:cNvPr id="13" name="墨迹 1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7440" y="5085360"/>
                <a:ext cx="41270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墨迹 13"/>
              <p14:cNvContentPartPr/>
              <p14:nvPr/>
            </p14:nvContentPartPr>
            <p14:xfrm>
              <a:off x="887760" y="6513840"/>
              <a:ext cx="4450320" cy="78120"/>
            </p14:xfrm>
          </p:contentPart>
        </mc:Choice>
        <mc:Fallback xmlns="">
          <p:pic>
            <p:nvPicPr>
              <p:cNvPr id="14" name="墨迹 1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71920" y="6450480"/>
                <a:ext cx="4482000" cy="20484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矩形 14"/>
          <p:cNvSpPr/>
          <p:nvPr/>
        </p:nvSpPr>
        <p:spPr bwMode="auto">
          <a:xfrm>
            <a:off x="5866969" y="5472250"/>
            <a:ext cx="2962309" cy="10840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000" dirty="0"/>
              <a:t>结论：</a:t>
            </a:r>
            <a:endParaRPr lang="en-US" altLang="zh-CN" sz="2000" dirty="0"/>
          </a:p>
          <a:p>
            <a:pPr eaLnBrk="1" hangingPunct="1"/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分布式路由，自治系统内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eaLnBrk="1" hangingPunct="1"/>
            <a:r>
              <a:rPr lang="zh-CN" altLang="en-US" sz="2000" dirty="0"/>
              <a:t>多条</a:t>
            </a:r>
            <a:r>
              <a:rPr lang="zh-CN" altLang="en-US" sz="2000" dirty="0" smtClean="0"/>
              <a:t>路由冗余存储！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62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411287"/>
            <a:ext cx="7772400" cy="4608513"/>
          </a:xfrm>
        </p:spPr>
        <p:txBody>
          <a:bodyPr/>
          <a:lstStyle/>
          <a:p>
            <a:r>
              <a:rPr lang="zh-CN" altLang="en-US" sz="2000" dirty="0"/>
              <a:t>虚拟机</a:t>
            </a:r>
            <a:r>
              <a:rPr lang="zh-CN" altLang="en-US" sz="2000" dirty="0" smtClean="0"/>
              <a:t>搭建对应的</a:t>
            </a:r>
            <a:r>
              <a:rPr lang="en-US" altLang="zh-CN" sz="2000" dirty="0" smtClean="0"/>
              <a:t>RSCP-</a:t>
            </a:r>
            <a:r>
              <a:rPr lang="en-US" altLang="zh-CN" sz="2000" dirty="0" err="1" smtClean="0"/>
              <a:t>iBGP</a:t>
            </a:r>
            <a:r>
              <a:rPr lang="zh-CN" altLang="en-US" sz="2000" dirty="0"/>
              <a:t>系统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自治系统</a:t>
            </a:r>
            <a:r>
              <a:rPr lang="zh-CN" altLang="en-US" sz="2000" dirty="0" smtClean="0"/>
              <a:t>内存储（共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条）</a:t>
            </a:r>
            <a:endParaRPr lang="en-US" altLang="zh-CN" sz="2000" dirty="0"/>
          </a:p>
          <a:p>
            <a:pPr lvl="1"/>
            <a:r>
              <a:rPr lang="en-US" altLang="zh-CN" sz="1600" b="1" dirty="0" smtClean="0">
                <a:solidFill>
                  <a:srgbClr val="C00000"/>
                </a:solidFill>
              </a:rPr>
              <a:t>1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张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Public-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Loc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-RIB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表</a:t>
            </a:r>
            <a:endParaRPr lang="en-US" altLang="zh-CN" sz="1600" b="1" dirty="0" smtClean="0">
              <a:solidFill>
                <a:srgbClr val="C00000"/>
              </a:solidFill>
            </a:endParaRPr>
          </a:p>
          <a:p>
            <a:pPr lvl="1"/>
            <a:endParaRPr lang="en-US" altLang="zh-CN" sz="1600" b="1" dirty="0">
              <a:solidFill>
                <a:srgbClr val="FF0000"/>
              </a:solidFill>
            </a:endParaRPr>
          </a:p>
          <a:p>
            <a:pPr lvl="1"/>
            <a:endParaRPr lang="en-US" altLang="zh-CN" sz="1600" b="1" dirty="0" smtClean="0">
              <a:solidFill>
                <a:srgbClr val="FF0000"/>
              </a:solidFill>
            </a:endParaRPr>
          </a:p>
          <a:p>
            <a:pPr lvl="1"/>
            <a:endParaRPr lang="en-US" altLang="zh-CN" sz="1600" b="1" dirty="0">
              <a:solidFill>
                <a:srgbClr val="FF0000"/>
              </a:solidFill>
            </a:endParaRPr>
          </a:p>
          <a:p>
            <a:pPr lvl="1"/>
            <a:endParaRPr lang="en-US" altLang="zh-CN" sz="1600" b="1" dirty="0" smtClean="0">
              <a:solidFill>
                <a:srgbClr val="FF0000"/>
              </a:solidFill>
            </a:endParaRPr>
          </a:p>
          <a:p>
            <a:pPr lvl="1"/>
            <a:endParaRPr lang="en-US" altLang="zh-CN" sz="1600" b="1" dirty="0">
              <a:solidFill>
                <a:srgbClr val="FF0000"/>
              </a:solidFill>
            </a:endParaRPr>
          </a:p>
          <a:p>
            <a:pPr lvl="1"/>
            <a:endParaRPr lang="en-US" altLang="zh-CN" sz="1600" b="1" dirty="0" smtClean="0">
              <a:solidFill>
                <a:srgbClr val="FF0000"/>
              </a:solidFill>
            </a:endParaRPr>
          </a:p>
          <a:p>
            <a:pPr lvl="1"/>
            <a:endParaRPr lang="en-US" altLang="zh-CN" sz="16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1600" b="1" dirty="0" smtClean="0">
                <a:solidFill>
                  <a:srgbClr val="C00000"/>
                </a:solidFill>
              </a:rPr>
              <a:t>M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条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Private-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Loc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-RIB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表路由</a:t>
            </a:r>
            <a:endParaRPr lang="en-US" altLang="zh-CN" sz="1600" b="1" dirty="0" smtClean="0">
              <a:solidFill>
                <a:srgbClr val="C0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57400"/>
            <a:ext cx="6172200" cy="207905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57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路由表存储优化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501707"/>
            <a:ext cx="4322045" cy="22396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57000"/>
              </a:prstClr>
            </a:outerShdw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C525F-F357-45A5-9FDF-10E10B46B0FC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 bwMode="auto">
          <a:xfrm>
            <a:off x="5791200" y="4477770"/>
            <a:ext cx="3223294" cy="207543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000" dirty="0"/>
              <a:t>结论</a:t>
            </a:r>
            <a:r>
              <a:rPr lang="zh-CN" altLang="en-US" sz="2000" dirty="0" smtClean="0"/>
              <a:t>：</a:t>
            </a:r>
            <a:endParaRPr lang="en-US" altLang="zh-CN" sz="2000" dirty="0"/>
          </a:p>
          <a:p>
            <a:r>
              <a:rPr lang="en-US" altLang="zh-CN" sz="2000" dirty="0" smtClean="0"/>
              <a:t>RSCP-</a:t>
            </a:r>
            <a:r>
              <a:rPr lang="en-US" altLang="zh-CN" sz="2000" dirty="0" err="1" smtClean="0"/>
              <a:t>iBGP</a:t>
            </a:r>
            <a:r>
              <a:rPr lang="zh-CN" altLang="en-US" sz="2000" dirty="0" smtClean="0"/>
              <a:t>优化</a:t>
            </a:r>
            <a:r>
              <a:rPr lang="en-US" altLang="zh-CN" sz="2000" dirty="0" err="1" smtClean="0"/>
              <a:t>Loc</a:t>
            </a:r>
            <a:r>
              <a:rPr lang="en-US" altLang="zh-CN" sz="2000" dirty="0" smtClean="0"/>
              <a:t>-RIB</a:t>
            </a:r>
            <a:r>
              <a:rPr lang="zh-CN" altLang="en-US" sz="2000" dirty="0" smtClean="0"/>
              <a:t>表</a:t>
            </a:r>
            <a:endParaRPr lang="en-US" altLang="zh-CN" sz="2000" dirty="0" smtClean="0"/>
          </a:p>
          <a:p>
            <a:r>
              <a:rPr lang="zh-CN" altLang="en-US" sz="2000" dirty="0" smtClean="0"/>
              <a:t>存储一个数量级，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张</a:t>
            </a:r>
            <a:endParaRPr lang="en-US" altLang="zh-CN" sz="2000" dirty="0" smtClean="0"/>
          </a:p>
          <a:p>
            <a:r>
              <a:rPr lang="en-US" altLang="zh-CN" sz="2000" dirty="0" smtClean="0"/>
              <a:t>Loc-RIB</a:t>
            </a:r>
            <a:r>
              <a:rPr lang="en-US" altLang="zh-CN" sz="2000" dirty="0" smtClean="0">
                <a:sym typeface="Wingdings" panose="05000000000000000000" pitchFamily="2" charset="2"/>
              </a:rPr>
              <a:t>1</a:t>
            </a:r>
            <a:r>
              <a:rPr lang="zh-CN" altLang="en-US" sz="2000" dirty="0" smtClean="0">
                <a:sym typeface="Wingdings" panose="05000000000000000000" pitchFamily="2" charset="2"/>
              </a:rPr>
              <a:t>张</a:t>
            </a:r>
            <a:r>
              <a:rPr lang="en-US" altLang="zh-CN" sz="2000" dirty="0" smtClean="0"/>
              <a:t>Public-</a:t>
            </a:r>
            <a:r>
              <a:rPr lang="en-US" altLang="zh-CN" sz="2000" dirty="0" err="1" smtClean="0"/>
              <a:t>Loc</a:t>
            </a:r>
            <a:r>
              <a:rPr lang="en-US" altLang="zh-CN" sz="2000" dirty="0" smtClean="0"/>
              <a:t>-RIB</a:t>
            </a:r>
          </a:p>
          <a:p>
            <a:r>
              <a:rPr lang="en-US" altLang="zh-CN" sz="2000" dirty="0" smtClean="0"/>
              <a:t>+M</a:t>
            </a:r>
            <a:r>
              <a:rPr lang="zh-CN" altLang="en-US" sz="2000" dirty="0" smtClean="0"/>
              <a:t>条特殊路由，减少了</a:t>
            </a:r>
            <a:endParaRPr lang="en-US" altLang="zh-CN" sz="2000" dirty="0" smtClean="0"/>
          </a:p>
          <a:p>
            <a:r>
              <a:rPr lang="zh-CN" altLang="en-US" sz="2000" dirty="0" smtClean="0"/>
              <a:t>冗余存储！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6172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152400"/>
            <a:ext cx="8145462" cy="1143000"/>
          </a:xfrm>
        </p:spPr>
        <p:txBody>
          <a:bodyPr/>
          <a:lstStyle/>
          <a:p>
            <a:r>
              <a:rPr lang="zh-CN" altLang="en-US" dirty="0" smtClean="0"/>
              <a:t>论文主要工作：</a:t>
            </a:r>
            <a:r>
              <a:rPr lang="en-US" altLang="zh-CN" dirty="0" smtClean="0"/>
              <a:t>RSCP-</a:t>
            </a:r>
            <a:r>
              <a:rPr lang="en-US" altLang="zh-CN" dirty="0" err="1" smtClean="0"/>
              <a:t>iBGP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C525F-F357-45A5-9FDF-10E10B46B0FC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762000" y="2057400"/>
            <a:ext cx="2869629" cy="1147851"/>
            <a:chOff x="3281" y="1458074"/>
            <a:chExt cx="2869629" cy="1147851"/>
          </a:xfrm>
        </p:grpSpPr>
        <p:sp>
          <p:nvSpPr>
            <p:cNvPr id="21" name="五边形 20"/>
            <p:cNvSpPr/>
            <p:nvPr/>
          </p:nvSpPr>
          <p:spPr>
            <a:xfrm>
              <a:off x="3281" y="1458074"/>
              <a:ext cx="2869629" cy="1147851"/>
            </a:xfrm>
            <a:prstGeom prst="homePlate">
              <a:avLst/>
            </a:prstGeom>
            <a:solidFill>
              <a:srgbClr val="000099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五边形 4"/>
            <p:cNvSpPr/>
            <p:nvPr/>
          </p:nvSpPr>
          <p:spPr>
            <a:xfrm>
              <a:off x="3281" y="1458074"/>
              <a:ext cx="2224353" cy="11478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74676" rIns="37338" bIns="74676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200" kern="1200" dirty="0" smtClean="0">
                  <a:latin typeface="Tahoma" panose="020B0604030504040204" pitchFamily="34" charset="0"/>
                </a:rPr>
                <a:t>系统结构</a:t>
              </a:r>
              <a:endParaRPr lang="zh-CN" altLang="en-US" sz="3200" kern="12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273316" y="2063552"/>
            <a:ext cx="2869629" cy="1147851"/>
            <a:chOff x="2514597" y="1464226"/>
            <a:chExt cx="2869629" cy="1147851"/>
          </a:xfrm>
        </p:grpSpPr>
        <p:sp>
          <p:nvSpPr>
            <p:cNvPr id="19" name="燕尾形 18"/>
            <p:cNvSpPr/>
            <p:nvPr/>
          </p:nvSpPr>
          <p:spPr>
            <a:xfrm>
              <a:off x="2514597" y="1464226"/>
              <a:ext cx="2869629" cy="1147851"/>
            </a:xfrm>
            <a:prstGeom prst="chevron">
              <a:avLst/>
            </a:prstGeom>
            <a:solidFill>
              <a:srgbClr val="000099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effectRef>
            <a:fontRef idx="minor">
              <a:schemeClr val="lt1"/>
            </a:fontRef>
          </p:style>
        </p:sp>
        <p:sp>
          <p:nvSpPr>
            <p:cNvPr id="20" name="燕尾形 6"/>
            <p:cNvSpPr/>
            <p:nvPr/>
          </p:nvSpPr>
          <p:spPr>
            <a:xfrm>
              <a:off x="3088523" y="1464226"/>
              <a:ext cx="2008740" cy="11478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74676" rIns="37338" bIns="74676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200" kern="1200" dirty="0" smtClean="0">
                  <a:latin typeface="Tahoma" panose="020B0604030504040204" pitchFamily="34" charset="0"/>
                </a:rPr>
                <a:t>设计实现</a:t>
              </a:r>
              <a:endParaRPr lang="zh-CN" altLang="en-US" sz="3200" kern="12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769393" y="2055931"/>
            <a:ext cx="2869629" cy="1147851"/>
            <a:chOff x="4597970" y="1448983"/>
            <a:chExt cx="2869629" cy="1147851"/>
          </a:xfrm>
          <a:solidFill>
            <a:srgbClr val="000099"/>
          </a:solidFill>
        </p:grpSpPr>
        <p:sp>
          <p:nvSpPr>
            <p:cNvPr id="17" name="燕尾形 16"/>
            <p:cNvSpPr/>
            <p:nvPr/>
          </p:nvSpPr>
          <p:spPr>
            <a:xfrm>
              <a:off x="4597970" y="1448983"/>
              <a:ext cx="2869629" cy="1147851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</p:sp>
        <p:sp>
          <p:nvSpPr>
            <p:cNvPr id="18" name="燕尾形 8"/>
            <p:cNvSpPr/>
            <p:nvPr/>
          </p:nvSpPr>
          <p:spPr>
            <a:xfrm>
              <a:off x="5171896" y="1448983"/>
              <a:ext cx="2008740" cy="114785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74676" rIns="37338" bIns="74676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200" kern="1200" dirty="0" smtClean="0">
                  <a:latin typeface="Tahoma" panose="020B0604030504040204" pitchFamily="34" charset="0"/>
                </a:rPr>
                <a:t>测试分析</a:t>
              </a:r>
              <a:endParaRPr lang="zh-CN" altLang="en-US" sz="3200" kern="12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62000" y="3629641"/>
            <a:ext cx="2947340" cy="2306933"/>
            <a:chOff x="3281" y="884148"/>
            <a:chExt cx="2947340" cy="2306933"/>
          </a:xfrm>
        </p:grpSpPr>
        <p:sp>
          <p:nvSpPr>
            <p:cNvPr id="30" name="五边形 29"/>
            <p:cNvSpPr/>
            <p:nvPr/>
          </p:nvSpPr>
          <p:spPr>
            <a:xfrm>
              <a:off x="3281" y="884148"/>
              <a:ext cx="2869629" cy="2295703"/>
            </a:xfrm>
            <a:prstGeom prst="homePlate">
              <a:avLst>
                <a:gd name="adj" fmla="val 25000"/>
              </a:avLst>
            </a:prstGeom>
            <a:solidFill>
              <a:srgbClr val="000099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五边形 4"/>
            <p:cNvSpPr/>
            <p:nvPr/>
          </p:nvSpPr>
          <p:spPr>
            <a:xfrm>
              <a:off x="184732" y="895378"/>
              <a:ext cx="2765889" cy="22957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234" tIns="60960" rIns="404937" bIns="60960" numCol="1" spcCol="1270" anchor="t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 smtClean="0">
                  <a:latin typeface="Tahoma" panose="020B0604030504040204" pitchFamily="34" charset="0"/>
                </a:rPr>
                <a:t>第三章</a:t>
              </a:r>
              <a:endParaRPr lang="zh-CN" altLang="en-US" sz="28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kern="1200" dirty="0" smtClean="0">
                  <a:latin typeface="Tahoma" panose="020B0604030504040204" pitchFamily="34" charset="0"/>
                </a:rPr>
                <a:t>系统基本思想</a:t>
              </a:r>
              <a:endParaRPr lang="en-US" altLang="zh-CN" sz="2000" kern="1200" dirty="0">
                <a:latin typeface="Tahoma" panose="020B0604030504040204" pitchFamily="34" charset="0"/>
              </a:endParaRPr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kern="1200" dirty="0" smtClean="0">
                  <a:latin typeface="Tahoma" panose="020B0604030504040204" pitchFamily="34" charset="0"/>
                </a:rPr>
                <a:t>主要组成部分</a:t>
              </a:r>
              <a:endParaRPr lang="en-US" altLang="zh-CN" sz="2000" kern="1200" dirty="0" smtClean="0">
                <a:latin typeface="Tahoma" panose="020B0604030504040204" pitchFamily="34" charset="0"/>
              </a:endParaRPr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kern="1200" dirty="0" smtClean="0">
                  <a:latin typeface="Tahoma" panose="020B0604030504040204" pitchFamily="34" charset="0"/>
                </a:rPr>
                <a:t>与现有方案对比</a:t>
              </a:r>
              <a:endParaRPr lang="en-US" altLang="zh-CN" sz="2000" kern="1200" dirty="0" smtClean="0">
                <a:latin typeface="Tahoma" panose="020B060403050404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283476" y="3640873"/>
            <a:ext cx="2869629" cy="2295703"/>
            <a:chOff x="2298985" y="884148"/>
            <a:chExt cx="2869629" cy="2295703"/>
          </a:xfrm>
        </p:grpSpPr>
        <p:sp>
          <p:nvSpPr>
            <p:cNvPr id="28" name="燕尾形 27"/>
            <p:cNvSpPr/>
            <p:nvPr/>
          </p:nvSpPr>
          <p:spPr>
            <a:xfrm>
              <a:off x="2298985" y="884148"/>
              <a:ext cx="2869629" cy="2295703"/>
            </a:xfrm>
            <a:prstGeom prst="chevron">
              <a:avLst>
                <a:gd name="adj" fmla="val 25000"/>
              </a:avLst>
            </a:prstGeom>
            <a:solidFill>
              <a:srgbClr val="000099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燕尾形 6"/>
            <p:cNvSpPr/>
            <p:nvPr/>
          </p:nvSpPr>
          <p:spPr>
            <a:xfrm>
              <a:off x="2837352" y="884148"/>
              <a:ext cx="2227521" cy="22957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234" tIns="60960" rIns="101234" bIns="60960" numCol="1" spcCol="1270" anchor="t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 smtClean="0">
                  <a:latin typeface="Tahoma" panose="020B0604030504040204" pitchFamily="34" charset="0"/>
                </a:rPr>
                <a:t>第四章</a:t>
              </a:r>
              <a:endParaRPr lang="zh-CN" altLang="en-US" sz="28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kern="1200" dirty="0" smtClean="0">
                  <a:latin typeface="Tahoma" panose="020B0604030504040204" pitchFamily="34" charset="0"/>
                </a:rPr>
                <a:t>集中平台</a:t>
              </a:r>
              <a:r>
                <a:rPr lang="en-US" altLang="zh-CN" sz="2000" kern="1200" dirty="0" smtClean="0"/>
                <a:t>Route-Server</a:t>
              </a:r>
              <a:endParaRPr lang="en-US" altLang="zh-CN" sz="20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kern="1200" dirty="0" smtClean="0">
                  <a:latin typeface="Tahoma" panose="020B0604030504040204" pitchFamily="34" charset="0"/>
                </a:rPr>
                <a:t>边界路由器</a:t>
              </a:r>
              <a:r>
                <a:rPr lang="en-US" altLang="zh-CN" sz="2000" kern="1200" dirty="0" smtClean="0"/>
                <a:t>Route-Client</a:t>
              </a:r>
              <a:endParaRPr lang="en-US" altLang="zh-CN" sz="20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kern="1200" dirty="0" smtClean="0">
                  <a:latin typeface="Tahoma" panose="020B0604030504040204" pitchFamily="34" charset="0"/>
                </a:rPr>
                <a:t>通信协议</a:t>
              </a:r>
              <a:endParaRPr lang="zh-CN" altLang="zh-CN" sz="2000" kern="1200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804185" y="3619482"/>
            <a:ext cx="2869629" cy="2295703"/>
            <a:chOff x="4594688" y="884148"/>
            <a:chExt cx="2869629" cy="2295703"/>
          </a:xfrm>
          <a:solidFill>
            <a:srgbClr val="000099"/>
          </a:solidFill>
        </p:grpSpPr>
        <p:sp>
          <p:nvSpPr>
            <p:cNvPr id="26" name="燕尾形 25"/>
            <p:cNvSpPr/>
            <p:nvPr/>
          </p:nvSpPr>
          <p:spPr>
            <a:xfrm>
              <a:off x="4594688" y="884148"/>
              <a:ext cx="2869629" cy="2295703"/>
            </a:xfrm>
            <a:prstGeom prst="chevron">
              <a:avLst>
                <a:gd name="adj" fmla="val 25000"/>
              </a:avLst>
            </a:prstGeom>
            <a:grpFill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燕尾形 8"/>
            <p:cNvSpPr/>
            <p:nvPr/>
          </p:nvSpPr>
          <p:spPr>
            <a:xfrm>
              <a:off x="5168614" y="884148"/>
              <a:ext cx="2137570" cy="229570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234" tIns="60960" rIns="101234" bIns="60960" numCol="1" spcCol="1270" anchor="t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 smtClean="0"/>
                <a:t>第五章</a:t>
              </a:r>
              <a:endParaRPr lang="zh-CN" altLang="en-US" sz="28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dirty="0">
                  <a:latin typeface="Tahoma" panose="020B0604030504040204" pitchFamily="34" charset="0"/>
                </a:rPr>
                <a:t>系统功能验证</a:t>
              </a:r>
              <a:endParaRPr lang="en-US" altLang="zh-CN" sz="2000" dirty="0">
                <a:latin typeface="Tahoma" panose="020B0604030504040204" pitchFamily="34" charset="0"/>
              </a:endParaRPr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altLang="zh-CN" sz="20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b="1" u="sng" dirty="0">
                  <a:solidFill>
                    <a:srgbClr val="FFFF00"/>
                  </a:solidFill>
                  <a:latin typeface="Tahoma" panose="020B0604030504040204" pitchFamily="34" charset="0"/>
                </a:rPr>
                <a:t>一致性测</a:t>
              </a:r>
              <a:r>
                <a:rPr lang="zh-CN" altLang="en-US" sz="2000" b="1" u="sng" dirty="0">
                  <a:solidFill>
                    <a:srgbClr val="FFFF00"/>
                  </a:solidFill>
                </a:rPr>
                <a:t>试</a:t>
              </a:r>
              <a:endParaRPr lang="en-US" altLang="zh-CN" sz="2000" b="1" u="sng" dirty="0">
                <a:solidFill>
                  <a:srgbClr val="FFFF00"/>
                </a:solidFill>
              </a:endParaRPr>
            </a:p>
          </p:txBody>
        </p:sp>
      </p:grpSp>
      <p:sp>
        <p:nvSpPr>
          <p:cNvPr id="34" name="燕尾形 33"/>
          <p:cNvSpPr/>
          <p:nvPr/>
        </p:nvSpPr>
        <p:spPr>
          <a:xfrm>
            <a:off x="5804185" y="2042161"/>
            <a:ext cx="2869629" cy="1147851"/>
          </a:xfrm>
          <a:prstGeom prst="chevron">
            <a:avLst/>
          </a:prstGeom>
          <a:noFill/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sp>
      <p:sp>
        <p:nvSpPr>
          <p:cNvPr id="35" name="燕尾形 34"/>
          <p:cNvSpPr/>
          <p:nvPr/>
        </p:nvSpPr>
        <p:spPr>
          <a:xfrm>
            <a:off x="5804185" y="3629642"/>
            <a:ext cx="2869629" cy="2295703"/>
          </a:xfrm>
          <a:prstGeom prst="chevron">
            <a:avLst>
              <a:gd name="adj" fmla="val 25000"/>
            </a:avLst>
          </a:prstGeom>
          <a:noFill/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sp>
    </p:spTree>
    <p:extLst>
      <p:ext uri="{BB962C8B-B14F-4D97-AF65-F5344CB8AC3E}">
        <p14:creationId xmlns:p14="http://schemas.microsoft.com/office/powerpoint/2010/main" val="349070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系统一致性测试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使用协议测试系统工具</a:t>
            </a:r>
            <a:r>
              <a:rPr lang="en-US" altLang="zh-CN" smtClean="0"/>
              <a:t>PITSv3</a:t>
            </a:r>
            <a:r>
              <a:rPr lang="zh-CN" altLang="en-US" smtClean="0"/>
              <a:t>进行测试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525F-F357-45A5-9FDF-10E10B46B0FC}" type="slidenum">
              <a:rPr lang="zh-CN" altLang="en-US" smtClean="0"/>
              <a:pPr/>
              <a:t>27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9800"/>
            <a:ext cx="6671140" cy="437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1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系统一致性测试环境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两台虚拟机模拟</a:t>
            </a:r>
            <a:r>
              <a:rPr lang="en-US" altLang="zh-CN" sz="2400" dirty="0" smtClean="0"/>
              <a:t>RSCP-</a:t>
            </a:r>
            <a:r>
              <a:rPr lang="en-US" altLang="zh-CN" sz="2400" dirty="0" err="1" smtClean="0"/>
              <a:t>iBGP</a:t>
            </a:r>
            <a:r>
              <a:rPr lang="zh-CN" altLang="en-US" sz="2400" dirty="0" smtClean="0"/>
              <a:t>系统的网络环境</a:t>
            </a:r>
            <a:endParaRPr lang="en-US" altLang="zh-CN" sz="2400" dirty="0" smtClean="0"/>
          </a:p>
          <a:p>
            <a:pPr lvl="1"/>
            <a:r>
              <a:rPr lang="zh-CN" altLang="en-US" sz="2000" dirty="0" smtClean="0">
                <a:latin typeface="+mn-ea"/>
                <a:ea typeface="+mn-ea"/>
              </a:rPr>
              <a:t>被</a:t>
            </a:r>
            <a:r>
              <a:rPr lang="zh-CN" altLang="en-US" sz="2000" dirty="0">
                <a:latin typeface="+mn-ea"/>
                <a:ea typeface="+mn-ea"/>
              </a:rPr>
              <a:t>测</a:t>
            </a:r>
            <a:r>
              <a:rPr lang="zh-CN" altLang="en-US" sz="2000" dirty="0" smtClean="0">
                <a:latin typeface="+mn-ea"/>
                <a:ea typeface="+mn-ea"/>
              </a:rPr>
              <a:t>系统：运行基于</a:t>
            </a:r>
            <a:r>
              <a:rPr lang="en-US" altLang="zh-CN" sz="2000" dirty="0" smtClean="0"/>
              <a:t>Quagga</a:t>
            </a:r>
            <a:r>
              <a:rPr lang="zh-CN" altLang="en-US" sz="2000" dirty="0" smtClean="0">
                <a:latin typeface="+mn-ea"/>
                <a:ea typeface="+mn-ea"/>
              </a:rPr>
              <a:t>实现的</a:t>
            </a:r>
            <a:r>
              <a:rPr lang="en-US" altLang="zh-CN" sz="2000" dirty="0" smtClean="0"/>
              <a:t>Route-Server</a:t>
            </a:r>
            <a:r>
              <a:rPr lang="zh-CN" altLang="en-US" sz="2000" dirty="0">
                <a:latin typeface="+mn-ea"/>
                <a:ea typeface="+mn-ea"/>
              </a:rPr>
              <a:t>或</a:t>
            </a:r>
            <a:r>
              <a:rPr lang="en-US" altLang="zh-CN" sz="2000" dirty="0" smtClean="0"/>
              <a:t>Route-Client</a:t>
            </a:r>
          </a:p>
          <a:p>
            <a:pPr lvl="1"/>
            <a:r>
              <a:rPr lang="zh-CN" altLang="en-US" sz="2000" dirty="0">
                <a:latin typeface="+mn-ea"/>
                <a:ea typeface="+mn-ea"/>
              </a:rPr>
              <a:t>测试</a:t>
            </a:r>
            <a:r>
              <a:rPr lang="zh-CN" altLang="en-US" sz="2000" dirty="0" smtClean="0">
                <a:latin typeface="+mn-ea"/>
                <a:ea typeface="+mn-ea"/>
              </a:rPr>
              <a:t>系统：运行</a:t>
            </a:r>
            <a:r>
              <a:rPr lang="en-US" altLang="zh-CN" sz="2000" dirty="0" smtClean="0"/>
              <a:t>PITSv3</a:t>
            </a:r>
            <a:r>
              <a:rPr lang="zh-CN" altLang="en-US" sz="2000" dirty="0" smtClean="0">
                <a:latin typeface="+mn-ea"/>
                <a:ea typeface="+mn-ea"/>
              </a:rPr>
              <a:t>软件，模拟被测系统周围的网络环境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C525F-F357-45A5-9FDF-10E10B46B0FC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895600" y="6019800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+mn-lt"/>
              </a:rPr>
              <a:t>RSCP-</a:t>
            </a:r>
            <a:r>
              <a:rPr lang="en-US" altLang="zh-CN" sz="2000" dirty="0" err="1" smtClean="0">
                <a:latin typeface="+mn-lt"/>
              </a:rPr>
              <a:t>iBGP</a:t>
            </a:r>
            <a:r>
              <a:rPr lang="zh-CN" altLang="en-US" sz="2000" dirty="0" smtClean="0"/>
              <a:t>系统一致性测试环境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80" y="2942402"/>
            <a:ext cx="7096239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2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90" y="3809950"/>
            <a:ext cx="7623810" cy="27432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系统一致性测试</a:t>
            </a:r>
            <a:r>
              <a:rPr lang="zh-CN" altLang="en-US" dirty="0"/>
              <a:t>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测试目的：对</a:t>
            </a:r>
            <a:r>
              <a:rPr lang="en-US" altLang="zh-CN" sz="2000" dirty="0" smtClean="0"/>
              <a:t>RSCP-</a:t>
            </a:r>
            <a:r>
              <a:rPr lang="en-US" altLang="zh-CN" sz="2000" dirty="0" err="1" smtClean="0"/>
              <a:t>iBGP</a:t>
            </a:r>
            <a:r>
              <a:rPr lang="zh-CN" altLang="en-US" sz="2000" dirty="0" smtClean="0"/>
              <a:t>系统内的邻居建连断连、</a:t>
            </a:r>
            <a:r>
              <a:rPr lang="en-US" altLang="zh-CN" sz="2000" dirty="0" smtClean="0"/>
              <a:t>UPDATE</a:t>
            </a:r>
            <a:r>
              <a:rPr lang="zh-CN" altLang="en-US" sz="2000" dirty="0" smtClean="0"/>
              <a:t>报文接收处理等功能进行测试</a:t>
            </a:r>
            <a:endParaRPr lang="en-US" altLang="zh-CN" sz="2000" dirty="0" smtClean="0"/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组测试集，每组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个测试例，共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个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Route-Client</a:t>
            </a:r>
            <a:r>
              <a:rPr lang="zh-CN" altLang="en-US" sz="2000" dirty="0" smtClean="0">
                <a:latin typeface="+mn-ea"/>
                <a:ea typeface="+mn-ea"/>
              </a:rPr>
              <a:t>与</a:t>
            </a:r>
            <a:r>
              <a:rPr lang="en-US" altLang="zh-CN" sz="2000" dirty="0" err="1" smtClean="0"/>
              <a:t>eBGP</a:t>
            </a:r>
            <a:r>
              <a:rPr lang="zh-CN" altLang="en-US" sz="2000" dirty="0" smtClean="0">
                <a:latin typeface="+mn-ea"/>
                <a:ea typeface="+mn-ea"/>
              </a:rPr>
              <a:t>邻居</a:t>
            </a:r>
            <a:endParaRPr lang="en-US" altLang="zh-CN" sz="2000" dirty="0" smtClean="0">
              <a:latin typeface="+mn-ea"/>
              <a:ea typeface="+mn-ea"/>
            </a:endParaRPr>
          </a:p>
          <a:p>
            <a:pPr lvl="1"/>
            <a:r>
              <a:rPr lang="en-US" altLang="zh-CN" sz="2000" dirty="0" smtClean="0"/>
              <a:t>Route-Client</a:t>
            </a:r>
            <a:r>
              <a:rPr lang="zh-CN" altLang="en-US" sz="2000" dirty="0" smtClean="0">
                <a:latin typeface="+mn-ea"/>
                <a:ea typeface="+mn-ea"/>
              </a:rPr>
              <a:t>与</a:t>
            </a:r>
            <a:r>
              <a:rPr lang="en-US" altLang="zh-CN" sz="2000" dirty="0" err="1" smtClean="0"/>
              <a:t>iBGP</a:t>
            </a:r>
            <a:r>
              <a:rPr lang="zh-CN" altLang="en-US" sz="2000" dirty="0" smtClean="0">
                <a:latin typeface="+mn-ea"/>
                <a:ea typeface="+mn-ea"/>
              </a:rPr>
              <a:t>邻居</a:t>
            </a:r>
            <a:endParaRPr lang="en-US" altLang="zh-CN" sz="2000" dirty="0" smtClean="0">
              <a:latin typeface="+mn-ea"/>
              <a:ea typeface="+mn-ea"/>
            </a:endParaRPr>
          </a:p>
          <a:p>
            <a:pPr lvl="1"/>
            <a:r>
              <a:rPr lang="en-US" altLang="zh-CN" sz="2000" dirty="0" smtClean="0"/>
              <a:t>Route-Server</a:t>
            </a:r>
            <a:r>
              <a:rPr lang="zh-CN" altLang="en-US" sz="2000" dirty="0" smtClean="0">
                <a:latin typeface="+mn-ea"/>
                <a:ea typeface="+mn-ea"/>
              </a:rPr>
              <a:t>与</a:t>
            </a:r>
            <a:r>
              <a:rPr lang="en-US" altLang="zh-CN" sz="2000" dirty="0" err="1" smtClean="0"/>
              <a:t>iBGP</a:t>
            </a:r>
            <a:r>
              <a:rPr lang="zh-CN" altLang="en-US" sz="2000" dirty="0" smtClean="0">
                <a:latin typeface="+mn-ea"/>
                <a:ea typeface="+mn-ea"/>
              </a:rPr>
              <a:t>邻居</a:t>
            </a:r>
            <a:endParaRPr lang="en-US" altLang="zh-CN" sz="2000" dirty="0">
              <a:latin typeface="+mn-ea"/>
              <a:ea typeface="+mn-ea"/>
            </a:endParaRPr>
          </a:p>
          <a:p>
            <a:pPr lvl="1"/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C525F-F357-45A5-9FDF-10E10B46B0FC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/>
              <p14:cNvContentPartPr/>
              <p14:nvPr/>
            </p14:nvContentPartPr>
            <p14:xfrm>
              <a:off x="3362400" y="6081120"/>
              <a:ext cx="1554120" cy="669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6560" y="6017400"/>
                <a:ext cx="15858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墨迹 6"/>
              <p14:cNvContentPartPr/>
              <p14:nvPr/>
            </p14:nvContentPartPr>
            <p14:xfrm>
              <a:off x="3395880" y="6180840"/>
              <a:ext cx="1576080" cy="45000"/>
            </p14:xfrm>
          </p:contentPart>
        </mc:Choice>
        <mc:Fallback xmlns="">
          <p:pic>
            <p:nvPicPr>
              <p:cNvPr id="7" name="墨迹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80040" y="6117480"/>
                <a:ext cx="16077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墨迹 7"/>
              <p14:cNvContentPartPr/>
              <p14:nvPr/>
            </p14:nvContentPartPr>
            <p14:xfrm>
              <a:off x="3373560" y="6069960"/>
              <a:ext cx="1631880" cy="100080"/>
            </p14:xfrm>
          </p:contentPart>
        </mc:Choice>
        <mc:Fallback xmlns="">
          <p:pic>
            <p:nvPicPr>
              <p:cNvPr id="8" name="墨迹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57720" y="6006600"/>
                <a:ext cx="16635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墨迹 8"/>
              <p14:cNvContentPartPr/>
              <p14:nvPr/>
            </p14:nvContentPartPr>
            <p14:xfrm>
              <a:off x="3762000" y="6058800"/>
              <a:ext cx="644040" cy="55800"/>
            </p14:xfrm>
          </p:contentPart>
        </mc:Choice>
        <mc:Fallback xmlns="">
          <p:pic>
            <p:nvPicPr>
              <p:cNvPr id="9" name="墨迹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46160" y="5995440"/>
                <a:ext cx="6757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墨迹 9"/>
              <p14:cNvContentPartPr/>
              <p14:nvPr/>
            </p14:nvContentPartPr>
            <p14:xfrm>
              <a:off x="4139280" y="6069960"/>
              <a:ext cx="855000" cy="111240"/>
            </p14:xfrm>
          </p:contentPart>
        </mc:Choice>
        <mc:Fallback xmlns="">
          <p:pic>
            <p:nvPicPr>
              <p:cNvPr id="10" name="墨迹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23440" y="6006600"/>
                <a:ext cx="8866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墨迹 10"/>
              <p14:cNvContentPartPr/>
              <p14:nvPr/>
            </p14:nvContentPartPr>
            <p14:xfrm>
              <a:off x="4050720" y="6047640"/>
              <a:ext cx="155520" cy="22680"/>
            </p14:xfrm>
          </p:contentPart>
        </mc:Choice>
        <mc:Fallback xmlns="">
          <p:pic>
            <p:nvPicPr>
              <p:cNvPr id="11" name="墨迹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34880" y="5984280"/>
                <a:ext cx="18720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墨迹 11"/>
              <p14:cNvContentPartPr/>
              <p14:nvPr/>
            </p14:nvContentPartPr>
            <p14:xfrm>
              <a:off x="3373560" y="6203160"/>
              <a:ext cx="1609560" cy="66960"/>
            </p14:xfrm>
          </p:contentPart>
        </mc:Choice>
        <mc:Fallback xmlns="">
          <p:pic>
            <p:nvPicPr>
              <p:cNvPr id="12" name="墨迹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57720" y="6139440"/>
                <a:ext cx="1641240" cy="19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144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potaroo.net/bgprpts/bgp-activ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775" y="0"/>
            <a:ext cx="2308225" cy="155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选题背景</a:t>
            </a:r>
            <a:endParaRPr lang="zh-CN" altLang="en-US" dirty="0" smtClean="0"/>
          </a:p>
        </p:txBody>
      </p:sp>
      <p:sp>
        <p:nvSpPr>
          <p:cNvPr id="81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网络规模和路由宣告增加，</a:t>
            </a:r>
            <a:r>
              <a:rPr lang="en-US" altLang="zh-CN" sz="2800" dirty="0" err="1" smtClean="0"/>
              <a:t>iBGP</a:t>
            </a:r>
            <a:r>
              <a:rPr lang="zh-CN" altLang="en-US" sz="2800" dirty="0" smtClean="0"/>
              <a:t>协议面临挑战</a:t>
            </a:r>
            <a:endParaRPr lang="en-US" altLang="zh-CN" sz="2800" dirty="0" smtClean="0"/>
          </a:p>
          <a:p>
            <a:r>
              <a:rPr lang="en-US" altLang="zh-CN" sz="2800" dirty="0" err="1" smtClean="0"/>
              <a:t>iBGP</a:t>
            </a:r>
            <a:r>
              <a:rPr lang="zh-CN" altLang="en-US" sz="2800" dirty="0" smtClean="0"/>
              <a:t>要求域内边界路由器全连接，可扩展性差</a:t>
            </a:r>
            <a:endParaRPr lang="en-US" altLang="zh-CN" sz="2800" dirty="0" smtClean="0"/>
          </a:p>
          <a:p>
            <a:r>
              <a:rPr lang="zh-CN" altLang="en-US" sz="2800" dirty="0" smtClean="0"/>
              <a:t>已有方案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latin typeface="+mn-ea"/>
                <a:ea typeface="+mn-ea"/>
              </a:rPr>
              <a:t>分布式体系结构：路由反射和</a:t>
            </a:r>
            <a:r>
              <a:rPr lang="en-US" altLang="zh-CN" sz="2400" dirty="0" smtClean="0"/>
              <a:t>AS</a:t>
            </a:r>
            <a:r>
              <a:rPr lang="zh-CN" altLang="en-US" sz="2400" dirty="0" smtClean="0">
                <a:latin typeface="+mn-ea"/>
                <a:ea typeface="+mn-ea"/>
              </a:rPr>
              <a:t>联邦</a:t>
            </a:r>
            <a:endParaRPr lang="en-US" altLang="zh-CN" sz="2400" dirty="0" smtClean="0">
              <a:latin typeface="+mn-ea"/>
              <a:ea typeface="+mn-ea"/>
            </a:endParaRPr>
          </a:p>
          <a:p>
            <a:pPr lvl="2"/>
            <a:r>
              <a:rPr lang="zh-CN" altLang="en-US" sz="2000" dirty="0" smtClean="0">
                <a:latin typeface="+mn-ea"/>
                <a:ea typeface="+mn-ea"/>
              </a:rPr>
              <a:t>解决了全连接引起的可扩展性差，带来了新问题</a:t>
            </a:r>
            <a:r>
              <a:rPr lang="en-US" altLang="zh-CN" sz="2000" dirty="0" smtClean="0">
                <a:latin typeface="+mn-ea"/>
                <a:ea typeface="+mn-ea"/>
              </a:rPr>
              <a:t/>
            </a:r>
            <a:br>
              <a:rPr lang="en-US" altLang="zh-CN" sz="2000" dirty="0" smtClean="0">
                <a:latin typeface="+mn-ea"/>
                <a:ea typeface="+mn-ea"/>
              </a:rPr>
            </a:br>
            <a:r>
              <a:rPr lang="zh-CN" altLang="en-US" sz="2000" dirty="0" smtClean="0">
                <a:latin typeface="+mn-ea"/>
                <a:ea typeface="+mn-ea"/>
              </a:rPr>
              <a:t>（非最优出口、转发环路、路由震荡等）</a:t>
            </a:r>
            <a:endParaRPr lang="en-US" altLang="zh-CN" sz="2000" dirty="0" smtClean="0">
              <a:latin typeface="+mn-ea"/>
              <a:ea typeface="+mn-ea"/>
            </a:endParaRPr>
          </a:p>
          <a:p>
            <a:pPr lvl="1"/>
            <a:r>
              <a:rPr lang="zh-CN" altLang="en-US" sz="2400" dirty="0" smtClean="0">
                <a:latin typeface="+mn-ea"/>
                <a:ea typeface="+mn-ea"/>
              </a:rPr>
              <a:t>集中式体系结构：</a:t>
            </a:r>
            <a:r>
              <a:rPr lang="en-US" altLang="zh-CN" sz="2400" dirty="0" err="1" smtClean="0">
                <a:ea typeface="+mn-ea"/>
              </a:rPr>
              <a:t>SoftRouter</a:t>
            </a:r>
            <a:r>
              <a:rPr lang="zh-CN" altLang="en-US" sz="2400" dirty="0" smtClean="0">
                <a:ea typeface="+mn-ea"/>
              </a:rPr>
              <a:t>、</a:t>
            </a:r>
            <a:r>
              <a:rPr lang="en-US" altLang="zh-CN" sz="2400" dirty="0" smtClean="0">
                <a:ea typeface="+mn-ea"/>
              </a:rPr>
              <a:t>RCP</a:t>
            </a:r>
            <a:r>
              <a:rPr lang="zh-CN" altLang="en-US" sz="2400" dirty="0" smtClean="0">
                <a:ea typeface="+mn-ea"/>
              </a:rPr>
              <a:t>、</a:t>
            </a:r>
            <a:r>
              <a:rPr lang="en-US" altLang="zh-CN" sz="2400" dirty="0" smtClean="0">
                <a:ea typeface="+mn-ea"/>
              </a:rPr>
              <a:t>RFCP</a:t>
            </a:r>
          </a:p>
          <a:p>
            <a:pPr lvl="2"/>
            <a:r>
              <a:rPr lang="zh-CN" altLang="en-US" sz="2000" dirty="0" smtClean="0">
                <a:latin typeface="+mn-ea"/>
                <a:ea typeface="+mn-ea"/>
              </a:rPr>
              <a:t>解决</a:t>
            </a:r>
            <a:r>
              <a:rPr lang="en-US" altLang="zh-CN" sz="2000" dirty="0" err="1" smtClean="0">
                <a:ea typeface="+mn-ea"/>
              </a:rPr>
              <a:t>iBGP</a:t>
            </a:r>
            <a:r>
              <a:rPr lang="zh-CN" altLang="en-US" sz="2000" dirty="0" smtClean="0">
                <a:latin typeface="+mn-ea"/>
                <a:ea typeface="+mn-ea"/>
              </a:rPr>
              <a:t>可扩展问题、</a:t>
            </a:r>
            <a:r>
              <a:rPr lang="en-US" altLang="zh-CN" sz="2000" dirty="0" smtClean="0">
                <a:ea typeface="+mn-ea"/>
              </a:rPr>
              <a:t>RR</a:t>
            </a:r>
            <a:r>
              <a:rPr lang="zh-CN" altLang="en-US" sz="2000" dirty="0" smtClean="0">
                <a:latin typeface="+mn-ea"/>
                <a:ea typeface="+mn-ea"/>
              </a:rPr>
              <a:t>与</a:t>
            </a:r>
            <a:r>
              <a:rPr lang="en-US" altLang="zh-CN" sz="2000" dirty="0" smtClean="0">
                <a:ea typeface="+mn-ea"/>
              </a:rPr>
              <a:t>AS</a:t>
            </a:r>
            <a:r>
              <a:rPr lang="zh-CN" altLang="en-US" sz="2000" dirty="0" smtClean="0">
                <a:latin typeface="+mn-ea"/>
                <a:ea typeface="+mn-ea"/>
              </a:rPr>
              <a:t>联邦带来了新问题</a:t>
            </a:r>
            <a:endParaRPr lang="en-US" altLang="zh-CN" sz="2000" dirty="0" smtClean="0">
              <a:latin typeface="+mn-ea"/>
              <a:ea typeface="+mn-ea"/>
            </a:endParaRPr>
          </a:p>
          <a:p>
            <a:pPr lvl="2"/>
            <a:r>
              <a:rPr lang="zh-CN" altLang="en-US" sz="2000" dirty="0" smtClean="0">
                <a:latin typeface="+mn-ea"/>
                <a:ea typeface="+mn-ea"/>
              </a:rPr>
              <a:t>存在路由表冗余存储、路由计算重复等问题</a:t>
            </a:r>
            <a:endParaRPr lang="en-US" altLang="zh-CN" sz="2000" dirty="0" smtClean="0">
              <a:latin typeface="+mn-ea"/>
              <a:ea typeface="+mn-ea"/>
            </a:endParaRPr>
          </a:p>
          <a:p>
            <a:r>
              <a:rPr lang="zh-CN" altLang="en-US" sz="2800" dirty="0" smtClean="0"/>
              <a:t>课题研究：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>
                <a:solidFill>
                  <a:srgbClr val="C00000"/>
                </a:solidFill>
              </a:rPr>
              <a:t>借鉴集中式体系结构的思路，解决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iBGP</a:t>
            </a:r>
            <a:r>
              <a:rPr lang="zh-CN" altLang="en-US" sz="2800" dirty="0" smtClean="0">
                <a:solidFill>
                  <a:srgbClr val="C00000"/>
                </a:solidFill>
              </a:rPr>
              <a:t>的可扩展性，优化路由存储、计算、策略管理等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525F-F357-45A5-9FDF-10E10B46B0FC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Route-Client</a:t>
            </a:r>
            <a:r>
              <a:rPr lang="zh-CN" altLang="en-US" sz="3200" dirty="0"/>
              <a:t>与</a:t>
            </a:r>
            <a:r>
              <a:rPr lang="en-US" altLang="zh-CN" sz="3200" dirty="0" err="1"/>
              <a:t>eBGP</a:t>
            </a:r>
            <a:r>
              <a:rPr lang="zh-CN" altLang="en-US" sz="3200" dirty="0"/>
              <a:t>邻居前缀报文</a:t>
            </a:r>
            <a:r>
              <a:rPr lang="zh-CN" altLang="en-US" sz="3200" dirty="0" smtClean="0"/>
              <a:t>处理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+mn-ea"/>
                <a:ea typeface="+mn-ea"/>
              </a:rPr>
              <a:t>测试需求</a:t>
            </a:r>
            <a:r>
              <a:rPr lang="zh-CN" altLang="en-US" sz="2000" dirty="0" smtClean="0">
                <a:latin typeface="+mn-ea"/>
                <a:ea typeface="+mn-ea"/>
              </a:rPr>
              <a:t>：</a:t>
            </a:r>
            <a:r>
              <a:rPr lang="en-US" altLang="zh-CN" sz="2000" dirty="0" smtClean="0">
                <a:ea typeface="+mn-ea"/>
              </a:rPr>
              <a:t>Route-Client</a:t>
            </a:r>
            <a:r>
              <a:rPr lang="zh-CN" altLang="en-US" sz="2000" dirty="0" smtClean="0">
                <a:latin typeface="+mn-ea"/>
                <a:ea typeface="+mn-ea"/>
              </a:rPr>
              <a:t>收到</a:t>
            </a:r>
            <a:r>
              <a:rPr lang="en-US" altLang="zh-CN" sz="2000" dirty="0" err="1" smtClean="0">
                <a:ea typeface="+mn-ea"/>
              </a:rPr>
              <a:t>eBGP</a:t>
            </a:r>
            <a:r>
              <a:rPr lang="zh-CN" altLang="en-US" sz="2000" dirty="0">
                <a:latin typeface="+mn-ea"/>
                <a:ea typeface="+mn-ea"/>
              </a:rPr>
              <a:t>路由经过入站</a:t>
            </a:r>
            <a:r>
              <a:rPr lang="zh-CN" altLang="en-US" sz="2000" dirty="0" smtClean="0">
                <a:latin typeface="+mn-ea"/>
                <a:ea typeface="+mn-ea"/>
              </a:rPr>
              <a:t>过滤后，将携带</a:t>
            </a:r>
            <a:r>
              <a:rPr lang="en-US" altLang="zh-CN" sz="2000" dirty="0">
                <a:ea typeface="+mn-ea"/>
              </a:rPr>
              <a:t>Weight</a:t>
            </a:r>
            <a:r>
              <a:rPr lang="zh-CN" altLang="en-US" sz="2000" dirty="0">
                <a:latin typeface="+mn-ea"/>
                <a:ea typeface="+mn-ea"/>
              </a:rPr>
              <a:t>路径属性</a:t>
            </a:r>
            <a:r>
              <a:rPr lang="zh-CN" altLang="en-US" sz="2000" dirty="0" smtClean="0">
                <a:latin typeface="+mn-ea"/>
                <a:ea typeface="+mn-ea"/>
              </a:rPr>
              <a:t>值的路由发到集中平台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marL="342900" lvl="1" indent="-342900">
              <a:buClr>
                <a:schemeClr val="folHlink"/>
              </a:buClr>
              <a:buSzPct val="60000"/>
            </a:pP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C525F-F357-45A5-9FDF-10E10B46B0FC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834919" y="3950880"/>
            <a:ext cx="3915456" cy="2139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sz="1400" dirty="0" smtClean="0">
                <a:solidFill>
                  <a:srgbClr val="000099"/>
                </a:solidFill>
                <a:latin typeface="+mn-ea"/>
              </a:rPr>
              <a:t>1. </a:t>
            </a:r>
            <a:r>
              <a:rPr lang="en-US" altLang="zh-CN" sz="1400" dirty="0" smtClean="0">
                <a:solidFill>
                  <a:srgbClr val="000099"/>
                </a:solidFill>
                <a:latin typeface="+mn-lt"/>
              </a:rPr>
              <a:t>C</a:t>
            </a:r>
            <a:r>
              <a:rPr lang="zh-CN" altLang="en-US" sz="1400" dirty="0">
                <a:solidFill>
                  <a:srgbClr val="000099"/>
                </a:solidFill>
                <a:latin typeface="+mn-ea"/>
              </a:rPr>
              <a:t>与</a:t>
            </a:r>
            <a:r>
              <a:rPr lang="en-US" altLang="zh-CN" sz="1400" dirty="0">
                <a:solidFill>
                  <a:srgbClr val="000099"/>
                </a:solidFill>
                <a:latin typeface="+mn-lt"/>
              </a:rPr>
              <a:t>A</a:t>
            </a:r>
            <a:r>
              <a:rPr lang="zh-CN" altLang="en-US" sz="1400" dirty="0">
                <a:solidFill>
                  <a:srgbClr val="000099"/>
                </a:solidFill>
                <a:latin typeface="+mn-ea"/>
              </a:rPr>
              <a:t>建立</a:t>
            </a:r>
            <a:r>
              <a:rPr lang="en-US" altLang="zh-CN" sz="1400" dirty="0" err="1">
                <a:solidFill>
                  <a:srgbClr val="000099"/>
                </a:solidFill>
                <a:latin typeface="+mn-lt"/>
              </a:rPr>
              <a:t>eBGP</a:t>
            </a:r>
            <a:r>
              <a:rPr lang="zh-CN" altLang="en-US" sz="1400" dirty="0" smtClean="0">
                <a:solidFill>
                  <a:srgbClr val="000099"/>
                </a:solidFill>
                <a:latin typeface="+mn-ea"/>
              </a:rPr>
              <a:t>连接</a:t>
            </a:r>
            <a:endParaRPr lang="en-US" altLang="zh-CN" sz="1400" dirty="0" smtClean="0">
              <a:solidFill>
                <a:srgbClr val="000099"/>
              </a:solidFill>
              <a:latin typeface="+mn-ea"/>
            </a:endParaRP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sz="1400" dirty="0" smtClean="0">
                <a:solidFill>
                  <a:srgbClr val="000099"/>
                </a:solidFill>
                <a:latin typeface="+mn-ea"/>
              </a:rPr>
              <a:t>2. </a:t>
            </a:r>
            <a:r>
              <a:rPr lang="en-US" altLang="zh-CN" sz="1400" dirty="0" smtClean="0">
                <a:solidFill>
                  <a:srgbClr val="000099"/>
                </a:solidFill>
                <a:latin typeface="+mn-lt"/>
              </a:rPr>
              <a:t>C</a:t>
            </a:r>
            <a:r>
              <a:rPr lang="zh-CN" altLang="en-US" sz="1400" dirty="0" smtClean="0">
                <a:solidFill>
                  <a:srgbClr val="000099"/>
                </a:solidFill>
                <a:latin typeface="+mn-ea"/>
              </a:rPr>
              <a:t>通知</a:t>
            </a:r>
            <a:r>
              <a:rPr lang="en-US" altLang="zh-CN" sz="1400" dirty="0" smtClean="0">
                <a:solidFill>
                  <a:srgbClr val="000099"/>
                </a:solidFill>
                <a:latin typeface="+mn-lt"/>
              </a:rPr>
              <a:t>D</a:t>
            </a:r>
            <a:r>
              <a:rPr lang="zh-CN" altLang="en-US" sz="1400" dirty="0" smtClean="0">
                <a:solidFill>
                  <a:srgbClr val="000099"/>
                </a:solidFill>
                <a:latin typeface="+mn-ea"/>
              </a:rPr>
              <a:t>，</a:t>
            </a:r>
            <a:r>
              <a:rPr lang="en-US" altLang="zh-CN" sz="1400" dirty="0" smtClean="0">
                <a:solidFill>
                  <a:srgbClr val="000099"/>
                </a:solidFill>
                <a:latin typeface="+mn-lt"/>
              </a:rPr>
              <a:t>D</a:t>
            </a:r>
            <a:r>
              <a:rPr lang="zh-CN" altLang="en-US" sz="1400" dirty="0" smtClean="0">
                <a:solidFill>
                  <a:srgbClr val="000099"/>
                </a:solidFill>
                <a:latin typeface="+mn-ea"/>
              </a:rPr>
              <a:t>可以</a:t>
            </a:r>
            <a:r>
              <a:rPr lang="zh-CN" altLang="en-US" sz="1400" dirty="0">
                <a:solidFill>
                  <a:srgbClr val="000099"/>
                </a:solidFill>
                <a:latin typeface="+mn-ea"/>
              </a:rPr>
              <a:t>与</a:t>
            </a:r>
            <a:r>
              <a:rPr lang="en-US" altLang="zh-CN" sz="1400" dirty="0">
                <a:solidFill>
                  <a:srgbClr val="000099"/>
                </a:solidFill>
                <a:latin typeface="+mn-lt"/>
              </a:rPr>
              <a:t>B</a:t>
            </a:r>
            <a:r>
              <a:rPr lang="zh-CN" altLang="en-US" sz="1400" dirty="0">
                <a:solidFill>
                  <a:srgbClr val="000099"/>
                </a:solidFill>
                <a:latin typeface="+mn-ea"/>
              </a:rPr>
              <a:t>建立</a:t>
            </a:r>
            <a:r>
              <a:rPr lang="en-US" altLang="zh-CN" sz="1400" dirty="0" err="1">
                <a:solidFill>
                  <a:srgbClr val="000099"/>
                </a:solidFill>
                <a:latin typeface="+mn-lt"/>
              </a:rPr>
              <a:t>iBGP</a:t>
            </a:r>
            <a:r>
              <a:rPr lang="zh-CN" altLang="en-US" sz="1400" dirty="0" smtClean="0">
                <a:solidFill>
                  <a:srgbClr val="000099"/>
                </a:solidFill>
                <a:latin typeface="+mn-ea"/>
              </a:rPr>
              <a:t>连接</a:t>
            </a:r>
            <a:endParaRPr lang="en-US" altLang="zh-CN" sz="1400" dirty="0" smtClean="0">
              <a:solidFill>
                <a:srgbClr val="000099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00099"/>
                </a:solidFill>
                <a:latin typeface="+mn-ea"/>
              </a:rPr>
              <a:t>3. </a:t>
            </a:r>
            <a:r>
              <a:rPr lang="en-US" altLang="zh-CN" sz="1400" dirty="0" smtClean="0">
                <a:solidFill>
                  <a:srgbClr val="000099"/>
                </a:solidFill>
                <a:latin typeface="+mn-lt"/>
              </a:rPr>
              <a:t>D</a:t>
            </a:r>
            <a:r>
              <a:rPr lang="zh-CN" altLang="en-US" sz="1400" dirty="0" smtClean="0">
                <a:solidFill>
                  <a:srgbClr val="000099"/>
                </a:solidFill>
                <a:latin typeface="+mn-ea"/>
              </a:rPr>
              <a:t>与</a:t>
            </a:r>
            <a:r>
              <a:rPr lang="en-US" altLang="zh-CN" sz="1400" dirty="0" smtClean="0">
                <a:solidFill>
                  <a:srgbClr val="000099"/>
                </a:solidFill>
                <a:latin typeface="+mn-lt"/>
              </a:rPr>
              <a:t>B</a:t>
            </a:r>
            <a:r>
              <a:rPr lang="zh-CN" altLang="en-US" sz="1400" dirty="0" smtClean="0">
                <a:solidFill>
                  <a:srgbClr val="000099"/>
                </a:solidFill>
                <a:latin typeface="+mn-ea"/>
              </a:rPr>
              <a:t>建立</a:t>
            </a:r>
            <a:r>
              <a:rPr lang="en-US" altLang="zh-CN" sz="1400" dirty="0" err="1" smtClean="0">
                <a:solidFill>
                  <a:srgbClr val="000099"/>
                </a:solidFill>
                <a:latin typeface="+mn-lt"/>
              </a:rPr>
              <a:t>iBGP</a:t>
            </a:r>
            <a:r>
              <a:rPr lang="zh-CN" altLang="en-US" sz="1400" dirty="0" smtClean="0">
                <a:solidFill>
                  <a:srgbClr val="000099"/>
                </a:solidFill>
                <a:latin typeface="+mn-ea"/>
              </a:rPr>
              <a:t>连接</a:t>
            </a:r>
            <a:endParaRPr lang="en-US" altLang="zh-CN" sz="1400" dirty="0" smtClean="0">
              <a:solidFill>
                <a:srgbClr val="000099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00099"/>
                </a:solidFill>
                <a:latin typeface="+mn-ea"/>
              </a:rPr>
              <a:t>4. </a:t>
            </a:r>
            <a:r>
              <a:rPr lang="en-US" altLang="zh-CN" sz="1400" dirty="0" smtClean="0">
                <a:solidFill>
                  <a:srgbClr val="000099"/>
                </a:solidFill>
                <a:latin typeface="+mn-lt"/>
              </a:rPr>
              <a:t>C</a:t>
            </a:r>
            <a:r>
              <a:rPr lang="zh-CN" altLang="en-US" sz="1400" dirty="0" smtClean="0">
                <a:solidFill>
                  <a:srgbClr val="000099"/>
                </a:solidFill>
                <a:latin typeface="+mn-ea"/>
              </a:rPr>
              <a:t>向</a:t>
            </a:r>
            <a:r>
              <a:rPr lang="en-US" altLang="zh-CN" sz="1400" dirty="0">
                <a:solidFill>
                  <a:srgbClr val="000099"/>
                </a:solidFill>
                <a:latin typeface="+mn-lt"/>
              </a:rPr>
              <a:t>A</a:t>
            </a:r>
            <a:r>
              <a:rPr lang="zh-CN" altLang="en-US" sz="1400" dirty="0">
                <a:solidFill>
                  <a:srgbClr val="000099"/>
                </a:solidFill>
                <a:latin typeface="+mn-ea"/>
              </a:rPr>
              <a:t>宣告路由</a:t>
            </a:r>
            <a:r>
              <a:rPr lang="en-US" altLang="zh-CN" sz="1400" dirty="0">
                <a:solidFill>
                  <a:srgbClr val="000099"/>
                </a:solidFill>
                <a:latin typeface="+mn-lt"/>
              </a:rPr>
              <a:t>192.168.1.0/24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00099"/>
                </a:solidFill>
                <a:latin typeface="+mn-ea"/>
              </a:rPr>
              <a:t>5. </a:t>
            </a:r>
            <a:r>
              <a:rPr lang="en-US" altLang="zh-CN" sz="1400" dirty="0" smtClean="0">
                <a:solidFill>
                  <a:srgbClr val="000099"/>
                </a:solidFill>
                <a:latin typeface="+mn-lt"/>
              </a:rPr>
              <a:t>D</a:t>
            </a:r>
            <a:r>
              <a:rPr lang="zh-CN" altLang="en-US" sz="1400" dirty="0" smtClean="0">
                <a:solidFill>
                  <a:srgbClr val="000099"/>
                </a:solidFill>
                <a:latin typeface="+mn-ea"/>
              </a:rPr>
              <a:t>收到</a:t>
            </a:r>
            <a:r>
              <a:rPr lang="zh-CN" altLang="en-US" sz="1400" dirty="0">
                <a:solidFill>
                  <a:srgbClr val="000099"/>
                </a:solidFill>
                <a:latin typeface="+mn-ea"/>
              </a:rPr>
              <a:t>携带</a:t>
            </a:r>
            <a:r>
              <a:rPr lang="en-US" altLang="zh-CN" sz="1400" dirty="0">
                <a:solidFill>
                  <a:srgbClr val="000099"/>
                </a:solidFill>
                <a:latin typeface="+mn-lt"/>
              </a:rPr>
              <a:t>Weight</a:t>
            </a:r>
            <a:r>
              <a:rPr lang="zh-CN" altLang="en-US" sz="1400" dirty="0">
                <a:solidFill>
                  <a:srgbClr val="000099"/>
                </a:solidFill>
                <a:latin typeface="+mn-ea"/>
              </a:rPr>
              <a:t>值且</a:t>
            </a:r>
            <a:r>
              <a:rPr lang="en-US" altLang="zh-CN" sz="1400" dirty="0">
                <a:solidFill>
                  <a:srgbClr val="000099"/>
                </a:solidFill>
                <a:latin typeface="+mn-lt"/>
              </a:rPr>
              <a:t>Next-hop</a:t>
            </a:r>
            <a:r>
              <a:rPr lang="zh-CN" altLang="en-US" sz="1400" dirty="0">
                <a:solidFill>
                  <a:srgbClr val="000099"/>
                </a:solidFill>
                <a:latin typeface="+mn-ea"/>
              </a:rPr>
              <a:t>地址为</a:t>
            </a:r>
            <a:r>
              <a:rPr lang="en-US" altLang="zh-CN" sz="1400" dirty="0">
                <a:solidFill>
                  <a:srgbClr val="000099"/>
                </a:solidFill>
                <a:latin typeface="+mn-lt"/>
              </a:rPr>
              <a:t>C</a:t>
            </a:r>
            <a:r>
              <a:rPr lang="zh-CN" altLang="en-US" sz="1400" dirty="0">
                <a:solidFill>
                  <a:srgbClr val="000099"/>
                </a:solidFill>
                <a:latin typeface="+mn-ea"/>
              </a:rPr>
              <a:t>口地址的</a:t>
            </a:r>
            <a:r>
              <a:rPr lang="en-US" altLang="zh-CN" sz="1400" dirty="0">
                <a:solidFill>
                  <a:srgbClr val="000099"/>
                </a:solidFill>
                <a:latin typeface="+mn-lt"/>
              </a:rPr>
              <a:t>192.168.1.0/24</a:t>
            </a:r>
            <a:r>
              <a:rPr lang="zh-CN" altLang="en-US" sz="1400" dirty="0">
                <a:solidFill>
                  <a:srgbClr val="000099"/>
                </a:solidFill>
                <a:latin typeface="+mn-ea"/>
              </a:rPr>
              <a:t>的路由信息。</a:t>
            </a:r>
            <a:endParaRPr lang="en-US" altLang="zh-CN" sz="1400" dirty="0">
              <a:solidFill>
                <a:srgbClr val="000099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00099"/>
                </a:solidFill>
                <a:latin typeface="+mn-ea"/>
              </a:rPr>
              <a:t>6. </a:t>
            </a:r>
            <a:r>
              <a:rPr lang="en-US" altLang="zh-CN" sz="1400" dirty="0" smtClean="0">
                <a:solidFill>
                  <a:srgbClr val="000099"/>
                </a:solidFill>
                <a:latin typeface="+mn-lt"/>
              </a:rPr>
              <a:t>D</a:t>
            </a:r>
            <a:r>
              <a:rPr lang="zh-CN" altLang="en-US" sz="1400" dirty="0" smtClean="0">
                <a:solidFill>
                  <a:srgbClr val="000099"/>
                </a:solidFill>
                <a:latin typeface="+mn-ea"/>
              </a:rPr>
              <a:t>通知</a:t>
            </a:r>
            <a:r>
              <a:rPr lang="en-US" altLang="zh-CN" sz="1400" dirty="0" smtClean="0">
                <a:solidFill>
                  <a:srgbClr val="000099"/>
                </a:solidFill>
                <a:latin typeface="+mn-lt"/>
              </a:rPr>
              <a:t>A</a:t>
            </a:r>
            <a:r>
              <a:rPr lang="zh-CN" altLang="en-US" sz="1400" dirty="0" smtClean="0">
                <a:solidFill>
                  <a:srgbClr val="000099"/>
                </a:solidFill>
                <a:latin typeface="+mn-ea"/>
              </a:rPr>
              <a:t>，</a:t>
            </a:r>
            <a:r>
              <a:rPr lang="zh-CN" altLang="en-US" sz="1400" dirty="0">
                <a:solidFill>
                  <a:srgbClr val="000099"/>
                </a:solidFill>
                <a:latin typeface="+mn-ea"/>
              </a:rPr>
              <a:t>收到正确</a:t>
            </a:r>
            <a:r>
              <a:rPr lang="en-US" altLang="zh-CN" sz="1400" dirty="0">
                <a:solidFill>
                  <a:srgbClr val="000099"/>
                </a:solidFill>
                <a:latin typeface="+mn-lt"/>
              </a:rPr>
              <a:t>UPDATE</a:t>
            </a:r>
            <a:r>
              <a:rPr lang="zh-CN" altLang="en-US" sz="1400" dirty="0">
                <a:solidFill>
                  <a:srgbClr val="000099"/>
                </a:solidFill>
                <a:latin typeface="+mn-ea"/>
              </a:rPr>
              <a:t>报文，测试</a:t>
            </a:r>
            <a:r>
              <a:rPr lang="zh-CN" altLang="en-US" sz="1400" dirty="0" smtClean="0">
                <a:solidFill>
                  <a:srgbClr val="000099"/>
                </a:solidFill>
                <a:latin typeface="+mn-ea"/>
              </a:rPr>
              <a:t>通过</a:t>
            </a:r>
            <a:endParaRPr lang="zh-CN" altLang="en-US" sz="1400" dirty="0">
              <a:solidFill>
                <a:srgbClr val="000099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3400" y="6170711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Route-Client</a:t>
            </a:r>
            <a:r>
              <a:rPr lang="zh-CN" altLang="en-US" sz="1400" dirty="0" smtClean="0"/>
              <a:t>与</a:t>
            </a:r>
            <a:r>
              <a:rPr lang="en-US" altLang="zh-CN" sz="1400" dirty="0" err="1" smtClean="0"/>
              <a:t>eBGP</a:t>
            </a:r>
            <a:r>
              <a:rPr lang="zh-CN" altLang="en-US" sz="1400" dirty="0" smtClean="0"/>
              <a:t>邻居前缀报文处理的测试序列</a:t>
            </a:r>
            <a:endParaRPr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8106288" y="2565676"/>
            <a:ext cx="1871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测试</a:t>
            </a:r>
            <a:endParaRPr lang="en-US" altLang="zh-CN" sz="1400" dirty="0" smtClean="0"/>
          </a:p>
          <a:p>
            <a:r>
              <a:rPr lang="zh-CN" altLang="en-US" sz="1400" dirty="0" smtClean="0"/>
              <a:t>配置</a:t>
            </a:r>
            <a:endParaRPr lang="zh-CN" altLang="en-US" sz="1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855" y="1969747"/>
            <a:ext cx="2754433" cy="18100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" y="2367207"/>
            <a:ext cx="4130397" cy="346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系统一致性测试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测试结果：测试例全部通过，证明</a:t>
            </a:r>
            <a:r>
              <a:rPr lang="en-US" altLang="zh-CN" sz="2800" dirty="0" smtClean="0"/>
              <a:t>RSCP-</a:t>
            </a:r>
            <a:r>
              <a:rPr lang="en-US" altLang="zh-CN" sz="2800" dirty="0" err="1" smtClean="0"/>
              <a:t>iBGP</a:t>
            </a:r>
            <a:r>
              <a:rPr lang="zh-CN" altLang="en-US" sz="2800" dirty="0" smtClean="0"/>
              <a:t>系统实现与设计规范的一致性</a:t>
            </a:r>
            <a:endParaRPr lang="en-US" altLang="zh-CN" sz="2800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525F-F357-45A5-9FDF-10E10B46B0FC}" type="slidenum">
              <a:rPr lang="zh-CN" altLang="en-US" smtClean="0"/>
              <a:pPr/>
              <a:t>31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90800"/>
            <a:ext cx="6838463" cy="412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1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选题背景与相关综述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论文主要工作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 RSCP-</a:t>
            </a:r>
            <a:r>
              <a:rPr lang="en-US" altLang="zh-CN" sz="1600" dirty="0" err="1" smtClean="0"/>
              <a:t>iBGP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Route Server Control Platform</a:t>
            </a:r>
            <a:r>
              <a:rPr lang="zh-CN" altLang="en-US" sz="1600" dirty="0" smtClean="0"/>
              <a:t>）</a:t>
            </a:r>
          </a:p>
          <a:p>
            <a:pPr lvl="1"/>
            <a:r>
              <a:rPr lang="en-US" altLang="zh-CN" dirty="0" smtClean="0"/>
              <a:t>RSCP-</a:t>
            </a:r>
            <a:r>
              <a:rPr lang="en-US" altLang="zh-CN" dirty="0" err="1" smtClean="0"/>
              <a:t>iBGP</a:t>
            </a:r>
            <a:r>
              <a:rPr lang="zh-CN" altLang="en-US" dirty="0" smtClean="0">
                <a:latin typeface="+mn-ea"/>
                <a:ea typeface="+mn-ea"/>
              </a:rPr>
              <a:t>系统的平台架构</a:t>
            </a:r>
          </a:p>
          <a:p>
            <a:pPr lvl="1"/>
            <a:r>
              <a:rPr lang="en-US" altLang="zh-CN" dirty="0" smtClean="0"/>
              <a:t>RSCP-</a:t>
            </a:r>
            <a:r>
              <a:rPr lang="en-US" altLang="zh-CN" dirty="0" err="1" smtClean="0"/>
              <a:t>iBGP</a:t>
            </a:r>
            <a:r>
              <a:rPr lang="zh-CN" altLang="en-US" dirty="0" smtClean="0">
                <a:latin typeface="+mn-ea"/>
                <a:ea typeface="+mn-ea"/>
              </a:rPr>
              <a:t>系统的设计与实现</a:t>
            </a:r>
          </a:p>
          <a:p>
            <a:pPr lvl="1"/>
            <a:r>
              <a:rPr lang="en-US" altLang="zh-CN" dirty="0" smtClean="0"/>
              <a:t>RSCP-</a:t>
            </a:r>
            <a:r>
              <a:rPr lang="en-US" altLang="zh-CN" dirty="0" err="1" smtClean="0"/>
              <a:t>iBGP</a:t>
            </a:r>
            <a:r>
              <a:rPr lang="zh-CN" altLang="en-US" dirty="0" smtClean="0">
                <a:latin typeface="+mn-ea"/>
                <a:ea typeface="+mn-ea"/>
              </a:rPr>
              <a:t>系统的测试与分析</a:t>
            </a:r>
          </a:p>
          <a:p>
            <a:pPr>
              <a:lnSpc>
                <a:spcPct val="150000"/>
              </a:lnSpc>
            </a:pPr>
            <a:r>
              <a:rPr lang="zh-CN" altLang="en-US" u="sng" dirty="0" smtClean="0">
                <a:solidFill>
                  <a:srgbClr val="C00000"/>
                </a:solidFill>
              </a:rPr>
              <a:t>总结与展望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论文发表等情况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525F-F357-45A5-9FDF-10E10B46B0FC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07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总结：已完成</a:t>
            </a:r>
            <a:r>
              <a:rPr lang="zh-CN" altLang="en-US" dirty="0" smtClean="0"/>
              <a:t>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+mn-ea"/>
                <a:ea typeface="+mn-ea"/>
              </a:rPr>
              <a:t>对</a:t>
            </a:r>
            <a:r>
              <a:rPr lang="en-US" altLang="zh-CN" sz="2200" dirty="0" smtClean="0">
                <a:ea typeface="+mn-ea"/>
              </a:rPr>
              <a:t>BGP</a:t>
            </a:r>
            <a:r>
              <a:rPr lang="zh-CN" altLang="en-US" sz="2200" dirty="0" smtClean="0">
                <a:latin typeface="+mn-ea"/>
                <a:ea typeface="+mn-ea"/>
              </a:rPr>
              <a:t>协议及其工作流程，</a:t>
            </a:r>
            <a:r>
              <a:rPr lang="en-US" altLang="zh-CN" sz="2200" dirty="0" err="1" smtClean="0">
                <a:ea typeface="+mn-ea"/>
              </a:rPr>
              <a:t>iBGP</a:t>
            </a:r>
            <a:r>
              <a:rPr lang="zh-CN" altLang="en-US" sz="2200" dirty="0" smtClean="0">
                <a:latin typeface="+mn-ea"/>
                <a:ea typeface="+mn-ea"/>
              </a:rPr>
              <a:t>存在问题，现有解决</a:t>
            </a:r>
            <a:r>
              <a:rPr lang="en-US" altLang="zh-CN" sz="2200" dirty="0" err="1" smtClean="0">
                <a:ea typeface="+mn-ea"/>
              </a:rPr>
              <a:t>iBGP</a:t>
            </a:r>
            <a:r>
              <a:rPr lang="zh-CN" altLang="en-US" sz="2200" dirty="0" smtClean="0">
                <a:latin typeface="+mn-ea"/>
                <a:ea typeface="+mn-ea"/>
              </a:rPr>
              <a:t>可扩展问题等</a:t>
            </a:r>
            <a:r>
              <a:rPr lang="zh-CN" altLang="en-US" sz="2200" dirty="0" smtClean="0">
                <a:solidFill>
                  <a:srgbClr val="C00000"/>
                </a:solidFill>
                <a:latin typeface="+mn-ea"/>
                <a:ea typeface="+mn-ea"/>
              </a:rPr>
              <a:t>相关研究进行详细综述</a:t>
            </a:r>
            <a:r>
              <a:rPr lang="zh-CN" altLang="en-US" sz="2200" dirty="0" smtClean="0">
                <a:latin typeface="+mn-ea"/>
                <a:ea typeface="+mn-ea"/>
              </a:rPr>
              <a:t>；</a:t>
            </a:r>
            <a:endParaRPr lang="en-US" altLang="zh-CN" sz="2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solidFill>
                  <a:srgbClr val="C00000"/>
                </a:solidFill>
                <a:latin typeface="+mn-ea"/>
                <a:ea typeface="+mn-ea"/>
              </a:rPr>
              <a:t>提出</a:t>
            </a:r>
            <a:r>
              <a:rPr lang="en-US" altLang="zh-CN" sz="2200" dirty="0" smtClean="0">
                <a:solidFill>
                  <a:srgbClr val="C00000"/>
                </a:solidFill>
                <a:ea typeface="+mn-ea"/>
              </a:rPr>
              <a:t>RSCP-</a:t>
            </a:r>
            <a:r>
              <a:rPr lang="en-US" altLang="zh-CN" sz="2200" dirty="0" err="1" smtClean="0">
                <a:solidFill>
                  <a:srgbClr val="C00000"/>
                </a:solidFill>
                <a:ea typeface="+mn-ea"/>
              </a:rPr>
              <a:t>iBGP</a:t>
            </a:r>
            <a:r>
              <a:rPr lang="zh-CN" altLang="en-US" sz="2200" dirty="0" smtClean="0">
                <a:solidFill>
                  <a:srgbClr val="C00000"/>
                </a:solidFill>
                <a:latin typeface="+mn-ea"/>
                <a:ea typeface="+mn-ea"/>
              </a:rPr>
              <a:t>系统</a:t>
            </a:r>
            <a:r>
              <a:rPr lang="zh-CN" altLang="en-US" sz="2200" dirty="0" smtClean="0">
                <a:latin typeface="+mn-ea"/>
                <a:ea typeface="+mn-ea"/>
              </a:rPr>
              <a:t>，解决了</a:t>
            </a:r>
            <a:r>
              <a:rPr lang="en-US" altLang="zh-CN" sz="2200" dirty="0" err="1" smtClean="0">
                <a:ea typeface="+mn-ea"/>
              </a:rPr>
              <a:t>iBGP</a:t>
            </a:r>
            <a:r>
              <a:rPr lang="zh-CN" altLang="en-US" sz="2200" dirty="0" smtClean="0">
                <a:latin typeface="+mn-ea"/>
                <a:ea typeface="+mn-ea"/>
              </a:rPr>
              <a:t>可扩展问题，通过与已有方案的对比验证了该系统的设计价值；</a:t>
            </a:r>
            <a:endParaRPr lang="en-US" altLang="zh-CN" sz="2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+mn-ea"/>
                <a:ea typeface="+mn-ea"/>
              </a:rPr>
              <a:t>设计并实现了</a:t>
            </a:r>
            <a:r>
              <a:rPr lang="zh-CN" altLang="en-US" sz="2200" dirty="0" smtClean="0">
                <a:solidFill>
                  <a:srgbClr val="C00000"/>
                </a:solidFill>
                <a:latin typeface="+mn-ea"/>
                <a:ea typeface="+mn-ea"/>
              </a:rPr>
              <a:t>增量存储方案和复式路由计算</a:t>
            </a:r>
            <a:r>
              <a:rPr lang="zh-CN" altLang="en-US" sz="2200" dirty="0" smtClean="0">
                <a:latin typeface="+mn-ea"/>
                <a:ea typeface="+mn-ea"/>
              </a:rPr>
              <a:t>，将存储空间及路由计算次数各降低了一个数量级；</a:t>
            </a:r>
            <a:endParaRPr lang="en-US" altLang="zh-CN" sz="2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+mn-ea"/>
                <a:ea typeface="+mn-ea"/>
              </a:rPr>
              <a:t>基于开源软件路由器</a:t>
            </a:r>
            <a:r>
              <a:rPr lang="en-US" altLang="zh-CN" sz="2200" dirty="0" smtClean="0">
                <a:ea typeface="+mn-ea"/>
              </a:rPr>
              <a:t>Quagga</a:t>
            </a:r>
            <a:r>
              <a:rPr lang="zh-CN" altLang="en-US" sz="2200" dirty="0" smtClean="0">
                <a:latin typeface="+mn-ea"/>
                <a:ea typeface="+mn-ea"/>
              </a:rPr>
              <a:t>实现</a:t>
            </a:r>
            <a:r>
              <a:rPr lang="en-US" altLang="zh-CN" sz="2200" dirty="0" smtClean="0">
                <a:ea typeface="+mn-ea"/>
              </a:rPr>
              <a:t>RSCP-</a:t>
            </a:r>
            <a:r>
              <a:rPr lang="en-US" altLang="zh-CN" sz="2200" dirty="0" err="1" smtClean="0">
                <a:ea typeface="+mn-ea"/>
              </a:rPr>
              <a:t>iBGP</a:t>
            </a:r>
            <a:r>
              <a:rPr lang="zh-CN" altLang="en-US" sz="2200" dirty="0" smtClean="0">
                <a:latin typeface="+mn-ea"/>
                <a:ea typeface="+mn-ea"/>
              </a:rPr>
              <a:t>系统，</a:t>
            </a:r>
            <a:r>
              <a:rPr lang="zh-CN" altLang="en-US" sz="2200" dirty="0">
                <a:solidFill>
                  <a:srgbClr val="C00000"/>
                </a:solidFill>
                <a:latin typeface="+mn-ea"/>
                <a:ea typeface="+mn-ea"/>
              </a:rPr>
              <a:t>特定</a:t>
            </a:r>
            <a:r>
              <a:rPr lang="zh-CN" altLang="en-US" sz="2200" dirty="0" smtClean="0">
                <a:solidFill>
                  <a:srgbClr val="C00000"/>
                </a:solidFill>
                <a:latin typeface="+mn-ea"/>
                <a:ea typeface="+mn-ea"/>
              </a:rPr>
              <a:t>拓扑上应用</a:t>
            </a:r>
            <a:r>
              <a:rPr lang="en-US" altLang="zh-CN" sz="2200" dirty="0" smtClean="0">
                <a:solidFill>
                  <a:srgbClr val="C00000"/>
                </a:solidFill>
                <a:ea typeface="+mn-ea"/>
              </a:rPr>
              <a:t>RSCP-</a:t>
            </a:r>
            <a:r>
              <a:rPr lang="en-US" altLang="zh-CN" sz="2200" dirty="0" err="1" smtClean="0">
                <a:solidFill>
                  <a:srgbClr val="C00000"/>
                </a:solidFill>
                <a:ea typeface="+mn-ea"/>
              </a:rPr>
              <a:t>iBGP</a:t>
            </a:r>
            <a:r>
              <a:rPr lang="zh-CN" altLang="en-US" sz="2200" dirty="0" smtClean="0">
                <a:solidFill>
                  <a:srgbClr val="C00000"/>
                </a:solidFill>
                <a:latin typeface="+mn-ea"/>
                <a:ea typeface="+mn-ea"/>
              </a:rPr>
              <a:t>系统</a:t>
            </a:r>
            <a:r>
              <a:rPr lang="zh-CN" altLang="en-US" sz="2200" dirty="0" smtClean="0">
                <a:latin typeface="+mn-ea"/>
                <a:ea typeface="+mn-ea"/>
              </a:rPr>
              <a:t>测试其功能性，并使用</a:t>
            </a:r>
            <a:r>
              <a:rPr lang="en-US" altLang="zh-CN" sz="2200" dirty="0" smtClean="0">
                <a:solidFill>
                  <a:srgbClr val="C00000"/>
                </a:solidFill>
                <a:ea typeface="+mn-ea"/>
              </a:rPr>
              <a:t>PITSv3</a:t>
            </a:r>
            <a:r>
              <a:rPr lang="zh-CN" altLang="en-US" sz="2200" dirty="0" smtClean="0">
                <a:solidFill>
                  <a:srgbClr val="C00000"/>
                </a:solidFill>
                <a:latin typeface="+mn-ea"/>
                <a:ea typeface="+mn-ea"/>
              </a:rPr>
              <a:t>测试工具</a:t>
            </a:r>
            <a:r>
              <a:rPr lang="zh-CN" altLang="en-US" sz="2200" dirty="0" smtClean="0">
                <a:latin typeface="+mn-ea"/>
                <a:ea typeface="+mn-ea"/>
              </a:rPr>
              <a:t>对系统进行了一致性测试。</a:t>
            </a:r>
            <a:endParaRPr lang="zh-CN" altLang="en-US" sz="2200" dirty="0">
              <a:latin typeface="+mn-ea"/>
              <a:ea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C525F-F357-45A5-9FDF-10E10B46B0FC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346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展望</a:t>
            </a:r>
            <a:r>
              <a:rPr lang="zh-CN" altLang="en-US" dirty="0" smtClean="0"/>
              <a:t>：</a:t>
            </a:r>
            <a:r>
              <a:rPr lang="zh-CN" altLang="en-US" dirty="0"/>
              <a:t>未来</a:t>
            </a:r>
            <a:r>
              <a:rPr lang="zh-CN" altLang="en-US" dirty="0" smtClean="0"/>
              <a:t>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solidFill>
                  <a:srgbClr val="C00000"/>
                </a:solidFill>
                <a:latin typeface="+mn-ea"/>
                <a:ea typeface="+mn-ea"/>
              </a:rPr>
              <a:t>性能评价</a:t>
            </a:r>
            <a:r>
              <a:rPr lang="zh-CN" altLang="en-US" sz="2200" dirty="0">
                <a:solidFill>
                  <a:srgbClr val="C00000"/>
                </a:solidFill>
                <a:latin typeface="+mn-ea"/>
              </a:rPr>
              <a:t>实验</a:t>
            </a:r>
            <a:r>
              <a:rPr lang="zh-CN" altLang="en-US" sz="2200" dirty="0" smtClean="0">
                <a:latin typeface="+mn-ea"/>
                <a:ea typeface="+mn-ea"/>
              </a:rPr>
              <a:t>：</a:t>
            </a:r>
            <a:r>
              <a:rPr lang="en-US" altLang="zh-CN" sz="2200" dirty="0">
                <a:ea typeface="+mn-ea"/>
              </a:rPr>
              <a:t>RSCP-</a:t>
            </a:r>
            <a:r>
              <a:rPr lang="en-US" altLang="zh-CN" sz="2200" dirty="0" err="1">
                <a:ea typeface="+mn-ea"/>
              </a:rPr>
              <a:t>iBGP</a:t>
            </a:r>
            <a:r>
              <a:rPr lang="zh-CN" altLang="en-US" sz="2200" dirty="0">
                <a:latin typeface="+mn-ea"/>
                <a:ea typeface="+mn-ea"/>
              </a:rPr>
              <a:t>系统应部署到实际的大型自治系统中，进行性能测试。可测试的指标有：大规模路由信息进入自治系统时路由存储所占空间、路由收敛时间等；</a:t>
            </a:r>
            <a:endParaRPr lang="en-US" altLang="zh-CN" sz="2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C00000"/>
                </a:solidFill>
                <a:latin typeface="+mn-ea"/>
                <a:ea typeface="+mn-ea"/>
              </a:rPr>
              <a:t>优化路由策略</a:t>
            </a:r>
            <a:r>
              <a:rPr lang="zh-CN" altLang="en-US" sz="2200" dirty="0">
                <a:latin typeface="+mn-ea"/>
                <a:ea typeface="+mn-ea"/>
              </a:rPr>
              <a:t>：在集中平台的</a:t>
            </a:r>
            <a:r>
              <a:rPr lang="en-US" altLang="zh-CN" sz="2200" dirty="0">
                <a:ea typeface="+mn-ea"/>
              </a:rPr>
              <a:t>Route-Server</a:t>
            </a:r>
            <a:r>
              <a:rPr lang="zh-CN" altLang="en-US" sz="2200" dirty="0">
                <a:latin typeface="+mn-ea"/>
                <a:ea typeface="+mn-ea"/>
              </a:rPr>
              <a:t>上</a:t>
            </a:r>
            <a:r>
              <a:rPr lang="zh-CN" altLang="en-US" sz="2200" dirty="0" smtClean="0">
                <a:latin typeface="+mn-ea"/>
                <a:ea typeface="+mn-ea"/>
              </a:rPr>
              <a:t>进行集中配置路由、增加</a:t>
            </a:r>
            <a:r>
              <a:rPr lang="zh-CN" altLang="en-US" sz="2200" dirty="0">
                <a:latin typeface="+mn-ea"/>
                <a:ea typeface="+mn-ea"/>
              </a:rPr>
              <a:t>路由配置规则使路由策略配置更加灵活等操作，之后通过传输协议将路由策略传输到</a:t>
            </a:r>
            <a:r>
              <a:rPr lang="en-US" altLang="zh-CN" sz="2200" dirty="0">
                <a:ea typeface="+mn-ea"/>
              </a:rPr>
              <a:t>Route-Client</a:t>
            </a:r>
            <a:r>
              <a:rPr lang="zh-CN" altLang="en-US" sz="2200" dirty="0">
                <a:latin typeface="+mn-ea"/>
                <a:ea typeface="+mn-ea"/>
              </a:rPr>
              <a:t>生效；</a:t>
            </a:r>
            <a:endParaRPr lang="en-US" altLang="zh-CN" sz="2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C00000"/>
                </a:solidFill>
                <a:latin typeface="+mn-ea"/>
                <a:ea typeface="+mn-ea"/>
              </a:rPr>
              <a:t>优化</a:t>
            </a:r>
            <a:r>
              <a:rPr lang="en-US" altLang="zh-CN" sz="2200" dirty="0" err="1">
                <a:solidFill>
                  <a:srgbClr val="C00000"/>
                </a:solidFill>
                <a:ea typeface="+mn-ea"/>
              </a:rPr>
              <a:t>eBGP</a:t>
            </a:r>
            <a:r>
              <a:rPr lang="zh-CN" altLang="en-US" sz="2200" dirty="0">
                <a:solidFill>
                  <a:srgbClr val="C00000"/>
                </a:solidFill>
                <a:latin typeface="+mn-ea"/>
                <a:ea typeface="+mn-ea"/>
              </a:rPr>
              <a:t>连接</a:t>
            </a:r>
            <a:r>
              <a:rPr lang="zh-CN" altLang="en-US" sz="2200" dirty="0">
                <a:latin typeface="+mn-ea"/>
                <a:ea typeface="+mn-ea"/>
              </a:rPr>
              <a:t>：集中平台可利用域内边界路由器与周边自治系统的拓扑信息，优化边界路由器的</a:t>
            </a:r>
            <a:r>
              <a:rPr lang="en-US" altLang="zh-CN" sz="2200" dirty="0" err="1">
                <a:ea typeface="+mn-ea"/>
              </a:rPr>
              <a:t>eBGP</a:t>
            </a:r>
            <a:r>
              <a:rPr lang="zh-CN" altLang="en-US" sz="2200" dirty="0">
                <a:latin typeface="+mn-ea"/>
                <a:ea typeface="+mn-ea"/>
              </a:rPr>
              <a:t>连接</a:t>
            </a:r>
            <a:r>
              <a:rPr lang="zh-CN" altLang="en-US" sz="2200" dirty="0" smtClean="0">
                <a:latin typeface="+mn-ea"/>
                <a:ea typeface="+mn-ea"/>
              </a:rPr>
              <a:t>。</a:t>
            </a:r>
            <a:endParaRPr lang="zh-CN" altLang="en-US" sz="2200" dirty="0">
              <a:latin typeface="+mn-ea"/>
              <a:ea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C525F-F357-45A5-9FDF-10E10B46B0FC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190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选题背景与相关综述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论文主要工作</a:t>
            </a:r>
            <a:r>
              <a:rPr lang="zh-CN" altLang="en-US" sz="1600" dirty="0"/>
              <a:t>（</a:t>
            </a:r>
            <a:r>
              <a:rPr lang="en-US" altLang="zh-CN" sz="1600" dirty="0"/>
              <a:t> RSCP-</a:t>
            </a:r>
            <a:r>
              <a:rPr lang="en-US" altLang="zh-CN" sz="1600" dirty="0" err="1"/>
              <a:t>iBGP</a:t>
            </a:r>
            <a:r>
              <a:rPr lang="en-US" altLang="zh-CN" sz="1600" dirty="0"/>
              <a:t> 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Route Server Control Platform</a:t>
            </a:r>
            <a:r>
              <a:rPr lang="zh-CN" altLang="en-US" sz="1600" dirty="0" smtClean="0"/>
              <a:t>）</a:t>
            </a:r>
          </a:p>
          <a:p>
            <a:pPr lvl="1"/>
            <a:r>
              <a:rPr lang="en-US" altLang="zh-CN" dirty="0" smtClean="0"/>
              <a:t>RSCP-</a:t>
            </a:r>
            <a:r>
              <a:rPr lang="en-US" altLang="zh-CN" dirty="0" err="1" smtClean="0"/>
              <a:t>iBGP</a:t>
            </a:r>
            <a:r>
              <a:rPr lang="zh-CN" altLang="en-US" dirty="0" smtClean="0">
                <a:latin typeface="+mn-ea"/>
                <a:ea typeface="+mn-ea"/>
              </a:rPr>
              <a:t>系统的平台架构</a:t>
            </a:r>
          </a:p>
          <a:p>
            <a:pPr lvl="1"/>
            <a:r>
              <a:rPr lang="en-US" altLang="zh-CN" dirty="0" smtClean="0"/>
              <a:t>RSCP-</a:t>
            </a:r>
            <a:r>
              <a:rPr lang="en-US" altLang="zh-CN" dirty="0" err="1" smtClean="0"/>
              <a:t>iBGP</a:t>
            </a:r>
            <a:r>
              <a:rPr lang="zh-CN" altLang="en-US" dirty="0" smtClean="0">
                <a:latin typeface="+mn-ea"/>
                <a:ea typeface="+mn-ea"/>
              </a:rPr>
              <a:t>系统的设计与实现</a:t>
            </a:r>
          </a:p>
          <a:p>
            <a:pPr lvl="1"/>
            <a:r>
              <a:rPr lang="en-US" altLang="zh-CN" dirty="0" smtClean="0"/>
              <a:t>RSCP-</a:t>
            </a:r>
            <a:r>
              <a:rPr lang="en-US" altLang="zh-CN" dirty="0" err="1" smtClean="0"/>
              <a:t>iBGP</a:t>
            </a:r>
            <a:r>
              <a:rPr lang="zh-CN" altLang="en-US" dirty="0" smtClean="0">
                <a:latin typeface="+mn-ea"/>
                <a:ea typeface="+mn-ea"/>
              </a:rPr>
              <a:t>系统的测试与分析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总结与展望</a:t>
            </a:r>
          </a:p>
          <a:p>
            <a:pPr>
              <a:lnSpc>
                <a:spcPct val="150000"/>
              </a:lnSpc>
            </a:pPr>
            <a:r>
              <a:rPr lang="zh-CN" altLang="en-US" u="sng" dirty="0">
                <a:solidFill>
                  <a:srgbClr val="C00000"/>
                </a:solidFill>
              </a:rPr>
              <a:t>论文发表等情况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525F-F357-45A5-9FDF-10E10B46B0FC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7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论文发表与参与科研项目情况</a:t>
            </a:r>
            <a:endParaRPr lang="zh-CN" altLang="en-US"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论文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latin typeface="+mn-ea"/>
                <a:ea typeface="+mn-ea"/>
              </a:rPr>
              <a:t>王庆</a:t>
            </a:r>
            <a:r>
              <a:rPr lang="en-US" altLang="zh-CN" sz="2400" dirty="0" smtClean="0">
                <a:latin typeface="+mn-ea"/>
                <a:ea typeface="+mn-ea"/>
              </a:rPr>
              <a:t>, </a:t>
            </a:r>
            <a:r>
              <a:rPr lang="zh-CN" altLang="en-US" sz="2400" dirty="0" smtClean="0">
                <a:latin typeface="+mn-ea"/>
                <a:ea typeface="+mn-ea"/>
              </a:rPr>
              <a:t>王之梁</a:t>
            </a:r>
            <a:r>
              <a:rPr lang="en-US" altLang="zh-CN" sz="2400" dirty="0" smtClean="0">
                <a:latin typeface="+mn-ea"/>
                <a:ea typeface="+mn-ea"/>
              </a:rPr>
              <a:t>, </a:t>
            </a:r>
            <a:r>
              <a:rPr lang="zh-CN" altLang="en-US" sz="2400" dirty="0" smtClean="0">
                <a:latin typeface="+mn-ea"/>
                <a:ea typeface="+mn-ea"/>
              </a:rPr>
              <a:t>姚姜源</a:t>
            </a:r>
            <a:r>
              <a:rPr lang="en-US" altLang="zh-CN" sz="2400" dirty="0" smtClean="0">
                <a:latin typeface="+mn-ea"/>
                <a:ea typeface="+mn-ea"/>
              </a:rPr>
              <a:t>, </a:t>
            </a:r>
            <a:r>
              <a:rPr lang="zh-CN" altLang="en-US" sz="2400" dirty="0" smtClean="0">
                <a:latin typeface="+mn-ea"/>
                <a:ea typeface="+mn-ea"/>
              </a:rPr>
              <a:t>施新刚</a:t>
            </a:r>
            <a:r>
              <a:rPr lang="en-US" altLang="zh-CN" sz="2400" dirty="0" smtClean="0">
                <a:latin typeface="+mn-ea"/>
                <a:ea typeface="+mn-ea"/>
              </a:rPr>
              <a:t>, </a:t>
            </a:r>
            <a:r>
              <a:rPr lang="zh-CN" altLang="en-US" sz="2400" dirty="0" smtClean="0">
                <a:latin typeface="+mn-ea"/>
                <a:ea typeface="+mn-ea"/>
              </a:rPr>
              <a:t>尹霞</a:t>
            </a:r>
            <a:r>
              <a:rPr lang="en-US" altLang="zh-CN" sz="2400" dirty="0" smtClean="0">
                <a:latin typeface="+mn-ea"/>
                <a:ea typeface="+mn-ea"/>
              </a:rPr>
              <a:t>, </a:t>
            </a:r>
            <a:r>
              <a:rPr lang="zh-CN" altLang="en-US" sz="2400" dirty="0" smtClean="0">
                <a:latin typeface="+mn-ea"/>
                <a:ea typeface="+mn-ea"/>
              </a:rPr>
              <a:t>等</a:t>
            </a:r>
            <a:r>
              <a:rPr lang="en-US" altLang="zh-CN" sz="2400" dirty="0" smtClean="0">
                <a:latin typeface="+mn-ea"/>
                <a:ea typeface="+mn-ea"/>
              </a:rPr>
              <a:t/>
            </a:r>
            <a:br>
              <a:rPr lang="en-US" altLang="zh-CN" sz="2400" dirty="0" smtClean="0">
                <a:latin typeface="+mn-ea"/>
                <a:ea typeface="+mn-ea"/>
              </a:rPr>
            </a:br>
            <a:r>
              <a:rPr lang="zh-CN" altLang="en-US" sz="2400" dirty="0" smtClean="0">
                <a:latin typeface="+mn-ea"/>
                <a:ea typeface="+mn-ea"/>
              </a:rPr>
              <a:t>天地一体化网络新型路由协议一致性测试研究</a:t>
            </a:r>
            <a:r>
              <a:rPr lang="en-US" altLang="zh-CN" sz="2400" dirty="0" smtClean="0">
                <a:ea typeface="+mn-ea"/>
              </a:rPr>
              <a:t>[J]</a:t>
            </a:r>
            <a:r>
              <a:rPr lang="en-US" altLang="zh-CN" sz="2400" dirty="0" smtClean="0">
                <a:latin typeface="+mn-ea"/>
                <a:ea typeface="+mn-ea"/>
              </a:rPr>
              <a:t/>
            </a:r>
            <a:br>
              <a:rPr lang="en-US" altLang="zh-CN" sz="2400" dirty="0" smtClean="0">
                <a:latin typeface="+mn-ea"/>
                <a:ea typeface="+mn-ea"/>
              </a:rPr>
            </a:br>
            <a:r>
              <a:rPr lang="zh-CN" altLang="en-US" sz="2400" dirty="0" smtClean="0">
                <a:latin typeface="+mn-ea"/>
                <a:ea typeface="+mn-ea"/>
              </a:rPr>
              <a:t>中国电子科学研究院学报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2018(01):72-80</a:t>
            </a:r>
          </a:p>
          <a:p>
            <a:pPr marL="457200" lvl="1" indent="0">
              <a:buNone/>
            </a:pPr>
            <a:endParaRPr lang="en-US" altLang="zh-CN" sz="2400" dirty="0" smtClean="0"/>
          </a:p>
          <a:p>
            <a:r>
              <a:rPr lang="zh-CN" altLang="en-US" sz="2800" dirty="0" smtClean="0"/>
              <a:t>科研项目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latin typeface="+mn-ea"/>
                <a:ea typeface="+mn-ea"/>
              </a:rPr>
              <a:t>中国电子科学研究院合作项目：天地一体化信息网络概念演示系统</a:t>
            </a:r>
            <a:endParaRPr lang="en-US" altLang="zh-CN" sz="2400" dirty="0" smtClean="0">
              <a:latin typeface="+mn-ea"/>
              <a:ea typeface="+mn-ea"/>
            </a:endParaRPr>
          </a:p>
          <a:p>
            <a:pPr lvl="1"/>
            <a:r>
              <a:rPr lang="zh-CN" altLang="en-US" sz="2400" dirty="0" smtClean="0">
                <a:latin typeface="+mn-ea"/>
                <a:ea typeface="+mn-ea"/>
              </a:rPr>
              <a:t>国家</a:t>
            </a:r>
            <a:r>
              <a:rPr lang="en-US" altLang="zh-CN" sz="2400" dirty="0" smtClean="0">
                <a:ea typeface="+mn-ea"/>
              </a:rPr>
              <a:t>863</a:t>
            </a:r>
            <a:r>
              <a:rPr lang="zh-CN" altLang="en-US" sz="2400" dirty="0" smtClean="0">
                <a:latin typeface="+mn-ea"/>
                <a:ea typeface="+mn-ea"/>
              </a:rPr>
              <a:t>项目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IPv6</a:t>
            </a:r>
            <a:r>
              <a:rPr lang="zh-CN" altLang="en-US" sz="2400" dirty="0" smtClean="0">
                <a:latin typeface="+mn-ea"/>
                <a:ea typeface="+mn-ea"/>
              </a:rPr>
              <a:t>大规模编址与路由关键技术研究和验证项目</a:t>
            </a:r>
            <a:endParaRPr lang="en-US" altLang="zh-CN" sz="2400" dirty="0" smtClean="0">
              <a:latin typeface="+mn-ea"/>
              <a:ea typeface="+mn-ea"/>
            </a:endParaRPr>
          </a:p>
          <a:p>
            <a:pPr lvl="1"/>
            <a:r>
              <a:rPr lang="zh-CN" altLang="en-US" sz="2400" dirty="0" smtClean="0">
                <a:latin typeface="+mn-ea"/>
                <a:ea typeface="+mn-ea"/>
              </a:rPr>
              <a:t>发改委下一代互联网技术研发、产业化和规模商用专项：网络及网站</a:t>
            </a:r>
            <a:r>
              <a:rPr lang="en-US" altLang="zh-CN" sz="2400" dirty="0" smtClean="0"/>
              <a:t>IPv6</a:t>
            </a:r>
            <a:r>
              <a:rPr lang="zh-CN" altLang="en-US" sz="2400" dirty="0" smtClean="0">
                <a:latin typeface="+mn-ea"/>
                <a:ea typeface="+mn-ea"/>
              </a:rPr>
              <a:t>支持度评测体系及平台建设项目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525F-F357-45A5-9FDF-10E10B46B0FC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4800" dirty="0" smtClean="0">
                <a:solidFill>
                  <a:srgbClr val="C00000"/>
                </a:solidFill>
              </a:rPr>
              <a:t>感谢各位老师！</a:t>
            </a:r>
          </a:p>
        </p:txBody>
      </p:sp>
      <p:sp>
        <p:nvSpPr>
          <p:cNvPr id="5123" name="副标题 4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基于集中平台的新型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iBGP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系统的研究与实现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答辩人：王庆      导师：尹霞教授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2018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年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日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9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相关综述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综述内容：</a:t>
            </a:r>
            <a:r>
              <a:rPr lang="en-US" altLang="zh-CN" sz="2400" dirty="0" smtClean="0"/>
              <a:t>BGP</a:t>
            </a:r>
            <a:r>
              <a:rPr lang="zh-CN" altLang="en-US" sz="2400" dirty="0" smtClean="0"/>
              <a:t>协议及其路由处理流程；</a:t>
            </a:r>
            <a:r>
              <a:rPr lang="en-US" altLang="zh-CN" sz="2400" dirty="0" err="1" smtClean="0"/>
              <a:t>iBGP</a:t>
            </a:r>
            <a:r>
              <a:rPr lang="zh-CN" altLang="en-US" sz="2400" dirty="0" smtClean="0"/>
              <a:t>协议存在问题；集中式思路优化</a:t>
            </a:r>
            <a:r>
              <a:rPr lang="en-US" altLang="zh-CN" sz="2400" dirty="0" smtClean="0"/>
              <a:t>BGP</a:t>
            </a:r>
            <a:r>
              <a:rPr lang="zh-CN" altLang="en-US" sz="2400" dirty="0" smtClean="0"/>
              <a:t>的相关研究；现有解决</a:t>
            </a:r>
            <a:r>
              <a:rPr lang="en-US" altLang="zh-CN" sz="2400" dirty="0" err="1" smtClean="0"/>
              <a:t>iBGP</a:t>
            </a:r>
            <a:r>
              <a:rPr lang="zh-CN" altLang="en-US" sz="2400" dirty="0" smtClean="0"/>
              <a:t>协议可扩展问题的相关研究</a:t>
            </a:r>
            <a:endParaRPr lang="en-US" altLang="zh-CN" sz="24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r>
              <a:rPr lang="zh-CN" altLang="en-US" sz="2400" dirty="0" smtClean="0"/>
              <a:t>小结：集中式思路在解决</a:t>
            </a:r>
            <a:r>
              <a:rPr lang="en-US" altLang="zh-CN" sz="2400" dirty="0" err="1" smtClean="0"/>
              <a:t>iBGP</a:t>
            </a:r>
            <a:r>
              <a:rPr lang="zh-CN" altLang="en-US" sz="2400" dirty="0" smtClean="0"/>
              <a:t>可扩展问题、优化路由处理过程中仍有很大研究空间。本论文提出</a:t>
            </a:r>
            <a:r>
              <a:rPr lang="en-US" altLang="zh-CN" sz="2400" dirty="0" smtClean="0"/>
              <a:t>RSCP-</a:t>
            </a:r>
            <a:r>
              <a:rPr lang="en-US" altLang="zh-CN" sz="2400" dirty="0" err="1" smtClean="0"/>
              <a:t>iBGP</a:t>
            </a:r>
            <a:r>
              <a:rPr lang="zh-CN" altLang="en-US" sz="2400" dirty="0" smtClean="0"/>
              <a:t>系统就是一种集中式的解决方案。</a:t>
            </a:r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525F-F357-45A5-9FDF-10E10B46B0FC}" type="slidenum">
              <a:rPr lang="zh-CN" altLang="en-US" smtClean="0"/>
              <a:pPr/>
              <a:t>4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763542"/>
              </p:ext>
            </p:extLst>
          </p:nvPr>
        </p:nvGraphicFramePr>
        <p:xfrm>
          <a:off x="1150938" y="2743200"/>
          <a:ext cx="6705599" cy="27707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9387">
                  <a:extLst>
                    <a:ext uri="{9D8B030D-6E8A-4147-A177-3AD203B41FA5}">
                      <a16:colId xmlns:a16="http://schemas.microsoft.com/office/drawing/2014/main" val="338695463"/>
                    </a:ext>
                  </a:extLst>
                </a:gridCol>
                <a:gridCol w="707212">
                  <a:extLst>
                    <a:ext uri="{9D8B030D-6E8A-4147-A177-3AD203B41FA5}">
                      <a16:colId xmlns:a16="http://schemas.microsoft.com/office/drawing/2014/main" val="149911173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61007191"/>
                    </a:ext>
                  </a:extLst>
                </a:gridCol>
                <a:gridCol w="979895">
                  <a:extLst>
                    <a:ext uri="{9D8B030D-6E8A-4147-A177-3AD203B41FA5}">
                      <a16:colId xmlns:a16="http://schemas.microsoft.com/office/drawing/2014/main" val="2903331717"/>
                    </a:ext>
                  </a:extLst>
                </a:gridCol>
                <a:gridCol w="696505">
                  <a:extLst>
                    <a:ext uri="{9D8B030D-6E8A-4147-A177-3AD203B41FA5}">
                      <a16:colId xmlns:a16="http://schemas.microsoft.com/office/drawing/2014/main" val="206341083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53954846"/>
                    </a:ext>
                  </a:extLst>
                </a:gridCol>
              </a:tblGrid>
              <a:tr h="51900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关注点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RR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AS</a:t>
                      </a:r>
                      <a:r>
                        <a:rPr lang="zh-CN" altLang="en-US" sz="1400" u="none" strike="noStrike">
                          <a:effectLst/>
                        </a:rPr>
                        <a:t>联邦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SoftRouter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RCP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RFCP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6517833"/>
                  </a:ext>
                </a:extLst>
              </a:tr>
              <a:tr h="3314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路由可扩展性</a:t>
                      </a:r>
                      <a:r>
                        <a:rPr lang="en-US" altLang="zh-CN" sz="1400" u="none" strike="noStrike" dirty="0">
                          <a:effectLst/>
                        </a:rPr>
                        <a:t>: </a:t>
                      </a:r>
                      <a:r>
                        <a:rPr lang="zh-CN" altLang="en-US" sz="1400" u="none" strike="noStrike" dirty="0">
                          <a:effectLst/>
                        </a:rPr>
                        <a:t>不需要全连接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8688371"/>
                  </a:ext>
                </a:extLst>
              </a:tr>
              <a:tr h="3314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路由计算：基于全部路由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1986221"/>
                  </a:ext>
                </a:extLst>
              </a:tr>
              <a:tr h="3314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路由计算：</a:t>
                      </a:r>
                      <a:r>
                        <a:rPr lang="en-US" altLang="zh-CN" sz="1400" u="none" strike="noStrike" dirty="0">
                          <a:effectLst/>
                        </a:rPr>
                        <a:t>no MED</a:t>
                      </a:r>
                      <a:r>
                        <a:rPr lang="zh-CN" altLang="en-US" sz="1400" u="none" strike="noStrike" dirty="0">
                          <a:effectLst/>
                        </a:rPr>
                        <a:t>引起的震荡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9066662"/>
                  </a:ext>
                </a:extLst>
              </a:tr>
              <a:tr h="3314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路由计算次数优化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8532301"/>
                  </a:ext>
                </a:extLst>
              </a:tr>
              <a:tr h="3314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路由表集中存储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891781"/>
                  </a:ext>
                </a:extLst>
              </a:tr>
              <a:tr h="3314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路由表存储优化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30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54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选题背景与相关综述</a:t>
            </a:r>
          </a:p>
          <a:p>
            <a:pPr>
              <a:lnSpc>
                <a:spcPct val="150000"/>
              </a:lnSpc>
            </a:pPr>
            <a:r>
              <a:rPr lang="zh-CN" altLang="en-US" u="sng" dirty="0">
                <a:solidFill>
                  <a:srgbClr val="C00000"/>
                </a:solidFill>
              </a:rPr>
              <a:t>论文主要工作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 RSCP-</a:t>
            </a:r>
            <a:r>
              <a:rPr lang="en-US" altLang="zh-CN" sz="1600" dirty="0" err="1" smtClean="0"/>
              <a:t>iBGP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Route Server Control Platform</a:t>
            </a:r>
            <a:r>
              <a:rPr lang="zh-CN" altLang="en-US" sz="1600" dirty="0" smtClean="0"/>
              <a:t>）</a:t>
            </a:r>
          </a:p>
          <a:p>
            <a:pPr lvl="1"/>
            <a:r>
              <a:rPr lang="en-US" altLang="zh-CN" dirty="0" smtClean="0"/>
              <a:t>RSCP-</a:t>
            </a:r>
            <a:r>
              <a:rPr lang="en-US" altLang="zh-CN" dirty="0" err="1" smtClean="0"/>
              <a:t>iBGP</a:t>
            </a:r>
            <a:r>
              <a:rPr lang="zh-CN" altLang="en-US" dirty="0" smtClean="0">
                <a:latin typeface="+mn-ea"/>
                <a:ea typeface="+mn-ea"/>
              </a:rPr>
              <a:t>系统的平台架构</a:t>
            </a:r>
          </a:p>
          <a:p>
            <a:pPr lvl="1"/>
            <a:r>
              <a:rPr lang="en-US" altLang="zh-CN" dirty="0" smtClean="0"/>
              <a:t>RSCP-</a:t>
            </a:r>
            <a:r>
              <a:rPr lang="en-US" altLang="zh-CN" dirty="0" err="1" smtClean="0"/>
              <a:t>iBGP</a:t>
            </a:r>
            <a:r>
              <a:rPr lang="zh-CN" altLang="en-US" dirty="0" smtClean="0">
                <a:latin typeface="+mn-ea"/>
                <a:ea typeface="+mn-ea"/>
              </a:rPr>
              <a:t>系统的设计与实现</a:t>
            </a:r>
          </a:p>
          <a:p>
            <a:pPr lvl="1"/>
            <a:r>
              <a:rPr lang="en-US" altLang="zh-CN" dirty="0" smtClean="0"/>
              <a:t>RSCP-</a:t>
            </a:r>
            <a:r>
              <a:rPr lang="en-US" altLang="zh-CN" dirty="0" err="1" smtClean="0"/>
              <a:t>iBGP</a:t>
            </a:r>
            <a:r>
              <a:rPr lang="zh-CN" altLang="en-US" dirty="0" smtClean="0">
                <a:latin typeface="+mn-ea"/>
                <a:ea typeface="+mn-ea"/>
              </a:rPr>
              <a:t>系统的测试与分析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总结与展望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论文发表等情况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525F-F357-45A5-9FDF-10E10B46B0FC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33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152400"/>
            <a:ext cx="8145462" cy="1143000"/>
          </a:xfrm>
        </p:spPr>
        <p:txBody>
          <a:bodyPr/>
          <a:lstStyle/>
          <a:p>
            <a:r>
              <a:rPr lang="zh-CN" altLang="en-US" dirty="0" smtClean="0"/>
              <a:t>论文主要工作：</a:t>
            </a:r>
            <a:r>
              <a:rPr lang="en-US" altLang="zh-CN" dirty="0" smtClean="0"/>
              <a:t>RSCP-</a:t>
            </a:r>
            <a:r>
              <a:rPr lang="en-US" altLang="zh-CN" dirty="0" err="1" smtClean="0"/>
              <a:t>iBGP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C525F-F357-45A5-9FDF-10E10B46B0FC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762000" y="2057400"/>
            <a:ext cx="2869629" cy="1147851"/>
            <a:chOff x="3281" y="1458074"/>
            <a:chExt cx="2869629" cy="1147851"/>
          </a:xfrm>
        </p:grpSpPr>
        <p:sp>
          <p:nvSpPr>
            <p:cNvPr id="21" name="五边形 20"/>
            <p:cNvSpPr/>
            <p:nvPr/>
          </p:nvSpPr>
          <p:spPr>
            <a:xfrm>
              <a:off x="3281" y="1458074"/>
              <a:ext cx="2869629" cy="1147851"/>
            </a:xfrm>
            <a:prstGeom prst="homePlate">
              <a:avLst/>
            </a:prstGeom>
            <a:solidFill>
              <a:srgbClr val="000099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五边形 4"/>
            <p:cNvSpPr/>
            <p:nvPr/>
          </p:nvSpPr>
          <p:spPr>
            <a:xfrm>
              <a:off x="3281" y="1458074"/>
              <a:ext cx="2224353" cy="11478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74676" rIns="37338" bIns="74676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200" kern="1200" dirty="0" smtClean="0">
                  <a:latin typeface="Tahoma" panose="020B0604030504040204" pitchFamily="34" charset="0"/>
                </a:rPr>
                <a:t>系统结构</a:t>
              </a:r>
              <a:endParaRPr lang="zh-CN" altLang="en-US" sz="3200" kern="12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273316" y="2063552"/>
            <a:ext cx="2869629" cy="1147851"/>
            <a:chOff x="2514597" y="1464226"/>
            <a:chExt cx="2869629" cy="1147851"/>
          </a:xfrm>
        </p:grpSpPr>
        <p:sp>
          <p:nvSpPr>
            <p:cNvPr id="19" name="燕尾形 18"/>
            <p:cNvSpPr/>
            <p:nvPr/>
          </p:nvSpPr>
          <p:spPr>
            <a:xfrm>
              <a:off x="2514597" y="1464226"/>
              <a:ext cx="2869629" cy="1147851"/>
            </a:xfrm>
            <a:prstGeom prst="chevron">
              <a:avLst/>
            </a:prstGeom>
            <a:solidFill>
              <a:srgbClr val="000099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effectRef>
            <a:fontRef idx="minor">
              <a:schemeClr val="lt1"/>
            </a:fontRef>
          </p:style>
        </p:sp>
        <p:sp>
          <p:nvSpPr>
            <p:cNvPr id="20" name="燕尾形 6"/>
            <p:cNvSpPr/>
            <p:nvPr/>
          </p:nvSpPr>
          <p:spPr>
            <a:xfrm>
              <a:off x="3088523" y="1464226"/>
              <a:ext cx="2008740" cy="11478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74676" rIns="37338" bIns="74676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200" kern="1200" dirty="0" smtClean="0">
                  <a:latin typeface="Tahoma" panose="020B0604030504040204" pitchFamily="34" charset="0"/>
                </a:rPr>
                <a:t>设计实现</a:t>
              </a:r>
              <a:endParaRPr lang="zh-CN" altLang="en-US" sz="3200" kern="12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769393" y="2055931"/>
            <a:ext cx="2869629" cy="1147851"/>
            <a:chOff x="4597970" y="1448983"/>
            <a:chExt cx="2869629" cy="1147851"/>
          </a:xfrm>
          <a:solidFill>
            <a:srgbClr val="000099"/>
          </a:solidFill>
        </p:grpSpPr>
        <p:sp>
          <p:nvSpPr>
            <p:cNvPr id="17" name="燕尾形 16"/>
            <p:cNvSpPr/>
            <p:nvPr/>
          </p:nvSpPr>
          <p:spPr>
            <a:xfrm>
              <a:off x="4597970" y="1448983"/>
              <a:ext cx="2869629" cy="1147851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</p:sp>
        <p:sp>
          <p:nvSpPr>
            <p:cNvPr id="18" name="燕尾形 8"/>
            <p:cNvSpPr/>
            <p:nvPr/>
          </p:nvSpPr>
          <p:spPr>
            <a:xfrm>
              <a:off x="5171896" y="1448983"/>
              <a:ext cx="2008740" cy="114785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74676" rIns="37338" bIns="74676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200" kern="1200" dirty="0" smtClean="0">
                  <a:latin typeface="Tahoma" panose="020B0604030504040204" pitchFamily="34" charset="0"/>
                </a:rPr>
                <a:t>测试分析</a:t>
              </a:r>
              <a:endParaRPr lang="zh-CN" altLang="en-US" sz="3200" kern="12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62000" y="3629641"/>
            <a:ext cx="2947340" cy="2306933"/>
            <a:chOff x="3281" y="884148"/>
            <a:chExt cx="2947340" cy="2306933"/>
          </a:xfrm>
        </p:grpSpPr>
        <p:sp>
          <p:nvSpPr>
            <p:cNvPr id="30" name="五边形 29"/>
            <p:cNvSpPr/>
            <p:nvPr/>
          </p:nvSpPr>
          <p:spPr>
            <a:xfrm>
              <a:off x="3281" y="884148"/>
              <a:ext cx="2869629" cy="2295703"/>
            </a:xfrm>
            <a:prstGeom prst="homePlate">
              <a:avLst>
                <a:gd name="adj" fmla="val 25000"/>
              </a:avLst>
            </a:prstGeom>
            <a:solidFill>
              <a:srgbClr val="000099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五边形 4"/>
            <p:cNvSpPr/>
            <p:nvPr/>
          </p:nvSpPr>
          <p:spPr>
            <a:xfrm>
              <a:off x="184732" y="895378"/>
              <a:ext cx="2765889" cy="22957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234" tIns="60960" rIns="404937" bIns="60960" numCol="1" spcCol="1270" anchor="t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 smtClean="0">
                  <a:latin typeface="Tahoma" panose="020B0604030504040204" pitchFamily="34" charset="0"/>
                </a:rPr>
                <a:t>第三章</a:t>
              </a:r>
              <a:endParaRPr lang="zh-CN" altLang="en-US" sz="28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kern="1200" dirty="0" smtClean="0">
                  <a:latin typeface="Tahoma" panose="020B0604030504040204" pitchFamily="34" charset="0"/>
                </a:rPr>
                <a:t>系统基本思想</a:t>
              </a:r>
              <a:endParaRPr lang="en-US" altLang="zh-CN" sz="2000" kern="1200" dirty="0">
                <a:latin typeface="Tahoma" panose="020B0604030504040204" pitchFamily="34" charset="0"/>
              </a:endParaRPr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kern="1200" dirty="0" smtClean="0">
                  <a:latin typeface="Tahoma" panose="020B0604030504040204" pitchFamily="34" charset="0"/>
                </a:rPr>
                <a:t>主要组成部分</a:t>
              </a:r>
              <a:endParaRPr lang="en-US" altLang="zh-CN" sz="2000" kern="1200" dirty="0" smtClean="0">
                <a:latin typeface="Tahoma" panose="020B0604030504040204" pitchFamily="34" charset="0"/>
              </a:endParaRPr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kern="1200" dirty="0" smtClean="0">
                  <a:latin typeface="Tahoma" panose="020B0604030504040204" pitchFamily="34" charset="0"/>
                </a:rPr>
                <a:t>与现有方案对比</a:t>
              </a:r>
              <a:endParaRPr lang="en-US" altLang="zh-CN" sz="2000" kern="1200" dirty="0" smtClean="0">
                <a:latin typeface="Tahoma" panose="020B060403050404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283476" y="3640873"/>
            <a:ext cx="2869629" cy="2295703"/>
            <a:chOff x="2298985" y="884148"/>
            <a:chExt cx="2869629" cy="2295703"/>
          </a:xfrm>
        </p:grpSpPr>
        <p:sp>
          <p:nvSpPr>
            <p:cNvPr id="28" name="燕尾形 27"/>
            <p:cNvSpPr/>
            <p:nvPr/>
          </p:nvSpPr>
          <p:spPr>
            <a:xfrm>
              <a:off x="2298985" y="884148"/>
              <a:ext cx="2869629" cy="2295703"/>
            </a:xfrm>
            <a:prstGeom prst="chevron">
              <a:avLst>
                <a:gd name="adj" fmla="val 25000"/>
              </a:avLst>
            </a:prstGeom>
            <a:solidFill>
              <a:srgbClr val="000099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燕尾形 6"/>
            <p:cNvSpPr/>
            <p:nvPr/>
          </p:nvSpPr>
          <p:spPr>
            <a:xfrm>
              <a:off x="2837352" y="884148"/>
              <a:ext cx="2227521" cy="22957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234" tIns="60960" rIns="101234" bIns="60960" numCol="1" spcCol="1270" anchor="t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 smtClean="0">
                  <a:latin typeface="Tahoma" panose="020B0604030504040204" pitchFamily="34" charset="0"/>
                </a:rPr>
                <a:t>第四章</a:t>
              </a:r>
              <a:endParaRPr lang="zh-CN" altLang="en-US" sz="28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kern="1200" dirty="0" smtClean="0">
                  <a:latin typeface="Tahoma" panose="020B0604030504040204" pitchFamily="34" charset="0"/>
                </a:rPr>
                <a:t>集中平台</a:t>
              </a:r>
              <a:r>
                <a:rPr lang="en-US" altLang="zh-CN" sz="2000" kern="1200" dirty="0" smtClean="0"/>
                <a:t>Route-Server</a:t>
              </a:r>
              <a:endParaRPr lang="en-US" altLang="zh-CN" sz="20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kern="1200" dirty="0" smtClean="0">
                  <a:latin typeface="Tahoma" panose="020B0604030504040204" pitchFamily="34" charset="0"/>
                </a:rPr>
                <a:t>边界路由器</a:t>
              </a:r>
              <a:r>
                <a:rPr lang="en-US" altLang="zh-CN" sz="2000" kern="1200" dirty="0" smtClean="0"/>
                <a:t>Route-Client</a:t>
              </a:r>
              <a:endParaRPr lang="en-US" altLang="zh-CN" sz="20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kern="1200" dirty="0" smtClean="0">
                  <a:latin typeface="Tahoma" panose="020B0604030504040204" pitchFamily="34" charset="0"/>
                </a:rPr>
                <a:t>通信协议</a:t>
              </a:r>
              <a:endParaRPr lang="zh-CN" altLang="zh-CN" sz="2000" kern="1200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804185" y="3619482"/>
            <a:ext cx="2869629" cy="2295703"/>
            <a:chOff x="4594688" y="884148"/>
            <a:chExt cx="2869629" cy="2295703"/>
          </a:xfrm>
          <a:solidFill>
            <a:srgbClr val="000099"/>
          </a:solidFill>
        </p:grpSpPr>
        <p:sp>
          <p:nvSpPr>
            <p:cNvPr id="26" name="燕尾形 25"/>
            <p:cNvSpPr/>
            <p:nvPr/>
          </p:nvSpPr>
          <p:spPr>
            <a:xfrm>
              <a:off x="4594688" y="884148"/>
              <a:ext cx="2869629" cy="2295703"/>
            </a:xfrm>
            <a:prstGeom prst="chevron">
              <a:avLst>
                <a:gd name="adj" fmla="val 25000"/>
              </a:avLst>
            </a:prstGeom>
            <a:grpFill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燕尾形 8"/>
            <p:cNvSpPr/>
            <p:nvPr/>
          </p:nvSpPr>
          <p:spPr>
            <a:xfrm>
              <a:off x="5168614" y="884148"/>
              <a:ext cx="2137570" cy="229570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234" tIns="60960" rIns="101234" bIns="60960" numCol="1" spcCol="1270" anchor="t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 smtClean="0"/>
                <a:t>第五章</a:t>
              </a:r>
              <a:endParaRPr lang="zh-CN" altLang="en-US" sz="28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dirty="0">
                  <a:latin typeface="Tahoma" panose="020B0604030504040204" pitchFamily="34" charset="0"/>
                </a:rPr>
                <a:t>系统功能验证</a:t>
              </a:r>
              <a:endParaRPr lang="en-US" altLang="zh-CN" sz="2000" dirty="0">
                <a:latin typeface="Tahoma" panose="020B0604030504040204" pitchFamily="34" charset="0"/>
              </a:endParaRPr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altLang="zh-CN" sz="2000" dirty="0">
                <a:latin typeface="Tahoma" panose="020B0604030504040204" pitchFamily="34" charset="0"/>
              </a:endParaRPr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dirty="0">
                  <a:latin typeface="Tahoma" panose="020B0604030504040204" pitchFamily="34" charset="0"/>
                </a:rPr>
                <a:t>一致性测试</a:t>
              </a:r>
              <a:endParaRPr lang="en-US" altLang="zh-CN" sz="2000" dirty="0">
                <a:latin typeface="Tahoma" panose="020B0604030504040204" pitchFamily="34" charset="0"/>
              </a:endParaRPr>
            </a:p>
          </p:txBody>
        </p:sp>
      </p:grpSp>
      <p:sp>
        <p:nvSpPr>
          <p:cNvPr id="32" name="五边形 31"/>
          <p:cNvSpPr/>
          <p:nvPr/>
        </p:nvSpPr>
        <p:spPr bwMode="auto">
          <a:xfrm>
            <a:off x="761999" y="2059741"/>
            <a:ext cx="2882515" cy="1155472"/>
          </a:xfrm>
          <a:prstGeom prst="homePlate">
            <a:avLst/>
          </a:prstGeom>
          <a:noFill/>
          <a:ln w="76200"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3" name="五边形 32"/>
          <p:cNvSpPr/>
          <p:nvPr/>
        </p:nvSpPr>
        <p:spPr bwMode="auto">
          <a:xfrm>
            <a:off x="781195" y="3640872"/>
            <a:ext cx="2882515" cy="2317095"/>
          </a:xfrm>
          <a:prstGeom prst="homePlate">
            <a:avLst>
              <a:gd name="adj" fmla="val 24568"/>
            </a:avLst>
          </a:prstGeom>
          <a:noFill/>
          <a:ln w="76200"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25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7749322" cy="4364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RSCP-iBGP</a:t>
            </a:r>
            <a:r>
              <a:rPr lang="zh-CN" altLang="en-US" smtClean="0"/>
              <a:t>基本思想</a:t>
            </a:r>
            <a:endParaRPr lang="zh-CN" altLang="en-US" dirty="0" smtClean="0"/>
          </a:p>
        </p:txBody>
      </p:sp>
      <p:sp>
        <p:nvSpPr>
          <p:cNvPr id="122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基本思想：将</a:t>
            </a:r>
            <a:r>
              <a:rPr lang="en-US" altLang="zh-CN" sz="2400" dirty="0" err="1" smtClean="0"/>
              <a:t>eBGP</a:t>
            </a:r>
            <a:r>
              <a:rPr lang="zh-CN" altLang="en-US" sz="2400" dirty="0" smtClean="0"/>
              <a:t>路由传输到集中平台，集中平台存储路由，并为</a:t>
            </a:r>
            <a:r>
              <a:rPr lang="en-US" altLang="zh-CN" sz="2400" dirty="0" smtClean="0"/>
              <a:t>AS</a:t>
            </a:r>
            <a:r>
              <a:rPr lang="zh-CN" altLang="en-US" sz="2400" dirty="0" smtClean="0"/>
              <a:t>内所有的边界路由器计算最优路由。</a:t>
            </a:r>
            <a:endParaRPr lang="en-US" altLang="zh-CN" sz="24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525F-F357-45A5-9FDF-10E10B46B0FC}" type="slidenum">
              <a:rPr lang="zh-CN" altLang="en-US" smtClean="0"/>
              <a:pPr/>
              <a:t>7</a:t>
            </a:fld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240278" y="3124200"/>
            <a:ext cx="2492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>
                <a:solidFill>
                  <a:srgbClr val="000099"/>
                </a:solidFill>
                <a:latin typeface="+mn-lt"/>
              </a:rPr>
              <a:t>RSCP-</a:t>
            </a:r>
            <a:r>
              <a:rPr lang="en-US" altLang="zh-CN" sz="1800" dirty="0" err="1">
                <a:solidFill>
                  <a:srgbClr val="000099"/>
                </a:solidFill>
                <a:latin typeface="+mn-lt"/>
              </a:rPr>
              <a:t>iBGP</a:t>
            </a:r>
            <a:r>
              <a:rPr lang="zh-CN" altLang="en-US" sz="1800" dirty="0">
                <a:solidFill>
                  <a:srgbClr val="000099"/>
                </a:solidFill>
                <a:latin typeface="+mn-lt"/>
              </a:rPr>
              <a:t>系统</a:t>
            </a:r>
            <a:r>
              <a:rPr lang="en-US" altLang="zh-CN" sz="1800" dirty="0">
                <a:solidFill>
                  <a:srgbClr val="000099"/>
                </a:solidFill>
                <a:latin typeface="+mn-lt"/>
              </a:rPr>
              <a:t/>
            </a:r>
            <a:br>
              <a:rPr lang="en-US" altLang="zh-CN" sz="1800" dirty="0">
                <a:solidFill>
                  <a:srgbClr val="000099"/>
                </a:solidFill>
                <a:latin typeface="+mn-lt"/>
              </a:rPr>
            </a:br>
            <a:r>
              <a:rPr lang="zh-CN" altLang="en-US" sz="1800" dirty="0">
                <a:solidFill>
                  <a:srgbClr val="000099"/>
                </a:solidFill>
                <a:latin typeface="+mn-lt"/>
              </a:rPr>
              <a:t>域内的路由更新流程图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RSCP-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主要</a:t>
            </a:r>
            <a:r>
              <a:rPr lang="zh-CN" altLang="en-US" dirty="0"/>
              <a:t>组成部分</a:t>
            </a:r>
            <a:endParaRPr lang="zh-CN" altLang="en-US" dirty="0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三大</a:t>
            </a:r>
            <a:r>
              <a:rPr lang="zh-CN" altLang="en-US" sz="2800" dirty="0"/>
              <a:t>部分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Route-Server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Route-Client</a:t>
            </a:r>
            <a:r>
              <a:rPr lang="zh-CN" altLang="en-US" sz="2800" dirty="0" smtClean="0"/>
              <a:t>、通信协议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525F-F357-45A5-9FDF-10E10B46B0FC}" type="slidenum">
              <a:rPr lang="zh-CN" altLang="en-US" smtClean="0"/>
              <a:pPr/>
              <a:t>8</a:t>
            </a:fld>
            <a:endParaRPr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6640418" y="602763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solidFill>
                  <a:srgbClr val="000099"/>
                </a:solidFill>
                <a:latin typeface="+mn-lt"/>
              </a:rPr>
              <a:t>RSCP-</a:t>
            </a:r>
            <a:r>
              <a:rPr lang="en-US" altLang="zh-CN" sz="1800" dirty="0" err="1" smtClean="0">
                <a:solidFill>
                  <a:srgbClr val="000099"/>
                </a:solidFill>
                <a:latin typeface="+mn-lt"/>
              </a:rPr>
              <a:t>iBGP</a:t>
            </a:r>
            <a:r>
              <a:rPr lang="zh-CN" altLang="en-US" sz="1800" dirty="0" smtClean="0">
                <a:solidFill>
                  <a:srgbClr val="000099"/>
                </a:solidFill>
                <a:latin typeface="+mn-ea"/>
              </a:rPr>
              <a:t>系统模块图</a:t>
            </a:r>
            <a:endParaRPr lang="zh-CN" altLang="en-US" sz="1800" dirty="0">
              <a:solidFill>
                <a:srgbClr val="000099"/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88769" y="2247125"/>
            <a:ext cx="312751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Loc</a:t>
            </a:r>
            <a:r>
              <a:rPr lang="en-US" altLang="zh-CN" sz="1400" dirty="0"/>
              <a:t>-RIB</a:t>
            </a:r>
            <a:r>
              <a:rPr lang="zh-CN" altLang="en-US" sz="1400" dirty="0"/>
              <a:t>增量存储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路由</a:t>
            </a:r>
            <a:r>
              <a:rPr lang="zh-CN" altLang="en-US" sz="1400" dirty="0"/>
              <a:t>存储空间降低一个</a:t>
            </a:r>
            <a:r>
              <a:rPr lang="zh-CN" altLang="en-US" sz="1400" dirty="0" smtClean="0"/>
              <a:t>数量级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复式</a:t>
            </a:r>
            <a:r>
              <a:rPr lang="zh-CN" altLang="en-US" sz="1400" dirty="0"/>
              <a:t>路由计算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路由</a:t>
            </a:r>
            <a:r>
              <a:rPr lang="zh-CN" altLang="en-US" sz="1400" dirty="0"/>
              <a:t>计算次数降低一个</a:t>
            </a:r>
            <a:r>
              <a:rPr lang="zh-CN" altLang="en-US" sz="1400" dirty="0" smtClean="0"/>
              <a:t>数量级</a:t>
            </a:r>
            <a:endParaRPr lang="en-US" altLang="zh-CN" sz="1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3600"/>
            <a:ext cx="5957203" cy="44561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与现有研究的对比结果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486775" cy="5294313"/>
          </a:xfrm>
        </p:spPr>
        <p:txBody>
          <a:bodyPr/>
          <a:lstStyle/>
          <a:p>
            <a:r>
              <a:rPr lang="en-US" altLang="zh-CN" sz="2800" dirty="0" smtClean="0"/>
              <a:t>RSCP-</a:t>
            </a:r>
            <a:r>
              <a:rPr lang="en-US" altLang="zh-CN" sz="2800" dirty="0" err="1" smtClean="0"/>
              <a:t>iBGP</a:t>
            </a:r>
            <a:r>
              <a:rPr lang="zh-CN" altLang="en-US" sz="2800" dirty="0" smtClean="0"/>
              <a:t>系统提供一种可扩展问题的解决方案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latin typeface="+mn-ea"/>
                <a:ea typeface="+mn-ea"/>
              </a:rPr>
              <a:t>解决了现有分布式路由体系结构中非最优路由、</a:t>
            </a:r>
            <a:r>
              <a:rPr lang="en-US" altLang="zh-CN" sz="2400" dirty="0" smtClean="0">
                <a:latin typeface="+mn-ea"/>
                <a:ea typeface="+mn-ea"/>
              </a:rPr>
              <a:t/>
            </a:r>
            <a:br>
              <a:rPr lang="en-US" altLang="zh-CN" sz="2400" dirty="0" smtClean="0">
                <a:latin typeface="+mn-ea"/>
                <a:ea typeface="+mn-ea"/>
              </a:rPr>
            </a:br>
            <a:r>
              <a:rPr lang="zh-CN" altLang="en-US" sz="2400" dirty="0" smtClean="0">
                <a:latin typeface="+mn-ea"/>
                <a:ea typeface="+mn-ea"/>
              </a:rPr>
              <a:t>路由震荡等问题</a:t>
            </a:r>
            <a:endParaRPr lang="en-US" altLang="zh-CN" sz="2400" dirty="0" smtClean="0">
              <a:latin typeface="+mn-ea"/>
              <a:ea typeface="+mn-ea"/>
            </a:endParaRPr>
          </a:p>
          <a:p>
            <a:pPr lvl="1"/>
            <a:r>
              <a:rPr lang="zh-CN" altLang="en-US" sz="2400" dirty="0" smtClean="0">
                <a:latin typeface="+mn-ea"/>
                <a:ea typeface="+mn-ea"/>
              </a:rPr>
              <a:t>优化了现有集中式路由体系结构的路由存储和路由计算</a:t>
            </a: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525F-F357-45A5-9FDF-10E10B46B0FC}" type="slidenum">
              <a:rPr lang="zh-CN" altLang="en-US" smtClean="0"/>
              <a:pPr/>
              <a:t>9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233582"/>
              </p:ext>
            </p:extLst>
          </p:nvPr>
        </p:nvGraphicFramePr>
        <p:xfrm>
          <a:off x="609600" y="3657600"/>
          <a:ext cx="8000999" cy="2893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4957">
                  <a:extLst>
                    <a:ext uri="{9D8B030D-6E8A-4147-A177-3AD203B41FA5}">
                      <a16:colId xmlns:a16="http://schemas.microsoft.com/office/drawing/2014/main" val="338695463"/>
                    </a:ext>
                  </a:extLst>
                </a:gridCol>
                <a:gridCol w="728012">
                  <a:extLst>
                    <a:ext uri="{9D8B030D-6E8A-4147-A177-3AD203B41FA5}">
                      <a16:colId xmlns:a16="http://schemas.microsoft.com/office/drawing/2014/main" val="1499111736"/>
                    </a:ext>
                  </a:extLst>
                </a:gridCol>
                <a:gridCol w="941294">
                  <a:extLst>
                    <a:ext uri="{9D8B030D-6E8A-4147-A177-3AD203B41FA5}">
                      <a16:colId xmlns:a16="http://schemas.microsoft.com/office/drawing/2014/main" val="1061007191"/>
                    </a:ext>
                  </a:extLst>
                </a:gridCol>
                <a:gridCol w="1008715">
                  <a:extLst>
                    <a:ext uri="{9D8B030D-6E8A-4147-A177-3AD203B41FA5}">
                      <a16:colId xmlns:a16="http://schemas.microsoft.com/office/drawing/2014/main" val="2903331717"/>
                    </a:ext>
                  </a:extLst>
                </a:gridCol>
                <a:gridCol w="716990">
                  <a:extLst>
                    <a:ext uri="{9D8B030D-6E8A-4147-A177-3AD203B41FA5}">
                      <a16:colId xmlns:a16="http://schemas.microsoft.com/office/drawing/2014/main" val="2063410838"/>
                    </a:ext>
                  </a:extLst>
                </a:gridCol>
                <a:gridCol w="862853">
                  <a:extLst>
                    <a:ext uri="{9D8B030D-6E8A-4147-A177-3AD203B41FA5}">
                      <a16:colId xmlns:a16="http://schemas.microsoft.com/office/drawing/2014/main" val="553954846"/>
                    </a:ext>
                  </a:extLst>
                </a:gridCol>
                <a:gridCol w="1098178">
                  <a:extLst>
                    <a:ext uri="{9D8B030D-6E8A-4147-A177-3AD203B41FA5}">
                      <a16:colId xmlns:a16="http://schemas.microsoft.com/office/drawing/2014/main" val="1561108473"/>
                    </a:ext>
                  </a:extLst>
                </a:gridCol>
              </a:tblGrid>
              <a:tr h="4491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关注点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RR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AS</a:t>
                      </a:r>
                      <a:r>
                        <a:rPr lang="zh-CN" altLang="en-US" sz="1400" u="none" strike="noStrike">
                          <a:effectLst/>
                        </a:rPr>
                        <a:t>联邦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SoftRouter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RCP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RFCP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RSCP-</a:t>
                      </a:r>
                      <a:r>
                        <a:rPr lang="en-US" sz="1400" b="1" u="none" strike="noStrike" dirty="0" err="1">
                          <a:effectLst/>
                        </a:rPr>
                        <a:t>iBGP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517833"/>
                  </a:ext>
                </a:extLst>
              </a:tr>
              <a:tr h="4074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路由可扩展性</a:t>
                      </a:r>
                      <a:r>
                        <a:rPr lang="en-US" altLang="zh-CN" sz="1400" u="none" strike="noStrike" dirty="0">
                          <a:effectLst/>
                        </a:rPr>
                        <a:t>: </a:t>
                      </a:r>
                      <a:r>
                        <a:rPr lang="zh-CN" altLang="en-US" sz="1400" u="none" strike="noStrike" dirty="0">
                          <a:effectLst/>
                        </a:rPr>
                        <a:t>不需要全连接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688371"/>
                  </a:ext>
                </a:extLst>
              </a:tr>
              <a:tr h="4074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路由计算：基于全部路由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986221"/>
                  </a:ext>
                </a:extLst>
              </a:tr>
              <a:tr h="4074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路由计算：</a:t>
                      </a:r>
                      <a:r>
                        <a:rPr lang="en-US" altLang="zh-CN" sz="1400" u="none" strike="noStrike" dirty="0">
                          <a:effectLst/>
                        </a:rPr>
                        <a:t>no MED</a:t>
                      </a:r>
                      <a:r>
                        <a:rPr lang="zh-CN" altLang="en-US" sz="1400" u="none" strike="noStrike" dirty="0">
                          <a:effectLst/>
                        </a:rPr>
                        <a:t>引起的震荡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066662"/>
                  </a:ext>
                </a:extLst>
              </a:tr>
              <a:tr h="4074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路由计算次数优化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532301"/>
                  </a:ext>
                </a:extLst>
              </a:tr>
              <a:tr h="4074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路由表集中存储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891781"/>
                  </a:ext>
                </a:extLst>
              </a:tr>
              <a:tr h="4074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路由表存储优化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08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毕设答辩字体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E:\Program Files\Microsoft Office\Templates\Presentation Designs\Blends.pot</Template>
  <TotalTime>8879</TotalTime>
  <Words>3571</Words>
  <Application>Microsoft Office PowerPoint</Application>
  <PresentationFormat>全屏显示(4:3)</PresentationFormat>
  <Paragraphs>595</Paragraphs>
  <Slides>37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等线</vt:lpstr>
      <vt:lpstr>黑体</vt:lpstr>
      <vt:lpstr>宋体</vt:lpstr>
      <vt:lpstr>Arial</vt:lpstr>
      <vt:lpstr>Cambria Math</vt:lpstr>
      <vt:lpstr>Tahoma</vt:lpstr>
      <vt:lpstr>Times New Roman</vt:lpstr>
      <vt:lpstr>Wingdings</vt:lpstr>
      <vt:lpstr>Wingdings 2</vt:lpstr>
      <vt:lpstr>Blends</vt:lpstr>
      <vt:lpstr>基于集中平台的 新型iBGP系统的研究与实现</vt:lpstr>
      <vt:lpstr>主要内容</vt:lpstr>
      <vt:lpstr>选题背景</vt:lpstr>
      <vt:lpstr>相关综述</vt:lpstr>
      <vt:lpstr>主要内容</vt:lpstr>
      <vt:lpstr>论文主要工作：RSCP-iBGP</vt:lpstr>
      <vt:lpstr>RSCP-iBGP基本思想</vt:lpstr>
      <vt:lpstr>RSCP-iBGP主要组成部分</vt:lpstr>
      <vt:lpstr>与现有研究的对比结果</vt:lpstr>
      <vt:lpstr>论文主要工作：RSCP-iBGP</vt:lpstr>
      <vt:lpstr>Router-Server的设计与实现</vt:lpstr>
      <vt:lpstr>Loc-RIB增量存储</vt:lpstr>
      <vt:lpstr>复式路由计算</vt:lpstr>
      <vt:lpstr>复式路由计算</vt:lpstr>
      <vt:lpstr>复式路由计算</vt:lpstr>
      <vt:lpstr>Route-Client的设计与实现</vt:lpstr>
      <vt:lpstr>通信协议</vt:lpstr>
      <vt:lpstr>论文主要工作：RSCP-iBGP</vt:lpstr>
      <vt:lpstr>系统功能验证</vt:lpstr>
      <vt:lpstr>路由可扩展性</vt:lpstr>
      <vt:lpstr>基于全部路由计算&amp;路由表集中存储</vt:lpstr>
      <vt:lpstr>无MED值引起的路由震荡</vt:lpstr>
      <vt:lpstr>路由计算优化</vt:lpstr>
      <vt:lpstr>路由表存储优化</vt:lpstr>
      <vt:lpstr>路由表存储优化</vt:lpstr>
      <vt:lpstr>论文主要工作：RSCP-iBGP</vt:lpstr>
      <vt:lpstr>系统一致性测试</vt:lpstr>
      <vt:lpstr>系统一致性测试环境</vt:lpstr>
      <vt:lpstr>系统一致性测试集</vt:lpstr>
      <vt:lpstr>Route-Client与eBGP邻居前缀报文处理</vt:lpstr>
      <vt:lpstr>系统一致性测试</vt:lpstr>
      <vt:lpstr>主要内容</vt:lpstr>
      <vt:lpstr>总结：已完成工作</vt:lpstr>
      <vt:lpstr>展望：未来工作</vt:lpstr>
      <vt:lpstr>主要内容</vt:lpstr>
      <vt:lpstr>论文发表与参与科研项目情况</vt:lpstr>
      <vt:lpstr>感谢各位老师！</vt:lpstr>
    </vt:vector>
  </TitlesOfParts>
  <Company>UCSD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qiwang</dc:creator>
  <cp:lastModifiedBy>Wang Qing</cp:lastModifiedBy>
  <cp:revision>672</cp:revision>
  <cp:lastPrinted>1601-01-01T00:00:00Z</cp:lastPrinted>
  <dcterms:created xsi:type="dcterms:W3CDTF">2003-09-16T20:22:09Z</dcterms:created>
  <dcterms:modified xsi:type="dcterms:W3CDTF">2018-06-15T10:40:29Z</dcterms:modified>
</cp:coreProperties>
</file>