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1" r:id="rId4"/>
    <p:sldId id="262" r:id="rId5"/>
    <p:sldId id="263" r:id="rId6"/>
    <p:sldId id="264" r:id="rId7"/>
    <p:sldId id="265" r:id="rId8"/>
    <p:sldId id="268" r:id="rId9"/>
    <p:sldId id="269" r:id="rId10"/>
    <p:sldId id="266" r:id="rId11"/>
    <p:sldId id="267" r:id="rId12"/>
    <p:sldId id="27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CDA4F-CBC8-409D-9790-33E04620064B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AF086-B81D-458B-B4CE-4BEEA0009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747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为什么要改？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2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132</a:t>
            </a:r>
          </a:p>
          <a:p>
            <a:r>
              <a:rPr lang="en-US" altLang="zh-CN" dirty="0" smtClean="0"/>
              <a:t>213</a:t>
            </a:r>
          </a:p>
          <a:p>
            <a:r>
              <a:rPr lang="en-US" altLang="zh-CN" dirty="0" smtClean="0"/>
              <a:t>231</a:t>
            </a:r>
          </a:p>
          <a:p>
            <a:r>
              <a:rPr lang="en-US" altLang="zh-CN" dirty="0" smtClean="0"/>
              <a:t>312</a:t>
            </a:r>
          </a:p>
          <a:p>
            <a:r>
              <a:rPr lang="en-US" altLang="zh-CN" dirty="0" smtClean="0"/>
              <a:t>321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267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132</a:t>
            </a:r>
          </a:p>
          <a:p>
            <a:r>
              <a:rPr lang="en-US" altLang="zh-CN" dirty="0" smtClean="0"/>
              <a:t>213</a:t>
            </a:r>
          </a:p>
          <a:p>
            <a:r>
              <a:rPr lang="en-US" altLang="zh-CN" dirty="0" smtClean="0"/>
              <a:t>231</a:t>
            </a:r>
          </a:p>
          <a:p>
            <a:r>
              <a:rPr lang="en-US" altLang="zh-CN" dirty="0" smtClean="0"/>
              <a:t>312</a:t>
            </a:r>
          </a:p>
          <a:p>
            <a:r>
              <a:rPr lang="en-US" altLang="zh-CN" dirty="0" smtClean="0"/>
              <a:t>321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84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132</a:t>
            </a:r>
          </a:p>
          <a:p>
            <a:r>
              <a:rPr lang="en-US" altLang="zh-CN" dirty="0" smtClean="0"/>
              <a:t>213</a:t>
            </a:r>
          </a:p>
          <a:p>
            <a:r>
              <a:rPr lang="en-US" altLang="zh-CN" dirty="0" smtClean="0"/>
              <a:t>231</a:t>
            </a:r>
          </a:p>
          <a:p>
            <a:r>
              <a:rPr lang="en-US" altLang="zh-CN" dirty="0" smtClean="0"/>
              <a:t>312</a:t>
            </a:r>
          </a:p>
          <a:p>
            <a:r>
              <a:rPr lang="en-US" altLang="zh-CN" dirty="0" smtClean="0"/>
              <a:t>321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87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132</a:t>
            </a:r>
          </a:p>
          <a:p>
            <a:r>
              <a:rPr lang="en-US" altLang="zh-CN" dirty="0" smtClean="0"/>
              <a:t>213</a:t>
            </a:r>
          </a:p>
          <a:p>
            <a:r>
              <a:rPr lang="en-US" altLang="zh-CN" dirty="0" smtClean="0"/>
              <a:t>231</a:t>
            </a:r>
          </a:p>
          <a:p>
            <a:r>
              <a:rPr lang="en-US" altLang="zh-CN" dirty="0" smtClean="0"/>
              <a:t>312</a:t>
            </a:r>
          </a:p>
          <a:p>
            <a:r>
              <a:rPr lang="en-US" altLang="zh-CN" dirty="0" smtClean="0"/>
              <a:t>321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396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132</a:t>
            </a:r>
          </a:p>
          <a:p>
            <a:r>
              <a:rPr lang="en-US" altLang="zh-CN" dirty="0" smtClean="0"/>
              <a:t>213</a:t>
            </a:r>
          </a:p>
          <a:p>
            <a:r>
              <a:rPr lang="en-US" altLang="zh-CN" dirty="0" smtClean="0"/>
              <a:t>231</a:t>
            </a:r>
          </a:p>
          <a:p>
            <a:r>
              <a:rPr lang="en-US" altLang="zh-CN" dirty="0" smtClean="0"/>
              <a:t>312</a:t>
            </a:r>
          </a:p>
          <a:p>
            <a:r>
              <a:rPr lang="en-US" altLang="zh-CN" dirty="0" smtClean="0"/>
              <a:t>321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132</a:t>
            </a:r>
          </a:p>
          <a:p>
            <a:r>
              <a:rPr lang="en-US" altLang="zh-CN" dirty="0" smtClean="0"/>
              <a:t>213</a:t>
            </a:r>
          </a:p>
          <a:p>
            <a:r>
              <a:rPr lang="en-US" altLang="zh-CN" dirty="0" smtClean="0"/>
              <a:t>231</a:t>
            </a:r>
          </a:p>
          <a:p>
            <a:r>
              <a:rPr lang="en-US" altLang="zh-CN" dirty="0" smtClean="0"/>
              <a:t>312</a:t>
            </a:r>
          </a:p>
          <a:p>
            <a:r>
              <a:rPr lang="en-US" altLang="zh-CN" dirty="0" smtClean="0"/>
              <a:t>321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247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66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66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88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0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33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07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9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09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76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93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A87AF-5710-40A6-995C-4EE0013E89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73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毕设阶段讨论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20180109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793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RCP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610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SD-WAN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74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评估方案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57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路由算法修改的</a:t>
            </a:r>
            <a:r>
              <a:rPr lang="zh-CN" altLang="en-US" dirty="0"/>
              <a:t>必要性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RCP</a:t>
            </a:r>
            <a:r>
              <a:rPr lang="zh-CN" altLang="en-US" dirty="0" smtClean="0"/>
              <a:t>的区别</a:t>
            </a:r>
            <a:endParaRPr lang="en-US" altLang="zh-CN" dirty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SD-WAN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r>
              <a:rPr lang="zh-CN" altLang="en-US" dirty="0" smtClean="0"/>
              <a:t>评估方法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020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新型路由算法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集中资源，分布式计算方法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路由经过每台边界路由器过滤后形态各异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两两比较属性</a:t>
            </a:r>
            <a:r>
              <a:rPr lang="zh-CN" altLang="en-US" dirty="0" smtClean="0"/>
              <a:t>的算法不够优：集合缩小到</a:t>
            </a:r>
            <a:r>
              <a:rPr lang="en-US" altLang="zh-CN" dirty="0" smtClean="0"/>
              <a:t>1</a:t>
            </a:r>
          </a:p>
          <a:p>
            <a:pPr lvl="1"/>
            <a:r>
              <a:rPr lang="en-US" altLang="zh-CN" dirty="0" smtClean="0"/>
              <a:t>Weight</a:t>
            </a:r>
            <a:r>
              <a:rPr lang="zh-CN" altLang="en-US" dirty="0" smtClean="0"/>
              <a:t>最高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Local Preference</a:t>
            </a:r>
            <a:r>
              <a:rPr lang="zh-CN" altLang="en-US" dirty="0" smtClean="0"/>
              <a:t>最高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 path</a:t>
            </a:r>
            <a:r>
              <a:rPr lang="zh-CN" altLang="en-US" dirty="0" smtClean="0"/>
              <a:t>最短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来自相同</a:t>
            </a:r>
            <a:r>
              <a:rPr lang="en-US" altLang="zh-CN" dirty="0" smtClean="0"/>
              <a:t>AS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MED</a:t>
            </a:r>
            <a:r>
              <a:rPr lang="zh-CN" altLang="en-US" dirty="0" smtClean="0"/>
              <a:t>最低</a:t>
            </a:r>
            <a:r>
              <a:rPr lang="en-US" altLang="zh-CN" dirty="0" smtClean="0"/>
              <a:t>+</a:t>
            </a:r>
            <a:r>
              <a:rPr lang="zh-CN" altLang="en-US" dirty="0" smtClean="0"/>
              <a:t>来自不同</a:t>
            </a:r>
            <a:r>
              <a:rPr lang="en-US" altLang="zh-CN" dirty="0" smtClean="0"/>
              <a:t>AS</a:t>
            </a:r>
            <a:endParaRPr lang="en-US" altLang="zh-CN" dirty="0"/>
          </a:p>
          <a:p>
            <a:pPr lvl="1"/>
            <a:r>
              <a:rPr lang="en-US" altLang="zh-CN" dirty="0" smtClean="0"/>
              <a:t>IGP metric</a:t>
            </a:r>
            <a:r>
              <a:rPr lang="zh-CN" altLang="en-US" dirty="0" smtClean="0"/>
              <a:t>最小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Next-hop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router-id</a:t>
            </a:r>
            <a:r>
              <a:rPr lang="zh-CN" altLang="en-US" dirty="0" smtClean="0"/>
              <a:t>最小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Next-hop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地址最小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220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新型</a:t>
            </a:r>
            <a:r>
              <a:rPr lang="zh-CN" altLang="en-US" sz="4000" dirty="0" smtClean="0"/>
              <a:t>路由计算</a:t>
            </a:r>
            <a:r>
              <a:rPr lang="en-US" altLang="zh-CN" sz="4000" dirty="0"/>
              <a:t>-</a:t>
            </a:r>
            <a:r>
              <a:rPr lang="zh-CN" altLang="en-US" sz="4000" dirty="0" smtClean="0"/>
              <a:t>案例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2000" dirty="0" smtClean="0">
                <a:solidFill>
                  <a:srgbClr val="FF0000"/>
                </a:solidFill>
              </a:rPr>
              <a:t>新路由先比较</a:t>
            </a:r>
            <a:r>
              <a:rPr lang="en-US" altLang="zh-CN" sz="2000" dirty="0" smtClean="0">
                <a:solidFill>
                  <a:srgbClr val="FF0000"/>
                </a:solidFill>
              </a:rPr>
              <a:t>【</a:t>
            </a:r>
            <a:r>
              <a:rPr lang="zh-CN" altLang="en-US" sz="2000" dirty="0" smtClean="0">
                <a:solidFill>
                  <a:srgbClr val="FF0000"/>
                </a:solidFill>
              </a:rPr>
              <a:t>无关</a:t>
            </a:r>
            <a:r>
              <a:rPr lang="en-US" altLang="zh-CN" sz="2000" dirty="0" smtClean="0">
                <a:solidFill>
                  <a:srgbClr val="FF0000"/>
                </a:solidFill>
              </a:rPr>
              <a:t>】</a:t>
            </a:r>
            <a:r>
              <a:rPr lang="zh-CN" altLang="en-US" sz="2000" dirty="0" smtClean="0">
                <a:solidFill>
                  <a:srgbClr val="FF0000"/>
                </a:solidFill>
              </a:rPr>
              <a:t>，消除域内震荡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路由到达顺序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</a:t>
            </a:r>
            <a:endParaRPr lang="en-US" altLang="zh-CN" dirty="0"/>
          </a:p>
          <a:p>
            <a:pPr lvl="1"/>
            <a:r>
              <a:rPr lang="en-US" altLang="zh-CN" dirty="0" smtClean="0"/>
              <a:t>C1-1</a:t>
            </a:r>
            <a:r>
              <a:rPr lang="zh-CN" altLang="en-US" dirty="0" smtClean="0"/>
              <a:t>收到路由，传到集中平台，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条路由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C1-2</a:t>
            </a:r>
            <a:r>
              <a:rPr lang="zh-CN" altLang="en-US" dirty="0"/>
              <a:t>收到路由，传</a:t>
            </a:r>
            <a:r>
              <a:rPr lang="zh-CN" altLang="en-US" dirty="0" smtClean="0"/>
              <a:t>到集中平台，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C2</a:t>
            </a:r>
            <a:r>
              <a:rPr lang="zh-CN" altLang="en-US" dirty="0" smtClean="0"/>
              <a:t>选择从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C2</a:t>
            </a:r>
            <a:r>
              <a:rPr lang="zh-CN" altLang="en-US" dirty="0"/>
              <a:t>收到路由，</a:t>
            </a:r>
            <a:r>
              <a:rPr lang="zh-CN" altLang="en-US" dirty="0" smtClean="0"/>
              <a:t>传到集中平台，</a:t>
            </a:r>
            <a:r>
              <a:rPr lang="en-US" altLang="zh-CN" dirty="0" smtClean="0"/>
              <a:t>3</a:t>
            </a:r>
            <a:r>
              <a:rPr lang="zh-CN" altLang="en-US" dirty="0"/>
              <a:t>条</a:t>
            </a:r>
            <a:r>
              <a:rPr lang="zh-CN" altLang="en-US" dirty="0" smtClean="0"/>
              <a:t>路由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96" y="2105025"/>
            <a:ext cx="2349775" cy="29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新型</a:t>
            </a:r>
            <a:r>
              <a:rPr lang="zh-CN" altLang="en-US" sz="4000" dirty="0" smtClean="0"/>
              <a:t>路由计算</a:t>
            </a:r>
            <a:r>
              <a:rPr lang="en-US" altLang="zh-CN" sz="4000" dirty="0" smtClean="0"/>
              <a:t>·</a:t>
            </a:r>
            <a:r>
              <a:rPr lang="zh-CN" altLang="en-US" sz="4000" dirty="0" smtClean="0"/>
              <a:t>案例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2000" dirty="0">
                <a:solidFill>
                  <a:srgbClr val="FF0000"/>
                </a:solidFill>
              </a:rPr>
              <a:t>新路由先比较</a:t>
            </a:r>
            <a:r>
              <a:rPr lang="en-US" altLang="zh-CN" sz="2000" dirty="0">
                <a:solidFill>
                  <a:srgbClr val="FF0000"/>
                </a:solidFill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</a:rPr>
              <a:t>无关</a:t>
            </a:r>
            <a:r>
              <a:rPr lang="en-US" altLang="zh-CN" sz="2000" dirty="0">
                <a:solidFill>
                  <a:srgbClr val="FF0000"/>
                </a:solidFill>
              </a:rPr>
              <a:t>】</a:t>
            </a:r>
            <a:r>
              <a:rPr lang="zh-CN" altLang="en-US" sz="2000" dirty="0">
                <a:solidFill>
                  <a:srgbClr val="FF0000"/>
                </a:solidFill>
              </a:rPr>
              <a:t>，消除域内震荡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路由到达顺序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</a:t>
            </a:r>
            <a:endParaRPr lang="en-US" altLang="zh-CN" dirty="0"/>
          </a:p>
          <a:p>
            <a:pPr lvl="1"/>
            <a:r>
              <a:rPr lang="en-US" altLang="zh-CN" dirty="0" smtClean="0"/>
              <a:t>C2</a:t>
            </a:r>
            <a:r>
              <a:rPr lang="zh-CN" altLang="en-US" dirty="0"/>
              <a:t>收到路由，传到集中平台，</a:t>
            </a:r>
            <a:r>
              <a:rPr lang="en-US" altLang="zh-CN" dirty="0"/>
              <a:t>3</a:t>
            </a:r>
            <a:r>
              <a:rPr lang="zh-CN" altLang="en-US" dirty="0"/>
              <a:t>条路由</a:t>
            </a:r>
            <a:endParaRPr lang="en-US" altLang="zh-CN" dirty="0"/>
          </a:p>
          <a:p>
            <a:pPr lvl="2"/>
            <a:r>
              <a:rPr lang="en-US" altLang="zh-CN" dirty="0" smtClean="0"/>
              <a:t>RR1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C2</a:t>
            </a:r>
            <a:r>
              <a:rPr lang="zh-CN" altLang="en-US" dirty="0" smtClean="0"/>
              <a:t>选择从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96" y="2105025"/>
            <a:ext cx="2349775" cy="29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新型</a:t>
            </a:r>
            <a:r>
              <a:rPr lang="zh-CN" altLang="en-US" sz="4000" dirty="0" smtClean="0"/>
              <a:t>路由计算</a:t>
            </a:r>
            <a:r>
              <a:rPr lang="en-US" altLang="zh-CN" sz="4000" dirty="0"/>
              <a:t>-</a:t>
            </a:r>
            <a:r>
              <a:rPr lang="zh-CN" altLang="en-US" sz="4000" dirty="0" smtClean="0"/>
              <a:t>案例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2000" dirty="0" smtClean="0">
                <a:solidFill>
                  <a:srgbClr val="FF0000"/>
                </a:solidFill>
              </a:rPr>
              <a:t>新路由先比较</a:t>
            </a:r>
            <a:r>
              <a:rPr lang="en-US" altLang="zh-CN" sz="2000" dirty="0" smtClean="0">
                <a:solidFill>
                  <a:srgbClr val="FF0000"/>
                </a:solidFill>
              </a:rPr>
              <a:t>【</a:t>
            </a:r>
            <a:r>
              <a:rPr lang="zh-CN" altLang="en-US" sz="2000" dirty="0" smtClean="0">
                <a:solidFill>
                  <a:srgbClr val="FF0000"/>
                </a:solidFill>
              </a:rPr>
              <a:t>无关</a:t>
            </a:r>
            <a:r>
              <a:rPr lang="en-US" altLang="zh-CN" sz="2000" dirty="0" smtClean="0">
                <a:solidFill>
                  <a:srgbClr val="FF0000"/>
                </a:solidFill>
              </a:rPr>
              <a:t>】</a:t>
            </a:r>
            <a:r>
              <a:rPr lang="zh-CN" altLang="en-US" sz="2000" dirty="0" smtClean="0">
                <a:solidFill>
                  <a:srgbClr val="FF0000"/>
                </a:solidFill>
              </a:rPr>
              <a:t>，消除域内震荡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路由到达顺序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先撤销再宣告）</a:t>
            </a:r>
            <a:endParaRPr lang="en-US" altLang="zh-CN" dirty="0"/>
          </a:p>
          <a:p>
            <a:pPr lvl="1"/>
            <a:r>
              <a:rPr lang="en-US" altLang="zh-CN" dirty="0" smtClean="0"/>
              <a:t>C1-2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RR1</a:t>
            </a:r>
            <a:r>
              <a:rPr lang="zh-CN" altLang="en-US" dirty="0" smtClean="0"/>
              <a:t>选从</a:t>
            </a:r>
            <a:r>
              <a:rPr lang="en-US" altLang="zh-CN" dirty="0"/>
              <a:t>C</a:t>
            </a:r>
            <a:r>
              <a:rPr lang="en-US" altLang="zh-CN" dirty="0" smtClean="0"/>
              <a:t>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C2</a:t>
            </a:r>
            <a:r>
              <a:rPr lang="zh-CN" altLang="en-US" dirty="0" smtClean="0"/>
              <a:t>选择从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C1-1</a:t>
            </a:r>
            <a:r>
              <a:rPr lang="zh-CN" altLang="en-US" dirty="0" smtClean="0"/>
              <a:t>收到</a:t>
            </a:r>
            <a:r>
              <a:rPr lang="zh-CN" altLang="en-US" dirty="0"/>
              <a:t>路由，</a:t>
            </a:r>
            <a:r>
              <a:rPr lang="zh-CN" altLang="en-US" dirty="0" smtClean="0"/>
              <a:t>传到集中平台，</a:t>
            </a:r>
            <a:r>
              <a:rPr lang="en-US" altLang="zh-CN" dirty="0" smtClean="0"/>
              <a:t>3</a:t>
            </a:r>
            <a:r>
              <a:rPr lang="zh-CN" altLang="en-US" dirty="0"/>
              <a:t>条</a:t>
            </a:r>
            <a:r>
              <a:rPr lang="zh-CN" altLang="en-US" dirty="0" smtClean="0"/>
              <a:t>路由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96" y="2105025"/>
            <a:ext cx="2349775" cy="29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9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新型</a:t>
            </a:r>
            <a:r>
              <a:rPr lang="zh-CN" altLang="en-US" sz="4000" dirty="0" smtClean="0"/>
              <a:t>路由计算</a:t>
            </a:r>
            <a:r>
              <a:rPr lang="en-US" altLang="zh-CN" sz="4000" dirty="0"/>
              <a:t>-</a:t>
            </a:r>
            <a:r>
              <a:rPr lang="zh-CN" altLang="en-US" sz="4000" dirty="0" smtClean="0"/>
              <a:t>案例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2000" dirty="0">
                <a:solidFill>
                  <a:srgbClr val="FF0000"/>
                </a:solidFill>
              </a:rPr>
              <a:t>新路由先比较</a:t>
            </a:r>
            <a:r>
              <a:rPr lang="en-US" altLang="zh-CN" sz="2000" dirty="0">
                <a:solidFill>
                  <a:srgbClr val="FF0000"/>
                </a:solidFill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</a:rPr>
              <a:t>无关</a:t>
            </a:r>
            <a:r>
              <a:rPr lang="en-US" altLang="zh-CN" sz="2000" dirty="0">
                <a:solidFill>
                  <a:srgbClr val="FF0000"/>
                </a:solidFill>
              </a:rPr>
              <a:t>】</a:t>
            </a:r>
            <a:r>
              <a:rPr lang="zh-CN" altLang="en-US" sz="2000" dirty="0">
                <a:solidFill>
                  <a:srgbClr val="FF0000"/>
                </a:solidFill>
              </a:rPr>
              <a:t>，消除域内震荡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路由到达顺序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</a:t>
            </a:r>
            <a:r>
              <a:rPr lang="zh-CN" altLang="en-US" dirty="0" smtClean="0"/>
              <a:t>，</a:t>
            </a:r>
            <a:r>
              <a:rPr lang="en-US" altLang="zh-CN" dirty="0"/>
              <a:t> C1-1</a:t>
            </a:r>
          </a:p>
          <a:p>
            <a:pPr lvl="1"/>
            <a:r>
              <a:rPr lang="en-US" altLang="zh-CN" dirty="0"/>
              <a:t>C1-1</a:t>
            </a:r>
            <a:r>
              <a:rPr lang="zh-CN" altLang="en-US" dirty="0"/>
              <a:t>收到路由，传到集中平台，</a:t>
            </a:r>
            <a:r>
              <a:rPr lang="en-US" altLang="zh-CN" dirty="0"/>
              <a:t>3</a:t>
            </a:r>
            <a:r>
              <a:rPr lang="zh-CN" altLang="en-US" dirty="0"/>
              <a:t>条路由</a:t>
            </a:r>
            <a:endParaRPr lang="en-US" altLang="zh-CN" dirty="0"/>
          </a:p>
          <a:p>
            <a:pPr lvl="2"/>
            <a:r>
              <a:rPr lang="en-US" altLang="zh-CN" dirty="0" smtClean="0"/>
              <a:t>RR1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C2</a:t>
            </a:r>
            <a:r>
              <a:rPr lang="zh-CN" altLang="en-US" dirty="0" smtClean="0"/>
              <a:t>选择从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96" y="2105025"/>
            <a:ext cx="2349775" cy="29699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8649" y="5075010"/>
            <a:ext cx="8410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路由顺序不同，最优路由选择不同：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原则上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的路由最优，但实际因为顺序不同，最优路由结果不同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违背邻居</a:t>
            </a:r>
            <a:r>
              <a:rPr lang="en-US" altLang="zh-CN" dirty="0" smtClean="0"/>
              <a:t>AS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MED</a:t>
            </a:r>
            <a:r>
              <a:rPr lang="zh-CN" altLang="en-US" dirty="0" smtClean="0"/>
              <a:t>值的初衷，当来自同一个</a:t>
            </a:r>
            <a:r>
              <a:rPr lang="en-US" altLang="zh-CN" dirty="0" smtClean="0"/>
              <a:t>AS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MED</a:t>
            </a:r>
            <a:r>
              <a:rPr lang="zh-CN" altLang="en-US" dirty="0"/>
              <a:t>大</a:t>
            </a:r>
            <a:r>
              <a:rPr lang="zh-CN" altLang="en-US" dirty="0" smtClean="0"/>
              <a:t>的被排除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80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新型</a:t>
            </a:r>
            <a:r>
              <a:rPr lang="zh-CN" altLang="en-US" sz="4000" dirty="0" smtClean="0"/>
              <a:t>路由计算</a:t>
            </a:r>
            <a:r>
              <a:rPr lang="en-US" altLang="zh-CN" sz="4000" dirty="0"/>
              <a:t>-</a:t>
            </a:r>
            <a:r>
              <a:rPr lang="zh-CN" altLang="en-US" sz="4000" dirty="0" smtClean="0"/>
              <a:t>案例</a:t>
            </a:r>
            <a:r>
              <a:rPr lang="en-US" altLang="zh-CN" sz="4000" dirty="0"/>
              <a:t>3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2000" dirty="0" smtClean="0">
                <a:solidFill>
                  <a:srgbClr val="FF0000"/>
                </a:solidFill>
              </a:rPr>
              <a:t>新路由先比较</a:t>
            </a:r>
            <a:r>
              <a:rPr lang="en-US" altLang="zh-CN" sz="2000" dirty="0" smtClean="0">
                <a:solidFill>
                  <a:srgbClr val="FF0000"/>
                </a:solidFill>
              </a:rPr>
              <a:t>【</a:t>
            </a:r>
            <a:r>
              <a:rPr lang="zh-CN" altLang="en-US" sz="2000" dirty="0" smtClean="0">
                <a:solidFill>
                  <a:srgbClr val="FF0000"/>
                </a:solidFill>
              </a:rPr>
              <a:t>无关</a:t>
            </a:r>
            <a:r>
              <a:rPr lang="en-US" altLang="zh-CN" sz="2000" dirty="0" smtClean="0">
                <a:solidFill>
                  <a:srgbClr val="FF0000"/>
                </a:solidFill>
              </a:rPr>
              <a:t>】</a:t>
            </a:r>
            <a:r>
              <a:rPr lang="zh-CN" altLang="en-US" sz="2000" dirty="0" smtClean="0">
                <a:solidFill>
                  <a:srgbClr val="FF0000"/>
                </a:solidFill>
              </a:rPr>
              <a:t>，消除域内震荡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路由到达顺序</a:t>
            </a:r>
            <a:r>
              <a:rPr lang="en-US" altLang="zh-CN" dirty="0" smtClean="0"/>
              <a:t>C2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C1-2</a:t>
            </a:r>
            <a:r>
              <a:rPr lang="zh-CN" altLang="en-US" dirty="0" smtClean="0"/>
              <a:t>先撤销再宣告）</a:t>
            </a:r>
            <a:endParaRPr lang="en-US" altLang="zh-CN" dirty="0"/>
          </a:p>
          <a:p>
            <a:pPr lvl="1"/>
            <a:r>
              <a:rPr lang="en-US" altLang="zh-CN" dirty="0" smtClean="0"/>
              <a:t>C2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C2</a:t>
            </a:r>
            <a:r>
              <a:rPr lang="zh-CN" altLang="en-US" dirty="0" smtClean="0"/>
              <a:t>选择从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C1-2</a:t>
            </a:r>
            <a:r>
              <a:rPr lang="zh-CN" altLang="en-US" dirty="0" smtClean="0"/>
              <a:t>收到</a:t>
            </a:r>
            <a:r>
              <a:rPr lang="zh-CN" altLang="en-US" dirty="0"/>
              <a:t>路由，</a:t>
            </a:r>
            <a:r>
              <a:rPr lang="zh-CN" altLang="en-US" dirty="0" smtClean="0"/>
              <a:t>传到集中平台，</a:t>
            </a:r>
            <a:r>
              <a:rPr lang="en-US" altLang="zh-CN" dirty="0" smtClean="0"/>
              <a:t>3</a:t>
            </a:r>
            <a:r>
              <a:rPr lang="zh-CN" altLang="en-US" dirty="0"/>
              <a:t>条</a:t>
            </a:r>
            <a:r>
              <a:rPr lang="zh-CN" altLang="en-US" dirty="0" smtClean="0"/>
              <a:t>路由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96" y="2105025"/>
            <a:ext cx="2349775" cy="29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9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新型</a:t>
            </a:r>
            <a:r>
              <a:rPr lang="zh-CN" altLang="en-US" sz="4000" dirty="0" smtClean="0"/>
              <a:t>路由计算</a:t>
            </a:r>
            <a:r>
              <a:rPr lang="en-US" altLang="zh-CN" sz="4000" dirty="0"/>
              <a:t>-</a:t>
            </a:r>
            <a:r>
              <a:rPr lang="zh-CN" altLang="en-US" sz="4000" dirty="0" smtClean="0"/>
              <a:t>案例</a:t>
            </a:r>
            <a:r>
              <a:rPr lang="en-US" altLang="zh-CN" sz="4000" dirty="0"/>
              <a:t>3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2000" dirty="0">
                <a:solidFill>
                  <a:srgbClr val="FF0000"/>
                </a:solidFill>
              </a:rPr>
              <a:t>新路由先比较</a:t>
            </a:r>
            <a:r>
              <a:rPr lang="en-US" altLang="zh-CN" sz="2000" dirty="0">
                <a:solidFill>
                  <a:srgbClr val="FF0000"/>
                </a:solidFill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</a:rPr>
              <a:t>无关</a:t>
            </a:r>
            <a:r>
              <a:rPr lang="en-US" altLang="zh-CN" sz="2000" dirty="0">
                <a:solidFill>
                  <a:srgbClr val="FF0000"/>
                </a:solidFill>
              </a:rPr>
              <a:t>】</a:t>
            </a:r>
            <a:r>
              <a:rPr lang="zh-CN" altLang="en-US" sz="2000" dirty="0">
                <a:solidFill>
                  <a:srgbClr val="FF0000"/>
                </a:solidFill>
              </a:rPr>
              <a:t>，消除域内震荡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路由到达顺序</a:t>
            </a:r>
            <a:r>
              <a:rPr lang="en-US" altLang="zh-CN" dirty="0" smtClean="0"/>
              <a:t>C2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C1-2</a:t>
            </a:r>
            <a:endParaRPr lang="en-US" altLang="zh-CN" dirty="0"/>
          </a:p>
          <a:p>
            <a:pPr lvl="1"/>
            <a:r>
              <a:rPr lang="en-US" altLang="zh-CN" dirty="0" smtClean="0"/>
              <a:t>C1-2</a:t>
            </a:r>
            <a:r>
              <a:rPr lang="zh-CN" altLang="en-US" dirty="0" smtClean="0"/>
              <a:t>收到</a:t>
            </a:r>
            <a:r>
              <a:rPr lang="zh-CN" altLang="en-US" dirty="0"/>
              <a:t>路由，传到集中平台，</a:t>
            </a:r>
            <a:r>
              <a:rPr lang="en-US" altLang="zh-CN" dirty="0"/>
              <a:t>3</a:t>
            </a:r>
            <a:r>
              <a:rPr lang="zh-CN" altLang="en-US" dirty="0"/>
              <a:t>条路由</a:t>
            </a:r>
            <a:endParaRPr lang="en-US" altLang="zh-CN" dirty="0"/>
          </a:p>
          <a:p>
            <a:pPr lvl="2"/>
            <a:r>
              <a:rPr lang="en-US" altLang="zh-CN" dirty="0" smtClean="0"/>
              <a:t>RR1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C2</a:t>
            </a:r>
            <a:r>
              <a:rPr lang="zh-CN" altLang="en-US" dirty="0" smtClean="0"/>
              <a:t>选择从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96" y="2105025"/>
            <a:ext cx="2349775" cy="29699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8649" y="5075010"/>
            <a:ext cx="84102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路由顺序不同，最优路由选择不同：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原则上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的路由最优，但实际因为顺序不同，最优路由结果不同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违背邻居</a:t>
            </a:r>
            <a:r>
              <a:rPr lang="en-US" altLang="zh-CN" dirty="0" smtClean="0"/>
              <a:t>AS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MED</a:t>
            </a:r>
            <a:r>
              <a:rPr lang="zh-CN" altLang="en-US" dirty="0" smtClean="0"/>
              <a:t>值的初衷，当来自同一个</a:t>
            </a:r>
            <a:r>
              <a:rPr lang="en-US" altLang="zh-CN" dirty="0" smtClean="0"/>
              <a:t>AS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MED</a:t>
            </a:r>
            <a:r>
              <a:rPr lang="zh-CN" altLang="en-US" dirty="0"/>
              <a:t>大</a:t>
            </a:r>
            <a:r>
              <a:rPr lang="zh-CN" altLang="en-US" dirty="0" smtClean="0"/>
              <a:t>的被排除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条路由时，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是最合理的最优路由答案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9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628</TotalTime>
  <Words>675</Words>
  <Application>Microsoft Office PowerPoint</Application>
  <PresentationFormat>全屏显示(4:3)</PresentationFormat>
  <Paragraphs>128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黑体</vt:lpstr>
      <vt:lpstr>Arial</vt:lpstr>
      <vt:lpstr>Office 主题​​</vt:lpstr>
      <vt:lpstr>毕设阶段讨论4</vt:lpstr>
      <vt:lpstr>目录</vt:lpstr>
      <vt:lpstr>新型路由算法</vt:lpstr>
      <vt:lpstr>新型路由计算-案例1： 新路由先比较【无关】，消除域内震荡</vt:lpstr>
      <vt:lpstr>新型路由计算·案例1： 新路由先比较【无关】，消除域内震荡</vt:lpstr>
      <vt:lpstr>新型路由计算-案例2： 新路由先比较【无关】，消除域内震荡</vt:lpstr>
      <vt:lpstr>新型路由计算-案例2： 新路由先比较【无关】，消除域内震荡</vt:lpstr>
      <vt:lpstr>新型路由计算-案例3： 新路由先比较【无关】，消除域内震荡</vt:lpstr>
      <vt:lpstr>新型路由计算-案例3： 新路由先比较【无关】，消除域内震荡</vt:lpstr>
      <vt:lpstr>与RCP的区别</vt:lpstr>
      <vt:lpstr>与SD-WAN的区别</vt:lpstr>
      <vt:lpstr>评估方案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毕设阶段讨论4</dc:title>
  <dc:creator>Qing Wang</dc:creator>
  <cp:lastModifiedBy>Qing Wang</cp:lastModifiedBy>
  <cp:revision>27</cp:revision>
  <dcterms:created xsi:type="dcterms:W3CDTF">2018-01-09T06:10:10Z</dcterms:created>
  <dcterms:modified xsi:type="dcterms:W3CDTF">2018-01-24T10:08:50Z</dcterms:modified>
</cp:coreProperties>
</file>