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7" r:id="rId4"/>
    <p:sldId id="279" r:id="rId5"/>
    <p:sldId id="272" r:id="rId6"/>
    <p:sldId id="280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3" r:id="rId15"/>
    <p:sldId id="274" r:id="rId16"/>
    <p:sldId id="275" r:id="rId17"/>
    <p:sldId id="276" r:id="rId18"/>
    <p:sldId id="281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268" autoAdjust="0"/>
  </p:normalViewPr>
  <p:slideViewPr>
    <p:cSldViewPr snapToGrid="0">
      <p:cViewPr varScale="1">
        <p:scale>
          <a:sx n="74" d="100"/>
          <a:sy n="74" d="100"/>
        </p:scale>
        <p:origin x="18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DA4F-CBC8-409D-9790-33E04620064B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AF086-B81D-458B-B4CE-4BEEA0009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4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过来的路由，不会再向外传播，即使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路由发生变化，因为每次发的也都是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的作用：某一个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收还是不收，所有的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路由都要分发（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出站过滤）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Med</a:t>
            </a:r>
            <a:r>
              <a:rPr lang="zh-CN" altLang="en-US" dirty="0" smtClean="0"/>
              <a:t>相关的例子再走一遍？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路由算法？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怎么办，具体写出来；并行路由计算的想法（</a:t>
            </a:r>
            <a:r>
              <a:rPr lang="en-US" altLang="zh-CN" dirty="0" err="1" smtClean="0"/>
              <a:t>rcp</a:t>
            </a:r>
            <a:r>
              <a:rPr lang="zh-CN" altLang="en-US" dirty="0" smtClean="0"/>
              <a:t>的代码）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和已有工作的区别：</a:t>
            </a:r>
            <a:r>
              <a:rPr lang="en-US" altLang="zh-CN" dirty="0" smtClean="0"/>
              <a:t>RCP【</a:t>
            </a:r>
            <a:r>
              <a:rPr lang="zh-CN" altLang="en-US" dirty="0" smtClean="0"/>
              <a:t>路由算法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往下具体的实现设计：建议集中平台自己设计；</a:t>
            </a:r>
            <a:r>
              <a:rPr lang="en-US" altLang="zh-CN" dirty="0" smtClean="0"/>
              <a:t>quagga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数据集：验证算法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实际的路由网络、配置、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实现结果：</a:t>
            </a:r>
            <a:r>
              <a:rPr lang="en-US" altLang="zh-CN" dirty="0" smtClean="0"/>
              <a:t>testbed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253D-9922-4063-AA59-B9E9C13B76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4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测试分析过程中的定量实验，主要针对路由可扩展性和路由有效性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路由的可扩展性通过变化网络拓扑大小和路由数目，计算平均每条路由域内传播的计算时间，以及维护各种数据结构所使用的内存。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路由的有效性关注两方面：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是否解决了路由反射存在的问题，设计拓扑，验证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解决路由反射的非最优出口、转发环路和路由震荡问题。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设计路由变化、拓扑或者配置变化的应用场景，计算每条路由计算时间和维护各种数据结构所使用的内存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1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F086-B81D-458B-B4CE-4BEEA00098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F086-B81D-458B-B4CE-4BEEA00098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3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8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9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8FEF-A560-4564-B0D1-AAE8C4804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4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测试仪：路由仿真，仿照路由器的</a:t>
            </a:r>
            <a:r>
              <a:rPr lang="en-US" altLang="zh-CN" dirty="0" smtClean="0"/>
              <a:t>peer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7AF-5710-40A6-995C-4EE0013E89D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75F6-FF47-4DC8-8A62-5725C5C64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20180109</a:t>
            </a:r>
          </a:p>
          <a:p>
            <a:r>
              <a:rPr lang="zh-CN" altLang="en-US" dirty="0"/>
              <a:t>讨论</a:t>
            </a:r>
            <a:r>
              <a:rPr lang="zh-CN" altLang="en-US" dirty="0" smtClean="0"/>
              <a:t>时间：</a:t>
            </a:r>
            <a:r>
              <a:rPr lang="en-US" altLang="zh-CN" dirty="0" smtClean="0"/>
              <a:t>20180126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C1-1</a:t>
            </a:r>
          </a:p>
          <a:p>
            <a:pPr lvl="1"/>
            <a:r>
              <a:rPr lang="en-US" altLang="zh-CN" dirty="0"/>
              <a:t>C1-1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C1-2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C1-2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收到</a:t>
            </a:r>
            <a:r>
              <a:rPr lang="zh-CN" altLang="en-US" dirty="0"/>
              <a:t>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49" y="5075010"/>
            <a:ext cx="8410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路由顺序不同，最优路由选择唯一，但是结果不同：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原则上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的路由最优，但实际因为顺序不同，最优路由结果不同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违背邻居</a:t>
            </a:r>
            <a:r>
              <a:rPr lang="en-US" altLang="zh-CN" dirty="0" smtClean="0"/>
              <a:t>AS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值的初衷，当来自同一个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MED</a:t>
            </a:r>
            <a:r>
              <a:rPr lang="zh-CN" altLang="en-US" dirty="0"/>
              <a:t>大</a:t>
            </a:r>
            <a:r>
              <a:rPr lang="zh-CN" altLang="en-US" dirty="0" smtClean="0"/>
              <a:t>的被排除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条路由时，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是最合理的最优路由答案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我的方案与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的区别（路由存储类似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增量）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灵活的策略配置：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我的方案：边界路由器收到路由，经过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policy</a:t>
            </a:r>
            <a:r>
              <a:rPr lang="zh-CN" altLang="en-US" dirty="0" smtClean="0"/>
              <a:t>传给集中平台，集中平台经过</a:t>
            </a:r>
            <a:r>
              <a:rPr lang="zh-CN" altLang="en-US" dirty="0" smtClean="0">
                <a:solidFill>
                  <a:srgbClr val="FF0000"/>
                </a:solidFill>
              </a:rPr>
              <a:t>每台路由器的</a:t>
            </a:r>
            <a:r>
              <a:rPr lang="en-US" altLang="zh-CN" dirty="0" err="1" smtClean="0">
                <a:solidFill>
                  <a:srgbClr val="FF0000"/>
                </a:solidFill>
              </a:rPr>
              <a:t>ibgp</a:t>
            </a:r>
            <a:r>
              <a:rPr lang="en-US" altLang="zh-CN" dirty="0" smtClean="0">
                <a:solidFill>
                  <a:srgbClr val="FF0000"/>
                </a:solidFill>
              </a:rPr>
              <a:t> policy</a:t>
            </a:r>
            <a:r>
              <a:rPr lang="zh-CN" altLang="en-US" dirty="0" smtClean="0"/>
              <a:t>得到每台路由器的路由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RCP</a:t>
            </a:r>
            <a:r>
              <a:rPr lang="zh-CN" altLang="en-US" dirty="0" smtClean="0"/>
              <a:t>方案：</a:t>
            </a:r>
            <a:r>
              <a:rPr lang="zh-CN" altLang="en-US" dirty="0"/>
              <a:t>路由策略配置在</a:t>
            </a:r>
            <a:r>
              <a:rPr lang="en-US" altLang="zh-CN" dirty="0"/>
              <a:t>BR</a:t>
            </a:r>
            <a:r>
              <a:rPr lang="zh-CN" altLang="en-US" dirty="0" smtClean="0"/>
              <a:t>上，收到</a:t>
            </a:r>
            <a:r>
              <a:rPr lang="zh-CN" altLang="en-US" dirty="0"/>
              <a:t>路由的</a:t>
            </a:r>
            <a:r>
              <a:rPr lang="en-US" altLang="zh-CN" dirty="0"/>
              <a:t>BR</a:t>
            </a:r>
            <a:r>
              <a:rPr lang="zh-CN" altLang="en-US" dirty="0"/>
              <a:t>执行</a:t>
            </a:r>
            <a:r>
              <a:rPr lang="en-US" altLang="zh-CN" dirty="0" err="1"/>
              <a:t>ebgp</a:t>
            </a:r>
            <a:r>
              <a:rPr lang="en-US" altLang="zh-CN" dirty="0"/>
              <a:t>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，将路由通过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协议传给集中平台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</a:t>
            </a:r>
            <a:r>
              <a:rPr lang="zh-CN" altLang="en-US" dirty="0"/>
              <a:t>准确</a:t>
            </a:r>
            <a:r>
              <a:rPr lang="zh-CN" altLang="en-US" dirty="0" smtClean="0"/>
              <a:t>的路由计算方法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我的方案：集合缩小法来计算最优路由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RCP</a:t>
            </a:r>
            <a:r>
              <a:rPr lang="zh-CN" altLang="en-US" dirty="0" smtClean="0"/>
              <a:t>方案：两两比较。每</a:t>
            </a:r>
            <a:r>
              <a:rPr lang="zh-CN" altLang="en-US" dirty="0"/>
              <a:t>台</a:t>
            </a:r>
            <a:r>
              <a:rPr lang="zh-CN" altLang="en-US" dirty="0" smtClean="0"/>
              <a:t>路由器根据</a:t>
            </a:r>
            <a:r>
              <a:rPr lang="en-US" altLang="zh-CN" dirty="0" smtClean="0"/>
              <a:t>IGP cost</a:t>
            </a:r>
            <a:r>
              <a:rPr lang="zh-CN" altLang="en-US" dirty="0"/>
              <a:t>对</a:t>
            </a:r>
            <a:r>
              <a:rPr lang="zh-CN" altLang="en-US" dirty="0" smtClean="0"/>
              <a:t>所有的出口进行优先级排序（每个出口对应一堆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集合，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最优出口更新则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的位置），如果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更新某出口，则需要更新该出口以上的所有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集合中的</a:t>
            </a:r>
            <a:r>
              <a:rPr lang="en-US" altLang="zh-CN" dirty="0" smtClean="0"/>
              <a:t>prefix【</a:t>
            </a:r>
            <a:r>
              <a:rPr lang="zh-CN" altLang="en-US" dirty="0" smtClean="0"/>
              <a:t>优</a:t>
            </a:r>
            <a:r>
              <a:rPr lang="en-US" altLang="zh-CN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87610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SD-WAN</a:t>
            </a:r>
          </a:p>
          <a:p>
            <a:pPr lvl="1"/>
            <a:r>
              <a:rPr lang="zh-CN" altLang="en-US" dirty="0" smtClean="0"/>
              <a:t>控制器通过</a:t>
            </a:r>
            <a:r>
              <a:rPr lang="en-US" altLang="zh-CN" dirty="0" smtClean="0"/>
              <a:t>BGP</a:t>
            </a:r>
            <a:r>
              <a:rPr lang="zh-CN" altLang="en-US" dirty="0" smtClean="0"/>
              <a:t>协议收集路由信息（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policy</a:t>
            </a:r>
            <a:r>
              <a:rPr lang="zh-CN" altLang="en-US" dirty="0" smtClean="0"/>
              <a:t>），在控制器上根据用户定义的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修改路由参数，计算最优路由，发给特定的路由器（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policy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简化的安全密钥交换（用于数据平面</a:t>
            </a:r>
            <a:r>
              <a:rPr lang="en-US" altLang="zh-CN" dirty="0"/>
              <a:t>CPE</a:t>
            </a:r>
            <a:r>
              <a:rPr lang="zh-CN" altLang="en-US" dirty="0"/>
              <a:t>设备之间</a:t>
            </a:r>
            <a:r>
              <a:rPr lang="en-US" altLang="zh-CN" dirty="0" err="1"/>
              <a:t>IPSec</a:t>
            </a:r>
            <a:r>
              <a:rPr lang="zh-CN" altLang="en-US" dirty="0"/>
              <a:t>隧道的建立</a:t>
            </a:r>
            <a:endParaRPr lang="en-US" altLang="zh-CN" dirty="0" smtClean="0"/>
          </a:p>
          <a:p>
            <a:r>
              <a:rPr lang="zh-CN" altLang="en-US" dirty="0"/>
              <a:t>我的方案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</a:t>
            </a:r>
            <a:r>
              <a:rPr lang="zh-CN" altLang="en-US" dirty="0"/>
              <a:t>区别</a:t>
            </a:r>
            <a:endParaRPr lang="en-US" altLang="zh-CN" dirty="0" smtClean="0"/>
          </a:p>
          <a:p>
            <a:pPr lvl="1"/>
            <a:r>
              <a:rPr lang="zh-CN" altLang="en-US" dirty="0"/>
              <a:t>更准确的路由计算方法</a:t>
            </a:r>
            <a:endParaRPr lang="en-US" altLang="zh-CN" dirty="0"/>
          </a:p>
          <a:p>
            <a:pPr lvl="2"/>
            <a:r>
              <a:rPr lang="zh-CN" altLang="en-US" dirty="0"/>
              <a:t>我的方案：集合缩小法来计算最优路由</a:t>
            </a:r>
            <a:endParaRPr lang="en-US" altLang="zh-CN" dirty="0"/>
          </a:p>
          <a:p>
            <a:pPr lvl="2"/>
            <a:r>
              <a:rPr lang="en-US" altLang="zh-CN" dirty="0" smtClean="0"/>
              <a:t>SD-WAN</a:t>
            </a:r>
            <a:r>
              <a:rPr lang="zh-CN" altLang="en-US" dirty="0" smtClean="0"/>
              <a:t>方案：传统的分布式计算路由</a:t>
            </a:r>
          </a:p>
          <a:p>
            <a:pPr lvl="1"/>
            <a:r>
              <a:rPr lang="zh-CN" altLang="en-US" dirty="0" smtClean="0"/>
              <a:t>部署？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我的方案：</a:t>
            </a:r>
            <a:r>
              <a:rPr lang="zh-CN" altLang="en-US" smtClean="0"/>
              <a:t>软件</a:t>
            </a:r>
            <a:r>
              <a:rPr lang="zh-CN" altLang="en-US" smtClean="0"/>
              <a:t>部署</a:t>
            </a:r>
            <a:r>
              <a:rPr lang="zh-CN" altLang="en-US" smtClean="0">
                <a:solidFill>
                  <a:srgbClr val="FF0000"/>
                </a:solidFill>
              </a:rPr>
              <a:t>，也是需要硬件支持的，这个点需要再想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SD-WAN</a:t>
            </a:r>
            <a:r>
              <a:rPr lang="zh-CN" altLang="en-US" dirty="0" smtClean="0"/>
              <a:t>：软件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硬件部署（支持控制器的交换机）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40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测试平台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仿真实验：</a:t>
            </a:r>
            <a:r>
              <a:rPr lang="en-US" altLang="zh-CN" dirty="0"/>
              <a:t>Docker</a:t>
            </a:r>
            <a:r>
              <a:rPr lang="zh-CN" altLang="en-US" dirty="0" smtClean="0"/>
              <a:t>容器（域内拓扑</a:t>
            </a:r>
            <a:r>
              <a:rPr lang="en-US" altLang="zh-CN" dirty="0" smtClean="0"/>
              <a:t>+</a:t>
            </a:r>
            <a:r>
              <a:rPr lang="zh-CN" altLang="en-US" dirty="0" smtClean="0"/>
              <a:t>仿真器打路由）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实际测试：真实</a:t>
            </a:r>
            <a:r>
              <a:rPr lang="zh-CN" altLang="en-US" dirty="0" smtClean="0"/>
              <a:t>设备（小拓扑）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测试</a:t>
            </a:r>
            <a:r>
              <a:rPr lang="zh-CN" altLang="en-US" dirty="0" smtClean="0"/>
              <a:t>的主要性能指标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定性分析</a:t>
            </a:r>
            <a:r>
              <a:rPr lang="en-US" altLang="zh-CN" dirty="0"/>
              <a:t>(</a:t>
            </a:r>
            <a:r>
              <a:rPr lang="zh-CN" altLang="en-US" dirty="0"/>
              <a:t>传统网络、</a:t>
            </a:r>
            <a:r>
              <a:rPr lang="en-US" altLang="zh-CN" dirty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</a:t>
            </a:r>
            <a:r>
              <a:rPr lang="zh-CN" altLang="en-US" dirty="0" smtClean="0"/>
              <a:t>、本文方案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iBGP</a:t>
            </a:r>
            <a:r>
              <a:rPr lang="zh-CN" altLang="en-US" dirty="0" smtClean="0"/>
              <a:t>可扩展性：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路由存储：存储复杂度对比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路由策略：策略配置便捷性、灵活性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路由</a:t>
            </a:r>
            <a:r>
              <a:rPr lang="zh-CN" altLang="en-US" dirty="0" smtClean="0"/>
              <a:t>计算：路由在域内传播的计算复杂度分析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9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prstClr val="black"/>
                </a:solidFill>
              </a:rPr>
              <a:t>测试的主要</a:t>
            </a:r>
            <a:r>
              <a:rPr lang="zh-CN" altLang="en-US" sz="3200" dirty="0" smtClean="0">
                <a:solidFill>
                  <a:prstClr val="black"/>
                </a:solidFill>
              </a:rPr>
              <a:t>性能指标</a:t>
            </a:r>
            <a:r>
              <a:rPr lang="en-US" altLang="zh-CN" sz="3200" dirty="0" smtClean="0">
                <a:solidFill>
                  <a:prstClr val="black"/>
                </a:solidFill>
              </a:rPr>
              <a:t>-</a:t>
            </a:r>
            <a:r>
              <a:rPr lang="zh-CN" altLang="en-US" sz="3200" dirty="0" smtClean="0">
                <a:solidFill>
                  <a:prstClr val="black"/>
                </a:solidFill>
              </a:rPr>
              <a:t>定量实验</a:t>
            </a:r>
            <a:endParaRPr lang="en-US" altLang="zh-CN" sz="17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网络拓扑</a:t>
            </a:r>
            <a:r>
              <a:rPr lang="zh-CN" altLang="en-US" sz="2400" dirty="0"/>
              <a:t>大小和路由</a:t>
            </a:r>
            <a:r>
              <a:rPr lang="zh-CN" altLang="en-US" sz="2400" dirty="0" smtClean="0"/>
              <a:t>数目</a:t>
            </a:r>
            <a:endParaRPr lang="en-US" altLang="zh-CN" sz="2400" dirty="0" smtClean="0"/>
          </a:p>
          <a:p>
            <a:pPr lvl="3"/>
            <a:r>
              <a:rPr lang="zh-CN" altLang="en-US" sz="2400" dirty="0" smtClean="0">
                <a:solidFill>
                  <a:srgbClr val="FF0000"/>
                </a:solidFill>
              </a:rPr>
              <a:t>平均每条路由计算的时间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2400" dirty="0" smtClean="0">
                <a:solidFill>
                  <a:srgbClr val="FF0000"/>
                </a:solidFill>
              </a:rPr>
              <a:t>维护各种数据结构所使用的内存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 smtClean="0"/>
              <a:t>有效性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是否解决</a:t>
            </a:r>
            <a:r>
              <a:rPr lang="en-US" altLang="zh-CN" sz="2400" dirty="0" smtClean="0"/>
              <a:t>RR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联邦存在</a:t>
            </a:r>
            <a:r>
              <a:rPr lang="zh-CN" altLang="en-US" sz="2400" dirty="0"/>
              <a:t>的问题（分别设计拓扑）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3"/>
            <a:r>
              <a:rPr lang="zh-CN" altLang="en-US" sz="2000" dirty="0" smtClean="0"/>
              <a:t>非</a:t>
            </a:r>
            <a:r>
              <a:rPr lang="zh-CN" altLang="en-US" sz="2000" dirty="0"/>
              <a:t>最优出口（</a:t>
            </a:r>
            <a:r>
              <a:rPr lang="en-US" altLang="zh-CN" sz="2000" dirty="0"/>
              <a:t>IGP</a:t>
            </a:r>
            <a:r>
              <a:rPr lang="zh-CN" altLang="en-US" sz="2000" dirty="0"/>
              <a:t>视图 </a:t>
            </a:r>
            <a:r>
              <a:rPr lang="en-US" altLang="zh-CN" sz="2000" dirty="0"/>
              <a:t>| </a:t>
            </a:r>
            <a:r>
              <a:rPr lang="zh-CN" altLang="en-US" sz="2000" dirty="0"/>
              <a:t>全部路由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转发环路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路由</a:t>
            </a:r>
            <a:r>
              <a:rPr lang="zh-CN" altLang="en-US" sz="2000" dirty="0"/>
              <a:t>震荡</a:t>
            </a:r>
            <a:endParaRPr lang="en-US" altLang="zh-CN" sz="2000" dirty="0"/>
          </a:p>
          <a:p>
            <a:pPr lvl="2"/>
            <a:r>
              <a:rPr lang="zh-CN" altLang="en-US" sz="2400" dirty="0"/>
              <a:t>路由变化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拓扑</a:t>
            </a:r>
            <a:r>
              <a:rPr lang="zh-CN" altLang="en-US" sz="2400" dirty="0"/>
              <a:t>或者</a:t>
            </a:r>
            <a:r>
              <a:rPr lang="zh-CN" altLang="en-US" sz="2400" dirty="0" smtClean="0"/>
              <a:t>配置变化（</a:t>
            </a:r>
            <a:r>
              <a:rPr lang="en-US" altLang="zh-CN" sz="2400" dirty="0" smtClean="0"/>
              <a:t>IGP cost</a:t>
            </a:r>
            <a:r>
              <a:rPr lang="zh-CN" altLang="en-US" sz="2400" dirty="0" smtClean="0"/>
              <a:t>等等）</a:t>
            </a:r>
            <a:endParaRPr lang="en-US" altLang="zh-CN" sz="2400" dirty="0"/>
          </a:p>
          <a:p>
            <a:pPr lvl="3"/>
            <a:r>
              <a:rPr lang="zh-CN" altLang="en-US" sz="2000" dirty="0"/>
              <a:t>平均每条路由计算的时间</a:t>
            </a:r>
            <a:endParaRPr lang="en-US" altLang="zh-CN" sz="2000" dirty="0"/>
          </a:p>
          <a:p>
            <a:pPr lvl="3"/>
            <a:r>
              <a:rPr lang="zh-CN" altLang="en-US" sz="2000" dirty="0"/>
              <a:t>维护各种数据结构所使用的内存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4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仿真器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方法：直接把全网路由给集中平台，输入从某</a:t>
            </a:r>
            <a:r>
              <a:rPr lang="en-US" altLang="zh-CN" dirty="0" smtClean="0"/>
              <a:t>BR</a:t>
            </a:r>
            <a:r>
              <a:rPr lang="zh-CN" altLang="en-US" dirty="0" smtClean="0"/>
              <a:t>来的更新路由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路由计算、路由存储的可扩展性</a:t>
            </a:r>
            <a:endParaRPr lang="en-US" altLang="zh-CN" sz="20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小型拓扑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路由传输：集中平台和边界路由器的路由传输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路由</a:t>
            </a:r>
            <a:r>
              <a:rPr lang="zh-CN" altLang="en-US" sz="2000" dirty="0" smtClean="0"/>
              <a:t>计算的正确性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路由存储的正确性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策略管理</a:t>
            </a:r>
            <a:endParaRPr lang="en-US" altLang="zh-CN" sz="2000" dirty="0" smtClean="0"/>
          </a:p>
          <a:p>
            <a:pPr lvl="2"/>
            <a:r>
              <a:rPr lang="zh-CN" altLang="en-US" sz="1600" dirty="0"/>
              <a:t>重要</a:t>
            </a:r>
            <a:r>
              <a:rPr lang="zh-CN" altLang="en-US" sz="1600" dirty="0" smtClean="0"/>
              <a:t>的进行检测</a:t>
            </a:r>
            <a:endParaRPr lang="en-US" altLang="zh-CN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46209"/>
              </p:ext>
            </p:extLst>
          </p:nvPr>
        </p:nvGraphicFramePr>
        <p:xfrm>
          <a:off x="3814810" y="3862408"/>
          <a:ext cx="3037408" cy="273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4" imgW="7829612" imgH="7058025" progId="Visio.Drawing.15">
                  <p:embed/>
                </p:oleObj>
              </mc:Choice>
              <mc:Fallback>
                <p:oleObj name="Visio" r:id="rId4" imgW="7829612" imgH="7058025" progId="Visio.Drawing.15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4810" y="3862408"/>
                        <a:ext cx="3037408" cy="273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218" y="3862408"/>
            <a:ext cx="2081221" cy="26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9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月：系统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月：系统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论文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月：论文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月：论文查重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97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方案的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集中平台并行计算：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加速收敛时间，减少域间路由流量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基于全部路由进行计算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</a:t>
            </a:r>
            <a:r>
              <a:rPr lang="en-US" altLang="zh-CN" dirty="0" smtClean="0"/>
              <a:t>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联邦引起的路由震荡、转发环路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优化路由存储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r>
              <a:rPr lang="zh-CN" altLang="en-US" dirty="0" smtClean="0"/>
              <a:t>已有工作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en-US" altLang="zh-CN" dirty="0"/>
          </a:p>
          <a:p>
            <a:r>
              <a:rPr lang="zh-CN" altLang="en-US" dirty="0" smtClean="0"/>
              <a:t>系统实现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调研：轻量级</a:t>
            </a:r>
            <a:r>
              <a:rPr lang="zh-CN" altLang="en-US" dirty="0"/>
              <a:t>的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开源软件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实现：重写集中控制平台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0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endParaRPr lang="en-US" altLang="zh-CN" dirty="0" smtClean="0"/>
          </a:p>
          <a:p>
            <a:r>
              <a:rPr lang="zh-CN" altLang="en-US" dirty="0" smtClean="0"/>
              <a:t>路由算法修改的</a:t>
            </a:r>
            <a:r>
              <a:rPr lang="zh-CN" altLang="en-US" dirty="0"/>
              <a:t>必要性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的区别</a:t>
            </a:r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/>
              <a:t>测试与分析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2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邻居收到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经过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 import policy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协议传输给集中平台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从集中平台收到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经过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export policy</a:t>
            </a:r>
            <a:r>
              <a:rPr lang="zh-CN" altLang="en-US" dirty="0" smtClean="0"/>
              <a:t>，向外宣告</a:t>
            </a:r>
            <a:endParaRPr lang="en-US" altLang="zh-CN" dirty="0" smtClean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/>
              <a:t>收到</a:t>
            </a:r>
            <a:r>
              <a:rPr lang="zh-CN" altLang="en-US" dirty="0" smtClean="0"/>
              <a:t>路由更新，经过每台边界路由器的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policy</a:t>
            </a:r>
          </a:p>
          <a:p>
            <a:pPr lvl="1"/>
            <a:r>
              <a:rPr lang="zh-CN" altLang="en-US" dirty="0"/>
              <a:t>每台</a:t>
            </a:r>
            <a:r>
              <a:rPr lang="zh-CN" altLang="en-US" dirty="0" smtClean="0"/>
              <a:t>边界路由器分布式计算最优路由</a:t>
            </a:r>
            <a:endParaRPr lang="en-US" altLang="zh-CN" dirty="0" smtClean="0"/>
          </a:p>
          <a:p>
            <a:pPr lvl="1"/>
            <a:r>
              <a:rPr lang="zh-CN" altLang="en-US" dirty="0"/>
              <a:t>集中平台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协议传输给对应的边界路由器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5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路由存储：优化存储</a:t>
            </a:r>
            <a:endParaRPr lang="en-US" altLang="zh-CN" dirty="0" smtClean="0"/>
          </a:p>
          <a:p>
            <a:r>
              <a:rPr lang="zh-CN" altLang="en-US" dirty="0"/>
              <a:t>路由</a:t>
            </a:r>
            <a:r>
              <a:rPr lang="zh-CN" altLang="en-US" dirty="0" smtClean="0"/>
              <a:t>计算：优化计算</a:t>
            </a:r>
            <a:endParaRPr lang="en-US" altLang="zh-CN" dirty="0" smtClean="0"/>
          </a:p>
          <a:p>
            <a:r>
              <a:rPr lang="zh-CN" altLang="en-US" dirty="0" smtClean="0"/>
              <a:t>路由策略：与现有的相同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5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393413" cy="4351338"/>
          </a:xfrm>
        </p:spPr>
        <p:txBody>
          <a:bodyPr/>
          <a:lstStyle/>
          <a:p>
            <a:r>
              <a:rPr lang="en-US" altLang="zh-CN" dirty="0" smtClean="0"/>
              <a:t>RIB-IN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如</a:t>
            </a:r>
            <a:r>
              <a:rPr lang="en-US" altLang="zh-CN" dirty="0" smtClean="0"/>
              <a:t>1,2,3</a:t>
            </a:r>
          </a:p>
          <a:p>
            <a:r>
              <a:rPr lang="en-US" altLang="zh-CN" dirty="0" smtClean="0"/>
              <a:t>Router-RIB-IN-Index</a:t>
            </a:r>
          </a:p>
          <a:p>
            <a:pPr lvl="1"/>
            <a:r>
              <a:rPr lang="zh-CN" altLang="en-US" dirty="0"/>
              <a:t>每台</a:t>
            </a:r>
            <a:r>
              <a:rPr lang="zh-CN" altLang="en-US" dirty="0" smtClean="0"/>
              <a:t>边界路由器计算出自己的路由，在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中找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找到，直接加入标记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的表项</a:t>
            </a:r>
            <a:r>
              <a:rPr lang="en-US" altLang="zh-CN" dirty="0" smtClean="0"/>
              <a:t>【1】</a:t>
            </a:r>
          </a:p>
          <a:p>
            <a:pPr lvl="2"/>
            <a:r>
              <a:rPr lang="zh-CN" altLang="en-US" dirty="0" smtClean="0"/>
              <a:t>没找到，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index=4</a:t>
            </a:r>
            <a:r>
              <a:rPr lang="zh-CN" altLang="en-US" dirty="0" smtClean="0"/>
              <a:t>的表项，更新</a:t>
            </a:r>
            <a:r>
              <a:rPr lang="en-US" altLang="zh-CN" dirty="0" smtClean="0"/>
              <a:t>router-rib-in-index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206750" y="4466897"/>
          <a:ext cx="5308600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863">
                  <a:extLst>
                    <a:ext uri="{9D8B030D-6E8A-4147-A177-3AD203B41FA5}">
                      <a16:colId xmlns:a16="http://schemas.microsoft.com/office/drawing/2014/main" val="1970876727"/>
                    </a:ext>
                  </a:extLst>
                </a:gridCol>
                <a:gridCol w="836699">
                  <a:extLst>
                    <a:ext uri="{9D8B030D-6E8A-4147-A177-3AD203B41FA5}">
                      <a16:colId xmlns:a16="http://schemas.microsoft.com/office/drawing/2014/main" val="701670805"/>
                    </a:ext>
                  </a:extLst>
                </a:gridCol>
                <a:gridCol w="1169477">
                  <a:extLst>
                    <a:ext uri="{9D8B030D-6E8A-4147-A177-3AD203B41FA5}">
                      <a16:colId xmlns:a16="http://schemas.microsoft.com/office/drawing/2014/main" val="1720056254"/>
                    </a:ext>
                  </a:extLst>
                </a:gridCol>
                <a:gridCol w="646540">
                  <a:extLst>
                    <a:ext uri="{9D8B030D-6E8A-4147-A177-3AD203B41FA5}">
                      <a16:colId xmlns:a16="http://schemas.microsoft.com/office/drawing/2014/main" val="1924264265"/>
                    </a:ext>
                  </a:extLst>
                </a:gridCol>
                <a:gridCol w="446873">
                  <a:extLst>
                    <a:ext uri="{9D8B030D-6E8A-4147-A177-3AD203B41FA5}">
                      <a16:colId xmlns:a16="http://schemas.microsoft.com/office/drawing/2014/main" val="1755397164"/>
                    </a:ext>
                  </a:extLst>
                </a:gridCol>
                <a:gridCol w="671894">
                  <a:extLst>
                    <a:ext uri="{9D8B030D-6E8A-4147-A177-3AD203B41FA5}">
                      <a16:colId xmlns:a16="http://schemas.microsoft.com/office/drawing/2014/main" val="1676823395"/>
                    </a:ext>
                  </a:extLst>
                </a:gridCol>
                <a:gridCol w="903254">
                  <a:extLst>
                    <a:ext uri="{9D8B030D-6E8A-4147-A177-3AD203B41FA5}">
                      <a16:colId xmlns:a16="http://schemas.microsoft.com/office/drawing/2014/main" val="115294727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local preference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 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next-hop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neighbor 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6577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r5-ip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r5-ip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9503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9714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192.167.1.0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200,400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r2-ip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r2-ip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96349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873749" y="5407024"/>
          <a:ext cx="2641601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238">
                  <a:extLst>
                    <a:ext uri="{9D8B030D-6E8A-4147-A177-3AD203B41FA5}">
                      <a16:colId xmlns:a16="http://schemas.microsoft.com/office/drawing/2014/main" val="3666639199"/>
                    </a:ext>
                  </a:extLst>
                </a:gridCol>
                <a:gridCol w="837194">
                  <a:extLst>
                    <a:ext uri="{9D8B030D-6E8A-4147-A177-3AD203B41FA5}">
                      <a16:colId xmlns:a16="http://schemas.microsoft.com/office/drawing/2014/main" val="1203360424"/>
                    </a:ext>
                  </a:extLst>
                </a:gridCol>
                <a:gridCol w="1170169">
                  <a:extLst>
                    <a:ext uri="{9D8B030D-6E8A-4147-A177-3AD203B41FA5}">
                      <a16:colId xmlns:a16="http://schemas.microsoft.com/office/drawing/2014/main" val="42194782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router-id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prefix-index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更新时间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3506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9077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8744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12/28/17 16:00:12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302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12/28/17 16:00:14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2599692"/>
                  </a:ext>
                </a:extLst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698828" y="8400"/>
          <a:ext cx="3323235" cy="299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Visio" r:id="rId4" imgW="7829612" imgH="7058025" progId="Visio.Drawing.15">
                  <p:embed/>
                </p:oleObj>
              </mc:Choice>
              <mc:Fallback>
                <p:oleObj name="Visio" r:id="rId4" imgW="7829612" imgH="7058025" progId="Visio.Drawing.15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8828" y="8400"/>
                        <a:ext cx="3323235" cy="299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1144" y="4050576"/>
            <a:ext cx="3287893" cy="28435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28393" y="5472334"/>
            <a:ext cx="34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R3</a:t>
            </a:r>
            <a:r>
              <a:rPr lang="zh-CN" altLang="en-US" dirty="0" smtClean="0"/>
              <a:t>：</a:t>
            </a:r>
            <a:r>
              <a:rPr lang="en-US" altLang="zh-CN" sz="1400" dirty="0" smtClean="0"/>
              <a:t>R2</a:t>
            </a:r>
            <a:r>
              <a:rPr lang="zh-CN" altLang="en-US" sz="1400" dirty="0" smtClean="0"/>
              <a:t>收到的</a:t>
            </a:r>
            <a:r>
              <a:rPr lang="en-US" altLang="zh-CN" sz="1400" dirty="0" err="1"/>
              <a:t>i</a:t>
            </a:r>
            <a:r>
              <a:rPr lang="en-US" altLang="zh-CN" sz="1400" dirty="0" err="1" smtClean="0"/>
              <a:t>bgp</a:t>
            </a:r>
            <a:r>
              <a:rPr lang="zh-CN" altLang="en-US" sz="1400" dirty="0" smtClean="0"/>
              <a:t>路由</a:t>
            </a:r>
            <a:r>
              <a:rPr lang="en-US" altLang="zh-CN" sz="1400" dirty="0" smtClean="0"/>
              <a:t>LP</a:t>
            </a:r>
            <a:r>
              <a:rPr lang="zh-CN" altLang="en-US" sz="1400" dirty="0" smtClean="0"/>
              <a:t>改为</a:t>
            </a:r>
            <a:r>
              <a:rPr lang="en-US" altLang="zh-CN" sz="1400" dirty="0" smtClean="0"/>
              <a:t>150</a:t>
            </a:r>
          </a:p>
          <a:p>
            <a:r>
              <a:rPr lang="en-US" altLang="zh-CN" dirty="0" smtClean="0"/>
              <a:t>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R4</a:t>
            </a:r>
            <a:r>
              <a:rPr lang="zh-CN" altLang="en-US" dirty="0" smtClean="0"/>
              <a:t>：无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新型路由算法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路由算法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两两比较算法不够准确：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MED</a:t>
            </a:r>
            <a:r>
              <a:rPr lang="zh-CN" altLang="en-US" dirty="0" smtClean="0">
                <a:solidFill>
                  <a:srgbClr val="FF0000"/>
                </a:solidFill>
              </a:rPr>
              <a:t>全局不可比，可比时排除</a:t>
            </a:r>
            <a:r>
              <a:rPr lang="en-US" altLang="zh-CN" dirty="0" smtClean="0">
                <a:solidFill>
                  <a:srgbClr val="FF0000"/>
                </a:solidFill>
              </a:rPr>
              <a:t>MED</a:t>
            </a:r>
            <a:r>
              <a:rPr lang="zh-CN" altLang="en-US" dirty="0" smtClean="0">
                <a:solidFill>
                  <a:srgbClr val="FF0000"/>
                </a:solidFill>
              </a:rPr>
              <a:t>更大的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集合比较法</a:t>
            </a:r>
            <a:r>
              <a:rPr lang="zh-CN" altLang="en-US" dirty="0"/>
              <a:t>：</a:t>
            </a:r>
            <a:r>
              <a:rPr lang="zh-CN" altLang="en-US" dirty="0" smtClean="0"/>
              <a:t>集合每一步找最大集合最小集，缩小至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/>
              <a:t>复杂</a:t>
            </a:r>
            <a:r>
              <a:rPr lang="zh-CN" altLang="en-US" dirty="0" smtClean="0"/>
              <a:t>度分析：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条路由，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2"/>
            <a:r>
              <a:rPr lang="zh-CN" altLang="en-US" dirty="0"/>
              <a:t>两两</a:t>
            </a:r>
            <a:r>
              <a:rPr lang="zh-CN" altLang="en-US" dirty="0" smtClean="0"/>
              <a:t>比较：</a:t>
            </a:r>
            <a:r>
              <a:rPr lang="en-US" altLang="zh-CN" dirty="0" smtClean="0"/>
              <a:t>O(n</a:t>
            </a:r>
            <a:r>
              <a:rPr lang="zh-CN" altLang="en-US" dirty="0" smtClean="0"/>
              <a:t>*</a:t>
            </a:r>
            <a:r>
              <a:rPr lang="en-US" altLang="zh-CN" dirty="0" smtClean="0"/>
              <a:t>k)</a:t>
            </a:r>
          </a:p>
          <a:p>
            <a:pPr lvl="2"/>
            <a:r>
              <a:rPr lang="zh-CN" altLang="en-US" dirty="0" smtClean="0"/>
              <a:t>集合比较：</a:t>
            </a:r>
            <a:r>
              <a:rPr lang="en-US" altLang="zh-CN" dirty="0"/>
              <a:t> O(n</a:t>
            </a:r>
            <a:r>
              <a:rPr lang="zh-CN" altLang="en-US" dirty="0"/>
              <a:t>*</a:t>
            </a:r>
            <a:r>
              <a:rPr lang="en-US" altLang="zh-CN" dirty="0"/>
              <a:t>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，找最大或最小的集合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Weight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Local Preference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AS path</a:t>
            </a:r>
            <a:r>
              <a:rPr lang="zh-CN" altLang="en-US" dirty="0" smtClean="0"/>
              <a:t>最短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来自相同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最低</a:t>
            </a:r>
            <a:r>
              <a:rPr lang="en-US" altLang="zh-CN" dirty="0" smtClean="0"/>
              <a:t>+</a:t>
            </a:r>
            <a:r>
              <a:rPr lang="zh-CN" altLang="en-US" dirty="0" smtClean="0"/>
              <a:t>来自不同</a:t>
            </a:r>
            <a:r>
              <a:rPr lang="en-US" altLang="zh-CN" dirty="0" smtClean="0"/>
              <a:t>AS</a:t>
            </a:r>
            <a:endParaRPr lang="en-US" altLang="zh-CN" dirty="0"/>
          </a:p>
          <a:p>
            <a:pPr lvl="2"/>
            <a:r>
              <a:rPr lang="en-US" altLang="zh-CN" dirty="0" smtClean="0"/>
              <a:t>IGP metric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收到路由，传到集中平台，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/>
              <a:t>收到路由，传</a:t>
            </a:r>
            <a:r>
              <a:rPr lang="zh-CN" altLang="en-US" dirty="0" smtClean="0"/>
              <a:t>到集中平台，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新路由先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/>
              <a:t>收到路由，传到集中平台，</a:t>
            </a:r>
            <a:r>
              <a:rPr lang="en-US" altLang="zh-CN" dirty="0"/>
              <a:t>3</a:t>
            </a:r>
            <a:r>
              <a:rPr lang="zh-CN" altLang="en-US" dirty="0"/>
              <a:t>条路由</a:t>
            </a:r>
            <a:endParaRPr lang="en-US" altLang="zh-CN" dirty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新型</a:t>
            </a:r>
            <a:r>
              <a:rPr lang="zh-CN" altLang="en-US" sz="4000" dirty="0" smtClean="0"/>
              <a:t>路由计算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案例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000" dirty="0" smtClean="0">
                <a:solidFill>
                  <a:srgbClr val="FF0000"/>
                </a:solidFill>
              </a:rPr>
              <a:t>新路由先比较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路由到达顺序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C1-1</a:t>
            </a:r>
            <a:r>
              <a:rPr lang="zh-CN" altLang="en-US" dirty="0" smtClean="0"/>
              <a:t>先撤销再宣告）</a:t>
            </a:r>
            <a:endParaRPr lang="en-US" altLang="zh-CN" dirty="0"/>
          </a:p>
          <a:p>
            <a:pPr lvl="1"/>
            <a:r>
              <a:rPr lang="en-US" altLang="zh-CN" dirty="0" smtClean="0"/>
              <a:t>C1-2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RR1</a:t>
            </a:r>
            <a:r>
              <a:rPr lang="zh-CN" altLang="en-US" dirty="0" smtClean="0"/>
              <a:t>选从</a:t>
            </a:r>
            <a:r>
              <a:rPr lang="en-US" altLang="zh-CN" dirty="0"/>
              <a:t>C</a:t>
            </a:r>
            <a:r>
              <a:rPr lang="en-US" altLang="zh-CN" dirty="0" smtClean="0"/>
              <a:t>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RR2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C1-1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C1-2</a:t>
            </a:r>
            <a:r>
              <a:rPr lang="zh-CN" altLang="en-US" dirty="0" smtClean="0"/>
              <a:t>选从</a:t>
            </a:r>
            <a:r>
              <a:rPr lang="en-US" altLang="zh-CN" dirty="0" smtClean="0"/>
              <a:t>C1-2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C2</a:t>
            </a:r>
            <a:r>
              <a:rPr lang="zh-CN" altLang="en-US" dirty="0" smtClean="0"/>
              <a:t>选择从</a:t>
            </a:r>
            <a:r>
              <a:rPr lang="en-US" altLang="zh-CN" dirty="0" smtClean="0"/>
              <a:t>C2</a:t>
            </a:r>
            <a:r>
              <a:rPr lang="zh-CN" altLang="en-US" dirty="0" smtClean="0"/>
              <a:t>来的路由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C1-1</a:t>
            </a:r>
            <a:r>
              <a:rPr lang="zh-CN" altLang="en-US" dirty="0" smtClean="0"/>
              <a:t>收到</a:t>
            </a:r>
            <a:r>
              <a:rPr lang="zh-CN" altLang="en-US" dirty="0"/>
              <a:t>路由，</a:t>
            </a:r>
            <a:r>
              <a:rPr lang="zh-CN" altLang="en-US" dirty="0" smtClean="0"/>
              <a:t>传到集中平台，</a:t>
            </a:r>
            <a:r>
              <a:rPr lang="en-US" altLang="zh-CN" dirty="0" smtClean="0"/>
              <a:t>3</a:t>
            </a:r>
            <a:r>
              <a:rPr lang="zh-CN" altLang="en-US" dirty="0"/>
              <a:t>条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96" y="2105025"/>
            <a:ext cx="2349775" cy="29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1712</Words>
  <Application>Microsoft Office PowerPoint</Application>
  <PresentationFormat>全屏显示(4:3)</PresentationFormat>
  <Paragraphs>294</Paragraphs>
  <Slides>19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黑体</vt:lpstr>
      <vt:lpstr>Arial</vt:lpstr>
      <vt:lpstr>Office 主题​​</vt:lpstr>
      <vt:lpstr>Visio</vt:lpstr>
      <vt:lpstr>毕设阶段讨论4</vt:lpstr>
      <vt:lpstr>目录</vt:lpstr>
      <vt:lpstr>系统描述</vt:lpstr>
      <vt:lpstr>集中平台</vt:lpstr>
      <vt:lpstr>路由存储</vt:lpstr>
      <vt:lpstr>新型路由算法</vt:lpstr>
      <vt:lpstr>新型路由计算-案例1： 新路由先比较</vt:lpstr>
      <vt:lpstr>新型路由计算-案例1： 新路由先比较</vt:lpstr>
      <vt:lpstr>新型路由计算-案例2： 新路由先比较</vt:lpstr>
      <vt:lpstr>新型路由计算-案例2： 新路由先比较</vt:lpstr>
      <vt:lpstr>新型路由计算-案例3： 新路由先比较</vt:lpstr>
      <vt:lpstr>新型路由计算-案例3： 新路由先比较</vt:lpstr>
      <vt:lpstr>与RCP的区别</vt:lpstr>
      <vt:lpstr>与SD-WAN的区别</vt:lpstr>
      <vt:lpstr>测试与分析</vt:lpstr>
      <vt:lpstr>测试与分析</vt:lpstr>
      <vt:lpstr>测试与分析</vt:lpstr>
      <vt:lpstr>计划</vt:lpstr>
      <vt:lpstr>后续工作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毕设阶段讨论4</dc:title>
  <dc:creator>Qing Wang</dc:creator>
  <cp:lastModifiedBy>Qing Wang</cp:lastModifiedBy>
  <cp:revision>125</cp:revision>
  <dcterms:created xsi:type="dcterms:W3CDTF">2018-01-09T06:10:10Z</dcterms:created>
  <dcterms:modified xsi:type="dcterms:W3CDTF">2018-01-26T07:55:18Z</dcterms:modified>
</cp:coreProperties>
</file>