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2" r:id="rId19"/>
    <p:sldId id="263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22" autoAdjust="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outlineViewPr>
    <p:cViewPr>
      <p:scale>
        <a:sx n="33" d="100"/>
        <a:sy n="33" d="100"/>
      </p:scale>
      <p:origin x="0" y="-220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AE530-CCD9-4FEC-B689-27046CADA85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F47572-9A2B-4687-B6B7-26DD617BB641}">
      <dgm:prSet custT="1"/>
      <dgm:spPr/>
      <dgm:t>
        <a:bodyPr/>
        <a:lstStyle/>
        <a:p>
          <a:pPr rtl="0"/>
          <a:r>
            <a:rPr lang="en-US" altLang="zh-CN" sz="2800" b="1" dirty="0" smtClean="0"/>
            <a:t>ZEBRA</a:t>
          </a:r>
          <a:r>
            <a:rPr lang="zh-CN" altLang="en-US" sz="2800" b="1" dirty="0" smtClean="0"/>
            <a:t>代码分析</a:t>
          </a:r>
          <a:r>
            <a:rPr lang="en-US" sz="2800" b="1" dirty="0" smtClean="0"/>
            <a:t> </a:t>
          </a:r>
          <a:endParaRPr lang="zh-CN" sz="2800" dirty="0"/>
        </a:p>
      </dgm:t>
    </dgm:pt>
    <dgm:pt modelId="{92AFFFAB-2176-4653-BC58-3DC4844AA1F0}" type="parTrans" cxnId="{A1324FE0-439D-46F4-ABB2-CEFCD757FD05}">
      <dgm:prSet/>
      <dgm:spPr/>
      <dgm:t>
        <a:bodyPr/>
        <a:lstStyle/>
        <a:p>
          <a:endParaRPr lang="zh-CN" altLang="en-US"/>
        </a:p>
      </dgm:t>
    </dgm:pt>
    <dgm:pt modelId="{B904D514-D2D7-46DA-9BFD-C132EE89D695}" type="sibTrans" cxnId="{A1324FE0-439D-46F4-ABB2-CEFCD757FD05}">
      <dgm:prSet/>
      <dgm:spPr/>
      <dgm:t>
        <a:bodyPr/>
        <a:lstStyle/>
        <a:p>
          <a:endParaRPr lang="zh-CN" altLang="en-US"/>
        </a:p>
      </dgm:t>
    </dgm:pt>
    <dgm:pt modelId="{70143911-5A66-42AC-AF90-CB0C48C55ADB}" type="pres">
      <dgm:prSet presAssocID="{E91AE530-CCD9-4FEC-B689-27046CADA8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583029-915D-410F-821A-56D460E0CA77}" type="pres">
      <dgm:prSet presAssocID="{77F47572-9A2B-4687-B6B7-26DD617BB6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324FE0-439D-46F4-ABB2-CEFCD757FD05}" srcId="{E91AE530-CCD9-4FEC-B689-27046CADA852}" destId="{77F47572-9A2B-4687-B6B7-26DD617BB641}" srcOrd="0" destOrd="0" parTransId="{92AFFFAB-2176-4653-BC58-3DC4844AA1F0}" sibTransId="{B904D514-D2D7-46DA-9BFD-C132EE89D695}"/>
    <dgm:cxn modelId="{D65C52FB-5229-40FF-AAA7-D3A0AF0AE9D7}" type="presOf" srcId="{77F47572-9A2B-4687-B6B7-26DD617BB641}" destId="{D5583029-915D-410F-821A-56D460E0CA77}" srcOrd="0" destOrd="0" presId="urn:microsoft.com/office/officeart/2005/8/layout/vList2"/>
    <dgm:cxn modelId="{A802CD92-A2E8-494D-B715-99284E6BF43D}" type="presOf" srcId="{E91AE530-CCD9-4FEC-B689-27046CADA852}" destId="{70143911-5A66-42AC-AF90-CB0C48C55ADB}" srcOrd="0" destOrd="0" presId="urn:microsoft.com/office/officeart/2005/8/layout/vList2"/>
    <dgm:cxn modelId="{A98F0F52-5492-48A2-9B71-CBC309A1A3EB}" type="presParOf" srcId="{70143911-5A66-42AC-AF90-CB0C48C55ADB}" destId="{D5583029-915D-410F-821A-56D460E0CA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AE530-CCD9-4FEC-B689-27046CADA85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77F47572-9A2B-4687-B6B7-26DD617BB641}">
      <dgm:prSet custT="1"/>
      <dgm:spPr/>
      <dgm:t>
        <a:bodyPr/>
        <a:lstStyle/>
        <a:p>
          <a:pPr rtl="0"/>
          <a:r>
            <a:rPr lang="zh-CN" altLang="en-US" sz="2800" b="1" dirty="0" smtClean="0"/>
            <a:t>修改</a:t>
          </a:r>
          <a:r>
            <a:rPr lang="en-US" altLang="zh-CN" sz="2800" b="1" dirty="0" smtClean="0"/>
            <a:t>ZEBRA</a:t>
          </a:r>
          <a:r>
            <a:rPr lang="zh-CN" altLang="en-US" sz="2800" b="1" dirty="0" smtClean="0"/>
            <a:t>代码并实现</a:t>
          </a:r>
          <a:endParaRPr lang="zh-CN" sz="2800" dirty="0"/>
        </a:p>
      </dgm:t>
    </dgm:pt>
    <dgm:pt modelId="{92AFFFAB-2176-4653-BC58-3DC4844AA1F0}" type="parTrans" cxnId="{A1324FE0-439D-46F4-ABB2-CEFCD757FD05}">
      <dgm:prSet/>
      <dgm:spPr/>
      <dgm:t>
        <a:bodyPr/>
        <a:lstStyle/>
        <a:p>
          <a:endParaRPr lang="zh-CN" altLang="en-US"/>
        </a:p>
      </dgm:t>
    </dgm:pt>
    <dgm:pt modelId="{B904D514-D2D7-46DA-9BFD-C132EE89D695}" type="sibTrans" cxnId="{A1324FE0-439D-46F4-ABB2-CEFCD757FD05}">
      <dgm:prSet/>
      <dgm:spPr/>
      <dgm:t>
        <a:bodyPr/>
        <a:lstStyle/>
        <a:p>
          <a:endParaRPr lang="zh-CN" altLang="en-US"/>
        </a:p>
      </dgm:t>
    </dgm:pt>
    <dgm:pt modelId="{70143911-5A66-42AC-AF90-CB0C48C55ADB}" type="pres">
      <dgm:prSet presAssocID="{E91AE530-CCD9-4FEC-B689-27046CADA8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583029-915D-410F-821A-56D460E0CA77}" type="pres">
      <dgm:prSet presAssocID="{77F47572-9A2B-4687-B6B7-26DD617BB6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2E7237-859E-4CD5-A1B2-D771CD619ED2}" type="presOf" srcId="{77F47572-9A2B-4687-B6B7-26DD617BB641}" destId="{D5583029-915D-410F-821A-56D460E0CA77}" srcOrd="0" destOrd="0" presId="urn:microsoft.com/office/officeart/2005/8/layout/vList2"/>
    <dgm:cxn modelId="{971BCC81-E10F-4BE0-8C44-590855FB360E}" type="presOf" srcId="{E91AE530-CCD9-4FEC-B689-27046CADA852}" destId="{70143911-5A66-42AC-AF90-CB0C48C55ADB}" srcOrd="0" destOrd="0" presId="urn:microsoft.com/office/officeart/2005/8/layout/vList2"/>
    <dgm:cxn modelId="{A1324FE0-439D-46F4-ABB2-CEFCD757FD05}" srcId="{E91AE530-CCD9-4FEC-B689-27046CADA852}" destId="{77F47572-9A2B-4687-B6B7-26DD617BB641}" srcOrd="0" destOrd="0" parTransId="{92AFFFAB-2176-4653-BC58-3DC4844AA1F0}" sibTransId="{B904D514-D2D7-46DA-9BFD-C132EE89D695}"/>
    <dgm:cxn modelId="{3E46CC64-0368-4C68-B530-CF457F790748}" type="presParOf" srcId="{70143911-5A66-42AC-AF90-CB0C48C55ADB}" destId="{D5583029-915D-410F-821A-56D460E0CA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83029-915D-410F-821A-56D460E0CA77}">
      <dsp:nvSpPr>
        <dsp:cNvPr id="0" name=""/>
        <dsp:cNvSpPr/>
      </dsp:nvSpPr>
      <dsp:spPr>
        <a:xfrm>
          <a:off x="0" y="272"/>
          <a:ext cx="4643470" cy="6457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/>
            <a:t>ZEBRA</a:t>
          </a:r>
          <a:r>
            <a:rPr lang="zh-CN" altLang="en-US" sz="2800" b="1" kern="1200" dirty="0" smtClean="0"/>
            <a:t>代码分析</a:t>
          </a:r>
          <a:r>
            <a:rPr lang="en-US" sz="2800" b="1" kern="1200" dirty="0" smtClean="0"/>
            <a:t> </a:t>
          </a:r>
          <a:endParaRPr lang="zh-CN" sz="2800" kern="1200" dirty="0"/>
        </a:p>
      </dsp:txBody>
      <dsp:txXfrm>
        <a:off x="31525" y="31797"/>
        <a:ext cx="4580420" cy="582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83029-915D-410F-821A-56D460E0CA77}">
      <dsp:nvSpPr>
        <dsp:cNvPr id="0" name=""/>
        <dsp:cNvSpPr/>
      </dsp:nvSpPr>
      <dsp:spPr>
        <a:xfrm>
          <a:off x="0" y="272"/>
          <a:ext cx="4643470" cy="6457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修改</a:t>
          </a:r>
          <a:r>
            <a:rPr lang="en-US" altLang="zh-CN" sz="2800" b="1" kern="1200" dirty="0" smtClean="0"/>
            <a:t>ZEBRA</a:t>
          </a:r>
          <a:r>
            <a:rPr lang="zh-CN" altLang="en-US" sz="2800" b="1" kern="1200" dirty="0" smtClean="0"/>
            <a:t>代码并实现</a:t>
          </a:r>
          <a:endParaRPr lang="zh-CN" sz="2800" kern="1200" dirty="0"/>
        </a:p>
      </dsp:txBody>
      <dsp:txXfrm>
        <a:off x="31525" y="31797"/>
        <a:ext cx="4580420" cy="582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F265D-E337-4E67-9256-C10B0A05C37A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FA6F7-4460-4D90-885E-AF632D44BD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1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设计与实现：</a:t>
            </a:r>
            <a:endParaRPr lang="en-US" altLang="zh-CN" dirty="0" smtClean="0"/>
          </a:p>
          <a:p>
            <a:r>
              <a:rPr lang="zh-CN" altLang="en-US" dirty="0" smtClean="0"/>
              <a:t>介绍别人已有的代码，数据结构的设计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新的数据结构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修改的代码和结构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模块的设计（数据结构、模块的设计）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59007-AAB2-4B55-9614-549122A06F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2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FA6F7-4460-4D90-885E-AF632D44BD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6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4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7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3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9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9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7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8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2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7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A507-28BF-4095-AC09-2E438F8554C4}" type="datetimeFigureOut">
              <a:rPr lang="zh-CN" altLang="en-US" smtClean="0"/>
              <a:t>2018/3/31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2A87-A616-452C-B44B-9B206D785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lessons.com/bgp/bgp-soft-reset-reconfigur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毕设阶段讨论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20180331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1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bgp_node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gp_node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ROUTE_NODE_FIELDS</a:t>
            </a:r>
          </a:p>
          <a:p>
            <a:pPr lvl="2"/>
            <a:r>
              <a:rPr lang="en-US" altLang="zh-CN" dirty="0"/>
              <a:t>prefix</a:t>
            </a:r>
          </a:p>
          <a:p>
            <a:pPr lvl="2"/>
            <a:r>
              <a:rPr lang="en-US" altLang="zh-CN" dirty="0"/>
              <a:t>void </a:t>
            </a:r>
            <a:r>
              <a:rPr lang="zh-CN" altLang="en-US" dirty="0"/>
              <a:t>* </a:t>
            </a:r>
            <a:r>
              <a:rPr lang="en-US" altLang="zh-CN" dirty="0"/>
              <a:t>info == </a:t>
            </a:r>
            <a:r>
              <a:rPr lang="en-US" altLang="zh-CN" dirty="0" err="1"/>
              <a:t>bgp_info</a:t>
            </a:r>
            <a:endParaRPr lang="en-US" altLang="zh-CN" dirty="0"/>
          </a:p>
          <a:p>
            <a:pPr lvl="2"/>
            <a:r>
              <a:rPr lang="en-US" altLang="zh-CN" dirty="0" err="1" smtClean="0"/>
              <a:t>route_node:parent</a:t>
            </a:r>
            <a:endParaRPr lang="en-US" altLang="zh-CN" dirty="0"/>
          </a:p>
          <a:p>
            <a:pPr lvl="2"/>
            <a:r>
              <a:rPr lang="en-US" altLang="zh-CN" dirty="0" err="1" smtClean="0"/>
              <a:t>route_node:l_left</a:t>
            </a:r>
            <a:r>
              <a:rPr lang="en-US" altLang="zh-CN" dirty="0"/>
              <a:t>, </a:t>
            </a:r>
            <a:r>
              <a:rPr lang="en-US" altLang="zh-CN" dirty="0" err="1"/>
              <a:t>l_right</a:t>
            </a:r>
            <a:endParaRPr lang="en-US" altLang="zh-CN" dirty="0"/>
          </a:p>
          <a:p>
            <a:pPr lvl="2"/>
            <a:r>
              <a:rPr lang="en-US" altLang="zh-CN" dirty="0" err="1"/>
              <a:t>route_table:table</a:t>
            </a:r>
            <a:endParaRPr lang="en-US" altLang="zh-CN" dirty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gp_adj_in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gp_adj_out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gp_node:prn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81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</a:t>
            </a:r>
            <a:r>
              <a:rPr lang="en-US" altLang="zh-CN" dirty="0" err="1" smtClean="0"/>
              <a:t>route_node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bgp_node</a:t>
            </a:r>
            <a:r>
              <a:rPr lang="zh-CN" altLang="en-US" dirty="0" smtClean="0"/>
              <a:t>转换函数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4917" cy="4351338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bgp_afi_node_get</a:t>
            </a:r>
            <a:r>
              <a:rPr lang="zh-CN" altLang="en-US" dirty="0" smtClean="0"/>
              <a:t>找到该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bgp_node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rn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gp_table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route_table</a:t>
            </a:r>
            <a:endParaRPr lang="en-US" altLang="zh-CN" dirty="0" smtClean="0"/>
          </a:p>
          <a:p>
            <a:pPr lvl="1"/>
            <a:r>
              <a:rPr lang="en-US" altLang="zh-CN" dirty="0" err="1"/>
              <a:t>r</a:t>
            </a:r>
            <a:r>
              <a:rPr lang="en-US" altLang="zh-CN" dirty="0" err="1" smtClean="0"/>
              <a:t>oute_table</a:t>
            </a:r>
            <a:r>
              <a:rPr lang="zh-CN" altLang="en-US" dirty="0" smtClean="0"/>
              <a:t>找到</a:t>
            </a:r>
            <a:r>
              <a:rPr lang="en-US" altLang="zh-CN" dirty="0" err="1" smtClean="0"/>
              <a:t>route_node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route_node</a:t>
            </a:r>
            <a:r>
              <a:rPr lang="zh-CN" altLang="en-US" dirty="0" smtClean="0"/>
              <a:t>转换成</a:t>
            </a:r>
            <a:r>
              <a:rPr lang="en-US" altLang="zh-CN" dirty="0" err="1" smtClean="0"/>
              <a:t>bgp_node</a:t>
            </a:r>
            <a:endParaRPr lang="en-US" altLang="zh-CN" dirty="0" smtClean="0"/>
          </a:p>
          <a:p>
            <a:r>
              <a:rPr lang="zh-CN" altLang="en-US" dirty="0" smtClean="0"/>
              <a:t>收到新路由，通过</a:t>
            </a:r>
            <a:r>
              <a:rPr lang="en-US" altLang="zh-CN" dirty="0" err="1" smtClean="0"/>
              <a:t>info_make</a:t>
            </a:r>
            <a:r>
              <a:rPr lang="zh-CN" altLang="en-US" dirty="0" smtClean="0"/>
              <a:t>函数将其生成路由信息</a:t>
            </a:r>
            <a:r>
              <a:rPr lang="en-US" altLang="zh-CN" dirty="0" err="1" smtClean="0"/>
              <a:t>bgp_info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new</a:t>
            </a:r>
          </a:p>
          <a:p>
            <a:pPr lvl="1"/>
            <a:r>
              <a:rPr lang="en-US" altLang="zh-CN" dirty="0" smtClean="0"/>
              <a:t>New-&gt;net = </a:t>
            </a:r>
            <a:r>
              <a:rPr lang="en-US" altLang="zh-CN" dirty="0" err="1" smtClean="0"/>
              <a:t>rn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备注</a:t>
            </a:r>
            <a:r>
              <a:rPr lang="en-US" altLang="zh-CN" dirty="0" err="1" smtClean="0"/>
              <a:t>bgp_info</a:t>
            </a:r>
            <a:r>
              <a:rPr lang="en-US" altLang="zh-CN" dirty="0" smtClean="0"/>
              <a:t>-&gt;flag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BGP_INFO_SELECTED</a:t>
            </a:r>
            <a:r>
              <a:rPr lang="zh-CN" altLang="en-US" dirty="0" smtClean="0"/>
              <a:t>，</a:t>
            </a:r>
            <a:r>
              <a:rPr lang="en-US" altLang="zh-CN" dirty="0"/>
              <a:t>BGP_INFO_VALID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bgp_info_add</a:t>
            </a:r>
            <a:r>
              <a:rPr lang="zh-CN" altLang="en-US" dirty="0" smtClean="0"/>
              <a:t>把新路由加入路由表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New-&gt;next = 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-&gt;info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加入链表的头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30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个疑问</a:t>
            </a:r>
            <a:r>
              <a:rPr lang="en-US" altLang="zh-CN" dirty="0" smtClean="0"/>
              <a:t>-&gt;</a:t>
            </a:r>
            <a:r>
              <a:rPr lang="zh-CN" altLang="en-US" dirty="0"/>
              <a:t>实际</a:t>
            </a:r>
            <a:r>
              <a:rPr lang="zh-CN" altLang="en-US" dirty="0" smtClean="0"/>
              <a:t>例子，打印</a:t>
            </a:r>
            <a:r>
              <a:rPr lang="en-US" altLang="zh-CN" dirty="0" smtClean="0"/>
              <a:t>rib</a:t>
            </a:r>
            <a:r>
              <a:rPr lang="zh-CN" altLang="en-US" dirty="0" smtClean="0"/>
              <a:t>表出来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dj_in</a:t>
            </a:r>
            <a:endParaRPr lang="en-US" altLang="zh-CN" dirty="0" smtClean="0"/>
          </a:p>
          <a:p>
            <a:r>
              <a:rPr lang="en-US" altLang="zh-CN" dirty="0" err="1" smtClean="0"/>
              <a:t>adj_out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eer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lvl="1"/>
            <a:r>
              <a:rPr lang="zh-CN" altLang="en-US" dirty="0"/>
              <a:t>每一条</a:t>
            </a:r>
            <a:r>
              <a:rPr lang="zh-CN" altLang="en-US" dirty="0" smtClean="0"/>
              <a:t>路由</a:t>
            </a:r>
            <a:r>
              <a:rPr lang="en-US" altLang="zh-CN" dirty="0" err="1" smtClean="0"/>
              <a:t>bgp_info</a:t>
            </a:r>
            <a:r>
              <a:rPr lang="zh-CN" altLang="en-US" dirty="0" smtClean="0"/>
              <a:t>：均有属性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，表示从哪个</a:t>
            </a:r>
            <a:r>
              <a:rPr lang="en-US" altLang="zh-CN" dirty="0" smtClean="0"/>
              <a:t>peer</a:t>
            </a:r>
            <a:r>
              <a:rPr lang="zh-CN" altLang="en-US" dirty="0"/>
              <a:t>收到</a:t>
            </a:r>
          </a:p>
        </p:txBody>
      </p:sp>
    </p:spTree>
    <p:extLst>
      <p:ext uri="{BB962C8B-B14F-4D97-AF65-F5344CB8AC3E}">
        <p14:creationId xmlns:p14="http://schemas.microsoft.com/office/powerpoint/2010/main" val="356896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gp_adj_in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0703" y="1690688"/>
            <a:ext cx="3289663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/* BGP adjacency in. */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bgp_adj_in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/* Linked list pointer.  */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bgp_adj_in</a:t>
            </a:r>
            <a:r>
              <a:rPr lang="en-US" altLang="zh-CN" dirty="0"/>
              <a:t> *next;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bgp_adj_in</a:t>
            </a:r>
            <a:r>
              <a:rPr lang="en-US" altLang="zh-CN" dirty="0"/>
              <a:t> *</a:t>
            </a:r>
            <a:r>
              <a:rPr lang="en-US" altLang="zh-CN" dirty="0" err="1"/>
              <a:t>prev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/* Received peer.  */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peer *peer;</a:t>
            </a:r>
          </a:p>
          <a:p>
            <a:endParaRPr lang="en-US" altLang="zh-CN" dirty="0"/>
          </a:p>
          <a:p>
            <a:r>
              <a:rPr lang="en-US" altLang="zh-CN" dirty="0"/>
              <a:t>  /* Received attribute.  */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attr</a:t>
            </a:r>
            <a:r>
              <a:rPr lang="en-US" altLang="zh-CN" dirty="0"/>
              <a:t> *</a:t>
            </a:r>
            <a:r>
              <a:rPr lang="en-US" altLang="zh-CN" dirty="0" err="1"/>
              <a:t>attr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4999" y="1690688"/>
            <a:ext cx="70847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，从同一个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，只存在一条前缀（最新的）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记录</a:t>
            </a:r>
            <a:r>
              <a:rPr lang="en-US" altLang="zh-CN" dirty="0" err="1" smtClean="0"/>
              <a:t>rib_in</a:t>
            </a:r>
            <a:r>
              <a:rPr lang="zh-CN" altLang="en-US" dirty="0" smtClean="0"/>
              <a:t>，需要配置邻居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neighbor 192.168.5.136 soft-reconfigure inbound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参考网址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https://networklessons.com/bgp/bgp-soft-reset-reconfiguration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过程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收到路由，先找到该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bgp_node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Bgp_node</a:t>
            </a:r>
            <a:r>
              <a:rPr lang="zh-CN" altLang="en-US" dirty="0" smtClean="0"/>
              <a:t>点有</a:t>
            </a:r>
            <a:r>
              <a:rPr lang="en-US" altLang="zh-CN" dirty="0" err="1" smtClean="0"/>
              <a:t>bgp_adj_in</a:t>
            </a:r>
            <a:r>
              <a:rPr lang="zh-CN" altLang="en-US" dirty="0" smtClean="0"/>
              <a:t>（将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添加进去）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806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gp_adj_out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出站</a:t>
            </a:r>
            <a:r>
              <a:rPr lang="zh-CN" altLang="en-US" dirty="0" smtClean="0"/>
              <a:t>过滤：</a:t>
            </a:r>
            <a:r>
              <a:rPr lang="en-US" altLang="zh-CN" dirty="0" err="1" smtClean="0"/>
              <a:t>bgp_announce_check</a:t>
            </a:r>
            <a:endParaRPr lang="en-US" altLang="zh-CN" dirty="0" smtClean="0"/>
          </a:p>
          <a:p>
            <a:r>
              <a:rPr lang="zh-CN" altLang="en-US" dirty="0" smtClean="0"/>
              <a:t>加入</a:t>
            </a:r>
            <a:r>
              <a:rPr lang="en-US" altLang="zh-CN" dirty="0" err="1" smtClean="0"/>
              <a:t>adj_out</a:t>
            </a:r>
            <a:r>
              <a:rPr lang="zh-CN" altLang="en-US" dirty="0" smtClean="0"/>
              <a:t>表：</a:t>
            </a:r>
            <a:r>
              <a:rPr lang="en-US" altLang="zh-CN" dirty="0" err="1" smtClean="0"/>
              <a:t>bgp_adj_out_set</a:t>
            </a:r>
            <a:r>
              <a:rPr lang="zh-CN" altLang="en-US" dirty="0" smtClean="0"/>
              <a:t>（向</a:t>
            </a:r>
            <a:r>
              <a:rPr lang="en-US" altLang="zh-CN" dirty="0" smtClean="0">
                <a:solidFill>
                  <a:srgbClr val="FF0000"/>
                </a:solidFill>
              </a:rPr>
              <a:t>peer</a:t>
            </a:r>
            <a:r>
              <a:rPr lang="zh-CN" altLang="en-US" dirty="0" smtClean="0"/>
              <a:t>宣告</a:t>
            </a:r>
            <a:r>
              <a:rPr lang="en-US" altLang="zh-CN" dirty="0" smtClean="0">
                <a:solidFill>
                  <a:srgbClr val="00B050"/>
                </a:solidFill>
              </a:rPr>
              <a:t>prefix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</a:t>
            </a:r>
            <a:r>
              <a:rPr lang="en-US" altLang="zh-CN" dirty="0" smtClean="0">
                <a:solidFill>
                  <a:srgbClr val="00B050"/>
                </a:solidFill>
              </a:rPr>
              <a:t>prefix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bgp_node</a:t>
            </a:r>
            <a:r>
              <a:rPr lang="zh-CN" altLang="en-US" dirty="0" smtClean="0"/>
              <a:t>（循环</a:t>
            </a:r>
            <a:r>
              <a:rPr lang="en-US" altLang="zh-CN" dirty="0" err="1" smtClean="0"/>
              <a:t>bgp_adj_out</a:t>
            </a:r>
            <a:r>
              <a:rPr lang="zh-CN" altLang="en-US" dirty="0" smtClean="0"/>
              <a:t>链表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找到</a:t>
            </a:r>
            <a:r>
              <a:rPr lang="zh-CN" altLang="en-US" dirty="0"/>
              <a:t>宣告</a:t>
            </a:r>
            <a:r>
              <a:rPr lang="en-US" altLang="zh-CN" dirty="0" smtClean="0">
                <a:solidFill>
                  <a:srgbClr val="FF0000"/>
                </a:solidFill>
              </a:rPr>
              <a:t>peer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bgp_adj_out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adj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</a:t>
            </a:r>
            <a:r>
              <a:rPr lang="en-US" altLang="zh-CN" dirty="0" err="1" smtClean="0"/>
              <a:t>bgp_adj_out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bgp_advertise</a:t>
            </a:r>
            <a:r>
              <a:rPr lang="en-US" altLang="zh-CN" dirty="0" smtClean="0"/>
              <a:t>(</a:t>
            </a:r>
            <a:r>
              <a:rPr lang="zh-CN" altLang="en-US" dirty="0" smtClean="0"/>
              <a:t>宣告内容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不为空，清空</a:t>
            </a:r>
            <a:endParaRPr lang="en-US" altLang="zh-CN" dirty="0" smtClean="0"/>
          </a:p>
          <a:p>
            <a:pPr lvl="3"/>
            <a:r>
              <a:rPr lang="en-US" altLang="zh-CN" dirty="0" err="1"/>
              <a:t>b</a:t>
            </a:r>
            <a:r>
              <a:rPr lang="en-US" altLang="zh-CN" dirty="0" err="1" smtClean="0"/>
              <a:t>gp_advertise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bgp_advertise_attr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增加宣告的</a:t>
            </a:r>
            <a:r>
              <a:rPr lang="en-US" altLang="zh-CN" dirty="0" err="1" smtClean="0">
                <a:solidFill>
                  <a:srgbClr val="FF0000"/>
                </a:solidFill>
              </a:rPr>
              <a:t>attr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en-US" altLang="zh-CN" dirty="0" err="1"/>
              <a:t>bgp_advertise</a:t>
            </a:r>
            <a:r>
              <a:rPr lang="en-US" altLang="zh-CN" dirty="0"/>
              <a:t>-&gt;</a:t>
            </a:r>
            <a:r>
              <a:rPr lang="en-US" altLang="zh-CN" dirty="0" err="1" smtClean="0"/>
              <a:t>bgp_info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err="1">
                <a:solidFill>
                  <a:srgbClr val="FF0000"/>
                </a:solidFill>
              </a:rPr>
              <a:t>adv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</a:rPr>
              <a:t>binfo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bgp_info_lock</a:t>
            </a:r>
            <a:r>
              <a:rPr lang="en-US" altLang="zh-CN" dirty="0">
                <a:solidFill>
                  <a:srgbClr val="FF0000"/>
                </a:solidFill>
              </a:rPr>
              <a:t> (</a:t>
            </a:r>
            <a:r>
              <a:rPr lang="en-US" altLang="zh-CN" dirty="0" err="1">
                <a:solidFill>
                  <a:srgbClr val="FF0000"/>
                </a:solidFill>
              </a:rPr>
              <a:t>binfo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pPr lvl="3"/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当重新建立连接，路由器通过</a:t>
            </a:r>
            <a:r>
              <a:rPr lang="en-US" altLang="zh-CN" dirty="0" err="1" smtClean="0"/>
              <a:t>bgp_announce_table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路由宣告给新邻居</a:t>
            </a:r>
            <a:endParaRPr lang="en-US" altLang="zh-CN" dirty="0" smtClean="0"/>
          </a:p>
          <a:p>
            <a:r>
              <a:rPr lang="zh-CN" altLang="en-US" dirty="0" smtClean="0"/>
              <a:t>路由经过过滤后放在了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-out</a:t>
            </a:r>
            <a:r>
              <a:rPr lang="zh-CN" altLang="en-US" dirty="0" smtClean="0"/>
              <a:t>表内</a:t>
            </a:r>
            <a:endParaRPr lang="en-US" altLang="zh-CN" dirty="0" smtClean="0"/>
          </a:p>
          <a:p>
            <a:r>
              <a:rPr lang="en-US" altLang="zh-CN" dirty="0" err="1" smtClean="0"/>
              <a:t>show_adj_route</a:t>
            </a:r>
            <a:r>
              <a:rPr lang="zh-CN" altLang="en-US" dirty="0" smtClean="0"/>
              <a:t>（便于理解</a:t>
            </a:r>
            <a:r>
              <a:rPr lang="en-US" altLang="zh-CN" dirty="0" smtClean="0"/>
              <a:t>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的结构）</a:t>
            </a:r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23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复现</a:t>
            </a:r>
            <a:r>
              <a:rPr lang="en-US" altLang="zh-CN" dirty="0" smtClean="0"/>
              <a:t>RR</a:t>
            </a:r>
          </a:p>
          <a:p>
            <a:r>
              <a:rPr lang="zh-CN" altLang="en-US" dirty="0" smtClean="0"/>
              <a:t>实现控制器需要达到的效果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路由存储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400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复现例子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R1</a:t>
            </a:r>
            <a:r>
              <a:rPr lang="zh-CN" altLang="en-US" dirty="0" smtClean="0"/>
              <a:t>向</a:t>
            </a:r>
            <a:r>
              <a:rPr lang="en-US" altLang="zh-CN" dirty="0" smtClean="0"/>
              <a:t>C1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C3</a:t>
            </a:r>
            <a:r>
              <a:rPr lang="zh-CN" altLang="en-US" dirty="0" smtClean="0"/>
              <a:t>宣告路由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RR</a:t>
            </a:r>
            <a:r>
              <a:rPr lang="zh-CN" altLang="en-US" dirty="0" smtClean="0"/>
              <a:t>认为</a:t>
            </a:r>
            <a:r>
              <a:rPr lang="en-US" altLang="zh-CN" dirty="0" smtClean="0"/>
              <a:t>C1</a:t>
            </a:r>
            <a:r>
              <a:rPr lang="zh-CN" altLang="en-US" dirty="0" smtClean="0"/>
              <a:t>最优出口，告诉</a:t>
            </a:r>
            <a:r>
              <a:rPr lang="en-US" altLang="zh-CN" dirty="0" smtClean="0"/>
              <a:t>C3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C3</a:t>
            </a:r>
            <a:r>
              <a:rPr lang="zh-CN" altLang="en-US" dirty="0" smtClean="0"/>
              <a:t>最</a:t>
            </a:r>
            <a:r>
              <a:rPr lang="zh-CN" altLang="en-US" dirty="0" smtClean="0"/>
              <a:t>优出口是</a:t>
            </a:r>
            <a:r>
              <a:rPr lang="en-US" altLang="zh-CN" dirty="0" smtClean="0"/>
              <a:t>C2</a:t>
            </a:r>
            <a:endParaRPr lang="en-US" altLang="zh-CN" dirty="0" smtClean="0"/>
          </a:p>
          <a:p>
            <a:r>
              <a:rPr lang="zh-CN" altLang="en-US" dirty="0" smtClean="0"/>
              <a:t>研究</a:t>
            </a:r>
            <a:r>
              <a:rPr lang="en-US" altLang="zh-CN" dirty="0" err="1" smtClean="0"/>
              <a:t>igp</a:t>
            </a:r>
            <a:r>
              <a:rPr lang="en-US" altLang="zh-CN" dirty="0" smtClean="0"/>
              <a:t> metrics</a:t>
            </a:r>
          </a:p>
          <a:p>
            <a:pPr lvl="1"/>
            <a:r>
              <a:rPr lang="zh-CN" altLang="en-US" dirty="0" smtClean="0"/>
              <a:t>存储在</a:t>
            </a:r>
            <a:r>
              <a:rPr lang="en-US" altLang="zh-CN" dirty="0" err="1" smtClean="0"/>
              <a:t>bgp_info_extra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igpmetric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，当我收到一条路由的时候，设置</a:t>
            </a:r>
            <a:r>
              <a:rPr lang="en-US" altLang="zh-CN" dirty="0" err="1" smtClean="0"/>
              <a:t>igpmetric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817" y="564555"/>
            <a:ext cx="4539983" cy="30972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769" y="3661756"/>
            <a:ext cx="4539983" cy="30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0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何时更新</a:t>
            </a:r>
            <a:r>
              <a:rPr lang="en-US" altLang="zh-CN" dirty="0" err="1" smtClean="0"/>
              <a:t>igp</a:t>
            </a:r>
            <a:r>
              <a:rPr lang="en-US" altLang="zh-CN" smtClean="0"/>
              <a:t> cost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bgp_read_nexthop_update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bgp_parse_nexthop_update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处理收到的缓存信息，</a:t>
            </a:r>
            <a:r>
              <a:rPr lang="en-US" altLang="zh-CN" dirty="0" err="1" smtClean="0"/>
              <a:t>evaluate_paths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4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6381752" y="1571612"/>
            <a:ext cx="3143272" cy="4572032"/>
          </a:xfrm>
          <a:prstGeom prst="roundRect">
            <a:avLst>
              <a:gd name="adj" fmla="val 8566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381224" y="1571612"/>
            <a:ext cx="3143272" cy="4572032"/>
          </a:xfrm>
          <a:prstGeom prst="roundRect">
            <a:avLst>
              <a:gd name="adj" fmla="val 8566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2381224" y="500043"/>
          <a:ext cx="464347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单圆角矩形 4"/>
          <p:cNvSpPr/>
          <p:nvPr/>
        </p:nvSpPr>
        <p:spPr>
          <a:xfrm>
            <a:off x="7024694" y="642918"/>
            <a:ext cx="2357454" cy="357190"/>
          </a:xfrm>
          <a:prstGeom prst="round1Rect">
            <a:avLst>
              <a:gd name="adj" fmla="val 400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主要工作</a:t>
            </a:r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3274199" y="4036223"/>
            <a:ext cx="535785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666976" y="1785926"/>
            <a:ext cx="2571768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检查报文头部格式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66976" y="2928934"/>
            <a:ext cx="2571768" cy="642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检查</a:t>
            </a:r>
            <a:r>
              <a:rPr lang="en-US" altLang="zh-CN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update</a:t>
            </a:r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信息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666976" y="4000504"/>
            <a:ext cx="2571768" cy="642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Filter</a:t>
            </a:r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过滤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666976" y="5072074"/>
            <a:ext cx="2571768" cy="642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更新路由表和转发表</a:t>
            </a:r>
          </a:p>
        </p:txBody>
      </p:sp>
      <p:cxnSp>
        <p:nvCxnSpPr>
          <p:cNvPr id="17" name="直接箭头连接符 16"/>
          <p:cNvCxnSpPr>
            <a:stCxn id="8" idx="2"/>
            <a:endCxn id="10" idx="0"/>
          </p:cNvCxnSpPr>
          <p:nvPr/>
        </p:nvCxnSpPr>
        <p:spPr>
          <a:xfrm rot="5400000">
            <a:off x="3738546" y="271462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2" idx="0"/>
          </p:cNvCxnSpPr>
          <p:nvPr/>
        </p:nvCxnSpPr>
        <p:spPr>
          <a:xfrm rot="5400000">
            <a:off x="3738546" y="378619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3" idx="0"/>
          </p:cNvCxnSpPr>
          <p:nvPr/>
        </p:nvCxnSpPr>
        <p:spPr>
          <a:xfrm rot="5400000">
            <a:off x="3738546" y="48577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667504" y="1785926"/>
            <a:ext cx="2571768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读取更新信息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667504" y="2857496"/>
            <a:ext cx="2571768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填写报文各个字段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667504" y="4000504"/>
            <a:ext cx="2571768" cy="642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发送</a:t>
            </a:r>
          </a:p>
        </p:txBody>
      </p:sp>
      <p:cxnSp>
        <p:nvCxnSpPr>
          <p:cNvPr id="26" name="直接箭头连接符 25"/>
          <p:cNvCxnSpPr>
            <a:stCxn id="22" idx="2"/>
            <a:endCxn id="23" idx="0"/>
          </p:cNvCxnSpPr>
          <p:nvPr/>
        </p:nvCxnSpPr>
        <p:spPr>
          <a:xfrm rot="5400000">
            <a:off x="7774793" y="267890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2"/>
            <a:endCxn id="24" idx="0"/>
          </p:cNvCxnSpPr>
          <p:nvPr/>
        </p:nvCxnSpPr>
        <p:spPr>
          <a:xfrm rot="5400000">
            <a:off x="7739074" y="378619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24167" y="1357298"/>
            <a:ext cx="1820674" cy="36933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收到</a:t>
            </a:r>
            <a:r>
              <a:rPr lang="en-US" altLang="zh-CN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update</a:t>
            </a:r>
            <a:r>
              <a:rPr lang="zh-CN" alt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报文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24694" y="1345156"/>
            <a:ext cx="1857388" cy="36933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发送</a:t>
            </a:r>
            <a:r>
              <a:rPr lang="en-US" altLang="zh-CN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update</a:t>
            </a:r>
            <a:r>
              <a:rPr lang="zh-CN" alt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报文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4802" y="642918"/>
            <a:ext cx="800219" cy="31700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000" dirty="0" smtClean="0"/>
              <a:t>参考绘图例子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798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6381752" y="1571612"/>
            <a:ext cx="3143272" cy="4572032"/>
          </a:xfrm>
          <a:prstGeom prst="roundRect">
            <a:avLst>
              <a:gd name="adj" fmla="val 8566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381224" y="1571612"/>
            <a:ext cx="3143272" cy="4572032"/>
          </a:xfrm>
          <a:prstGeom prst="roundRect">
            <a:avLst>
              <a:gd name="adj" fmla="val 8566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2381224" y="500043"/>
          <a:ext cx="464347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单圆角矩形 4"/>
          <p:cNvSpPr/>
          <p:nvPr/>
        </p:nvSpPr>
        <p:spPr>
          <a:xfrm>
            <a:off x="7024694" y="642918"/>
            <a:ext cx="2357454" cy="357190"/>
          </a:xfrm>
          <a:prstGeom prst="round1Rect">
            <a:avLst>
              <a:gd name="adj" fmla="val 400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主要工作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3274199" y="4036223"/>
            <a:ext cx="535785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666976" y="1785926"/>
            <a:ext cx="2571768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检查报文头部格式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666976" y="2928934"/>
            <a:ext cx="2571768" cy="642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检查</a:t>
            </a:r>
            <a:r>
              <a:rPr lang="en-US" altLang="zh-CN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update</a:t>
            </a:r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信息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666976" y="4000504"/>
            <a:ext cx="2571768" cy="642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Filter</a:t>
            </a:r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过滤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666976" y="5072074"/>
            <a:ext cx="2571768" cy="642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更新路由表和转发表</a:t>
            </a:r>
          </a:p>
        </p:txBody>
      </p:sp>
      <p:cxnSp>
        <p:nvCxnSpPr>
          <p:cNvPr id="35" name="直接箭头连接符 34"/>
          <p:cNvCxnSpPr>
            <a:stCxn id="31" idx="2"/>
            <a:endCxn id="32" idx="0"/>
          </p:cNvCxnSpPr>
          <p:nvPr/>
        </p:nvCxnSpPr>
        <p:spPr>
          <a:xfrm rot="5400000">
            <a:off x="3738546" y="271462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2"/>
            <a:endCxn id="33" idx="0"/>
          </p:cNvCxnSpPr>
          <p:nvPr/>
        </p:nvCxnSpPr>
        <p:spPr>
          <a:xfrm rot="5400000">
            <a:off x="3738546" y="378619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2"/>
            <a:endCxn id="34" idx="0"/>
          </p:cNvCxnSpPr>
          <p:nvPr/>
        </p:nvCxnSpPr>
        <p:spPr>
          <a:xfrm rot="5400000">
            <a:off x="3738546" y="48577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6667504" y="1785926"/>
            <a:ext cx="2571768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读取更新信息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667504" y="2857496"/>
            <a:ext cx="2571768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填写报文各个字段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6667504" y="4000504"/>
            <a:ext cx="2571768" cy="642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发送</a:t>
            </a:r>
          </a:p>
        </p:txBody>
      </p:sp>
      <p:cxnSp>
        <p:nvCxnSpPr>
          <p:cNvPr id="41" name="直接箭头连接符 40"/>
          <p:cNvCxnSpPr>
            <a:stCxn id="38" idx="2"/>
            <a:endCxn id="39" idx="0"/>
          </p:cNvCxnSpPr>
          <p:nvPr/>
        </p:nvCxnSpPr>
        <p:spPr>
          <a:xfrm rot="5400000">
            <a:off x="7774793" y="267890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9" idx="2"/>
            <a:endCxn id="40" idx="0"/>
          </p:cNvCxnSpPr>
          <p:nvPr/>
        </p:nvCxnSpPr>
        <p:spPr>
          <a:xfrm rot="5400000">
            <a:off x="7739074" y="378619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1809720" y="2071678"/>
            <a:ext cx="1285852" cy="1000132"/>
          </a:xfrm>
          <a:prstGeom prst="wedgeRoundRectCallout">
            <a:avLst>
              <a:gd name="adj1" fmla="val 44391"/>
              <a:gd name="adj2" fmla="val 6905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检查是否有签名信息</a:t>
            </a:r>
            <a:endParaRPr lang="en-US" altLang="zh-CN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238612" y="4500570"/>
            <a:ext cx="1285884" cy="642942"/>
          </a:xfrm>
          <a:prstGeom prst="wedgeRoundRectCallout">
            <a:avLst>
              <a:gd name="adj1" fmla="val -34827"/>
              <a:gd name="adj2" fmla="val -8021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验证</a:t>
            </a:r>
            <a:r>
              <a:rPr lang="en-US" altLang="zh-CN" sz="1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AS_PATH</a:t>
            </a:r>
          </a:p>
          <a:p>
            <a:pPr algn="ctr"/>
            <a:r>
              <a:rPr lang="zh-CN" altLang="en-US" sz="1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有效性</a:t>
            </a:r>
            <a:endParaRPr lang="en-US" altLang="zh-CN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8739206" y="2000240"/>
            <a:ext cx="1643074" cy="1000132"/>
          </a:xfrm>
          <a:prstGeom prst="wedgeRoundRectCallout">
            <a:avLst>
              <a:gd name="adj1" fmla="val -38128"/>
              <a:gd name="adj2" fmla="val 671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验证前缀是否合法</a:t>
            </a:r>
            <a:endParaRPr lang="en-US" altLang="zh-CN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632647" y="2571744"/>
            <a:ext cx="642942" cy="25717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IBS</a:t>
            </a:r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签名验证算法</a:t>
            </a:r>
          </a:p>
        </p:txBody>
      </p:sp>
      <p:sp>
        <p:nvSpPr>
          <p:cNvPr id="44" name="圆角矩形标注 43"/>
          <p:cNvSpPr/>
          <p:nvPr/>
        </p:nvSpPr>
        <p:spPr>
          <a:xfrm>
            <a:off x="6381752" y="3452150"/>
            <a:ext cx="1285884" cy="642942"/>
          </a:xfrm>
          <a:prstGeom prst="wedgeRoundRectCallout">
            <a:avLst>
              <a:gd name="adj1" fmla="val -4356"/>
              <a:gd name="adj2" fmla="val -869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1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添加</a:t>
            </a:r>
            <a:r>
              <a:rPr lang="en-US" altLang="zh-CN" sz="1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AS_PATH</a:t>
            </a:r>
            <a:r>
              <a:rPr lang="zh-CN" altLang="en-US" sz="1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签名</a:t>
            </a:r>
            <a:endParaRPr lang="en-US" altLang="zh-CN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左右箭头 44"/>
          <p:cNvSpPr/>
          <p:nvPr/>
        </p:nvSpPr>
        <p:spPr>
          <a:xfrm>
            <a:off x="5393196" y="4749610"/>
            <a:ext cx="368765" cy="179589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左右箭头 48"/>
          <p:cNvSpPr/>
          <p:nvPr/>
        </p:nvSpPr>
        <p:spPr>
          <a:xfrm>
            <a:off x="6144289" y="3701190"/>
            <a:ext cx="368765" cy="179589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024167" y="1357298"/>
            <a:ext cx="1820674" cy="36933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收到</a:t>
            </a:r>
            <a:r>
              <a:rPr lang="en-US" altLang="zh-CN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update</a:t>
            </a:r>
            <a:r>
              <a:rPr lang="zh-CN" alt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报文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24694" y="1345156"/>
            <a:ext cx="1857388" cy="36933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发送</a:t>
            </a:r>
            <a:r>
              <a:rPr lang="en-US" altLang="zh-CN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update</a:t>
            </a:r>
            <a:r>
              <a:rPr lang="zh-CN" alt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报文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854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43" grpId="0" animBg="1"/>
      <p:bldP spid="44" grpId="0" animBg="1"/>
      <p:bldP spid="45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一条路由信息的存储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peer,attr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bgp_nlri_parse_ip</a:t>
            </a:r>
            <a:r>
              <a:rPr lang="en-US" altLang="zh-CN" dirty="0" smtClean="0"/>
              <a:t>(peer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bgp_nlri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eer</a:t>
            </a:r>
            <a:r>
              <a:rPr lang="zh-CN" altLang="en-US" dirty="0" smtClean="0"/>
              <a:t>：来自哪个邻居的路由信息</a:t>
            </a:r>
            <a:endParaRPr lang="en-US" altLang="zh-CN" dirty="0" smtClean="0"/>
          </a:p>
          <a:p>
            <a:pPr lvl="1"/>
            <a:r>
              <a:rPr lang="en-US" altLang="zh-CN" dirty="0" err="1"/>
              <a:t>a</a:t>
            </a:r>
            <a:r>
              <a:rPr lang="en-US" altLang="zh-CN" dirty="0" err="1" smtClean="0"/>
              <a:t>ttr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aspath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nexthop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local_pref</a:t>
            </a:r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 err="1" smtClean="0"/>
              <a:t>Bgp_nlri</a:t>
            </a:r>
            <a:r>
              <a:rPr lang="zh-CN" altLang="en-US" dirty="0" smtClean="0"/>
              <a:t>：包含</a:t>
            </a:r>
            <a:r>
              <a:rPr lang="en-US" altLang="zh-CN" dirty="0" err="1" smtClean="0"/>
              <a:t>afi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safi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nlri</a:t>
            </a:r>
            <a:r>
              <a:rPr lang="zh-CN" altLang="en-US" dirty="0" smtClean="0"/>
              <a:t>（一个</a:t>
            </a:r>
            <a:r>
              <a:rPr lang="en-US" altLang="zh-CN" dirty="0" err="1" smtClean="0"/>
              <a:t>nlri</a:t>
            </a:r>
            <a:r>
              <a:rPr lang="zh-CN" altLang="en-US" dirty="0" smtClean="0"/>
              <a:t>是一个前缀）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afi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safi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prefix(</a:t>
            </a:r>
            <a:r>
              <a:rPr lang="zh-CN" altLang="en-US" dirty="0" smtClean="0"/>
              <a:t>来自于</a:t>
            </a:r>
            <a:r>
              <a:rPr lang="en-US" altLang="zh-CN" dirty="0" err="1" smtClean="0"/>
              <a:t>nlri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，传入</a:t>
            </a:r>
            <a:r>
              <a:rPr lang="en-US" altLang="zh-CN" dirty="0" err="1" smtClean="0"/>
              <a:t>bgp_update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bgp_update_main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 smtClean="0"/>
              <a:t>bgp_afi_node_get</a:t>
            </a:r>
            <a:r>
              <a:rPr lang="zh-CN" altLang="en-US" dirty="0" smtClean="0"/>
              <a:t>函数返回</a:t>
            </a:r>
            <a:r>
              <a:rPr lang="en-US" altLang="zh-CN" dirty="0" err="1" smtClean="0"/>
              <a:t>bgp_node</a:t>
            </a:r>
            <a:r>
              <a:rPr lang="zh-CN" altLang="en-US" dirty="0" smtClean="0"/>
              <a:t>类型的</a:t>
            </a:r>
            <a:r>
              <a:rPr lang="en-US" altLang="zh-CN" dirty="0" err="1" smtClean="0"/>
              <a:t>rn</a:t>
            </a:r>
            <a:endParaRPr lang="en-US" altLang="zh-CN" dirty="0" smtClean="0"/>
          </a:p>
          <a:p>
            <a:r>
              <a:rPr lang="en-US" altLang="zh-CN" dirty="0" err="1" smtClean="0"/>
              <a:t>Bgp_adj_in_set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adj_in</a:t>
            </a:r>
            <a:r>
              <a:rPr lang="zh-CN" altLang="en-US" dirty="0" smtClean="0"/>
              <a:t>找路由，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更新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没找到添加</a:t>
            </a:r>
            <a:r>
              <a:rPr lang="en-US" altLang="zh-CN" dirty="0" err="1" smtClean="0"/>
              <a:t>bgp_adj_in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 smtClean="0"/>
              <a:t>peer,attr</a:t>
            </a:r>
            <a:r>
              <a:rPr lang="en-US" altLang="zh-CN" dirty="0"/>
              <a:t>)</a:t>
            </a:r>
            <a:r>
              <a:rPr lang="zh-CN" altLang="en-US" dirty="0" smtClean="0"/>
              <a:t>，之后将</a:t>
            </a:r>
            <a:r>
              <a:rPr lang="zh-CN" altLang="en-US" dirty="0"/>
              <a:t>其</a:t>
            </a:r>
            <a:r>
              <a:rPr lang="zh-CN" altLang="en-US" dirty="0" smtClean="0"/>
              <a:t>加入</a:t>
            </a:r>
            <a:r>
              <a:rPr lang="en-US" altLang="zh-CN" dirty="0" err="1" smtClean="0"/>
              <a:t>bgp_node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7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请反思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你的目标是什么</a:t>
            </a:r>
            <a:endParaRPr lang="en-US" altLang="zh-CN" dirty="0" smtClean="0"/>
          </a:p>
          <a:p>
            <a:r>
              <a:rPr lang="zh-CN" altLang="en-US" dirty="0" smtClean="0"/>
              <a:t>是不是处于学习区，如果不是，针对你的目标，你应该分哪几步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deadline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zh-CN" altLang="en-US" dirty="0"/>
              <a:t>不花</a:t>
            </a:r>
            <a:r>
              <a:rPr lang="zh-CN" altLang="en-US" dirty="0" smtClean="0"/>
              <a:t>功夫是不可能做出实验的！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论文也可以顺带着写了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一条</a:t>
            </a:r>
            <a:r>
              <a:rPr lang="zh-CN" altLang="en-US" dirty="0" smtClean="0"/>
              <a:t>路由信息的宣告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Bgp_process_announce_selected</a:t>
            </a:r>
            <a:r>
              <a:rPr lang="en-US" altLang="zh-CN" dirty="0" smtClean="0"/>
              <a:t>(peer, </a:t>
            </a:r>
            <a:r>
              <a:rPr lang="en-US" altLang="zh-CN" dirty="0" err="1" smtClean="0"/>
              <a:t>new_select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afi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safi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Queue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data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rn</a:t>
            </a:r>
            <a:r>
              <a:rPr lang="zh-CN" altLang="en-US" dirty="0" smtClean="0"/>
              <a:t>其实是</a:t>
            </a:r>
            <a:r>
              <a:rPr lang="en-US" altLang="zh-CN" dirty="0" err="1" smtClean="0"/>
              <a:t>route_node</a:t>
            </a:r>
            <a:r>
              <a:rPr lang="zh-CN" altLang="en-US" dirty="0" smtClean="0"/>
              <a:t>缩写）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Rn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afi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safi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Peer</a:t>
            </a:r>
          </a:p>
          <a:p>
            <a:pPr lvl="2"/>
            <a:r>
              <a:rPr lang="en-US" altLang="zh-CN" dirty="0" err="1" smtClean="0"/>
              <a:t>Bgp_process_main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传过来的</a:t>
            </a:r>
            <a:r>
              <a:rPr lang="en-US" altLang="zh-CN" dirty="0" err="1" smtClean="0"/>
              <a:t>bgp</a:t>
            </a:r>
            <a:r>
              <a:rPr lang="zh-CN" altLang="en-US" dirty="0" smtClean="0"/>
              <a:t>找到所有的</a:t>
            </a:r>
            <a:r>
              <a:rPr lang="en-US" altLang="zh-CN" dirty="0" smtClean="0"/>
              <a:t>peer)</a:t>
            </a:r>
          </a:p>
          <a:p>
            <a:pPr lvl="1"/>
            <a:r>
              <a:rPr lang="zh-CN" altLang="en-US" dirty="0"/>
              <a:t>关键</a:t>
            </a:r>
            <a:r>
              <a:rPr lang="zh-CN" altLang="en-US" dirty="0" smtClean="0"/>
              <a:t>点在</a:t>
            </a:r>
            <a:r>
              <a:rPr lang="en-US" altLang="zh-CN" dirty="0" err="1" smtClean="0">
                <a:solidFill>
                  <a:srgbClr val="FF0000"/>
                </a:solidFill>
              </a:rPr>
              <a:t>new_select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bgp_info</a:t>
            </a:r>
            <a:r>
              <a:rPr lang="zh-CN" altLang="en-US" dirty="0" smtClean="0"/>
              <a:t>）向外宣告的路由</a:t>
            </a:r>
            <a:endParaRPr lang="en-US" altLang="zh-CN" dirty="0" smtClean="0"/>
          </a:p>
          <a:p>
            <a:r>
              <a:rPr lang="en-US" altLang="zh-CN" dirty="0" err="1"/>
              <a:t>bgp_best_selection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[peer-&gt;</a:t>
            </a:r>
            <a:r>
              <a:rPr lang="en-US" altLang="zh-CN" dirty="0" err="1" smtClean="0"/>
              <a:t>bgp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bgp_table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route_table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route_node</a:t>
            </a:r>
            <a:r>
              <a:rPr lang="en-US" altLang="zh-CN" dirty="0" smtClean="0"/>
              <a:t>(prefix)-&gt;</a:t>
            </a:r>
            <a:r>
              <a:rPr lang="en-US" altLang="zh-CN" dirty="0" err="1" smtClean="0"/>
              <a:t>bgp_info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同一个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的多条路由，找到</a:t>
            </a:r>
            <a:r>
              <a:rPr lang="en-US" altLang="zh-CN" dirty="0" smtClean="0"/>
              <a:t>selected)]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or(ri1=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-&gt;info; ri1; ri1=ri1-&gt;next)</a:t>
            </a:r>
          </a:p>
          <a:p>
            <a:pPr lvl="2"/>
            <a:r>
              <a:rPr lang="en-US" altLang="zh-CN" dirty="0" smtClean="0"/>
              <a:t>for(ri2=ri1-&gt;next; ri2; ri2=ri2-&gt;next)</a:t>
            </a:r>
          </a:p>
          <a:p>
            <a:pPr lvl="3"/>
            <a:r>
              <a:rPr lang="en-US" altLang="zh-CN" dirty="0" smtClean="0"/>
              <a:t>For example : </a:t>
            </a:r>
            <a:r>
              <a:rPr lang="en-US" altLang="zh-CN" dirty="0" err="1" smtClean="0"/>
              <a:t>new_select</a:t>
            </a:r>
            <a:r>
              <a:rPr lang="en-US" altLang="zh-CN" dirty="0" smtClean="0"/>
              <a:t> = ri1 or ri2 (</a:t>
            </a:r>
            <a:r>
              <a:rPr lang="zh-CN" altLang="en-US" dirty="0" smtClean="0"/>
              <a:t>数据类型</a:t>
            </a:r>
            <a:r>
              <a:rPr lang="en-US" altLang="zh-CN" dirty="0" err="1" smtClean="0"/>
              <a:t>bgp_info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91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存储和宣告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Prefix+peer+attr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bgp_adj_in</a:t>
            </a:r>
            <a:r>
              <a:rPr lang="zh-CN" altLang="en-US" dirty="0" smtClean="0"/>
              <a:t>（特定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bgp_node</a:t>
            </a:r>
            <a:r>
              <a:rPr lang="zh-CN" altLang="en-US" dirty="0" smtClean="0"/>
              <a:t>类的成员）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Info_make</a:t>
            </a:r>
            <a:r>
              <a:rPr lang="zh-CN" altLang="en-US" dirty="0" smtClean="0"/>
              <a:t>函数输入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peer+attr+rn+type+subtype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返回（</a:t>
            </a:r>
            <a:r>
              <a:rPr lang="en-US" altLang="zh-CN" b="1" dirty="0" err="1" smtClean="0">
                <a:solidFill>
                  <a:srgbClr val="FF0000"/>
                </a:solidFill>
              </a:rPr>
              <a:t>bgp_info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宣告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gp_info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Bgp_adj_out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bgp_advertise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bgp_info</a:t>
            </a:r>
            <a:endParaRPr lang="en-US" altLang="zh-CN" dirty="0" smtClean="0"/>
          </a:p>
          <a:p>
            <a:r>
              <a:rPr lang="zh-CN" altLang="en-US" dirty="0" smtClean="0"/>
              <a:t>程序中的过渡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gp_node</a:t>
            </a:r>
            <a:r>
              <a:rPr lang="en-US" altLang="zh-CN" dirty="0" smtClean="0"/>
              <a:t>-&gt;info</a:t>
            </a:r>
            <a:r>
              <a:rPr lang="zh-CN" altLang="en-US" dirty="0" smtClean="0"/>
              <a:t>，直接转换成</a:t>
            </a:r>
            <a:r>
              <a:rPr lang="en-US" altLang="zh-CN" dirty="0" err="1" smtClean="0"/>
              <a:t>bgp_info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6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边界路由器：删除路由计算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bgp_update_main2</a:t>
            </a:r>
            <a:r>
              <a:rPr lang="zh-CN" altLang="en-US" dirty="0" smtClean="0"/>
              <a:t>中收到的路由信息</a:t>
            </a:r>
            <a:r>
              <a:rPr lang="en-US" altLang="zh-CN" dirty="0" err="1" smtClean="0"/>
              <a:t>bgp_info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bgp_process2</a:t>
            </a:r>
            <a:r>
              <a:rPr lang="zh-CN" altLang="en-US" dirty="0" smtClean="0"/>
              <a:t>函数传到队列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队列运行</a:t>
            </a:r>
            <a:r>
              <a:rPr lang="en-US" altLang="zh-CN" dirty="0" smtClean="0"/>
              <a:t>bgp_process_main2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注释掉</a:t>
            </a:r>
            <a:r>
              <a:rPr lang="en-US" altLang="zh-CN" dirty="0" err="1" smtClean="0"/>
              <a:t>bgp_best_selection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改</a:t>
            </a:r>
            <a:r>
              <a:rPr lang="zh-CN" altLang="en-US" dirty="0" smtClean="0"/>
              <a:t>完边界路由器</a:t>
            </a:r>
            <a:r>
              <a:rPr lang="en-US" altLang="zh-CN" dirty="0" smtClean="0"/>
              <a:t>20180327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01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和边界路由器的通信</a:t>
            </a:r>
            <a:r>
              <a:rPr lang="en-US" altLang="zh-CN" dirty="0" smtClean="0"/>
              <a:t>-ok</a:t>
            </a:r>
          </a:p>
          <a:p>
            <a:r>
              <a:rPr lang="zh-CN" altLang="en-US" dirty="0" smtClean="0"/>
              <a:t>控制器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中安装代码编译器</a:t>
            </a:r>
            <a:r>
              <a:rPr lang="en-US" altLang="zh-CN" dirty="0" smtClean="0"/>
              <a:t>-ok</a:t>
            </a:r>
          </a:p>
          <a:p>
            <a:r>
              <a:rPr lang="zh-CN" altLang="en-US" dirty="0" smtClean="0"/>
              <a:t>了解现有的路由存储</a:t>
            </a:r>
            <a:endParaRPr lang="en-US" altLang="zh-CN" dirty="0" smtClean="0"/>
          </a:p>
          <a:p>
            <a:r>
              <a:rPr lang="zh-CN" altLang="en-US" dirty="0" smtClean="0"/>
              <a:t>设计新的路由存储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代码实现新的路由存储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4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例子：过最简单的例子即可！！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理论上：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会将收到的路由转发，会把从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来的路由都发给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A 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 up</a:t>
            </a:r>
          </a:p>
          <a:p>
            <a:pPr lvl="2"/>
            <a:r>
              <a:rPr lang="en-US" altLang="zh-CN" dirty="0" smtClean="0"/>
              <a:t>C 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 network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收到来自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的前缀，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 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把自己的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-out</a:t>
            </a:r>
            <a:r>
              <a:rPr lang="zh-CN" altLang="en-US" dirty="0" smtClean="0"/>
              <a:t>传给</a:t>
            </a:r>
            <a:r>
              <a:rPr lang="en-US" altLang="zh-CN" dirty="0" smtClean="0"/>
              <a:t>D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情况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实现这个最简单的例子，无拓扑变化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A up, B up</a:t>
            </a:r>
          </a:p>
          <a:p>
            <a:pPr lvl="2"/>
            <a:r>
              <a:rPr lang="en-US" altLang="zh-CN" dirty="0" smtClean="0"/>
              <a:t>C up, D up</a:t>
            </a:r>
          </a:p>
          <a:p>
            <a:pPr lvl="2"/>
            <a:r>
              <a:rPr lang="en-US" altLang="zh-CN" dirty="0" smtClean="0"/>
              <a:t>C network,192.168.12.0</a:t>
            </a:r>
          </a:p>
          <a:p>
            <a:pPr lvl="2"/>
            <a:r>
              <a:rPr lang="en-US" altLang="zh-CN" dirty="0" smtClean="0"/>
              <a:t>D network, 192.168.13.0</a:t>
            </a:r>
          </a:p>
          <a:p>
            <a:pPr lvl="2"/>
            <a:r>
              <a:rPr lang="zh-CN" altLang="en-US" dirty="0" smtClean="0"/>
              <a:t>结果：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各自一条路由，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各自两条路由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04" y="3194706"/>
            <a:ext cx="2965873" cy="32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现有的路由存储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5900" dirty="0" smtClean="0"/>
              <a:t>1</a:t>
            </a:r>
            <a:r>
              <a:rPr lang="zh-CN" altLang="en-US" sz="5900" dirty="0" smtClean="0"/>
              <a:t>个</a:t>
            </a:r>
            <a:r>
              <a:rPr lang="en-US" altLang="zh-CN" sz="5900" dirty="0" smtClean="0"/>
              <a:t>prefix</a:t>
            </a:r>
            <a:r>
              <a:rPr lang="zh-CN" altLang="en-US" sz="5900" dirty="0" smtClean="0"/>
              <a:t>下面对应很多条路由</a:t>
            </a:r>
            <a:endParaRPr lang="en-US" altLang="zh-CN" sz="5900" dirty="0" smtClean="0"/>
          </a:p>
          <a:p>
            <a:pPr lvl="1"/>
            <a:r>
              <a:rPr lang="en-US" altLang="zh-CN" sz="5100" dirty="0" err="1" smtClean="0"/>
              <a:t>bgp_node</a:t>
            </a:r>
            <a:r>
              <a:rPr lang="zh-CN" altLang="en-US" sz="5100" dirty="0" smtClean="0"/>
              <a:t>：对应</a:t>
            </a:r>
            <a:r>
              <a:rPr lang="en-US" altLang="zh-CN" sz="5100" dirty="0" smtClean="0"/>
              <a:t>pre1</a:t>
            </a:r>
            <a:r>
              <a:rPr lang="zh-CN" altLang="en-US" sz="5100" dirty="0" smtClean="0"/>
              <a:t>的路由信息（</a:t>
            </a:r>
            <a:r>
              <a:rPr lang="en-US" altLang="zh-CN" sz="5100" dirty="0" smtClean="0"/>
              <a:t>route1-&gt;route2-&gt;route3……</a:t>
            </a:r>
            <a:r>
              <a:rPr lang="zh-CN" altLang="en-US" sz="5100" dirty="0" smtClean="0"/>
              <a:t>）</a:t>
            </a:r>
            <a:endParaRPr lang="en-US" altLang="zh-CN" sz="5100" dirty="0"/>
          </a:p>
          <a:p>
            <a:pPr lvl="2"/>
            <a:r>
              <a:rPr lang="en-US" altLang="zh-CN" sz="4200" dirty="0" err="1"/>
              <a:t>b</a:t>
            </a:r>
            <a:r>
              <a:rPr lang="en-US" altLang="zh-CN" sz="4200" dirty="0" err="1" smtClean="0"/>
              <a:t>gp_node</a:t>
            </a:r>
            <a:r>
              <a:rPr lang="en-US" altLang="zh-CN" sz="4200" dirty="0" smtClean="0"/>
              <a:t>-&gt;info</a:t>
            </a:r>
            <a:r>
              <a:rPr lang="zh-CN" altLang="en-US" sz="4200" dirty="0" smtClean="0"/>
              <a:t>：</a:t>
            </a:r>
            <a:r>
              <a:rPr lang="en-US" altLang="zh-CN" sz="4200" dirty="0" smtClean="0"/>
              <a:t>pre1</a:t>
            </a:r>
            <a:r>
              <a:rPr lang="zh-CN" altLang="en-US" sz="4200" dirty="0" smtClean="0"/>
              <a:t>最新收到的路由</a:t>
            </a:r>
            <a:r>
              <a:rPr lang="en-US" altLang="zh-CN" sz="4200" dirty="0" smtClean="0"/>
              <a:t>route1</a:t>
            </a:r>
            <a:r>
              <a:rPr lang="zh-CN" altLang="en-US" sz="4200" dirty="0" smtClean="0"/>
              <a:t>，</a:t>
            </a:r>
            <a:r>
              <a:rPr lang="en-US" altLang="zh-CN" sz="4200" dirty="0" smtClean="0"/>
              <a:t>next</a:t>
            </a:r>
            <a:r>
              <a:rPr lang="zh-CN" altLang="en-US" sz="4200" dirty="0" smtClean="0"/>
              <a:t>即可找到</a:t>
            </a:r>
            <a:r>
              <a:rPr lang="en-US" altLang="zh-CN" sz="4200" dirty="0" smtClean="0"/>
              <a:t>route2……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bgp_info_add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bgp_node</a:t>
            </a:r>
            <a:r>
              <a:rPr lang="en-US" altLang="zh-CN" dirty="0"/>
              <a:t> *</a:t>
            </a:r>
            <a:r>
              <a:rPr lang="en-US" altLang="zh-CN" dirty="0" err="1"/>
              <a:t>rn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bgp_info</a:t>
            </a:r>
            <a:r>
              <a:rPr lang="en-US" altLang="zh-CN" dirty="0"/>
              <a:t> *</a:t>
            </a:r>
            <a:r>
              <a:rPr lang="en-US" altLang="zh-CN" dirty="0" err="1"/>
              <a:t>ri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bgp_info</a:t>
            </a:r>
            <a:r>
              <a:rPr lang="en-US" altLang="zh-CN" dirty="0"/>
              <a:t> *top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top = </a:t>
            </a:r>
            <a:r>
              <a:rPr lang="en-US" altLang="zh-CN" dirty="0" err="1"/>
              <a:t>rn</a:t>
            </a:r>
            <a:r>
              <a:rPr lang="en-US" altLang="zh-CN" dirty="0"/>
              <a:t>-&gt;info</a:t>
            </a:r>
            <a:r>
              <a:rPr lang="en-US" altLang="zh-CN" dirty="0" smtClean="0"/>
              <a:t>;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ri</a:t>
            </a:r>
            <a:r>
              <a:rPr lang="en-US" altLang="zh-CN" dirty="0"/>
              <a:t>-&gt;next = </a:t>
            </a:r>
            <a:r>
              <a:rPr lang="en-US" altLang="zh-CN" dirty="0" err="1"/>
              <a:t>rn</a:t>
            </a:r>
            <a:r>
              <a:rPr lang="en-US" altLang="zh-CN" dirty="0"/>
              <a:t>-&gt;info;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ri</a:t>
            </a:r>
            <a:r>
              <a:rPr lang="en-US" altLang="zh-CN" dirty="0"/>
              <a:t>-&gt;</a:t>
            </a:r>
            <a:r>
              <a:rPr lang="en-US" altLang="zh-CN" dirty="0" err="1"/>
              <a:t>prev</a:t>
            </a:r>
            <a:r>
              <a:rPr lang="en-US" altLang="zh-CN" dirty="0"/>
              <a:t> = NULL;</a:t>
            </a:r>
          </a:p>
          <a:p>
            <a:pPr marL="0" indent="0">
              <a:buNone/>
            </a:pPr>
            <a:r>
              <a:rPr lang="en-US" altLang="zh-CN" dirty="0"/>
              <a:t>  if (top)</a:t>
            </a:r>
          </a:p>
          <a:p>
            <a:pPr marL="0" indent="0">
              <a:buNone/>
            </a:pPr>
            <a:r>
              <a:rPr lang="en-US" altLang="zh-CN" dirty="0"/>
              <a:t>    top-&gt;</a:t>
            </a:r>
            <a:r>
              <a:rPr lang="en-US" altLang="zh-CN" dirty="0" err="1"/>
              <a:t>prev</a:t>
            </a:r>
            <a:r>
              <a:rPr lang="en-US" altLang="zh-CN" dirty="0"/>
              <a:t> = </a:t>
            </a:r>
            <a:r>
              <a:rPr lang="en-US" altLang="zh-CN" dirty="0" err="1"/>
              <a:t>ri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rn</a:t>
            </a:r>
            <a:r>
              <a:rPr lang="en-US" altLang="zh-CN" dirty="0"/>
              <a:t>-&gt;info = </a:t>
            </a:r>
            <a:r>
              <a:rPr lang="en-US" altLang="zh-CN" dirty="0" err="1"/>
              <a:t>ri</a:t>
            </a:r>
            <a:r>
              <a:rPr lang="en-US" altLang="zh-CN" dirty="0" smtClean="0"/>
              <a:t>;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bgp_info_lock</a:t>
            </a:r>
            <a:r>
              <a:rPr lang="en-US" altLang="zh-CN" dirty="0"/>
              <a:t> (</a:t>
            </a:r>
            <a:r>
              <a:rPr lang="en-US" altLang="zh-CN" dirty="0" err="1"/>
              <a:t>ri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bgp_lock_node</a:t>
            </a:r>
            <a:r>
              <a:rPr lang="en-US" altLang="zh-CN" dirty="0"/>
              <a:t> (</a:t>
            </a:r>
            <a:r>
              <a:rPr lang="en-US" altLang="zh-CN" dirty="0" err="1"/>
              <a:t>rn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peer_lock</a:t>
            </a:r>
            <a:r>
              <a:rPr lang="en-US" altLang="zh-CN" dirty="0"/>
              <a:t> (</a:t>
            </a:r>
            <a:r>
              <a:rPr lang="en-US" altLang="zh-CN" dirty="0" err="1"/>
              <a:t>ri</a:t>
            </a:r>
            <a:r>
              <a:rPr lang="en-US" altLang="zh-CN" dirty="0"/>
              <a:t>-&gt;peer); /* </a:t>
            </a:r>
            <a:r>
              <a:rPr lang="en-US" altLang="zh-CN" dirty="0" err="1"/>
              <a:t>bgp_info</a:t>
            </a:r>
            <a:r>
              <a:rPr lang="en-US" altLang="zh-CN" dirty="0"/>
              <a:t> peer reference */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7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r>
              <a:rPr lang="zh-CN" altLang="en-US" dirty="0" smtClean="0"/>
              <a:t>表的存储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925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bgp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gp_table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route_table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route_node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top</a:t>
            </a:r>
          </a:p>
          <a:p>
            <a:pPr lvl="4"/>
            <a:r>
              <a:rPr lang="en-US" altLang="zh-CN" dirty="0"/>
              <a:t>ROUTE_NODE_FIELDS</a:t>
            </a:r>
            <a:endParaRPr lang="en-US" altLang="zh-CN" dirty="0" smtClean="0"/>
          </a:p>
          <a:p>
            <a:pPr lvl="5"/>
            <a:r>
              <a:rPr lang="en-US" altLang="zh-CN" dirty="0"/>
              <a:t>p</a:t>
            </a:r>
            <a:r>
              <a:rPr lang="en-US" altLang="zh-CN" dirty="0" smtClean="0"/>
              <a:t>refix</a:t>
            </a:r>
          </a:p>
          <a:p>
            <a:pPr lvl="5"/>
            <a:r>
              <a:rPr lang="en-US" altLang="zh-CN" dirty="0" err="1" smtClean="0"/>
              <a:t>route_node</a:t>
            </a:r>
            <a:r>
              <a:rPr lang="en-US" altLang="zh-CN" dirty="0" smtClean="0"/>
              <a:t>: parent, </a:t>
            </a:r>
            <a:r>
              <a:rPr lang="en-US" altLang="zh-CN" dirty="0" err="1" smtClean="0"/>
              <a:t>l_left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l_right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route_table:table</a:t>
            </a:r>
            <a:endParaRPr lang="en-US" altLang="zh-CN" dirty="0" smtClean="0"/>
          </a:p>
          <a:p>
            <a:pPr lvl="5"/>
            <a:r>
              <a:rPr lang="en-US" altLang="zh-CN" dirty="0"/>
              <a:t>void </a:t>
            </a:r>
            <a:r>
              <a:rPr lang="zh-CN" altLang="en-US" dirty="0"/>
              <a:t>* </a:t>
            </a:r>
            <a:r>
              <a:rPr lang="en-US" altLang="zh-CN" dirty="0"/>
              <a:t>info == </a:t>
            </a:r>
            <a:r>
              <a:rPr lang="en-US" altLang="zh-CN" dirty="0" err="1"/>
              <a:t>bgp_info</a:t>
            </a:r>
            <a:endParaRPr lang="en-US" altLang="zh-CN" dirty="0"/>
          </a:p>
          <a:p>
            <a:pPr lvl="6"/>
            <a:r>
              <a:rPr lang="en-US" altLang="zh-CN" dirty="0" err="1"/>
              <a:t>b</a:t>
            </a:r>
            <a:r>
              <a:rPr lang="en-US" altLang="zh-CN" dirty="0" err="1" smtClean="0"/>
              <a:t>gp_info</a:t>
            </a:r>
            <a:r>
              <a:rPr lang="en-US" altLang="zh-CN" dirty="0" smtClean="0"/>
              <a:t> *next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prev</a:t>
            </a:r>
            <a:endParaRPr lang="en-US" altLang="zh-CN" dirty="0" smtClean="0"/>
          </a:p>
          <a:p>
            <a:pPr lvl="6"/>
            <a:r>
              <a:rPr lang="en-US" altLang="zh-CN" dirty="0"/>
              <a:t>p</a:t>
            </a:r>
            <a:r>
              <a:rPr lang="en-US" altLang="zh-CN" dirty="0" smtClean="0"/>
              <a:t>eer *peer</a:t>
            </a:r>
          </a:p>
          <a:p>
            <a:pPr lvl="6"/>
            <a:r>
              <a:rPr lang="en-US" altLang="zh-CN" dirty="0" err="1" smtClean="0"/>
              <a:t>attr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attr</a:t>
            </a:r>
            <a:endParaRPr lang="en-US" altLang="zh-CN" dirty="0" smtClean="0"/>
          </a:p>
          <a:p>
            <a:pPr lvl="6"/>
            <a:r>
              <a:rPr lang="en-US" altLang="zh-CN" dirty="0" err="1"/>
              <a:t>b</a:t>
            </a:r>
            <a:r>
              <a:rPr lang="en-US" altLang="zh-CN" dirty="0" err="1" smtClean="0"/>
              <a:t>gp_node</a:t>
            </a:r>
            <a:r>
              <a:rPr lang="en-US" altLang="zh-CN" dirty="0" smtClean="0"/>
              <a:t> </a:t>
            </a:r>
            <a:r>
              <a:rPr lang="en-US" altLang="zh-CN" dirty="0"/>
              <a:t>*net</a:t>
            </a:r>
            <a:r>
              <a:rPr lang="en-US" altLang="zh-CN" dirty="0" smtClean="0"/>
              <a:t>:    /* </a:t>
            </a:r>
            <a:r>
              <a:rPr lang="en-US" altLang="zh-CN" dirty="0"/>
              <a:t>Back pointer to the prefix node */</a:t>
            </a:r>
          </a:p>
          <a:p>
            <a:pPr lvl="3"/>
            <a:r>
              <a:rPr lang="en-US" altLang="zh-CN" dirty="0" smtClean="0"/>
              <a:t>unsigned long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count</a:t>
            </a:r>
            <a:r>
              <a:rPr lang="zh-CN" altLang="en-US" dirty="0"/>
              <a:t>，</a:t>
            </a:r>
            <a:r>
              <a:rPr lang="zh-CN" altLang="en-US" dirty="0" smtClean="0"/>
              <a:t>路由表的条目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1449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9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1245</Words>
  <Application>Microsoft Office PowerPoint</Application>
  <PresentationFormat>宽屏</PresentationFormat>
  <Paragraphs>209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黑体</vt:lpstr>
      <vt:lpstr>Arial</vt:lpstr>
      <vt:lpstr>Office 主题​​</vt:lpstr>
      <vt:lpstr>毕设阶段讨论10</vt:lpstr>
      <vt:lpstr>一条路由信息的存储(peer,attr)</vt:lpstr>
      <vt:lpstr>一条路由信息的宣告</vt:lpstr>
      <vt:lpstr>存储和宣告</vt:lpstr>
      <vt:lpstr>边界路由器：删除路由计算</vt:lpstr>
      <vt:lpstr>任务列表</vt:lpstr>
      <vt:lpstr>例子：过最简单的例子即可！！</vt:lpstr>
      <vt:lpstr>现有的路由存储</vt:lpstr>
      <vt:lpstr>路由表的存储</vt:lpstr>
      <vt:lpstr>bgp_node</vt:lpstr>
      <vt:lpstr>存在route_node和bgp_node转换函数</vt:lpstr>
      <vt:lpstr>3个疑问-&gt;实际例子，打印rib表出来</vt:lpstr>
      <vt:lpstr>bgp_adj_in</vt:lpstr>
      <vt:lpstr>bgp_adj_out</vt:lpstr>
      <vt:lpstr>设计例子</vt:lpstr>
      <vt:lpstr>复现例子</vt:lpstr>
      <vt:lpstr>何时更新igp cost</vt:lpstr>
      <vt:lpstr>PowerPoint 演示文稿</vt:lpstr>
      <vt:lpstr>PowerPoint 演示文稿</vt:lpstr>
      <vt:lpstr>请反思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毕设阶段讨论10</dc:title>
  <dc:creator>Qing Wang</dc:creator>
  <cp:lastModifiedBy>Qing Wang</cp:lastModifiedBy>
  <cp:revision>140</cp:revision>
  <dcterms:created xsi:type="dcterms:W3CDTF">2018-03-27T10:01:27Z</dcterms:created>
  <dcterms:modified xsi:type="dcterms:W3CDTF">2018-03-31T08:37:57Z</dcterms:modified>
</cp:coreProperties>
</file>