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78" r:id="rId5"/>
    <p:sldId id="282" r:id="rId6"/>
    <p:sldId id="287" r:id="rId7"/>
    <p:sldId id="286" r:id="rId8"/>
    <p:sldId id="281" r:id="rId9"/>
    <p:sldId id="280" r:id="rId10"/>
    <p:sldId id="283" r:id="rId11"/>
    <p:sldId id="284" r:id="rId12"/>
    <p:sldId id="285" r:id="rId13"/>
    <p:sldId id="260" r:id="rId14"/>
    <p:sldId id="269" r:id="rId15"/>
    <p:sldId id="268" r:id="rId16"/>
    <p:sldId id="271" r:id="rId17"/>
    <p:sldId id="272" r:id="rId18"/>
    <p:sldId id="262" r:id="rId19"/>
    <p:sldId id="270" r:id="rId20"/>
    <p:sldId id="264" r:id="rId21"/>
    <p:sldId id="273" r:id="rId22"/>
    <p:sldId id="279" r:id="rId23"/>
    <p:sldId id="274" r:id="rId24"/>
    <p:sldId id="276" r:id="rId25"/>
    <p:sldId id="275" r:id="rId26"/>
    <p:sldId id="266" r:id="rId27"/>
    <p:sldId id="26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B7E6ED1-1F1A-495A-9FBA-C8709F7DAD2D}">
          <p14:sldIdLst>
            <p14:sldId id="256"/>
            <p14:sldId id="257"/>
            <p14:sldId id="258"/>
            <p14:sldId id="278"/>
            <p14:sldId id="282"/>
            <p14:sldId id="287"/>
            <p14:sldId id="286"/>
            <p14:sldId id="281"/>
            <p14:sldId id="280"/>
            <p14:sldId id="283"/>
            <p14:sldId id="284"/>
            <p14:sldId id="285"/>
            <p14:sldId id="260"/>
            <p14:sldId id="269"/>
            <p14:sldId id="268"/>
            <p14:sldId id="271"/>
            <p14:sldId id="272"/>
            <p14:sldId id="262"/>
            <p14:sldId id="270"/>
            <p14:sldId id="264"/>
            <p14:sldId id="273"/>
            <p14:sldId id="279"/>
            <p14:sldId id="274"/>
            <p14:sldId id="276"/>
            <p14:sldId id="27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72419" autoAdjust="0"/>
  </p:normalViewPr>
  <p:slideViewPr>
    <p:cSldViewPr snapToGrid="0">
      <p:cViewPr varScale="1">
        <p:scale>
          <a:sx n="65" d="100"/>
          <a:sy n="65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B3682-545D-45D9-8161-EA698AACC91B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FED49-34D9-4AF8-8BBD-2844C607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系统设计、总体流程、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信息发送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集中式控制平台、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0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7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http://www.h3c.com.cn/MiniSite/Technology_Circle/Net_Reptile/The_Tthree/Home/Catalog/201010/696832_97665_0.htm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1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</a:t>
            </a:r>
            <a:r>
              <a:rPr lang="en-US" altLang="zh-CN" dirty="0" smtClean="0"/>
              <a:t>peer 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应该有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接收和发送的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还应该有一些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desc</a:t>
            </a:r>
            <a:r>
              <a:rPr lang="zh-CN" altLang="en-US" dirty="0" smtClean="0"/>
              <a:t>等信息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3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</a:t>
            </a:r>
            <a:r>
              <a:rPr lang="en-US" altLang="zh-CN" dirty="0" smtClean="0"/>
              <a:t>peer 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应该有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接收和发送的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还应该有一些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desc</a:t>
            </a:r>
            <a:r>
              <a:rPr lang="zh-CN" altLang="en-US" dirty="0" smtClean="0"/>
              <a:t>等信息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5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CCNP ROUTE 423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3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1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5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4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5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DBFD-E41E-4E23-943D-7C5BDAFA3D4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0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20171120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Quagga</a:t>
            </a:r>
            <a:r>
              <a:rPr lang="zh-CN" altLang="en-US" dirty="0"/>
              <a:t>代码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真实拓扑测试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5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收到一个从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过来的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之间的连接状态，是否为</a:t>
            </a:r>
            <a:r>
              <a:rPr lang="en-US" altLang="zh-CN" dirty="0" smtClean="0"/>
              <a:t>established</a:t>
            </a:r>
          </a:p>
          <a:p>
            <a:pPr lvl="1"/>
            <a:r>
              <a:rPr lang="zh-CN" altLang="en-US" dirty="0" smtClean="0"/>
              <a:t>检查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报文某些区域长度是否符合要求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</a:t>
            </a:r>
            <a:r>
              <a:rPr lang="zh-CN" altLang="en-US" dirty="0" smtClean="0"/>
              <a:t>：通过</a:t>
            </a:r>
            <a:r>
              <a:rPr lang="en-US" altLang="zh-CN" dirty="0" err="1" smtClean="0"/>
              <a:t>bgp_attr_parse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nlris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nlri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地址簇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safi</a:t>
            </a:r>
            <a:r>
              <a:rPr lang="zh-CN" altLang="en-US" dirty="0" smtClean="0"/>
              <a:t>子地址簇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bgp_nlri_parse_ip</a:t>
            </a:r>
            <a:r>
              <a:rPr lang="zh-CN" altLang="en-US" dirty="0" smtClean="0"/>
              <a:t>解析出来后，</a:t>
            </a:r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withdraw</a:t>
            </a:r>
            <a:endParaRPr lang="en-US" altLang="zh-CN" dirty="0"/>
          </a:p>
          <a:p>
            <a:pPr lvl="2"/>
            <a:r>
              <a:rPr lang="zh-CN" altLang="en-US" dirty="0" smtClean="0"/>
              <a:t>放</a:t>
            </a:r>
            <a:r>
              <a:rPr lang="zh-CN" altLang="en-US" dirty="0"/>
              <a:t>入</a:t>
            </a:r>
            <a:r>
              <a:rPr lang="en-US" altLang="zh-CN" dirty="0" err="1"/>
              <a:t>adj</a:t>
            </a:r>
            <a:r>
              <a:rPr lang="en-US" altLang="zh-CN" dirty="0"/>
              <a:t>-RIB-In</a:t>
            </a:r>
          </a:p>
          <a:p>
            <a:pPr lvl="2"/>
            <a:r>
              <a:rPr lang="zh-CN" altLang="en-US" dirty="0" smtClean="0"/>
              <a:t>前缀合法且入口过滤</a:t>
            </a:r>
            <a:r>
              <a:rPr lang="en-US" altLang="zh-CN" dirty="0" smtClean="0"/>
              <a:t>filter(deny\permit\dynamic)</a:t>
            </a:r>
          </a:p>
          <a:p>
            <a:pPr lvl="2"/>
            <a:r>
              <a:rPr lang="zh-CN" altLang="en-US" dirty="0" smtClean="0"/>
              <a:t>计算最优路由，更新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endParaRPr lang="en-US" altLang="zh-CN" dirty="0"/>
          </a:p>
          <a:p>
            <a:pPr lvl="2"/>
            <a:r>
              <a:rPr lang="zh-CN" altLang="en-US" dirty="0" smtClean="0"/>
              <a:t>出口过滤：宣告，更新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bgp_adj_in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Peer(</a:t>
            </a:r>
            <a:r>
              <a:rPr lang="en-US" altLang="zh-CN" dirty="0" err="1" smtClean="0"/>
              <a:t>bgpd.h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b</a:t>
            </a:r>
            <a:r>
              <a:rPr lang="en-US" altLang="zh-CN" dirty="0" err="1" smtClean="0"/>
              <a:t>gp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(static routing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; routing info base)</a:t>
            </a:r>
          </a:p>
          <a:p>
            <a:pPr lvl="2"/>
            <a:r>
              <a:rPr lang="en-US" altLang="zh-CN" dirty="0" smtClean="0"/>
              <a:t>Remote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remote id</a:t>
            </a:r>
          </a:p>
          <a:p>
            <a:pPr lvl="2"/>
            <a:r>
              <a:rPr lang="en-US" altLang="zh-CN" dirty="0" smtClean="0"/>
              <a:t>Local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Local id</a:t>
            </a:r>
          </a:p>
          <a:p>
            <a:pPr lvl="2"/>
            <a:r>
              <a:rPr lang="en-US" altLang="zh-CN" dirty="0" smtClean="0"/>
              <a:t>Next hop</a:t>
            </a:r>
          </a:p>
          <a:p>
            <a:pPr lvl="1"/>
            <a:r>
              <a:rPr lang="en-US" altLang="zh-CN" dirty="0" err="1" smtClean="0"/>
              <a:t>Attr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Prefix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 Hop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MED-multi </a:t>
            </a:r>
            <a:r>
              <a:rPr lang="en-US" altLang="zh-CN" dirty="0"/>
              <a:t>exit </a:t>
            </a:r>
            <a:r>
              <a:rPr lang="en-US" altLang="zh-CN" dirty="0" smtClean="0"/>
              <a:t>disc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LocPrf</a:t>
            </a:r>
            <a:r>
              <a:rPr lang="zh-CN" altLang="en-US" dirty="0" smtClean="0"/>
              <a:t>、</a:t>
            </a:r>
            <a:r>
              <a:rPr lang="en-US" altLang="zh-CN" dirty="0"/>
              <a:t>As </a:t>
            </a:r>
            <a:r>
              <a:rPr lang="en-US" altLang="zh-CN" dirty="0" smtClean="0"/>
              <a:t>path</a:t>
            </a:r>
            <a:endParaRPr lang="en-US" altLang="zh-CN" dirty="0"/>
          </a:p>
          <a:p>
            <a:pPr lvl="2"/>
            <a:r>
              <a:rPr lang="en-US" altLang="zh-CN" dirty="0"/>
              <a:t>Status codes</a:t>
            </a:r>
            <a:r>
              <a:rPr lang="zh-CN" altLang="en-US" dirty="0"/>
              <a:t>（</a:t>
            </a:r>
            <a:r>
              <a:rPr lang="en-US" altLang="zh-CN" dirty="0"/>
              <a:t>origin attribute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A-aggregate</a:t>
            </a:r>
            <a:r>
              <a:rPr lang="zh-CN" altLang="en-US" dirty="0"/>
              <a:t>、</a:t>
            </a:r>
            <a:r>
              <a:rPr lang="en-US" altLang="zh-CN" dirty="0"/>
              <a:t>B-Best</a:t>
            </a:r>
            <a:r>
              <a:rPr lang="zh-CN" altLang="en-US" dirty="0"/>
              <a:t>、</a:t>
            </a:r>
            <a:r>
              <a:rPr lang="en-US" altLang="zh-CN" dirty="0"/>
              <a:t>E-</a:t>
            </a:r>
            <a:r>
              <a:rPr lang="en-US" altLang="zh-CN" dirty="0" err="1"/>
              <a:t>ebgp</a:t>
            </a:r>
            <a:r>
              <a:rPr lang="zh-CN" altLang="en-US" dirty="0"/>
              <a:t>、</a:t>
            </a:r>
            <a:r>
              <a:rPr lang="en-US" altLang="zh-CN" dirty="0"/>
              <a:t>I-</a:t>
            </a:r>
            <a:r>
              <a:rPr lang="en-US" altLang="zh-CN" dirty="0" err="1"/>
              <a:t>ibgp</a:t>
            </a:r>
            <a:r>
              <a:rPr lang="zh-CN" altLang="en-US" dirty="0"/>
              <a:t>、</a:t>
            </a:r>
            <a:r>
              <a:rPr lang="en-US" altLang="zh-CN" dirty="0"/>
              <a:t>L-local</a:t>
            </a: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/>
              <a:t>Attr_extra</a:t>
            </a:r>
            <a:r>
              <a:rPr lang="zh-CN" altLang="en-US" sz="2200" dirty="0"/>
              <a:t>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双向链表结构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0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bgp_adj_out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Peer(</a:t>
            </a:r>
            <a:r>
              <a:rPr lang="en-US" altLang="zh-CN" dirty="0" err="1" smtClean="0"/>
              <a:t>bgpd.h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b</a:t>
            </a:r>
            <a:r>
              <a:rPr lang="en-US" altLang="zh-CN" dirty="0" err="1" smtClean="0"/>
              <a:t>gp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(static routing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; routing info base)</a:t>
            </a:r>
          </a:p>
          <a:p>
            <a:pPr lvl="2"/>
            <a:r>
              <a:rPr lang="en-US" altLang="zh-CN" dirty="0" smtClean="0"/>
              <a:t>Remote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remote id</a:t>
            </a:r>
          </a:p>
          <a:p>
            <a:pPr lvl="2"/>
            <a:r>
              <a:rPr lang="en-US" altLang="zh-CN" dirty="0" smtClean="0"/>
              <a:t>Local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Local id</a:t>
            </a:r>
          </a:p>
          <a:p>
            <a:pPr lvl="2"/>
            <a:r>
              <a:rPr lang="en-US" altLang="zh-CN" dirty="0" smtClean="0"/>
              <a:t>Next hop</a:t>
            </a:r>
          </a:p>
          <a:p>
            <a:pPr lvl="1"/>
            <a:r>
              <a:rPr lang="en-US" altLang="zh-CN" dirty="0" err="1" smtClean="0"/>
              <a:t>Attr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Prefix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 Hop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MED-multi </a:t>
            </a:r>
            <a:r>
              <a:rPr lang="en-US" altLang="zh-CN" dirty="0"/>
              <a:t>exit </a:t>
            </a:r>
            <a:r>
              <a:rPr lang="en-US" altLang="zh-CN" dirty="0" smtClean="0"/>
              <a:t>disc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LocPrf</a:t>
            </a:r>
            <a:r>
              <a:rPr lang="zh-CN" altLang="en-US" dirty="0" smtClean="0"/>
              <a:t>、</a:t>
            </a:r>
            <a:r>
              <a:rPr lang="en-US" altLang="zh-CN" dirty="0"/>
              <a:t>As </a:t>
            </a:r>
            <a:r>
              <a:rPr lang="en-US" altLang="zh-CN" dirty="0" smtClean="0"/>
              <a:t>path</a:t>
            </a:r>
            <a:endParaRPr lang="en-US" altLang="zh-CN" dirty="0"/>
          </a:p>
          <a:p>
            <a:pPr lvl="2"/>
            <a:r>
              <a:rPr lang="en-US" altLang="zh-CN" dirty="0"/>
              <a:t>Status codes</a:t>
            </a:r>
            <a:r>
              <a:rPr lang="zh-CN" altLang="en-US" dirty="0"/>
              <a:t>（</a:t>
            </a:r>
            <a:r>
              <a:rPr lang="en-US" altLang="zh-CN" dirty="0"/>
              <a:t>origin attribute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A-aggregate</a:t>
            </a:r>
            <a:r>
              <a:rPr lang="zh-CN" altLang="en-US" dirty="0"/>
              <a:t>、</a:t>
            </a:r>
            <a:r>
              <a:rPr lang="en-US" altLang="zh-CN" dirty="0"/>
              <a:t>B-Best</a:t>
            </a:r>
            <a:r>
              <a:rPr lang="zh-CN" altLang="en-US" dirty="0"/>
              <a:t>、</a:t>
            </a:r>
            <a:r>
              <a:rPr lang="en-US" altLang="zh-CN" dirty="0"/>
              <a:t>E-</a:t>
            </a:r>
            <a:r>
              <a:rPr lang="en-US" altLang="zh-CN" dirty="0" err="1"/>
              <a:t>ebgp</a:t>
            </a:r>
            <a:r>
              <a:rPr lang="zh-CN" altLang="en-US" dirty="0"/>
              <a:t>、</a:t>
            </a:r>
            <a:r>
              <a:rPr lang="en-US" altLang="zh-CN" dirty="0"/>
              <a:t>I-</a:t>
            </a:r>
            <a:r>
              <a:rPr lang="en-US" altLang="zh-CN" dirty="0" err="1"/>
              <a:t>ibgp</a:t>
            </a:r>
            <a:r>
              <a:rPr lang="zh-CN" altLang="en-US" dirty="0"/>
              <a:t>、</a:t>
            </a:r>
            <a:r>
              <a:rPr lang="en-US" altLang="zh-CN" dirty="0"/>
              <a:t>L-local</a:t>
            </a: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/>
              <a:t>Attr_extra</a:t>
            </a:r>
            <a:r>
              <a:rPr lang="zh-CN" altLang="en-US" sz="2200" dirty="0"/>
              <a:t>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prstClr val="black"/>
                </a:solidFill>
              </a:rPr>
              <a:t>bgp_advertise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</a:rPr>
              <a:t>prefix info</a:t>
            </a:r>
            <a:r>
              <a:rPr lang="zh-CN" altLang="en-US" dirty="0" smtClean="0">
                <a:solidFill>
                  <a:prstClr val="black"/>
                </a:solidFill>
              </a:rPr>
              <a:t>、</a:t>
            </a:r>
            <a:r>
              <a:rPr lang="en-US" altLang="zh-CN" dirty="0" err="1" smtClean="0">
                <a:solidFill>
                  <a:prstClr val="black"/>
                </a:solidFill>
              </a:rPr>
              <a:t>bgp</a:t>
            </a:r>
            <a:r>
              <a:rPr lang="en-US" altLang="zh-CN" dirty="0" smtClean="0">
                <a:solidFill>
                  <a:prstClr val="black"/>
                </a:solidFill>
              </a:rPr>
              <a:t> info</a:t>
            </a:r>
            <a:r>
              <a:rPr lang="zh-CN" altLang="en-US" dirty="0" smtClean="0">
                <a:solidFill>
                  <a:prstClr val="black"/>
                </a:solidFill>
              </a:rPr>
              <a:t>、双向链表结构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双向链表结构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12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BGP_INFO_SELECTED</a:t>
            </a:r>
            <a:r>
              <a:rPr lang="zh-CN" altLang="en-US" dirty="0" smtClean="0"/>
              <a:t>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569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FIB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Bgp_zebra_announce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Zapi_ipv4_route</a:t>
            </a:r>
          </a:p>
          <a:p>
            <a:pPr lvl="3"/>
            <a:r>
              <a:rPr lang="en-US" altLang="zh-CN" dirty="0" smtClean="0"/>
              <a:t>FIB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stream buffer</a:t>
            </a:r>
          </a:p>
          <a:p>
            <a:pPr lvl="1"/>
            <a:r>
              <a:rPr lang="en-US" altLang="zh-CN" dirty="0" err="1" smtClean="0"/>
              <a:t>Bgp_zebra_withdraw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13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Attrs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b</a:t>
            </a:r>
            <a:r>
              <a:rPr lang="en-US" altLang="zh-CN" dirty="0" err="1" smtClean="0"/>
              <a:t>gp_input_filter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Access_list_apply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Prefix_list_apply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As_list_apply</a:t>
            </a: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err="1"/>
              <a:t>Bgp_input_modifier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Route_map_apply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1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</a:t>
            </a:r>
            <a:r>
              <a:rPr lang="en-US" altLang="zh-CN" dirty="0" smtClean="0"/>
              <a:t>port </a:t>
            </a:r>
            <a:r>
              <a:rPr lang="en-US" altLang="zh-CN" dirty="0" err="1" smtClean="0"/>
              <a:t>Attrs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Output routing filter ORF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Prefix_list_apply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peer-&gt;</a:t>
            </a:r>
            <a:r>
              <a:rPr lang="en-US" altLang="zh-CN" dirty="0" err="1" smtClean="0"/>
              <a:t>orf_plist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bgp_output_filter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bgp_announce_check</a:t>
            </a:r>
            <a:r>
              <a:rPr lang="zh-CN" altLang="en-US" dirty="0" smtClean="0"/>
              <a:t>调用）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Access_list_apply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Prefix_list_apply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As_list_apply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56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r>
              <a:rPr lang="zh-CN" altLang="en-US" dirty="0" smtClean="0"/>
              <a:t>可行性分析</a:t>
            </a:r>
            <a:endParaRPr lang="en-US" altLang="zh-CN" dirty="0" smtClean="0"/>
          </a:p>
          <a:p>
            <a:r>
              <a:rPr lang="zh-CN" altLang="en-US" dirty="0" smtClean="0"/>
              <a:t>创新点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65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calculation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Bgp_info_cmp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r>
              <a:rPr lang="en-US" altLang="zh-CN" dirty="0" smtClean="0"/>
              <a:t>Weight</a:t>
            </a:r>
            <a:r>
              <a:rPr lang="zh-CN" altLang="en-US" dirty="0" smtClean="0"/>
              <a:t>：选值大的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preference</a:t>
            </a:r>
            <a:r>
              <a:rPr lang="zh-CN" altLang="en-US" dirty="0" smtClean="0"/>
              <a:t>：选值大的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Static&gt;aggregate&gt;redistribute&gt;</a:t>
            </a:r>
            <a:r>
              <a:rPr lang="zh-CN" altLang="en-US" dirty="0" smtClean="0"/>
              <a:t>剩余路由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path </a:t>
            </a:r>
            <a:r>
              <a:rPr lang="zh-CN" altLang="en-US" dirty="0" smtClean="0"/>
              <a:t>选短的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Origin code</a:t>
            </a:r>
            <a:r>
              <a:rPr lang="zh-CN" altLang="en-US" dirty="0" smtClean="0"/>
              <a:t>选小的：</a:t>
            </a:r>
            <a:r>
              <a:rPr lang="en-US" altLang="zh-CN" dirty="0" err="1" smtClean="0"/>
              <a:t>igp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egp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不完整路由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MED</a:t>
            </a:r>
            <a:r>
              <a:rPr lang="zh-CN" altLang="en-US" dirty="0" smtClean="0"/>
              <a:t>值选小的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Ebgp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Igp</a:t>
            </a:r>
            <a:r>
              <a:rPr lang="en-US" altLang="zh-CN" dirty="0" smtClean="0"/>
              <a:t> metric</a:t>
            </a:r>
            <a:r>
              <a:rPr lang="zh-CN" altLang="en-US" dirty="0" smtClean="0"/>
              <a:t>选小的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路由优先选择最老的路由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更低的路由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选择邻居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地址最小的路由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51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，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ebgp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信息包含哪些内容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fib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rib</a:t>
            </a:r>
            <a:r>
              <a:rPr lang="zh-CN" altLang="en-US" dirty="0" smtClean="0"/>
              <a:t>表项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手动模拟过滤和路由计算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一张大表的情况下</a:t>
            </a:r>
            <a:r>
              <a:rPr lang="en-US" altLang="zh-CN" dirty="0" smtClean="0"/>
              <a:t>】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设计模型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路由表</a:t>
            </a:r>
            <a:r>
              <a:rPr lang="zh-CN" altLang="en-US" dirty="0" smtClean="0">
                <a:solidFill>
                  <a:prstClr val="black"/>
                </a:solidFill>
              </a:rPr>
              <a:t>项</a:t>
            </a:r>
            <a:r>
              <a:rPr lang="en-US" altLang="zh-CN" dirty="0" smtClean="0">
                <a:solidFill>
                  <a:prstClr val="black"/>
                </a:solidFill>
              </a:rPr>
              <a:t>+</a:t>
            </a:r>
            <a:r>
              <a:rPr lang="zh-CN" altLang="en-US" dirty="0" smtClean="0">
                <a:solidFill>
                  <a:prstClr val="black"/>
                </a:solidFill>
              </a:rPr>
              <a:t>策略：倾向用数据库保存，清晰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Update</a:t>
            </a:r>
            <a:r>
              <a:rPr lang="zh-CN" altLang="en-US" dirty="0" smtClean="0">
                <a:solidFill>
                  <a:prstClr val="black"/>
                </a:solidFill>
              </a:rPr>
              <a:t>信息和配置文件：</a:t>
            </a:r>
            <a:r>
              <a:rPr lang="en-US" altLang="zh-CN" dirty="0" err="1" smtClean="0">
                <a:solidFill>
                  <a:prstClr val="black"/>
                </a:solidFill>
              </a:rPr>
              <a:t>json</a:t>
            </a:r>
            <a:r>
              <a:rPr lang="zh-CN" altLang="en-US" dirty="0" smtClean="0">
                <a:solidFill>
                  <a:prstClr val="black"/>
                </a:solidFill>
              </a:rPr>
              <a:t>格式输入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7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Version</a:t>
            </a:r>
          </a:p>
          <a:p>
            <a:r>
              <a:rPr lang="en-US" altLang="zh-CN" dirty="0" smtClean="0"/>
              <a:t>My </a:t>
            </a:r>
            <a:r>
              <a:rPr lang="en-US" altLang="zh-CN" dirty="0" err="1" smtClean="0"/>
              <a:t>asn</a:t>
            </a:r>
            <a:endParaRPr lang="en-US" altLang="zh-CN" dirty="0" smtClean="0"/>
          </a:p>
          <a:p>
            <a:r>
              <a:rPr lang="en-US" altLang="zh-CN" dirty="0" smtClean="0"/>
              <a:t>Hold time</a:t>
            </a:r>
          </a:p>
          <a:p>
            <a:r>
              <a:rPr lang="en-US" altLang="zh-CN" dirty="0" err="1" smtClean="0"/>
              <a:t>Bgp</a:t>
            </a:r>
            <a:r>
              <a:rPr lang="en-US" altLang="zh-CN" dirty="0" smtClean="0"/>
              <a:t> identifier</a:t>
            </a:r>
          </a:p>
          <a:p>
            <a:r>
              <a:rPr lang="en-US" altLang="zh-CN" dirty="0" smtClean="0"/>
              <a:t>Option</a:t>
            </a:r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en-US" altLang="zh-CN" dirty="0" smtClean="0"/>
              <a:t>Multiprotocol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AFI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+SAFI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Unicast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reserved</a:t>
            </a:r>
          </a:p>
          <a:p>
            <a:pPr lvl="2"/>
            <a:r>
              <a:rPr lang="en-US" altLang="zh-CN" dirty="0" smtClean="0"/>
              <a:t>Route refresh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</a:t>
            </a:r>
          </a:p>
          <a:p>
            <a:pPr lvl="2"/>
            <a:r>
              <a:rPr lang="en-US" altLang="zh-CN" dirty="0" smtClean="0"/>
              <a:t>Support for 4-octet AS number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 number</a:t>
            </a:r>
          </a:p>
          <a:p>
            <a:pPr lvl="2"/>
            <a:r>
              <a:rPr lang="en-US" altLang="zh-CN" smtClean="0"/>
              <a:t>Graceful restart capability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2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设计：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67" y="1513708"/>
            <a:ext cx="4926209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1459967" y="5865046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的话会</a:t>
            </a:r>
            <a:r>
              <a:rPr lang="zh-CN" altLang="en-US" dirty="0" smtClean="0"/>
              <a:t>震荡，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个路由器全连接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2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宣告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RIB</a:t>
            </a:r>
            <a:r>
              <a:rPr lang="zh-CN" altLang="en-US" dirty="0" smtClean="0"/>
              <a:t>表变化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R4</a:t>
            </a:r>
            <a:r>
              <a:rPr lang="zh-CN" altLang="en-US" dirty="0" smtClean="0"/>
              <a:t>向外宣告路由</a:t>
            </a:r>
            <a:r>
              <a:rPr lang="en-US" altLang="zh-CN" dirty="0" smtClean="0"/>
              <a:t>192.167.1.0/24</a:t>
            </a:r>
          </a:p>
          <a:p>
            <a:pPr lvl="2"/>
            <a:r>
              <a:rPr lang="zh-CN" altLang="en-US" dirty="0" smtClean="0"/>
              <a:t>查看</a:t>
            </a:r>
            <a:r>
              <a:rPr lang="en-US" altLang="zh-CN" dirty="0" smtClean="0"/>
              <a:t>R1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R4</a:t>
            </a:r>
            <a:r>
              <a:rPr lang="zh-CN" altLang="en-US" dirty="0" smtClean="0"/>
              <a:t>的路由表，</a:t>
            </a:r>
            <a:r>
              <a:rPr lang="en-US" altLang="zh-CN" dirty="0" err="1" smtClean="0"/>
              <a:t>nexthop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R4</a:t>
            </a:r>
            <a:r>
              <a:rPr lang="zh-CN" altLang="en-US" dirty="0"/>
              <a:t>向</a:t>
            </a:r>
            <a:r>
              <a:rPr lang="zh-CN" altLang="en-US" dirty="0" smtClean="0"/>
              <a:t>外宣告的地址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57853"/>
            <a:ext cx="3844733" cy="27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58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暂</a:t>
            </a:r>
            <a:r>
              <a:rPr lang="zh-CN" altLang="en-US" dirty="0" smtClean="0"/>
              <a:t>存的创新点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全连接，从</a:t>
            </a:r>
            <a:r>
              <a:rPr lang="en-US" altLang="zh-CN" dirty="0" smtClean="0"/>
              <a:t>n^2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</a:p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仅存储一份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计算优化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4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附录：地址</a:t>
            </a:r>
            <a:r>
              <a:rPr lang="zh-CN" altLang="en-US" dirty="0" smtClean="0"/>
              <a:t>簇和子地址簇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690689"/>
            <a:ext cx="5035550" cy="3564356"/>
          </a:xfrm>
        </p:spPr>
      </p:pic>
    </p:spTree>
    <p:extLst>
      <p:ext uri="{BB962C8B-B14F-4D97-AF65-F5344CB8AC3E}">
        <p14:creationId xmlns:p14="http://schemas.microsoft.com/office/powerpoint/2010/main" val="4499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的模型系统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集中处理平台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路由存储</a:t>
            </a:r>
            <a:r>
              <a:rPr lang="zh-CN" altLang="en-US" dirty="0"/>
              <a:t>、</a:t>
            </a:r>
            <a:r>
              <a:rPr lang="zh-CN" altLang="en-US" dirty="0" smtClean="0"/>
              <a:t>策略管理</a:t>
            </a:r>
            <a:r>
              <a:rPr lang="zh-CN" altLang="en-US" dirty="0"/>
              <a:t>、</a:t>
            </a:r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输入信息：更新的路由信息（宣告或者撤销）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存储信息：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/>
              <a:t>、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每台路由器的配置文件（</a:t>
            </a:r>
            <a:r>
              <a:rPr lang="en-US" altLang="zh-CN" dirty="0" smtClean="0"/>
              <a:t>import 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attrs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export filter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输出信息：</a:t>
            </a:r>
            <a:r>
              <a:rPr lang="zh-CN" altLang="en-US" dirty="0"/>
              <a:t>每</a:t>
            </a:r>
            <a:r>
              <a:rPr lang="zh-CN" altLang="en-US" dirty="0" smtClean="0"/>
              <a:t>台路由器向外宣告的路由信息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路由计算优化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集中存储，优化存储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Ri</a:t>
            </a:r>
            <a:r>
              <a:rPr lang="zh-CN" altLang="en-US" dirty="0" smtClean="0"/>
              <a:t>收到一条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route1</a:t>
            </a:r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input-filter</a:t>
            </a:r>
            <a:endParaRPr lang="en-US" altLang="zh-CN" dirty="0"/>
          </a:p>
          <a:p>
            <a:pPr lvl="2"/>
            <a:r>
              <a:rPr lang="zh-CN" altLang="en-US" dirty="0" smtClean="0"/>
              <a:t>过滤掉，</a:t>
            </a:r>
            <a:r>
              <a:rPr lang="en-US" altLang="zh-CN" dirty="0" smtClean="0"/>
              <a:t>end</a:t>
            </a:r>
          </a:p>
          <a:p>
            <a:pPr lvl="2"/>
            <a:r>
              <a:rPr lang="zh-CN" altLang="en-US" dirty="0"/>
              <a:t>没有过滤</a:t>
            </a:r>
            <a:r>
              <a:rPr lang="zh-CN" altLang="en-US" dirty="0" smtClean="0"/>
              <a:t>掉，执行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route-map</a:t>
            </a:r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route1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best-path</a:t>
            </a:r>
          </a:p>
          <a:p>
            <a:pPr lvl="2"/>
            <a:r>
              <a:rPr lang="en-US" altLang="zh-CN" dirty="0" smtClean="0"/>
              <a:t>Best-path</a:t>
            </a:r>
            <a:r>
              <a:rPr lang="zh-CN" altLang="en-US" dirty="0" smtClean="0"/>
              <a:t>未变，</a:t>
            </a:r>
            <a:r>
              <a:rPr lang="en-US" altLang="zh-CN" dirty="0" smtClean="0"/>
              <a:t>end</a:t>
            </a:r>
          </a:p>
          <a:p>
            <a:pPr lvl="2"/>
            <a:r>
              <a:rPr lang="en-US" altLang="zh-CN" dirty="0" smtClean="0"/>
              <a:t>Best-path</a:t>
            </a:r>
            <a:r>
              <a:rPr lang="zh-CN" altLang="en-US" dirty="0" smtClean="0"/>
              <a:t>改变，更新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；执行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out filter</a:t>
            </a:r>
            <a:r>
              <a:rPr lang="en-US" altLang="zh-CN" dirty="0"/>
              <a:t>:</a:t>
            </a:r>
            <a:r>
              <a:rPr lang="zh-CN" altLang="en-US" dirty="0" smtClean="0"/>
              <a:t>过滤掉，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；没有过滤掉，更新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向外宣告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en-US" altLang="zh-CN" dirty="0" err="1" smtClean="0">
                <a:solidFill>
                  <a:srgbClr val="FF0000"/>
                </a:solidFill>
              </a:rPr>
              <a:t>ebgp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lvl="1"/>
            <a:r>
              <a:rPr lang="en-US" altLang="zh-CN" dirty="0" smtClean="0"/>
              <a:t>Route1</a:t>
            </a:r>
            <a:r>
              <a:rPr lang="zh-CN" altLang="en-US" dirty="0" smtClean="0"/>
              <a:t>作为最优路径，输入其他域内边界路由器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input-filter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route-map</a:t>
            </a:r>
            <a:r>
              <a:rPr lang="zh-CN" altLang="en-US" dirty="0" smtClean="0"/>
              <a:t>，更新自己的</a:t>
            </a:r>
            <a:r>
              <a:rPr lang="en-US" altLang="zh-CN" dirty="0" smtClean="0"/>
              <a:t>rib-in</a:t>
            </a:r>
          </a:p>
          <a:p>
            <a:pPr lvl="2"/>
            <a:r>
              <a:rPr lang="en-US" altLang="zh-CN" dirty="0" smtClean="0"/>
              <a:t>Best-path-</a:t>
            </a:r>
            <a:r>
              <a:rPr lang="en-US" altLang="zh-CN" dirty="0" err="1" smtClean="0"/>
              <a:t>cal</a:t>
            </a:r>
            <a:r>
              <a:rPr lang="zh-CN" altLang="en-US" dirty="0" smtClean="0"/>
              <a:t>，更新自己的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pPr lvl="2"/>
            <a:r>
              <a:rPr lang="en-US" altLang="zh-CN" dirty="0" smtClean="0"/>
              <a:t>out-filter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RIB-out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向外宣告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en-US" altLang="zh-CN" dirty="0" err="1" smtClean="0">
                <a:solidFill>
                  <a:srgbClr val="FF0000"/>
                </a:solidFill>
              </a:rPr>
              <a:t>ebgp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60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集中进行路由存储、策略管理和路由优化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和现有的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模式相同，保证正确性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的全连接问题</a:t>
            </a:r>
            <a:endParaRPr lang="en-US" altLang="zh-CN" dirty="0" smtClean="0"/>
          </a:p>
          <a:p>
            <a:pPr lvl="1"/>
            <a:r>
              <a:rPr lang="zh-CN" altLang="en-US" dirty="0"/>
              <a:t>全部</a:t>
            </a:r>
            <a:r>
              <a:rPr lang="zh-CN" altLang="en-US" dirty="0" smtClean="0"/>
              <a:t>路由，解决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的震荡、环路等问题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11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路径不一致问题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路由经过路由器的时候，属性变了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路由器的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边界路由器的</a:t>
            </a:r>
            <a:r>
              <a:rPr lang="en-US" altLang="zh-CN" dirty="0" smtClean="0"/>
              <a:t>best-path</a:t>
            </a:r>
            <a:r>
              <a:rPr lang="zh-CN" altLang="en-US" dirty="0" smtClean="0"/>
              <a:t>不同（路由一致性？）</a:t>
            </a:r>
            <a:endParaRPr lang="en-US" altLang="zh-CN" dirty="0" smtClean="0"/>
          </a:p>
          <a:p>
            <a:r>
              <a:rPr lang="en-US" altLang="zh-CN" dirty="0" smtClean="0"/>
              <a:t>Example test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传一跳就不传输了  ，因为其他的都传输了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60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路由信息不需要在域内传输</a:t>
            </a:r>
            <a:endParaRPr lang="en-US" altLang="zh-CN" dirty="0" smtClean="0"/>
          </a:p>
          <a:p>
            <a:r>
              <a:rPr lang="zh-CN" altLang="en-US" dirty="0" smtClean="0"/>
              <a:t>集中存储有优化空间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81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不分路由器存储，会怎么样</a:t>
            </a:r>
            <a:endParaRPr lang="en-US" altLang="zh-CN" dirty="0" smtClean="0"/>
          </a:p>
          <a:p>
            <a:pPr lvl="1"/>
            <a:r>
              <a:rPr lang="en-US" altLang="zh-CN" dirty="0" err="1"/>
              <a:t>Ri</a:t>
            </a:r>
            <a:r>
              <a:rPr lang="zh-CN" altLang="en-US" dirty="0"/>
              <a:t>收到一条</a:t>
            </a:r>
            <a:r>
              <a:rPr lang="en-US" altLang="zh-CN" dirty="0"/>
              <a:t>update</a:t>
            </a:r>
            <a:r>
              <a:rPr lang="zh-CN" altLang="en-US" dirty="0"/>
              <a:t>消息</a:t>
            </a:r>
            <a:r>
              <a:rPr lang="en-US" altLang="zh-CN" dirty="0"/>
              <a:t>route1</a:t>
            </a:r>
          </a:p>
          <a:p>
            <a:pPr lvl="1"/>
            <a:r>
              <a:rPr lang="zh-CN" altLang="en-US" dirty="0"/>
              <a:t>经过</a:t>
            </a:r>
            <a:r>
              <a:rPr lang="en-US" altLang="zh-CN" dirty="0" err="1"/>
              <a:t>Ri</a:t>
            </a:r>
            <a:r>
              <a:rPr lang="zh-CN" altLang="en-US" dirty="0"/>
              <a:t>的</a:t>
            </a:r>
            <a:r>
              <a:rPr lang="en-US" altLang="zh-CN" dirty="0"/>
              <a:t>input-filter</a:t>
            </a:r>
          </a:p>
          <a:p>
            <a:pPr lvl="2"/>
            <a:r>
              <a:rPr lang="zh-CN" altLang="en-US" dirty="0"/>
              <a:t>过滤掉，</a:t>
            </a:r>
            <a:r>
              <a:rPr lang="en-US" altLang="zh-CN" dirty="0"/>
              <a:t>end</a:t>
            </a:r>
          </a:p>
          <a:p>
            <a:pPr lvl="2"/>
            <a:r>
              <a:rPr lang="zh-CN" altLang="en-US" dirty="0"/>
              <a:t>没有过滤掉，执行</a:t>
            </a:r>
            <a:r>
              <a:rPr lang="en-US" altLang="zh-CN" dirty="0" err="1"/>
              <a:t>Ri</a:t>
            </a:r>
            <a:r>
              <a:rPr lang="zh-CN" altLang="en-US" dirty="0"/>
              <a:t>的</a:t>
            </a:r>
            <a:r>
              <a:rPr lang="en-US" altLang="zh-CN" dirty="0"/>
              <a:t>route-map</a:t>
            </a:r>
          </a:p>
          <a:p>
            <a:pPr lvl="1"/>
            <a:r>
              <a:rPr lang="zh-CN" altLang="en-US" dirty="0"/>
              <a:t>更新</a:t>
            </a:r>
            <a:r>
              <a:rPr lang="en-US" altLang="zh-CN" dirty="0" err="1"/>
              <a:t>Ri</a:t>
            </a:r>
            <a:r>
              <a:rPr lang="zh-CN" altLang="en-US" dirty="0"/>
              <a:t>的</a:t>
            </a:r>
            <a:r>
              <a:rPr lang="en-US" altLang="zh-CN" dirty="0"/>
              <a:t>RIB-in</a:t>
            </a:r>
            <a:r>
              <a:rPr lang="zh-CN" altLang="en-US" dirty="0"/>
              <a:t>，计算</a:t>
            </a:r>
            <a:r>
              <a:rPr lang="en-US" altLang="zh-CN" dirty="0"/>
              <a:t>route1</a:t>
            </a:r>
            <a:r>
              <a:rPr lang="zh-CN" altLang="en-US" dirty="0"/>
              <a:t>对应</a:t>
            </a:r>
            <a:r>
              <a:rPr lang="en-US" altLang="zh-CN" dirty="0"/>
              <a:t>prefix</a:t>
            </a:r>
            <a:r>
              <a:rPr lang="zh-CN" altLang="en-US" dirty="0"/>
              <a:t>的</a:t>
            </a:r>
            <a:r>
              <a:rPr lang="en-US" altLang="zh-CN" dirty="0"/>
              <a:t>best-path</a:t>
            </a:r>
          </a:p>
          <a:p>
            <a:pPr lvl="2"/>
            <a:r>
              <a:rPr lang="en-US" altLang="zh-CN" dirty="0"/>
              <a:t>Best-path</a:t>
            </a:r>
            <a:r>
              <a:rPr lang="zh-CN" altLang="en-US" dirty="0"/>
              <a:t>未变，</a:t>
            </a:r>
            <a:r>
              <a:rPr lang="en-US" altLang="zh-CN" dirty="0"/>
              <a:t>end</a:t>
            </a:r>
          </a:p>
          <a:p>
            <a:pPr lvl="2"/>
            <a:r>
              <a:rPr lang="en-US" altLang="zh-CN" dirty="0"/>
              <a:t>Best-path</a:t>
            </a:r>
            <a:r>
              <a:rPr lang="zh-CN" altLang="en-US" dirty="0"/>
              <a:t>改变，更新</a:t>
            </a:r>
            <a:r>
              <a:rPr lang="en-US" altLang="zh-CN" dirty="0" err="1"/>
              <a:t>Ri</a:t>
            </a:r>
            <a:r>
              <a:rPr lang="zh-CN" altLang="en-US" dirty="0"/>
              <a:t>的</a:t>
            </a:r>
            <a:r>
              <a:rPr lang="en-US" altLang="zh-CN" dirty="0" err="1"/>
              <a:t>Loc</a:t>
            </a:r>
            <a:r>
              <a:rPr lang="en-US" altLang="zh-CN" dirty="0"/>
              <a:t>-RIB</a:t>
            </a:r>
            <a:r>
              <a:rPr lang="zh-CN" altLang="en-US" dirty="0"/>
              <a:t>；执行</a:t>
            </a:r>
            <a:r>
              <a:rPr lang="en-US" altLang="zh-CN" dirty="0" err="1"/>
              <a:t>Ri</a:t>
            </a:r>
            <a:r>
              <a:rPr lang="zh-CN" altLang="en-US" dirty="0"/>
              <a:t>的</a:t>
            </a:r>
            <a:r>
              <a:rPr lang="en-US" altLang="zh-CN" dirty="0"/>
              <a:t>out filter:</a:t>
            </a:r>
            <a:r>
              <a:rPr lang="zh-CN" altLang="en-US" dirty="0"/>
              <a:t>过滤掉，</a:t>
            </a:r>
            <a:r>
              <a:rPr lang="en-US" altLang="zh-CN" dirty="0"/>
              <a:t>end</a:t>
            </a:r>
            <a:r>
              <a:rPr lang="zh-CN" altLang="en-US" dirty="0"/>
              <a:t>；没有过滤掉，更新</a:t>
            </a:r>
            <a:r>
              <a:rPr lang="en-US" altLang="zh-CN" dirty="0" err="1"/>
              <a:t>Adj</a:t>
            </a:r>
            <a:r>
              <a:rPr lang="en-US" altLang="zh-CN" dirty="0"/>
              <a:t>-RIB-out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向外宣告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en-US" altLang="zh-CN" dirty="0" err="1">
                <a:solidFill>
                  <a:srgbClr val="FF0000"/>
                </a:solidFill>
              </a:rPr>
              <a:t>ebgp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</a:p>
          <a:p>
            <a:pPr lvl="1"/>
            <a:r>
              <a:rPr lang="en-US" altLang="zh-CN" dirty="0"/>
              <a:t>Route1</a:t>
            </a:r>
            <a:r>
              <a:rPr lang="zh-CN" altLang="en-US" dirty="0"/>
              <a:t>作为最优路径，输入其他域内边界路由器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input-filter</a:t>
            </a:r>
            <a:r>
              <a:rPr lang="zh-CN" altLang="en-US" dirty="0"/>
              <a:t>、</a:t>
            </a:r>
            <a:r>
              <a:rPr lang="en-US" altLang="zh-CN" dirty="0"/>
              <a:t>route-map</a:t>
            </a:r>
            <a:r>
              <a:rPr lang="zh-CN" altLang="en-US" dirty="0"/>
              <a:t>，更新自己的</a:t>
            </a:r>
            <a:r>
              <a:rPr lang="en-US" altLang="zh-CN" dirty="0"/>
              <a:t>rib-in</a:t>
            </a:r>
          </a:p>
          <a:p>
            <a:pPr lvl="2"/>
            <a:r>
              <a:rPr lang="en-US" altLang="zh-CN" dirty="0"/>
              <a:t>Best-path-</a:t>
            </a:r>
            <a:r>
              <a:rPr lang="en-US" altLang="zh-CN" dirty="0" err="1"/>
              <a:t>cal</a:t>
            </a:r>
            <a:r>
              <a:rPr lang="zh-CN" altLang="en-US" dirty="0"/>
              <a:t>，更新自己的</a:t>
            </a:r>
            <a:r>
              <a:rPr lang="en-US" altLang="zh-CN" dirty="0" err="1"/>
              <a:t>Loc</a:t>
            </a:r>
            <a:r>
              <a:rPr lang="en-US" altLang="zh-CN" dirty="0"/>
              <a:t>-RIB</a:t>
            </a:r>
          </a:p>
          <a:p>
            <a:pPr lvl="2"/>
            <a:r>
              <a:rPr lang="en-US" altLang="zh-CN" dirty="0"/>
              <a:t>out-filter</a:t>
            </a:r>
            <a:r>
              <a:rPr lang="zh-CN" altLang="en-US" dirty="0"/>
              <a:t>，更新</a:t>
            </a:r>
            <a:r>
              <a:rPr lang="en-US" altLang="zh-CN" dirty="0"/>
              <a:t>RIB-out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向外宣告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en-US" altLang="zh-CN" dirty="0" err="1">
                <a:solidFill>
                  <a:srgbClr val="FF0000"/>
                </a:solidFill>
              </a:rPr>
              <a:t>ebgp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4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4196</TotalTime>
  <Words>1034</Words>
  <Application>Microsoft Office PowerPoint</Application>
  <PresentationFormat>全屏显示(4:3)</PresentationFormat>
  <Paragraphs>188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黑体</vt:lpstr>
      <vt:lpstr>Arial</vt:lpstr>
      <vt:lpstr>Cambria</vt:lpstr>
      <vt:lpstr>Office 主题​​</vt:lpstr>
      <vt:lpstr>毕设阶段讨论</vt:lpstr>
      <vt:lpstr>目录</vt:lpstr>
      <vt:lpstr>目标</vt:lpstr>
      <vt:lpstr>设计方案1</vt:lpstr>
      <vt:lpstr>可行性分析</vt:lpstr>
      <vt:lpstr>PowerPoint 演示文稿</vt:lpstr>
      <vt:lpstr>路径不一致问题</vt:lpstr>
      <vt:lpstr>创新点</vt:lpstr>
      <vt:lpstr>设计方案2</vt:lpstr>
      <vt:lpstr>可行性分析</vt:lpstr>
      <vt:lpstr>创新点</vt:lpstr>
      <vt:lpstr>其他工作</vt:lpstr>
      <vt:lpstr>Update Message</vt:lpstr>
      <vt:lpstr>Adj-RIB-In（bgp_adj_in）</vt:lpstr>
      <vt:lpstr>Adj-RIB-Out（bgp_adj_out）</vt:lpstr>
      <vt:lpstr>Loc-RIB</vt:lpstr>
      <vt:lpstr>FIB</vt:lpstr>
      <vt:lpstr>Import Attrs</vt:lpstr>
      <vt:lpstr>Export Attrs</vt:lpstr>
      <vt:lpstr>Routing calculation</vt:lpstr>
      <vt:lpstr>plan</vt:lpstr>
      <vt:lpstr>open</vt:lpstr>
      <vt:lpstr>拓扑设计：</vt:lpstr>
      <vt:lpstr>初步测试</vt:lpstr>
      <vt:lpstr>配置文件</vt:lpstr>
      <vt:lpstr>暂存的创新点</vt:lpstr>
      <vt:lpstr>附录：地址簇和子地址簇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 Wang</dc:creator>
  <cp:lastModifiedBy>Qing Wang</cp:lastModifiedBy>
  <cp:revision>110</cp:revision>
  <dcterms:created xsi:type="dcterms:W3CDTF">2017-11-20T02:31:02Z</dcterms:created>
  <dcterms:modified xsi:type="dcterms:W3CDTF">2017-11-30T13:04:08Z</dcterms:modified>
</cp:coreProperties>
</file>