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5" r:id="rId6"/>
    <p:sldId id="268" r:id="rId7"/>
    <p:sldId id="267" r:id="rId8"/>
    <p:sldId id="262" r:id="rId9"/>
    <p:sldId id="278" r:id="rId10"/>
    <p:sldId id="269" r:id="rId11"/>
    <p:sldId id="270" r:id="rId12"/>
    <p:sldId id="279" r:id="rId13"/>
    <p:sldId id="273" r:id="rId14"/>
    <p:sldId id="272" r:id="rId15"/>
    <p:sldId id="274" r:id="rId16"/>
    <p:sldId id="276" r:id="rId17"/>
    <p:sldId id="277" r:id="rId18"/>
    <p:sldId id="266" r:id="rId19"/>
    <p:sldId id="27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57080" autoAdjust="0"/>
  </p:normalViewPr>
  <p:slideViewPr>
    <p:cSldViewPr snapToGrid="0">
      <p:cViewPr varScale="1">
        <p:scale>
          <a:sx n="52" d="100"/>
          <a:sy n="52" d="100"/>
        </p:scale>
        <p:origin x="25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1CD42-7122-48C7-BE27-5380E4803C27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9253D-9922-4063-AA59-B9E9C13B7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5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过来的路由，不会再向外传播，即使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路由发生变化，因为每次发的也都是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Ibgp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的作用：某一个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收还是不收，所有的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路由都要分发（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出站过滤）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Med</a:t>
            </a:r>
            <a:r>
              <a:rPr lang="zh-CN" altLang="en-US" dirty="0" smtClean="0"/>
              <a:t>相关的例子再走一遍？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路由算法？</a:t>
            </a:r>
            <a:r>
              <a:rPr lang="en-US" altLang="zh-CN" dirty="0" smtClean="0"/>
              <a:t>Med</a:t>
            </a:r>
            <a:r>
              <a:rPr lang="zh-CN" altLang="en-US" dirty="0" smtClean="0"/>
              <a:t>怎么办，具体写出来；并行路由计算的想法（</a:t>
            </a:r>
            <a:r>
              <a:rPr lang="en-US" altLang="zh-CN" dirty="0" err="1" smtClean="0"/>
              <a:t>rcp</a:t>
            </a:r>
            <a:r>
              <a:rPr lang="zh-CN" altLang="en-US" dirty="0" smtClean="0"/>
              <a:t>的代码）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和已有工作的区别：</a:t>
            </a:r>
            <a:r>
              <a:rPr lang="en-US" altLang="zh-CN" dirty="0" smtClean="0"/>
              <a:t>RCP【</a:t>
            </a:r>
            <a:r>
              <a:rPr lang="zh-CN" altLang="en-US" dirty="0" smtClean="0"/>
              <a:t>路由算法</a:t>
            </a:r>
            <a:r>
              <a:rPr lang="en-US" altLang="zh-CN" dirty="0" smtClean="0"/>
              <a:t>】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往下具体的实现设计：建议集中平台自己设计；</a:t>
            </a:r>
            <a:r>
              <a:rPr lang="en-US" altLang="zh-CN" dirty="0" smtClean="0"/>
              <a:t>quagga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数据集：验证算法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实际的路由网络、配置、</a:t>
            </a:r>
            <a:r>
              <a:rPr lang="en-US" altLang="zh-CN" dirty="0" smtClean="0"/>
              <a:t>】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实现结果：</a:t>
            </a:r>
            <a:r>
              <a:rPr lang="en-US" altLang="zh-CN" dirty="0" smtClean="0"/>
              <a:t>testbed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4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增量式比较方案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8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例子再试试：早来的早比，不同的到来顺序要走一遍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是不是都是产生信息环路，保证结果正确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7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2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再试一遍？到来顺序都走一遍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CCNP ROUTE 423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分别计算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，不存在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0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A80-5959-4B89-B003-A02DBF0A45FD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3825-3A68-4276-B851-0EF8E3671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A80-5959-4B89-B003-A02DBF0A45FD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3825-3A68-4276-B851-0EF8E3671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A80-5959-4B89-B003-A02DBF0A45FD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3825-3A68-4276-B851-0EF8E3671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3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A80-5959-4B89-B003-A02DBF0A45FD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3825-3A68-4276-B851-0EF8E3671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0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A80-5959-4B89-B003-A02DBF0A45FD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3825-3A68-4276-B851-0EF8E3671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A80-5959-4B89-B003-A02DBF0A45FD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3825-3A68-4276-B851-0EF8E3671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5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A80-5959-4B89-B003-A02DBF0A45FD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3825-3A68-4276-B851-0EF8E3671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5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A80-5959-4B89-B003-A02DBF0A45FD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3825-3A68-4276-B851-0EF8E3671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4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A80-5959-4B89-B003-A02DBF0A45FD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3825-3A68-4276-B851-0EF8E3671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A80-5959-4B89-B003-A02DBF0A45FD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3825-3A68-4276-B851-0EF8E3671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08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A80-5959-4B89-B003-A02DBF0A45FD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3825-3A68-4276-B851-0EF8E3671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3A80-5959-4B89-B003-A02DBF0A45FD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43825-3A68-4276-B851-0EF8E3671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毕</a:t>
            </a:r>
            <a:r>
              <a:rPr lang="zh-CN" altLang="en-US" dirty="0" smtClean="0"/>
              <a:t>设阶段讨论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20171228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0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1-</a:t>
            </a:r>
            <a:r>
              <a:rPr lang="zh-CN" altLang="en-US" dirty="0" smtClean="0"/>
              <a:t>路由计算的优化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复杂度最多</a:t>
            </a:r>
            <a:r>
              <a:rPr lang="en-US" altLang="zh-CN" dirty="0" smtClean="0"/>
              <a:t>N^2</a:t>
            </a:r>
            <a:r>
              <a:rPr lang="zh-CN" altLang="en-US" dirty="0" smtClean="0"/>
              <a:t>降低为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01748" y="2368561"/>
            <a:ext cx="3962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现有方案：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R2</a:t>
            </a:r>
            <a:r>
              <a:rPr lang="zh-CN" altLang="en-US" dirty="0" smtClean="0"/>
              <a:t>判断从</a:t>
            </a:r>
            <a:r>
              <a:rPr lang="en-US" altLang="zh-CN" dirty="0" smtClean="0"/>
              <a:t>R5</a:t>
            </a:r>
            <a:r>
              <a:rPr lang="zh-CN" altLang="en-US" dirty="0" smtClean="0"/>
              <a:t>过来的是最优路由，则宣告给</a:t>
            </a:r>
            <a:r>
              <a:rPr lang="zh-CN" altLang="en-US" dirty="0"/>
              <a:t>域</a:t>
            </a:r>
            <a:r>
              <a:rPr lang="zh-CN" altLang="en-US" dirty="0" smtClean="0"/>
              <a:t>内其他</a:t>
            </a:r>
            <a:r>
              <a:rPr lang="en-US" altLang="zh-CN" dirty="0" smtClean="0"/>
              <a:t>BR</a:t>
            </a:r>
            <a:r>
              <a:rPr lang="zh-CN" altLang="en-US" dirty="0" smtClean="0"/>
              <a:t>；计算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R4</a:t>
            </a:r>
            <a:r>
              <a:rPr lang="zh-CN" altLang="en-US" dirty="0" smtClean="0"/>
              <a:t>收到从</a:t>
            </a:r>
            <a:r>
              <a:rPr lang="en-US" altLang="zh-CN" dirty="0" smtClean="0"/>
              <a:t>R10</a:t>
            </a:r>
            <a:r>
              <a:rPr lang="zh-CN" altLang="en-US" dirty="0" smtClean="0"/>
              <a:t>过来的路由，</a:t>
            </a:r>
            <a:r>
              <a:rPr lang="en-US" altLang="zh-CN" dirty="0" smtClean="0"/>
              <a:t>LP</a:t>
            </a:r>
            <a:r>
              <a:rPr lang="zh-CN" altLang="en-US" dirty="0"/>
              <a:t>设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R4</a:t>
            </a:r>
            <a:r>
              <a:rPr lang="zh-CN" altLang="en-US" dirty="0" smtClean="0"/>
              <a:t>判断从</a:t>
            </a:r>
            <a:r>
              <a:rPr lang="en-US" altLang="zh-CN" dirty="0" smtClean="0"/>
              <a:t>R10</a:t>
            </a:r>
            <a:r>
              <a:rPr lang="zh-CN" altLang="en-US" dirty="0" smtClean="0"/>
              <a:t>来的最优，则宣告给</a:t>
            </a:r>
            <a:r>
              <a:rPr lang="zh-CN" altLang="en-US" dirty="0"/>
              <a:t>域</a:t>
            </a:r>
            <a:r>
              <a:rPr lang="zh-CN" altLang="en-US" dirty="0" smtClean="0"/>
              <a:t>内路由器，</a:t>
            </a:r>
            <a:r>
              <a:rPr lang="en-US" altLang="zh-CN" dirty="0" smtClean="0"/>
              <a:t>R2</a:t>
            </a:r>
            <a:r>
              <a:rPr lang="zh-CN" altLang="en-US" dirty="0"/>
              <a:t>最</a:t>
            </a:r>
            <a:r>
              <a:rPr lang="zh-CN" altLang="en-US" dirty="0" smtClean="0"/>
              <a:t>优路由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01748" y="6039412"/>
            <a:ext cx="414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本文方案：</a:t>
            </a:r>
            <a:endParaRPr lang="en-US" altLang="zh-CN" dirty="0" smtClean="0"/>
          </a:p>
          <a:p>
            <a:r>
              <a:rPr lang="zh-CN" altLang="en-US" dirty="0" smtClean="0"/>
              <a:t>直接计算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次，域内的最优路由均有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60" y="2512151"/>
            <a:ext cx="4779376" cy="36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2-</a:t>
            </a:r>
            <a:r>
              <a:rPr lang="zh-CN" altLang="en-US" dirty="0"/>
              <a:t>路由计算</a:t>
            </a:r>
            <a:r>
              <a:rPr lang="zh-CN" altLang="en-US" dirty="0" smtClean="0"/>
              <a:t>的</a:t>
            </a:r>
            <a:r>
              <a:rPr lang="zh-CN" altLang="en-US" dirty="0"/>
              <a:t>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路由反射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17" y="1333565"/>
            <a:ext cx="4169537" cy="34169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9655" y="4750512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RR</a:t>
            </a:r>
            <a:r>
              <a:rPr lang="zh-CN" altLang="en-US" dirty="0"/>
              <a:t>更喜欢</a:t>
            </a:r>
            <a:r>
              <a:rPr lang="en-US" altLang="zh-CN" dirty="0"/>
              <a:t>C1</a:t>
            </a:r>
            <a:r>
              <a:rPr lang="zh-CN" altLang="en-US" dirty="0"/>
              <a:t>出口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RR</a:t>
            </a:r>
            <a:r>
              <a:rPr lang="zh-CN" altLang="en-US" dirty="0"/>
              <a:t>会宣告给</a:t>
            </a:r>
            <a:r>
              <a:rPr lang="en-US" altLang="zh-CN" dirty="0"/>
              <a:t>C2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：</a:t>
            </a:r>
            <a:r>
              <a:rPr lang="en-US" altLang="zh-CN" dirty="0"/>
              <a:t>C1</a:t>
            </a:r>
            <a:r>
              <a:rPr lang="zh-CN" altLang="en-US" dirty="0"/>
              <a:t>出口最好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C3</a:t>
            </a:r>
            <a:r>
              <a:rPr lang="zh-CN" altLang="en-US" dirty="0"/>
              <a:t>选择</a:t>
            </a:r>
            <a:r>
              <a:rPr lang="en-US" altLang="zh-CN" dirty="0"/>
              <a:t>C1</a:t>
            </a:r>
            <a:r>
              <a:rPr lang="zh-CN" altLang="en-US" dirty="0"/>
              <a:t>出口</a:t>
            </a:r>
            <a:r>
              <a:rPr lang="en-US" altLang="zh-CN" dirty="0"/>
              <a:t>【</a:t>
            </a:r>
            <a:r>
              <a:rPr lang="zh-CN" altLang="en-US" dirty="0"/>
              <a:t>然</a:t>
            </a:r>
            <a:r>
              <a:rPr lang="en-US" altLang="zh-CN" dirty="0"/>
              <a:t>C2</a:t>
            </a:r>
            <a:r>
              <a:rPr lang="zh-CN" altLang="en-US" dirty="0"/>
              <a:t>出口更好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952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2-</a:t>
            </a:r>
            <a:r>
              <a:rPr lang="zh-CN" altLang="en-US" dirty="0"/>
              <a:t>路由计算</a:t>
            </a:r>
            <a:r>
              <a:rPr lang="zh-CN" altLang="en-US" dirty="0" smtClean="0"/>
              <a:t>的</a:t>
            </a:r>
            <a:r>
              <a:rPr lang="zh-CN" altLang="en-US" dirty="0"/>
              <a:t>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路由反射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17" y="1333565"/>
            <a:ext cx="4169537" cy="34169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9655" y="4750512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RR</a:t>
            </a:r>
            <a:r>
              <a:rPr lang="zh-CN" altLang="en-US" dirty="0"/>
              <a:t>更喜欢</a:t>
            </a:r>
            <a:r>
              <a:rPr lang="en-US" altLang="zh-CN" dirty="0"/>
              <a:t>C1</a:t>
            </a:r>
            <a:r>
              <a:rPr lang="zh-CN" altLang="en-US" dirty="0"/>
              <a:t>出口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RR</a:t>
            </a:r>
            <a:r>
              <a:rPr lang="zh-CN" altLang="en-US" dirty="0"/>
              <a:t>会宣告给</a:t>
            </a:r>
            <a:r>
              <a:rPr lang="en-US" altLang="zh-CN" dirty="0"/>
              <a:t>C2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：</a:t>
            </a:r>
            <a:r>
              <a:rPr lang="en-US" altLang="zh-CN" dirty="0"/>
              <a:t>C1</a:t>
            </a:r>
            <a:r>
              <a:rPr lang="zh-CN" altLang="en-US" dirty="0"/>
              <a:t>出口最好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C3</a:t>
            </a:r>
            <a:r>
              <a:rPr lang="zh-CN" altLang="en-US" dirty="0"/>
              <a:t>选择</a:t>
            </a:r>
            <a:r>
              <a:rPr lang="en-US" altLang="zh-CN" dirty="0"/>
              <a:t>C1</a:t>
            </a:r>
            <a:r>
              <a:rPr lang="zh-CN" altLang="en-US" dirty="0"/>
              <a:t>出口</a:t>
            </a:r>
            <a:r>
              <a:rPr lang="en-US" altLang="zh-CN" dirty="0"/>
              <a:t>【</a:t>
            </a:r>
            <a:r>
              <a:rPr lang="zh-CN" altLang="en-US" dirty="0"/>
              <a:t>然</a:t>
            </a:r>
            <a:r>
              <a:rPr lang="en-US" altLang="zh-CN" dirty="0"/>
              <a:t>C2</a:t>
            </a:r>
            <a:r>
              <a:rPr lang="zh-CN" altLang="en-US" dirty="0"/>
              <a:t>出口更好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8685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11" y="396398"/>
            <a:ext cx="4827239" cy="4499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3-</a:t>
            </a:r>
            <a:r>
              <a:rPr lang="zh-CN" altLang="en-US" dirty="0"/>
              <a:t>路由计算的正确性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路由反射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06517" y="3571639"/>
            <a:ext cx="73309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发生环路：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收到相同前缀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；分别通告给自己的反射器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RR1:Pre1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的最优出口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RR2:Pre1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的最优出口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的包，判断出口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的包，判断出口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9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4-</a:t>
            </a:r>
            <a:r>
              <a:rPr lang="zh-CN" altLang="en-US" dirty="0"/>
              <a:t>路由计算的正确性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6842" y="643615"/>
            <a:ext cx="3177293" cy="37514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3917502"/>
            <a:ext cx="7254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发生路由信息环路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C1-1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的路由，选择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C1-2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[IGP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的路由，选择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C2[MED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RR1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收到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C1-1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的路由，淘汰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C1-2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C1-1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[IGP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RR2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收到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C1-1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的路由，选择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C1-1[IGP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]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路由反射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5-</a:t>
            </a:r>
            <a:r>
              <a:rPr lang="zh-CN" altLang="en-US" dirty="0"/>
              <a:t>路由计算的正确性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路由反射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43224"/>
            <a:ext cx="3262999" cy="39369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9959" y="3741963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发生路由信息环路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（震荡）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6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/>
              <a:t>6</a:t>
            </a:r>
            <a:r>
              <a:rPr lang="en-US" altLang="zh-CN" dirty="0" smtClean="0"/>
              <a:t>-</a:t>
            </a:r>
            <a:r>
              <a:rPr lang="zh-CN" altLang="en-US" dirty="0"/>
              <a:t>路由计算的正确性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联邦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16793"/>
            <a:ext cx="4154131" cy="39199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484" y="4883543"/>
            <a:ext cx="41259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非最优出口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Ra</a:t>
            </a:r>
            <a:r>
              <a:rPr lang="zh-CN" altLang="en-US" dirty="0" smtClean="0"/>
              <a:t>更喜欢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出口，宣告给</a:t>
            </a:r>
            <a:r>
              <a:rPr lang="en-US" altLang="zh-CN" dirty="0" smtClean="0"/>
              <a:t>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Rd</a:t>
            </a:r>
            <a:r>
              <a:rPr lang="zh-CN" altLang="en-US" dirty="0" smtClean="0"/>
              <a:t>选择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出口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然</a:t>
            </a:r>
            <a:r>
              <a:rPr lang="en-US" altLang="zh-CN" dirty="0" err="1" smtClean="0"/>
              <a:t>Rb</a:t>
            </a:r>
            <a:r>
              <a:rPr lang="zh-CN" altLang="en-US" dirty="0" smtClean="0"/>
              <a:t>出口更好</a:t>
            </a:r>
            <a:r>
              <a:rPr lang="en-US" altLang="zh-CN" dirty="0" smtClean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4232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/>
              <a:t>7</a:t>
            </a:r>
            <a:r>
              <a:rPr lang="en-US" altLang="zh-CN" dirty="0" smtClean="0"/>
              <a:t>-</a:t>
            </a:r>
            <a:r>
              <a:rPr lang="zh-CN" altLang="en-US" dirty="0"/>
              <a:t>路由计算的正确性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联邦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71" y="1690689"/>
            <a:ext cx="3839715" cy="35732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166855" y="4976634"/>
            <a:ext cx="8682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路由信息环路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路由震荡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IGP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Re), Rd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(IGP), Ra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(IGP), Rd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Re(MED),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(Loop)</a:t>
            </a:r>
          </a:p>
        </p:txBody>
      </p:sp>
    </p:spTree>
    <p:extLst>
      <p:ext uri="{BB962C8B-B14F-4D97-AF65-F5344CB8AC3E}">
        <p14:creationId xmlns:p14="http://schemas.microsoft.com/office/powerpoint/2010/main" val="39981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65381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入站过滤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Access_list_apply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err="1"/>
              <a:t>Prefix_list_apply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 err="1"/>
              <a:t>As_list_apply</a:t>
            </a:r>
            <a:endParaRPr lang="en-US" altLang="zh-CN" sz="2000" dirty="0"/>
          </a:p>
          <a:p>
            <a:pPr lvl="1"/>
            <a:r>
              <a:rPr lang="en-US" altLang="zh-CN" sz="2000" dirty="0" err="1" smtClean="0"/>
              <a:t>route_map_apply</a:t>
            </a:r>
            <a:r>
              <a:rPr lang="zh-CN" altLang="en-US" sz="2000" dirty="0" smtClean="0"/>
              <a:t>：</a:t>
            </a:r>
            <a:r>
              <a:rPr lang="en-US" altLang="zh-CN" sz="1800" dirty="0"/>
              <a:t>m</a:t>
            </a:r>
            <a:r>
              <a:rPr lang="en-US" altLang="zh-CN" sz="1800" dirty="0" smtClean="0"/>
              <a:t>atch 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set</a:t>
            </a:r>
          </a:p>
          <a:p>
            <a:r>
              <a:rPr lang="zh-CN" altLang="en-US" dirty="0"/>
              <a:t>出</a:t>
            </a:r>
            <a:r>
              <a:rPr lang="zh-CN" altLang="en-US" dirty="0" smtClean="0"/>
              <a:t>站过滤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err="1"/>
              <a:t>Access_list_apply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 err="1"/>
              <a:t>Prefix_list_apply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As_list_apply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Route_map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ebgp</a:t>
            </a:r>
            <a:r>
              <a:rPr lang="en-US" altLang="zh-CN" sz="2000" dirty="0" smtClean="0"/>
              <a:t>-med</a:t>
            </a:r>
            <a:endParaRPr lang="en-US" altLang="zh-CN" sz="20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4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 calculation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Bgp_info_cmp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/>
            <a:r>
              <a:rPr lang="en-US" altLang="zh-CN" dirty="0" smtClean="0"/>
              <a:t>Weight</a:t>
            </a:r>
            <a:r>
              <a:rPr lang="zh-CN" altLang="en-US" dirty="0" smtClean="0"/>
              <a:t>：选值大的，仅在单个路由器有效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Local preference</a:t>
            </a:r>
            <a:r>
              <a:rPr lang="zh-CN" altLang="en-US" dirty="0" smtClean="0"/>
              <a:t>：选值大的，域内有效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Static&gt;aggregate&gt;redistribute&gt;</a:t>
            </a:r>
            <a:r>
              <a:rPr lang="zh-CN" altLang="en-US" dirty="0" smtClean="0">
                <a:solidFill>
                  <a:srgbClr val="FF0000"/>
                </a:solidFill>
              </a:rPr>
              <a:t>剩余路由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As path </a:t>
            </a:r>
            <a:r>
              <a:rPr lang="zh-CN" altLang="en-US" dirty="0" smtClean="0"/>
              <a:t>选短的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Origin code</a:t>
            </a:r>
            <a:r>
              <a:rPr lang="zh-CN" altLang="en-US" dirty="0" smtClean="0">
                <a:solidFill>
                  <a:srgbClr val="FF0000"/>
                </a:solidFill>
              </a:rPr>
              <a:t>选小的：</a:t>
            </a:r>
            <a:r>
              <a:rPr lang="en-US" altLang="zh-CN" dirty="0" err="1" smtClean="0">
                <a:solidFill>
                  <a:srgbClr val="FF0000"/>
                </a:solidFill>
              </a:rPr>
              <a:t>igp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egp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不完整路由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MED</a:t>
            </a:r>
            <a:r>
              <a:rPr lang="zh-CN" altLang="en-US" dirty="0" smtClean="0"/>
              <a:t>值选小的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Ebgp</a:t>
            </a:r>
            <a:r>
              <a:rPr lang="zh-CN" altLang="en-US" dirty="0" smtClean="0">
                <a:solidFill>
                  <a:srgbClr val="FF0000"/>
                </a:solidFill>
              </a:rPr>
              <a:t>路由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err="1" smtClean="0">
                <a:solidFill>
                  <a:srgbClr val="FF0000"/>
                </a:solidFill>
              </a:rPr>
              <a:t>iBGP</a:t>
            </a:r>
            <a:r>
              <a:rPr lang="zh-CN" altLang="en-US" dirty="0" smtClean="0">
                <a:solidFill>
                  <a:srgbClr val="FF0000"/>
                </a:solidFill>
              </a:rPr>
              <a:t>路由（应该考虑）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Igp</a:t>
            </a:r>
            <a:r>
              <a:rPr lang="en-US" altLang="zh-CN" dirty="0" smtClean="0"/>
              <a:t> metric</a:t>
            </a:r>
            <a:r>
              <a:rPr lang="zh-CN" altLang="en-US" dirty="0" smtClean="0"/>
              <a:t>选小的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路由优先选择最老的路由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router-id</a:t>
            </a:r>
            <a:r>
              <a:rPr lang="zh-CN" altLang="en-US" dirty="0" smtClean="0"/>
              <a:t>更低的路由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选择邻居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地址最小的路由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33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边界路由器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收到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路由，进行入站过滤</a:t>
            </a:r>
            <a:endParaRPr lang="en-US" altLang="zh-CN" dirty="0" smtClean="0"/>
          </a:p>
          <a:p>
            <a:pPr lvl="1"/>
            <a:r>
              <a:rPr lang="zh-CN" altLang="en-US" dirty="0"/>
              <a:t>将过滤</a:t>
            </a:r>
            <a:r>
              <a:rPr lang="zh-CN" altLang="en-US" dirty="0" smtClean="0"/>
              <a:t>后的路由通过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传给集中平台</a:t>
            </a:r>
            <a:endParaRPr lang="en-US" altLang="zh-CN" dirty="0" smtClean="0"/>
          </a:p>
          <a:p>
            <a:r>
              <a:rPr lang="zh-CN" altLang="en-US" dirty="0"/>
              <a:t>集中</a:t>
            </a:r>
            <a:r>
              <a:rPr lang="zh-CN" altLang="en-US" dirty="0" smtClean="0"/>
              <a:t>平台的路由器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进行</a:t>
            </a:r>
            <a:r>
              <a:rPr lang="en-US" altLang="zh-CN" dirty="0" err="1" smtClean="0">
                <a:solidFill>
                  <a:srgbClr val="FF0000"/>
                </a:solidFill>
              </a:rPr>
              <a:t>ibgp</a:t>
            </a:r>
            <a:r>
              <a:rPr lang="zh-CN" altLang="en-US" dirty="0" smtClean="0">
                <a:solidFill>
                  <a:srgbClr val="FF0000"/>
                </a:solidFill>
              </a:rPr>
              <a:t>入站过滤</a:t>
            </a:r>
            <a:r>
              <a:rPr lang="zh-CN" altLang="en-US" dirty="0" smtClean="0"/>
              <a:t>，更新</a:t>
            </a:r>
            <a:r>
              <a:rPr lang="en-US" altLang="zh-CN" dirty="0" smtClean="0"/>
              <a:t>RIB-in</a:t>
            </a:r>
            <a:r>
              <a:rPr lang="zh-CN" altLang="en-US" dirty="0" smtClean="0"/>
              <a:t>，进行路由计算</a:t>
            </a:r>
            <a:endParaRPr lang="en-US" altLang="zh-CN" dirty="0"/>
          </a:p>
          <a:p>
            <a:pPr lvl="1"/>
            <a:r>
              <a:rPr lang="zh-CN" altLang="en-US" dirty="0" smtClean="0"/>
              <a:t>获取每</a:t>
            </a:r>
            <a:r>
              <a:rPr lang="zh-CN" altLang="en-US" dirty="0"/>
              <a:t>台边界路由器的最优</a:t>
            </a:r>
            <a:r>
              <a:rPr lang="zh-CN" altLang="en-US" dirty="0" smtClean="0"/>
              <a:t>路由，通过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传给</a:t>
            </a:r>
            <a:r>
              <a:rPr lang="en-US" altLang="zh-CN" dirty="0" smtClean="0"/>
              <a:t>BR</a:t>
            </a:r>
          </a:p>
          <a:p>
            <a:r>
              <a:rPr lang="zh-CN" altLang="en-US" dirty="0" smtClean="0"/>
              <a:t>边界路由器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收到最优路由，进行出站过滤后，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向外宣告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5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RCP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集中平台存储一份路由表项</a:t>
            </a:r>
            <a:endParaRPr lang="en-US" altLang="zh-CN" dirty="0" smtClean="0"/>
          </a:p>
          <a:p>
            <a:r>
              <a:rPr lang="en-US" altLang="zh-CN" dirty="0" err="1" smtClean="0"/>
              <a:t>eBGP</a:t>
            </a:r>
            <a:r>
              <a:rPr lang="zh-CN" altLang="en-US" dirty="0" smtClean="0"/>
              <a:t>路由策略配置在边界路由器上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集中进行路由</a:t>
            </a:r>
            <a:r>
              <a:rPr lang="zh-CN" altLang="en-US" dirty="0" smtClean="0">
                <a:solidFill>
                  <a:srgbClr val="FF0000"/>
                </a:solidFill>
              </a:rPr>
              <a:t>计算</a:t>
            </a:r>
            <a:r>
              <a:rPr lang="en-US" altLang="zh-CN" dirty="0" smtClean="0">
                <a:solidFill>
                  <a:srgbClr val="FF0000"/>
                </a:solidFill>
              </a:rPr>
              <a:t>N^2</a:t>
            </a:r>
            <a:r>
              <a:rPr lang="zh-CN" altLang="en-US" dirty="0" smtClean="0">
                <a:solidFill>
                  <a:srgbClr val="FF0000"/>
                </a:solidFill>
              </a:rPr>
              <a:t>到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面临问题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优化路由表项存储</a:t>
            </a:r>
            <a:endParaRPr lang="en-US" altLang="zh-CN" dirty="0" smtClean="0"/>
          </a:p>
          <a:p>
            <a:r>
              <a:rPr lang="zh-CN" altLang="en-US" dirty="0" smtClean="0"/>
              <a:t>现有方案中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的入站和出站过滤如何处理</a:t>
            </a:r>
            <a:endParaRPr lang="en-US" altLang="zh-CN" dirty="0" smtClean="0"/>
          </a:p>
          <a:p>
            <a:r>
              <a:rPr lang="zh-CN" altLang="en-US" dirty="0" smtClean="0"/>
              <a:t>集中路由计算方案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441" y="3373646"/>
            <a:ext cx="4931981" cy="4041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Ibgp</a:t>
            </a:r>
            <a:r>
              <a:rPr lang="zh-CN" altLang="en-US" dirty="0" smtClean="0"/>
              <a:t>的入站过滤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每一台边界路由器都应该有一次修改属性的机会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当</a:t>
            </a:r>
            <a:r>
              <a:rPr lang="en-US" altLang="zh-CN" sz="2000" dirty="0" smtClean="0"/>
              <a:t>R1</a:t>
            </a:r>
            <a:r>
              <a:rPr lang="zh-CN" altLang="en-US" sz="2000" dirty="0" smtClean="0"/>
              <a:t>收到</a:t>
            </a:r>
            <a:r>
              <a:rPr lang="en-US" altLang="zh-CN" sz="2000" dirty="0" err="1" smtClean="0"/>
              <a:t>ebgp</a:t>
            </a:r>
            <a:r>
              <a:rPr lang="zh-CN" altLang="en-US" sz="2000" dirty="0" smtClean="0"/>
              <a:t>路由，经过</a:t>
            </a:r>
            <a:r>
              <a:rPr lang="en-US" altLang="zh-CN" sz="2000" dirty="0" err="1" smtClean="0"/>
              <a:t>ebgp</a:t>
            </a:r>
            <a:r>
              <a:rPr lang="zh-CN" altLang="en-US" sz="2000" dirty="0" smtClean="0"/>
              <a:t>过滤，得到路由</a:t>
            </a:r>
            <a:r>
              <a:rPr lang="en-US" altLang="zh-CN" sz="2000" dirty="0" smtClean="0"/>
              <a:t>Prefix-R1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将</a:t>
            </a:r>
            <a:r>
              <a:rPr lang="en-US" altLang="zh-CN" sz="2000" dirty="0" smtClean="0"/>
              <a:t>Prefix-R1</a:t>
            </a:r>
            <a:r>
              <a:rPr lang="zh-CN" altLang="en-US" sz="2000" dirty="0" smtClean="0"/>
              <a:t>写入</a:t>
            </a:r>
            <a:r>
              <a:rPr lang="en-US" altLang="zh-CN" sz="2000" dirty="0" smtClean="0"/>
              <a:t>RIB-IN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router-id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R1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将</a:t>
            </a:r>
            <a:r>
              <a:rPr lang="en-US" altLang="zh-CN" sz="2000" dirty="0" smtClean="0"/>
              <a:t>Prefix-R1</a:t>
            </a:r>
            <a:r>
              <a:rPr lang="zh-CN" altLang="en-US" sz="2000" dirty="0" smtClean="0"/>
              <a:t>通过其他路由器的入站策略，得到若干个新的路由</a:t>
            </a:r>
            <a:r>
              <a:rPr lang="en-US" altLang="zh-CN" sz="2000" dirty="0" smtClean="0"/>
              <a:t>Prefix-R2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Prefix-R3…</a:t>
            </a:r>
            <a:r>
              <a:rPr lang="zh-CN" altLang="en-US" sz="2000" dirty="0" smtClean="0"/>
              <a:t>修改</a:t>
            </a:r>
            <a:r>
              <a:rPr lang="en-US" altLang="zh-CN" sz="2000" dirty="0" smtClean="0"/>
              <a:t>next-hop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R1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ip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router-id</a:t>
            </a:r>
            <a:r>
              <a:rPr lang="zh-CN" altLang="en-US" sz="2000" dirty="0" smtClean="0"/>
              <a:t>为对应的路由器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附：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iBGP</a:t>
            </a:r>
            <a:r>
              <a:rPr lang="zh-CN" altLang="en-US" sz="1600" dirty="0" smtClean="0">
                <a:solidFill>
                  <a:srgbClr val="FF0000"/>
                </a:solidFill>
              </a:rPr>
              <a:t>的出站过滤可以由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iBGP</a:t>
            </a:r>
            <a:r>
              <a:rPr lang="zh-CN" altLang="en-US" sz="1600" dirty="0" smtClean="0">
                <a:solidFill>
                  <a:srgbClr val="FF0000"/>
                </a:solidFill>
              </a:rPr>
              <a:t>的入站过滤实现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87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优化路由表项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路由表项内容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Prefix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Next-hop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Weight</a:t>
            </a:r>
          </a:p>
          <a:p>
            <a:pPr lvl="1"/>
            <a:r>
              <a:rPr lang="en-US" altLang="zh-CN" dirty="0" smtClean="0"/>
              <a:t>Local preference</a:t>
            </a:r>
          </a:p>
          <a:p>
            <a:pPr lvl="1"/>
            <a:r>
              <a:rPr lang="en-US" altLang="zh-CN" dirty="0" smtClean="0"/>
              <a:t>As path</a:t>
            </a:r>
          </a:p>
          <a:p>
            <a:pPr lvl="1"/>
            <a:r>
              <a:rPr lang="en-US" altLang="zh-CN" dirty="0" smtClean="0"/>
              <a:t>Med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Log metric</a:t>
            </a:r>
          </a:p>
          <a:p>
            <a:pPr lvl="1"/>
            <a:r>
              <a:rPr lang="zh-CN" altLang="en-US" dirty="0"/>
              <a:t>更新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Router-id</a:t>
            </a:r>
          </a:p>
          <a:p>
            <a:pPr lvl="1"/>
            <a:r>
              <a:rPr lang="en-US" altLang="zh-CN" dirty="0" smtClean="0"/>
              <a:t>Neighbor </a:t>
            </a:r>
            <a:r>
              <a:rPr lang="en-US" altLang="zh-CN" dirty="0" err="1" smtClean="0"/>
              <a:t>ip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10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优化路由表项存储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RIB-IN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router-id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如</a:t>
            </a:r>
            <a:r>
              <a:rPr lang="en-US" altLang="zh-CN" dirty="0" smtClean="0"/>
              <a:t>1,2,3</a:t>
            </a:r>
            <a:endParaRPr lang="en-US" altLang="zh-CN" dirty="0" smtClean="0"/>
          </a:p>
          <a:p>
            <a:r>
              <a:rPr lang="en-US" altLang="zh-CN" dirty="0" smtClean="0"/>
              <a:t>Router-RIB-IN-Index</a:t>
            </a:r>
          </a:p>
          <a:p>
            <a:pPr lvl="1"/>
            <a:r>
              <a:rPr lang="zh-CN" altLang="en-US" dirty="0"/>
              <a:t>每台</a:t>
            </a:r>
            <a:r>
              <a:rPr lang="zh-CN" altLang="en-US" dirty="0" smtClean="0"/>
              <a:t>边界路由器计算出自己的路由，在</a:t>
            </a:r>
            <a:r>
              <a:rPr lang="en-US" altLang="zh-CN" dirty="0" smtClean="0"/>
              <a:t>RIB-IN</a:t>
            </a:r>
            <a:r>
              <a:rPr lang="zh-CN" altLang="en-US" dirty="0" smtClean="0"/>
              <a:t>中找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找到，直接加入标记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的表项</a:t>
            </a:r>
            <a:r>
              <a:rPr lang="en-US" altLang="zh-CN" dirty="0" smtClean="0"/>
              <a:t>【1】</a:t>
            </a:r>
          </a:p>
          <a:p>
            <a:pPr lvl="2"/>
            <a:r>
              <a:rPr lang="zh-CN" altLang="en-US" dirty="0" smtClean="0"/>
              <a:t>没找到，在</a:t>
            </a:r>
            <a:r>
              <a:rPr lang="en-US" altLang="zh-CN" dirty="0" smtClean="0"/>
              <a:t>RIB-IN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index=4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表项，执行</a:t>
            </a:r>
            <a:r>
              <a:rPr lang="en-US" altLang="zh-CN" dirty="0" smtClean="0"/>
              <a:t>【1】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22854"/>
              </p:ext>
            </p:extLst>
          </p:nvPr>
        </p:nvGraphicFramePr>
        <p:xfrm>
          <a:off x="3206750" y="4466897"/>
          <a:ext cx="5308600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863">
                  <a:extLst>
                    <a:ext uri="{9D8B030D-6E8A-4147-A177-3AD203B41FA5}">
                      <a16:colId xmlns:a16="http://schemas.microsoft.com/office/drawing/2014/main" val="1970876727"/>
                    </a:ext>
                  </a:extLst>
                </a:gridCol>
                <a:gridCol w="836699">
                  <a:extLst>
                    <a:ext uri="{9D8B030D-6E8A-4147-A177-3AD203B41FA5}">
                      <a16:colId xmlns:a16="http://schemas.microsoft.com/office/drawing/2014/main" val="701670805"/>
                    </a:ext>
                  </a:extLst>
                </a:gridCol>
                <a:gridCol w="1169477">
                  <a:extLst>
                    <a:ext uri="{9D8B030D-6E8A-4147-A177-3AD203B41FA5}">
                      <a16:colId xmlns:a16="http://schemas.microsoft.com/office/drawing/2014/main" val="1720056254"/>
                    </a:ext>
                  </a:extLst>
                </a:gridCol>
                <a:gridCol w="646540">
                  <a:extLst>
                    <a:ext uri="{9D8B030D-6E8A-4147-A177-3AD203B41FA5}">
                      <a16:colId xmlns:a16="http://schemas.microsoft.com/office/drawing/2014/main" val="1924264265"/>
                    </a:ext>
                  </a:extLst>
                </a:gridCol>
                <a:gridCol w="446873">
                  <a:extLst>
                    <a:ext uri="{9D8B030D-6E8A-4147-A177-3AD203B41FA5}">
                      <a16:colId xmlns:a16="http://schemas.microsoft.com/office/drawing/2014/main" val="1755397164"/>
                    </a:ext>
                  </a:extLst>
                </a:gridCol>
                <a:gridCol w="671894">
                  <a:extLst>
                    <a:ext uri="{9D8B030D-6E8A-4147-A177-3AD203B41FA5}">
                      <a16:colId xmlns:a16="http://schemas.microsoft.com/office/drawing/2014/main" val="1676823395"/>
                    </a:ext>
                  </a:extLst>
                </a:gridCol>
                <a:gridCol w="903254">
                  <a:extLst>
                    <a:ext uri="{9D8B030D-6E8A-4147-A177-3AD203B41FA5}">
                      <a16:colId xmlns:a16="http://schemas.microsoft.com/office/drawing/2014/main" val="115294727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prefix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local preference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 path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next-hop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neighbor 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06577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192.167.1.0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200,400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r5-ip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r5-ip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49503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192.167.1.0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200,400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9714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192.167.1.0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200,400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r2-ip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196349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2849"/>
              </p:ext>
            </p:extLst>
          </p:nvPr>
        </p:nvGraphicFramePr>
        <p:xfrm>
          <a:off x="5873749" y="5407024"/>
          <a:ext cx="2641601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238">
                  <a:extLst>
                    <a:ext uri="{9D8B030D-6E8A-4147-A177-3AD203B41FA5}">
                      <a16:colId xmlns:a16="http://schemas.microsoft.com/office/drawing/2014/main" val="3666639199"/>
                    </a:ext>
                  </a:extLst>
                </a:gridCol>
                <a:gridCol w="837194">
                  <a:extLst>
                    <a:ext uri="{9D8B030D-6E8A-4147-A177-3AD203B41FA5}">
                      <a16:colId xmlns:a16="http://schemas.microsoft.com/office/drawing/2014/main" val="1203360424"/>
                    </a:ext>
                  </a:extLst>
                </a:gridCol>
                <a:gridCol w="1170169">
                  <a:extLst>
                    <a:ext uri="{9D8B030D-6E8A-4147-A177-3AD203B41FA5}">
                      <a16:colId xmlns:a16="http://schemas.microsoft.com/office/drawing/2014/main" val="421947824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router-id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prefix-index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更新时间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53506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12/28/17 16:00:00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9077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12/28/17 16:00:10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8744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12/28/17 16:00:12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3028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12/28/17 16:00:14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2599692"/>
                  </a:ext>
                </a:extLst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257203"/>
              </p:ext>
            </p:extLst>
          </p:nvPr>
        </p:nvGraphicFramePr>
        <p:xfrm>
          <a:off x="5698828" y="8400"/>
          <a:ext cx="3323235" cy="299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4" imgW="7829612" imgH="7058025" progId="Visio.Drawing.15">
                  <p:embed/>
                </p:oleObj>
              </mc:Choice>
              <mc:Fallback>
                <p:oleObj name="Visio" r:id="rId4" imgW="7829612" imgH="705802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8828" y="8400"/>
                        <a:ext cx="3323235" cy="2995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1144" y="4050576"/>
            <a:ext cx="3287893" cy="28435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28393" y="5472334"/>
            <a:ext cx="343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Policy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R3</a:t>
            </a:r>
            <a:r>
              <a:rPr lang="zh-CN" altLang="en-US" dirty="0" smtClean="0"/>
              <a:t>：</a:t>
            </a:r>
            <a:r>
              <a:rPr lang="en-US" altLang="zh-CN" sz="1400" dirty="0" smtClean="0"/>
              <a:t>R2</a:t>
            </a:r>
            <a:r>
              <a:rPr lang="zh-CN" altLang="en-US" sz="1400" dirty="0" smtClean="0"/>
              <a:t>收到</a:t>
            </a:r>
            <a:r>
              <a:rPr lang="zh-CN" altLang="en-US" sz="1400" dirty="0" smtClean="0"/>
              <a:t>的</a:t>
            </a:r>
            <a:r>
              <a:rPr lang="en-US" altLang="zh-CN" sz="1400" dirty="0" err="1"/>
              <a:t>i</a:t>
            </a:r>
            <a:r>
              <a:rPr lang="en-US" altLang="zh-CN" sz="1400" dirty="0" err="1" smtClean="0"/>
              <a:t>bgp</a:t>
            </a:r>
            <a:r>
              <a:rPr lang="zh-CN" altLang="en-US" sz="1400" dirty="0" smtClean="0"/>
              <a:t>路由</a:t>
            </a:r>
            <a:r>
              <a:rPr lang="en-US" altLang="zh-CN" sz="1400" dirty="0" smtClean="0"/>
              <a:t>LP</a:t>
            </a:r>
            <a:r>
              <a:rPr lang="zh-CN" altLang="en-US" sz="1400" dirty="0" smtClean="0"/>
              <a:t>改为</a:t>
            </a:r>
            <a:r>
              <a:rPr lang="en-US" altLang="zh-CN" sz="1400" dirty="0" smtClean="0"/>
              <a:t>150</a:t>
            </a:r>
          </a:p>
          <a:p>
            <a:r>
              <a:rPr lang="en-US" altLang="zh-CN" dirty="0" smtClean="0"/>
              <a:t>R1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R4</a:t>
            </a:r>
            <a:r>
              <a:rPr lang="zh-CN" altLang="en-US" dirty="0" smtClean="0"/>
              <a:t>：无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20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集中路由计算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集中路由计算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集中平台资源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每台边界路由器的并行路由计算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收到一条路由：计算复杂度最多</a:t>
            </a:r>
            <a:r>
              <a:rPr lang="en-US" altLang="zh-CN" dirty="0" smtClean="0"/>
              <a:t>N^2</a:t>
            </a:r>
            <a:r>
              <a:rPr lang="zh-CN" altLang="en-US" dirty="0" smtClean="0"/>
              <a:t>降低为</a:t>
            </a:r>
            <a:r>
              <a:rPr lang="en-US" altLang="zh-CN" dirty="0" smtClean="0"/>
              <a:t>N</a:t>
            </a:r>
          </a:p>
          <a:p>
            <a:pPr lvl="2"/>
            <a:r>
              <a:rPr lang="zh-CN" altLang="en-US" dirty="0" smtClean="0"/>
              <a:t>已有方案：全连接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路径搜索过程中的计算次数最多</a:t>
            </a:r>
            <a:r>
              <a:rPr lang="en-US" altLang="zh-CN" dirty="0" smtClean="0"/>
              <a:t>N</a:t>
            </a:r>
            <a:r>
              <a:rPr lang="en-US" altLang="zh-CN" dirty="0"/>
              <a:t>^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（没有收到全部路由，有路由更新则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好和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均要传播），最少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本文</a:t>
            </a:r>
            <a:r>
              <a:rPr lang="zh-CN" altLang="en-US" dirty="0"/>
              <a:t>方案：计算复杂度为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每一台边界路由器计算路由均基于全部的路由信息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29491" y="508461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N^2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边界</a:t>
            </a:r>
            <a:r>
              <a:rPr lang="zh-CN" altLang="en-US" dirty="0"/>
              <a:t>路由器收到路由找最优路由向外宣告（从</a:t>
            </a:r>
            <a:r>
              <a:rPr lang="en-US" altLang="zh-CN" dirty="0" err="1"/>
              <a:t>ebgp</a:t>
            </a:r>
            <a:r>
              <a:rPr lang="zh-CN" altLang="en-US" dirty="0"/>
              <a:t>过来的</a:t>
            </a:r>
            <a:r>
              <a:rPr lang="en-US" altLang="zh-CN" dirty="0"/>
              <a:t>as path</a:t>
            </a:r>
            <a:r>
              <a:rPr lang="zh-CN" altLang="en-US" dirty="0"/>
              <a:t>），最优</a:t>
            </a:r>
            <a:r>
              <a:rPr lang="zh-CN" altLang="en-US" dirty="0" smtClean="0"/>
              <a:t>路由</a:t>
            </a:r>
            <a:r>
              <a:rPr lang="zh-CN" altLang="en-US" dirty="0"/>
              <a:t>发生</a:t>
            </a:r>
            <a:r>
              <a:rPr lang="zh-CN" altLang="en-US" dirty="0" smtClean="0"/>
              <a:t>变化</a:t>
            </a:r>
            <a:r>
              <a:rPr lang="zh-CN" altLang="en-US" dirty="0"/>
              <a:t>，则新收到的路由向</a:t>
            </a:r>
            <a:r>
              <a:rPr lang="en-US" altLang="zh-CN" dirty="0" err="1"/>
              <a:t>ibgp</a:t>
            </a:r>
            <a:r>
              <a:rPr lang="zh-CN" altLang="en-US" dirty="0"/>
              <a:t>邻居</a:t>
            </a:r>
            <a:r>
              <a:rPr lang="en-US" altLang="zh-CN" dirty="0"/>
              <a:t>B</a:t>
            </a:r>
            <a:r>
              <a:rPr lang="zh-CN" altLang="en-US" dirty="0"/>
              <a:t>宣告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ibgp</a:t>
            </a:r>
            <a:r>
              <a:rPr lang="zh-CN" altLang="en-US" dirty="0"/>
              <a:t>邻居</a:t>
            </a:r>
            <a:r>
              <a:rPr lang="en-US" altLang="zh-CN" dirty="0" smtClean="0"/>
              <a:t>B</a:t>
            </a:r>
            <a:r>
              <a:rPr lang="zh-CN" altLang="en-US" dirty="0" smtClean="0"/>
              <a:t>新收到的路由更新最优路由，并将最优路由传输给其他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邻居；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其他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邻居会通过新收到的路由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计算路由</a:t>
            </a:r>
            <a:r>
              <a:rPr lang="en-US" altLang="zh-CN" dirty="0" smtClean="0"/>
              <a:t>-</a:t>
            </a:r>
            <a:r>
              <a:rPr lang="zh-CN" altLang="en-US" dirty="0" smtClean="0"/>
              <a:t>更新路由，循环往复，导致</a:t>
            </a:r>
            <a:r>
              <a:rPr lang="en-US" altLang="zh-CN" dirty="0" smtClean="0"/>
              <a:t>N^2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路由表项内容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Prefix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Next-hop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Weight</a:t>
            </a:r>
          </a:p>
          <a:p>
            <a:pPr lvl="1"/>
            <a:r>
              <a:rPr lang="en-US" altLang="zh-CN" dirty="0" smtClean="0"/>
              <a:t>Local preference</a:t>
            </a:r>
          </a:p>
          <a:p>
            <a:pPr lvl="1"/>
            <a:r>
              <a:rPr lang="en-US" altLang="zh-CN" dirty="0" smtClean="0"/>
              <a:t>As path</a:t>
            </a:r>
          </a:p>
          <a:p>
            <a:pPr lvl="1"/>
            <a:r>
              <a:rPr lang="en-US" altLang="zh-CN" dirty="0" smtClean="0"/>
              <a:t>Med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Loc</a:t>
            </a:r>
            <a:r>
              <a:rPr lang="en-US" altLang="zh-CN" dirty="0" smtClean="0">
                <a:solidFill>
                  <a:srgbClr val="FF0000"/>
                </a:solidFill>
              </a:rPr>
              <a:t> metric </a:t>
            </a:r>
            <a:r>
              <a:rPr lang="en-US" altLang="zh-CN" dirty="0" err="1" smtClean="0">
                <a:solidFill>
                  <a:srgbClr val="FF0000"/>
                </a:solidFill>
              </a:rPr>
              <a:t>igp</a:t>
            </a:r>
            <a:r>
              <a:rPr lang="zh-CN" altLang="en-US" dirty="0" smtClean="0">
                <a:solidFill>
                  <a:srgbClr val="FF0000"/>
                </a:solidFill>
              </a:rPr>
              <a:t>的值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更新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Router-id</a:t>
            </a:r>
          </a:p>
          <a:p>
            <a:pPr lvl="1"/>
            <a:r>
              <a:rPr lang="en-US" altLang="zh-CN" dirty="0" smtClean="0"/>
              <a:t>Neighbor </a:t>
            </a:r>
            <a:r>
              <a:rPr lang="en-US" altLang="zh-CN" dirty="0" err="1" smtClean="0"/>
              <a:t>ip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55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</TotalTime>
  <Words>1273</Words>
  <Application>Microsoft Office PowerPoint</Application>
  <PresentationFormat>全屏显示(4:3)</PresentationFormat>
  <Paragraphs>216</Paragraphs>
  <Slides>19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黑体</vt:lpstr>
      <vt:lpstr>微软雅黑</vt:lpstr>
      <vt:lpstr>Arial</vt:lpstr>
      <vt:lpstr>Wingdings</vt:lpstr>
      <vt:lpstr>Office 主题​​</vt:lpstr>
      <vt:lpstr>Visio</vt:lpstr>
      <vt:lpstr>毕设阶段讨论2</vt:lpstr>
      <vt:lpstr>整体流程</vt:lpstr>
      <vt:lpstr>与RCP的区别</vt:lpstr>
      <vt:lpstr>面临问题</vt:lpstr>
      <vt:lpstr>Ibgp的入站过滤</vt:lpstr>
      <vt:lpstr>优化路由表项存储</vt:lpstr>
      <vt:lpstr>优化路由表项存储</vt:lpstr>
      <vt:lpstr>集中路由计算</vt:lpstr>
      <vt:lpstr>路由计算方案</vt:lpstr>
      <vt:lpstr>例子1-路由计算的优化</vt:lpstr>
      <vt:lpstr>例子2-路由计算的正确性</vt:lpstr>
      <vt:lpstr>例子2-路由计算的正确性</vt:lpstr>
      <vt:lpstr>例子3-路由计算的正确性</vt:lpstr>
      <vt:lpstr>例子4-路由计算的正确性</vt:lpstr>
      <vt:lpstr>例子5-路由计算的正确性</vt:lpstr>
      <vt:lpstr>例子6-路由计算的正确性</vt:lpstr>
      <vt:lpstr>例子7-路由计算的正确性</vt:lpstr>
      <vt:lpstr>路由策略</vt:lpstr>
      <vt:lpstr>Routing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毕设阶段讨论2</dc:title>
  <dc:creator>Qing Wang</dc:creator>
  <cp:lastModifiedBy>Qing Wang</cp:lastModifiedBy>
  <cp:revision>70</cp:revision>
  <dcterms:created xsi:type="dcterms:W3CDTF">2017-12-28T01:34:21Z</dcterms:created>
  <dcterms:modified xsi:type="dcterms:W3CDTF">2017-12-29T07:22:01Z</dcterms:modified>
</cp:coreProperties>
</file>