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72" r:id="rId12"/>
    <p:sldId id="273" r:id="rId13"/>
    <p:sldId id="261" r:id="rId14"/>
    <p:sldId id="276" r:id="rId15"/>
    <p:sldId id="277" r:id="rId16"/>
    <p:sldId id="278" r:id="rId17"/>
    <p:sldId id="279" r:id="rId18"/>
    <p:sldId id="280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462" autoAdjust="0"/>
  </p:normalViewPr>
  <p:slideViewPr>
    <p:cSldViewPr snapToGrid="0">
      <p:cViewPr varScale="1">
        <p:scale>
          <a:sx n="74" d="100"/>
          <a:sy n="74" d="100"/>
        </p:scale>
        <p:origin x="1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472CA-E245-4C4C-8C55-998B9DA0A54E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8FEF-A560-4564-B0D1-AAE8C4804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8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2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0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1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新型的可以减少路由震荡：因为</a:t>
            </a:r>
            <a:r>
              <a:rPr lang="en-US" altLang="zh-CN" dirty="0" err="1" smtClean="0"/>
              <a:t>rcp</a:t>
            </a:r>
            <a:r>
              <a:rPr lang="zh-CN" altLang="en-US" dirty="0" smtClean="0"/>
              <a:t>计算时两两比较，不同时刻路由会有不同的计算结果，两台机器，到达路由不一样计算结果不同，就会产生震荡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第二个问题：根本性不同，优势不明显？</a:t>
            </a:r>
            <a:r>
              <a:rPr lang="en-US" altLang="zh-CN" dirty="0" smtClean="0"/>
              <a:t>【RCP</a:t>
            </a:r>
            <a:r>
              <a:rPr lang="zh-CN" altLang="en-US" dirty="0" smtClean="0"/>
              <a:t>举个反例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7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第三个问题：边界路由器输入的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来源，总体怎么去做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RCP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【BGP</a:t>
            </a:r>
            <a:r>
              <a:rPr lang="zh-CN" altLang="en-US" dirty="0" smtClean="0"/>
              <a:t>实验，集中路由平台相关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8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1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3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2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3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3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再试一遍？到来顺序都走一遍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0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再试一遍？到来顺序都走一遍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2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3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2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2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8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0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0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7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0E0B-4272-4238-8660-5FDEC8ED6E4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B4FF-952D-4AD9-A526-F3336D4F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20171229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2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71" y="1690689"/>
            <a:ext cx="3839715" cy="35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31" y="469636"/>
            <a:ext cx="2914210" cy="27119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路由计算：与</a:t>
            </a:r>
            <a:r>
              <a:rPr lang="en-US" altLang="zh-CN" dirty="0" smtClean="0"/>
              <a:t>RR</a:t>
            </a:r>
            <a:r>
              <a:rPr lang="zh-CN" altLang="en-US" dirty="0" smtClean="0"/>
              <a:t>相似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Ra</a:t>
            </a:r>
            <a:r>
              <a:rPr lang="zh-CN" altLang="en-US" dirty="0" smtClean="0">
                <a:solidFill>
                  <a:srgbClr val="FF0000"/>
                </a:solidFill>
              </a:rPr>
              <a:t>选</a:t>
            </a:r>
            <a:r>
              <a:rPr lang="en-US" altLang="zh-CN" dirty="0" err="1" smtClean="0">
                <a:solidFill>
                  <a:srgbClr val="FF0000"/>
                </a:solidFill>
              </a:rPr>
              <a:t>Rb</a:t>
            </a:r>
            <a:r>
              <a:rPr lang="zh-CN" altLang="en-US" dirty="0" smtClean="0"/>
              <a:t>收到的路由，宣告给</a:t>
            </a:r>
            <a:r>
              <a:rPr lang="en-US" altLang="zh-CN" dirty="0" smtClean="0"/>
              <a:t>Rd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Ra</a:t>
            </a:r>
            <a:r>
              <a:rPr lang="zh-CN" altLang="en-US" dirty="0" smtClean="0">
                <a:solidFill>
                  <a:srgbClr val="FF0000"/>
                </a:solidFill>
              </a:rPr>
              <a:t>选</a:t>
            </a:r>
            <a:r>
              <a:rPr lang="en-US" altLang="zh-CN" dirty="0" err="1" smtClean="0">
                <a:solidFill>
                  <a:srgbClr val="FF0000"/>
                </a:solidFill>
              </a:rPr>
              <a:t>Rc</a:t>
            </a:r>
            <a:r>
              <a:rPr lang="zh-CN" altLang="en-US" dirty="0" smtClean="0"/>
              <a:t>收到的路由，宣告给</a:t>
            </a:r>
            <a:r>
              <a:rPr lang="en-US" altLang="zh-CN" dirty="0" smtClean="0"/>
              <a:t>Rd</a:t>
            </a:r>
          </a:p>
          <a:p>
            <a:pPr lvl="1"/>
            <a:r>
              <a:rPr lang="en-US" altLang="zh-CN" dirty="0" smtClean="0"/>
              <a:t>Rd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</a:t>
            </a:r>
            <a:r>
              <a:rPr lang="zh-CN" altLang="en-US" dirty="0" smtClean="0"/>
              <a:t>过来的路由，选择</a:t>
            </a:r>
            <a:r>
              <a:rPr lang="en-US" altLang="zh-CN" dirty="0" smtClean="0"/>
              <a:t>Re</a:t>
            </a:r>
          </a:p>
          <a:p>
            <a:pPr lvl="1"/>
            <a:r>
              <a:rPr lang="en-US" altLang="zh-CN" dirty="0" smtClean="0"/>
              <a:t>Ra</a:t>
            </a:r>
            <a:r>
              <a:rPr lang="zh-CN" altLang="en-US" dirty="0" smtClean="0"/>
              <a:t>有三条路由，分别从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</a:t>
            </a:r>
            <a:r>
              <a:rPr lang="zh-CN" altLang="en-US" dirty="0" smtClean="0"/>
              <a:t>，先比较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Re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之间</a:t>
            </a:r>
            <a:r>
              <a:rPr lang="en-US" altLang="zh-CN" dirty="0" smtClean="0">
                <a:solidFill>
                  <a:srgbClr val="FF0000"/>
                </a:solidFill>
              </a:rPr>
              <a:t>Ra</a:t>
            </a:r>
            <a:r>
              <a:rPr lang="zh-CN" altLang="en-US" dirty="0" smtClean="0">
                <a:solidFill>
                  <a:srgbClr val="FF0000"/>
                </a:solidFill>
              </a:rPr>
              <a:t>选</a:t>
            </a:r>
            <a:r>
              <a:rPr lang="en-US" altLang="zh-CN" dirty="0" err="1" smtClean="0">
                <a:solidFill>
                  <a:srgbClr val="FF0000"/>
                </a:solidFill>
              </a:rPr>
              <a:t>Rb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Rd</a:t>
            </a:r>
            <a:r>
              <a:rPr lang="zh-CN" altLang="en-US" dirty="0"/>
              <a:t>有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</a:t>
            </a:r>
            <a:r>
              <a:rPr lang="zh-CN" altLang="en-US" dirty="0" smtClean="0"/>
              <a:t>的两条路由，选择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Ra</a:t>
            </a:r>
            <a:r>
              <a:rPr lang="zh-CN" altLang="en-US" dirty="0" smtClean="0">
                <a:solidFill>
                  <a:srgbClr val="FF0000"/>
                </a:solidFill>
              </a:rPr>
              <a:t>选</a:t>
            </a:r>
            <a:r>
              <a:rPr lang="en-US" altLang="zh-CN" dirty="0" err="1" smtClean="0">
                <a:solidFill>
                  <a:srgbClr val="FF0000"/>
                </a:solidFill>
              </a:rPr>
              <a:t>Rc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路由震荡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MED</a:t>
            </a:r>
            <a:r>
              <a:rPr lang="zh-CN" altLang="en-US" dirty="0"/>
              <a:t>相关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zh-CN" altLang="en-US" dirty="0" smtClean="0"/>
              <a:t>路由算法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和已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有工作的对比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系统的设计与实现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集验证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verification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测试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床设计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1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新型路由算法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集中资源，分布式计算方法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路由经过每台边界路由器过滤后形态各异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两两比较属性</a:t>
            </a:r>
            <a:r>
              <a:rPr lang="zh-CN" altLang="en-US" dirty="0" smtClean="0"/>
              <a:t>的算法不可取：集合缩小到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Weight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Preference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path</a:t>
            </a:r>
            <a:r>
              <a:rPr lang="zh-CN" altLang="en-US" dirty="0" smtClean="0"/>
              <a:t>最短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来自相同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最低</a:t>
            </a:r>
            <a:r>
              <a:rPr lang="en-US" altLang="zh-CN" dirty="0" smtClean="0"/>
              <a:t>+</a:t>
            </a:r>
            <a:r>
              <a:rPr lang="zh-CN" altLang="en-US" dirty="0" smtClean="0"/>
              <a:t>来自不同</a:t>
            </a:r>
            <a:r>
              <a:rPr lang="en-US" altLang="zh-CN" dirty="0" smtClean="0"/>
              <a:t>AS</a:t>
            </a:r>
            <a:endParaRPr lang="en-US" altLang="zh-CN" dirty="0"/>
          </a:p>
          <a:p>
            <a:pPr lvl="1"/>
            <a:r>
              <a:rPr lang="en-US" altLang="zh-CN" dirty="0" smtClean="0"/>
              <a:t>IGP metric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95" y="-293780"/>
            <a:ext cx="1911615" cy="2257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RR2</a:t>
            </a:r>
          </a:p>
          <a:p>
            <a:pPr lvl="1"/>
            <a:r>
              <a:rPr lang="en-US" altLang="zh-CN" sz="2000" dirty="0" smtClean="0"/>
              <a:t>C1-2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认为</a:t>
            </a:r>
            <a:r>
              <a:rPr lang="en-US" altLang="zh-CN" sz="2000" dirty="0" smtClean="0"/>
              <a:t>C1-2</a:t>
            </a:r>
            <a:r>
              <a:rPr lang="zh-CN" altLang="en-US" sz="2000" dirty="0"/>
              <a:t>更</a:t>
            </a:r>
            <a:r>
              <a:rPr lang="zh-CN" altLang="en-US" sz="2000" dirty="0" smtClean="0"/>
              <a:t>优</a:t>
            </a:r>
            <a:r>
              <a:rPr lang="en-US" altLang="zh-CN" sz="2000" dirty="0" smtClean="0"/>
              <a:t>【IGP】</a:t>
            </a:r>
            <a:r>
              <a:rPr lang="zh-CN" altLang="en-US" sz="2000" dirty="0" smtClean="0"/>
              <a:t>，将通告给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撤销，且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重新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</a:p>
          <a:p>
            <a:pPr lvl="1"/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会把路由传给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，并向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宣告</a:t>
            </a:r>
            <a:r>
              <a:rPr lang="en-US" altLang="zh-CN" sz="2000" dirty="0" smtClean="0"/>
              <a:t>C2</a:t>
            </a:r>
          </a:p>
          <a:p>
            <a:pPr lvl="1"/>
            <a:r>
              <a:rPr lang="en-US" altLang="zh-CN" sz="2000" dirty="0" smtClean="0"/>
              <a:t>RR1</a:t>
            </a:r>
            <a:r>
              <a:rPr lang="zh-CN" altLang="en-US" sz="2000" dirty="0" smtClean="0"/>
              <a:t>有三条路由，按照到达顺序是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C2 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胜出，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胜出，则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>
                <a:solidFill>
                  <a:srgbClr val="FF0000"/>
                </a:solidFill>
              </a:rPr>
              <a:t>向外宣告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有两条路由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IGP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向外宣告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，撤销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仅有两条路由，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选择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路由震荡产生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en-US" altLang="zh-CN" sz="2000" dirty="0" smtClean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收到路由，传到集中平台，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/>
              <a:t>收到路由，传</a:t>
            </a:r>
            <a:r>
              <a:rPr lang="zh-CN" altLang="en-US" dirty="0" smtClean="0"/>
              <a:t>到集中平台，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新路由先比较</a:t>
            </a: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</a:rPr>
              <a:t>，消除域内震荡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MED</a:t>
            </a:r>
            <a:r>
              <a:rPr lang="zh-CN" altLang="en-US" dirty="0"/>
              <a:t>相关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zh-CN" altLang="en-US" dirty="0" smtClean="0"/>
              <a:t>路由算法</a:t>
            </a:r>
            <a:endParaRPr lang="en-US" altLang="zh-CN" dirty="0" smtClean="0"/>
          </a:p>
          <a:p>
            <a:r>
              <a:rPr lang="zh-CN" altLang="en-US" dirty="0"/>
              <a:t>和已</a:t>
            </a:r>
            <a:r>
              <a:rPr lang="zh-CN" altLang="en-US" dirty="0" smtClean="0"/>
              <a:t>有工作的对比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系统的设计与实现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集验证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verification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测试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床设计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7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和已有工作的对比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252159"/>
              </p:ext>
            </p:extLst>
          </p:nvPr>
        </p:nvGraphicFramePr>
        <p:xfrm>
          <a:off x="201900" y="1690689"/>
          <a:ext cx="8717249" cy="3211881"/>
        </p:xfrm>
        <a:graphic>
          <a:graphicData uri="http://schemas.openxmlformats.org/drawingml/2006/table">
            <a:tbl>
              <a:tblPr/>
              <a:tblGrid>
                <a:gridCol w="3582700">
                  <a:extLst>
                    <a:ext uri="{9D8B030D-6E8A-4147-A177-3AD203B41FA5}">
                      <a16:colId xmlns:a16="http://schemas.microsoft.com/office/drawing/2014/main" val="13114092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3025322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8977155"/>
                    </a:ext>
                  </a:extLst>
                </a:gridCol>
                <a:gridCol w="1261738">
                  <a:extLst>
                    <a:ext uri="{9D8B030D-6E8A-4147-A177-3AD203B41FA5}">
                      <a16:colId xmlns:a16="http://schemas.microsoft.com/office/drawing/2014/main" val="1183110509"/>
                    </a:ext>
                  </a:extLst>
                </a:gridCol>
                <a:gridCol w="692417">
                  <a:extLst>
                    <a:ext uri="{9D8B030D-6E8A-4147-A177-3AD203B41FA5}">
                      <a16:colId xmlns:a16="http://schemas.microsoft.com/office/drawing/2014/main" val="1338477490"/>
                    </a:ext>
                  </a:extLst>
                </a:gridCol>
                <a:gridCol w="692418">
                  <a:extLst>
                    <a:ext uri="{9D8B030D-6E8A-4147-A177-3AD203B41FA5}">
                      <a16:colId xmlns:a16="http://schemas.microsoft.com/office/drawing/2014/main" val="3163508433"/>
                    </a:ext>
                  </a:extLst>
                </a:gridCol>
                <a:gridCol w="815515">
                  <a:extLst>
                    <a:ext uri="{9D8B030D-6E8A-4147-A177-3AD203B41FA5}">
                      <a16:colId xmlns:a16="http://schemas.microsoft.com/office/drawing/2014/main" val="2155603245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关注点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RR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 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SoftRouter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新型</a:t>
                      </a:r>
                      <a:r>
                        <a:rPr lang="en-US" altLang="zh-CN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iBGP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38814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路由可扩展性：不需要全连接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79918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路由计算：基于全部路由，解决因缺少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全部路由导致的转发环路、路由震荡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2856"/>
                  </a:ext>
                </a:extLst>
              </a:tr>
              <a:tr h="5701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减少域内路由流量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94683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优化路由存储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altLang="zh-CN" sz="2400" b="1" i="0" u="none" strike="noStrike" dirty="0">
                        <a:solidFill>
                          <a:schemeClr val="tx1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56515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消除域内路由震荡，减少路由计算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1674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1899" y="4864100"/>
            <a:ext cx="8717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RCP</a:t>
            </a:r>
            <a:r>
              <a:rPr lang="zh-CN" altLang="en-US" dirty="0" smtClean="0"/>
              <a:t>：通过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传到集中控制平台，在</a:t>
            </a:r>
            <a:r>
              <a:rPr lang="en-US" altLang="zh-CN" dirty="0" smtClean="0"/>
              <a:t>RCP</a:t>
            </a:r>
            <a:r>
              <a:rPr lang="zh-CN" altLang="en-US" dirty="0" smtClean="0"/>
              <a:t>平台上传给其余边界路由器，经过其余边界路由器的过滤之后，将表项加入其余边界路由器，之后进行路由计算，将每台边界路由器的最优路由向外宣告</a:t>
            </a:r>
            <a:endParaRPr lang="en-US" altLang="zh-CN" dirty="0" smtClean="0"/>
          </a:p>
          <a:p>
            <a:r>
              <a:rPr lang="zh-CN" altLang="en-US" dirty="0"/>
              <a:t>不同之</a:t>
            </a:r>
            <a:r>
              <a:rPr lang="zh-CN" altLang="en-US" dirty="0" smtClean="0"/>
              <a:t>处：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ebgp</a:t>
            </a:r>
            <a:r>
              <a:rPr lang="zh-CN" altLang="en-US" dirty="0" smtClean="0">
                <a:solidFill>
                  <a:srgbClr val="FF0000"/>
                </a:solidFill>
              </a:rPr>
              <a:t>过滤</a:t>
            </a:r>
            <a:r>
              <a:rPr lang="zh-CN" altLang="en-US" dirty="0" smtClean="0"/>
              <a:t>也在</a:t>
            </a:r>
            <a:r>
              <a:rPr lang="en-US" altLang="zh-CN" dirty="0" smtClean="0"/>
              <a:t>RCP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;RCP</a:t>
            </a:r>
            <a:r>
              <a:rPr lang="zh-CN" altLang="en-US" dirty="0" smtClean="0"/>
              <a:t>平台上有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个表</a:t>
            </a:r>
            <a:r>
              <a:rPr lang="en-US" altLang="zh-CN" dirty="0" smtClean="0"/>
              <a:t>【Rib-in\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-rib\</a:t>
            </a:r>
            <a:r>
              <a:rPr lang="en-US" altLang="zh-CN" dirty="0" smtClean="0">
                <a:solidFill>
                  <a:srgbClr val="FF0000"/>
                </a:solidFill>
              </a:rPr>
              <a:t>rib-out</a:t>
            </a:r>
            <a:r>
              <a:rPr lang="en-US" altLang="zh-CN" dirty="0" smtClean="0"/>
              <a:t>】;</a:t>
            </a:r>
            <a:r>
              <a:rPr lang="zh-CN" altLang="en-US" dirty="0">
                <a:solidFill>
                  <a:srgbClr val="FF0000"/>
                </a:solidFill>
              </a:rPr>
              <a:t>传统的路由计算</a:t>
            </a:r>
            <a:r>
              <a:rPr lang="zh-CN" altLang="en-US" dirty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74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单独完成一个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系统（与</a:t>
            </a:r>
            <a:r>
              <a:rPr lang="en-US" altLang="zh-CN" dirty="0" smtClean="0"/>
              <a:t>quagga</a:t>
            </a:r>
            <a:r>
              <a:rPr lang="zh-CN" altLang="en-US" dirty="0" smtClean="0"/>
              <a:t>进行通信）</a:t>
            </a:r>
            <a:endParaRPr lang="en-US" altLang="zh-CN" dirty="0" smtClean="0"/>
          </a:p>
          <a:p>
            <a:r>
              <a:rPr lang="zh-CN" altLang="en-US" dirty="0"/>
              <a:t>边界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quagga</a:t>
            </a:r>
          </a:p>
          <a:p>
            <a:pPr lvl="2"/>
            <a:r>
              <a:rPr lang="en-US" altLang="zh-CN" dirty="0" err="1" smtClean="0"/>
              <a:t>iBGP</a:t>
            </a:r>
            <a:r>
              <a:rPr lang="zh-CN" altLang="en-US" dirty="0" smtClean="0"/>
              <a:t>相关的代码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eBGP</a:t>
            </a:r>
            <a:r>
              <a:rPr lang="zh-CN" altLang="en-US" dirty="0" smtClean="0"/>
              <a:t>相关的代码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MED</a:t>
            </a:r>
            <a:r>
              <a:rPr lang="zh-CN" altLang="en-US" dirty="0"/>
              <a:t>相关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路由算法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和已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有工作的对比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系统的设计与实现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集验证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verification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测试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床设计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0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网络拓扑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确定一个自治系统的拓扑结构</a:t>
            </a:r>
            <a:endParaRPr lang="en-US" altLang="zh-CN" dirty="0" smtClean="0"/>
          </a:p>
          <a:p>
            <a:r>
              <a:rPr lang="zh-CN" altLang="en-US" dirty="0" smtClean="0"/>
              <a:t>实际路由信息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/>
              <a:t>外</a:t>
            </a:r>
            <a:r>
              <a:rPr lang="zh-CN" altLang="en-US" dirty="0" smtClean="0"/>
              <a:t>网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</a:t>
            </a:r>
            <a:r>
              <a:rPr lang="zh-CN" altLang="en-US" dirty="0"/>
              <a:t>，</a:t>
            </a:r>
            <a:r>
              <a:rPr lang="en-US" altLang="zh-CN" dirty="0" smtClean="0"/>
              <a:t>Route view</a:t>
            </a:r>
            <a:r>
              <a:rPr lang="zh-CN" altLang="en-US" dirty="0" smtClean="0"/>
              <a:t>输入外界路由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检测集中控制平台路由的正确性</a:t>
            </a:r>
            <a:r>
              <a:rPr lang="zh-CN" altLang="en-US" dirty="0"/>
              <a:t>和</a:t>
            </a:r>
            <a:r>
              <a:rPr lang="zh-CN" altLang="en-US" dirty="0" smtClean="0"/>
              <a:t>计算速率</a:t>
            </a:r>
            <a:endParaRPr lang="en-US" altLang="zh-CN" dirty="0" smtClean="0"/>
          </a:p>
          <a:p>
            <a:r>
              <a:rPr lang="zh-CN" altLang="en-US" dirty="0" smtClean="0"/>
              <a:t>验证拓扑结构下的路由</a:t>
            </a:r>
            <a:endParaRPr lang="en-US" altLang="zh-CN" dirty="0" smtClean="0"/>
          </a:p>
          <a:p>
            <a:pPr lvl="1"/>
            <a:r>
              <a:rPr lang="zh-CN" altLang="en-US" dirty="0"/>
              <a:t>教育</a:t>
            </a:r>
            <a:r>
              <a:rPr lang="zh-CN" altLang="en-US" dirty="0" smtClean="0"/>
              <a:t>网某台核心路由器的路由表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2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测试床设计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自治系统内边界路由器规模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几台边界路由器</a:t>
            </a:r>
            <a:endParaRPr lang="en-US" altLang="zh-CN" dirty="0" smtClean="0"/>
          </a:p>
          <a:p>
            <a:pPr lvl="1"/>
            <a:r>
              <a:rPr lang="zh-CN" altLang="en-US" dirty="0"/>
              <a:t>几十</a:t>
            </a:r>
            <a:r>
              <a:rPr lang="zh-CN" altLang="en-US" dirty="0" smtClean="0"/>
              <a:t>台边界路由器</a:t>
            </a:r>
            <a:endParaRPr lang="en-US" altLang="zh-CN" dirty="0" smtClean="0"/>
          </a:p>
          <a:p>
            <a:pPr lvl="1"/>
            <a:r>
              <a:rPr lang="zh-CN" altLang="en-US" dirty="0"/>
              <a:t>几百</a:t>
            </a:r>
            <a:r>
              <a:rPr lang="zh-CN" altLang="en-US" dirty="0" smtClean="0"/>
              <a:t>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有些困难</a:t>
            </a:r>
            <a:r>
              <a:rPr lang="en-US" altLang="zh-CN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6931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1</a:t>
            </a:r>
            <a:r>
              <a:rPr lang="en-US" altLang="zh-CN" dirty="0" smtClean="0"/>
              <a:t>-</a:t>
            </a:r>
            <a:r>
              <a:rPr lang="zh-CN" altLang="en-US" dirty="0"/>
              <a:t>路由计算的正确性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3353" y="2311050"/>
            <a:ext cx="3177293" cy="3751441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路由反射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发生路由信息环路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73" y="-293780"/>
            <a:ext cx="2209338" cy="2608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RR2</a:t>
            </a:r>
          </a:p>
          <a:p>
            <a:pPr lvl="1"/>
            <a:r>
              <a:rPr lang="en-US" altLang="zh-CN" sz="2000" dirty="0" smtClean="0"/>
              <a:t>C1-2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认为</a:t>
            </a:r>
            <a:r>
              <a:rPr lang="en-US" altLang="zh-CN" sz="2000" dirty="0" smtClean="0"/>
              <a:t>C1-2</a:t>
            </a:r>
            <a:r>
              <a:rPr lang="zh-CN" altLang="en-US" sz="2000" dirty="0"/>
              <a:t>更</a:t>
            </a:r>
            <a:r>
              <a:rPr lang="zh-CN" altLang="en-US" sz="2000" dirty="0" smtClean="0"/>
              <a:t>优</a:t>
            </a:r>
            <a:r>
              <a:rPr lang="en-US" altLang="zh-CN" sz="2000" dirty="0" smtClean="0"/>
              <a:t>【IGP】</a:t>
            </a:r>
            <a:r>
              <a:rPr lang="zh-CN" altLang="en-US" sz="2000" dirty="0" smtClean="0"/>
              <a:t>，将通告给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撤销，且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重新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</a:p>
          <a:p>
            <a:pPr lvl="1"/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会把路由传给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，并向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宣告</a:t>
            </a:r>
            <a:r>
              <a:rPr lang="en-US" altLang="zh-CN" sz="2000" dirty="0" smtClean="0"/>
              <a:t>C2</a:t>
            </a:r>
          </a:p>
          <a:p>
            <a:pPr lvl="1"/>
            <a:r>
              <a:rPr lang="en-US" altLang="zh-CN" sz="2000" dirty="0" smtClean="0"/>
              <a:t>RR1</a:t>
            </a:r>
            <a:r>
              <a:rPr lang="zh-CN" altLang="en-US" sz="2000" dirty="0" smtClean="0"/>
              <a:t>有三条路由，按照到达顺序是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C2 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胜出，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胜出，则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>
                <a:solidFill>
                  <a:srgbClr val="FF0000"/>
                </a:solidFill>
              </a:rPr>
              <a:t>向外宣告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有两条路由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IGP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向外宣告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，撤销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仅有两条路由，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选择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路由震荡产生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2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95" y="-293780"/>
            <a:ext cx="1911615" cy="2257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RR2</a:t>
            </a: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最优路由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会把路由传给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的最优路由未变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C1-2</a:t>
            </a:r>
            <a:r>
              <a:rPr lang="zh-CN" altLang="en-US" sz="2000" dirty="0"/>
              <a:t>收到路由，传给</a:t>
            </a:r>
            <a:r>
              <a:rPr lang="en-US" altLang="zh-CN" sz="2000" dirty="0"/>
              <a:t>RR1</a:t>
            </a:r>
            <a:r>
              <a:rPr lang="zh-CN" altLang="en-US" sz="2000" dirty="0"/>
              <a:t>，</a:t>
            </a:r>
            <a:r>
              <a:rPr lang="en-US" altLang="zh-CN" sz="2000" dirty="0"/>
              <a:t>RR1</a:t>
            </a:r>
            <a:r>
              <a:rPr lang="zh-CN" altLang="en-US" sz="2000" dirty="0"/>
              <a:t>认为</a:t>
            </a:r>
            <a:r>
              <a:rPr lang="en-US" altLang="zh-CN" sz="2000" dirty="0"/>
              <a:t>C1-2</a:t>
            </a:r>
            <a:r>
              <a:rPr lang="zh-CN" altLang="en-US" sz="2000" dirty="0"/>
              <a:t>更优</a:t>
            </a:r>
            <a:r>
              <a:rPr lang="en-US" altLang="zh-CN" sz="2000" dirty="0"/>
              <a:t>【IGP】</a:t>
            </a:r>
            <a:r>
              <a:rPr lang="zh-CN" altLang="en-US" sz="2000" dirty="0"/>
              <a:t>，将通告给</a:t>
            </a:r>
            <a:r>
              <a:rPr lang="en-US" altLang="zh-CN" sz="2000" dirty="0"/>
              <a:t>RR2</a:t>
            </a:r>
            <a:r>
              <a:rPr lang="zh-CN" altLang="en-US" sz="2000" dirty="0"/>
              <a:t>的</a:t>
            </a:r>
            <a:r>
              <a:rPr lang="en-US" altLang="zh-CN" sz="2000" dirty="0"/>
              <a:t>C1-1</a:t>
            </a:r>
            <a:r>
              <a:rPr lang="zh-CN" altLang="en-US" sz="2000" dirty="0"/>
              <a:t>撤销，且</a:t>
            </a:r>
            <a:r>
              <a:rPr lang="en-US" altLang="zh-CN" sz="2000" dirty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重新宣告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，根据</a:t>
            </a:r>
            <a:r>
              <a:rPr lang="en-US" altLang="zh-CN" sz="2000" dirty="0" smtClean="0"/>
              <a:t>MED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宣告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RR1</a:t>
            </a:r>
            <a:r>
              <a:rPr lang="zh-CN" altLang="en-US" sz="2000" dirty="0" smtClean="0"/>
              <a:t>有三条路由，按照到达顺序是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C2 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胜出，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胜出，则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>
                <a:solidFill>
                  <a:srgbClr val="FF0000"/>
                </a:solidFill>
              </a:rPr>
              <a:t>向外宣告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有两条路由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IGP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向外宣告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，撤销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仅有两条路由，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选择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路由震荡产生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95" y="-293780"/>
            <a:ext cx="1911615" cy="2257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/>
              <a:t> C1-1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</a:p>
          <a:p>
            <a:pPr lvl="1"/>
            <a:r>
              <a:rPr lang="en-US" altLang="zh-CN" sz="2000" dirty="0" smtClean="0"/>
              <a:t>C1-2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RR2</a:t>
            </a:r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最优路由未变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会把路由传给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，并向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宣告</a:t>
            </a:r>
            <a:r>
              <a:rPr lang="en-US" altLang="zh-CN" sz="2000" dirty="0" smtClean="0"/>
              <a:t>C2</a:t>
            </a:r>
          </a:p>
          <a:p>
            <a:pPr lvl="1"/>
            <a:r>
              <a:rPr lang="en-US" altLang="zh-CN" sz="2000" dirty="0" smtClean="0"/>
              <a:t>RR1</a:t>
            </a:r>
            <a:r>
              <a:rPr lang="zh-CN" altLang="en-US" sz="2000" dirty="0" smtClean="0"/>
              <a:t>有三条路由，按照到达顺序是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C2 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胜出，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胜出，则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最</a:t>
            </a:r>
            <a:r>
              <a:rPr lang="zh-CN" altLang="en-US" sz="2000" dirty="0" smtClean="0">
                <a:solidFill>
                  <a:srgbClr val="FF0000"/>
                </a:solidFill>
              </a:rPr>
              <a:t>优路由未变</a:t>
            </a:r>
            <a:endParaRPr lang="en-US" altLang="zh-CN" dirty="0"/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RR1</a:t>
            </a:r>
            <a:r>
              <a:rPr lang="zh-CN" altLang="en-US" sz="2000" dirty="0" smtClean="0">
                <a:solidFill>
                  <a:srgbClr val="7030A0"/>
                </a:solidFill>
              </a:rPr>
              <a:t>认为最优路由是</a:t>
            </a:r>
            <a:r>
              <a:rPr lang="en-US" altLang="zh-CN" sz="2000" dirty="0" smtClean="0">
                <a:solidFill>
                  <a:srgbClr val="7030A0"/>
                </a:solidFill>
              </a:rPr>
              <a:t>C1-2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en-US" altLang="zh-CN" sz="2000" dirty="0" smtClean="0">
                <a:solidFill>
                  <a:srgbClr val="7030A0"/>
                </a:solidFill>
              </a:rPr>
              <a:t>RR2</a:t>
            </a:r>
            <a:r>
              <a:rPr lang="zh-CN" altLang="en-US" sz="2000" dirty="0" smtClean="0">
                <a:solidFill>
                  <a:srgbClr val="7030A0"/>
                </a:solidFill>
              </a:rPr>
              <a:t>认为最优路由是</a:t>
            </a:r>
            <a:r>
              <a:rPr lang="en-US" altLang="zh-CN" sz="2000" dirty="0" smtClean="0">
                <a:solidFill>
                  <a:srgbClr val="7030A0"/>
                </a:solidFill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6609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95" y="-293780"/>
            <a:ext cx="1911615" cy="2257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C1-1</a:t>
            </a:r>
          </a:p>
          <a:p>
            <a:pPr lvl="1"/>
            <a:r>
              <a:rPr lang="en-US" altLang="zh-CN" sz="2000" dirty="0"/>
              <a:t>C1-2</a:t>
            </a:r>
            <a:r>
              <a:rPr lang="zh-CN" altLang="en-US" sz="2000" dirty="0"/>
              <a:t>收到路由，传给</a:t>
            </a:r>
            <a:r>
              <a:rPr lang="en-US" altLang="zh-CN" sz="2000" dirty="0"/>
              <a:t>RR1</a:t>
            </a:r>
            <a:r>
              <a:rPr lang="zh-CN" altLang="en-US" sz="2000" dirty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r>
              <a:rPr lang="en-US" altLang="zh-CN" sz="2000" dirty="0">
                <a:solidFill>
                  <a:srgbClr val="FF0000"/>
                </a:solidFill>
              </a:rPr>
              <a:t>C1-2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>
                <a:solidFill>
                  <a:srgbClr val="FF0000"/>
                </a:solidFill>
              </a:rPr>
              <a:t>RR2</a:t>
            </a:r>
          </a:p>
          <a:p>
            <a:pPr lvl="1"/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会把路由传给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，并向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宣告</a:t>
            </a:r>
            <a:r>
              <a:rPr lang="en-US" altLang="zh-CN" sz="2000" dirty="0" smtClean="0"/>
              <a:t>C2</a:t>
            </a:r>
          </a:p>
          <a:p>
            <a:pPr lvl="1"/>
            <a:r>
              <a:rPr lang="en-US" altLang="zh-CN" sz="2000" dirty="0" smtClean="0"/>
              <a:t>RR1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条路由，选择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r>
              <a:rPr lang="en-US" altLang="zh-CN" sz="2000" dirty="0" smtClean="0">
                <a:solidFill>
                  <a:srgbClr val="FF0000"/>
                </a:solidFill>
              </a:rPr>
              <a:t>C2</a:t>
            </a:r>
            <a:r>
              <a:rPr lang="zh-CN" altLang="en-US" sz="2000" dirty="0" smtClean="0">
                <a:solidFill>
                  <a:srgbClr val="FF0000"/>
                </a:solidFill>
              </a:rPr>
              <a:t>给</a:t>
            </a:r>
            <a:r>
              <a:rPr lang="en-US" altLang="zh-CN" sz="2000" dirty="0" smtClean="0">
                <a:solidFill>
                  <a:srgbClr val="FF0000"/>
                </a:solidFill>
              </a:rPr>
              <a:t>RR2</a:t>
            </a:r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有三条路由，按照到达顺序是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胜出，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胜出，则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>
                <a:solidFill>
                  <a:srgbClr val="FF0000"/>
                </a:solidFill>
              </a:rPr>
              <a:t>给</a:t>
            </a:r>
            <a:r>
              <a:rPr lang="en-US" altLang="zh-CN" sz="2000" dirty="0" smtClean="0">
                <a:solidFill>
                  <a:srgbClr val="FF0000"/>
                </a:solidFill>
              </a:rPr>
              <a:t>RR2</a:t>
            </a:r>
            <a:endParaRPr lang="en-US" altLang="zh-CN" dirty="0"/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有两条路由，决策后最优路由不变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RR1</a:t>
            </a:r>
            <a:r>
              <a:rPr lang="zh-CN" altLang="en-US" sz="2000" dirty="0" smtClean="0">
                <a:solidFill>
                  <a:srgbClr val="7030A0"/>
                </a:solidFill>
              </a:rPr>
              <a:t>认为最优路由是</a:t>
            </a:r>
            <a:r>
              <a:rPr lang="en-US" altLang="zh-CN" sz="2000" dirty="0" smtClean="0">
                <a:solidFill>
                  <a:srgbClr val="7030A0"/>
                </a:solidFill>
              </a:rPr>
              <a:t>C1-2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en-US" altLang="zh-CN" sz="2000" dirty="0" smtClean="0">
                <a:solidFill>
                  <a:srgbClr val="7030A0"/>
                </a:solidFill>
              </a:rPr>
              <a:t>RR2</a:t>
            </a:r>
            <a:r>
              <a:rPr lang="zh-CN" altLang="en-US" sz="2000" dirty="0" smtClean="0">
                <a:solidFill>
                  <a:srgbClr val="7030A0"/>
                </a:solidFill>
              </a:rPr>
              <a:t>认为最优路由是</a:t>
            </a:r>
            <a:r>
              <a:rPr lang="en-US" altLang="zh-CN" sz="2000" dirty="0" smtClean="0">
                <a:solidFill>
                  <a:srgbClr val="7030A0"/>
                </a:solidFill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8589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95" y="-293780"/>
            <a:ext cx="1911615" cy="2257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endParaRPr lang="en-US" altLang="zh-CN" dirty="0"/>
          </a:p>
          <a:p>
            <a:pPr lvl="1"/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</a:t>
            </a:r>
            <a:r>
              <a:rPr lang="zh-CN" altLang="en-US" sz="2000" dirty="0"/>
              <a:t>路由，传给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/>
              <a:t>宣</a:t>
            </a:r>
            <a:r>
              <a:rPr lang="zh-CN" altLang="en-US" sz="2000" dirty="0" smtClean="0"/>
              <a:t>告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RR1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认为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更优</a:t>
            </a:r>
            <a:r>
              <a:rPr lang="en-US" altLang="zh-CN" sz="2000" dirty="0" smtClean="0"/>
              <a:t>【IGP】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>
                <a:solidFill>
                  <a:srgbClr val="FF0000"/>
                </a:solidFill>
              </a:rPr>
              <a:t>宣</a:t>
            </a:r>
            <a:r>
              <a:rPr lang="zh-CN" altLang="en-US" sz="2000" dirty="0" smtClean="0">
                <a:solidFill>
                  <a:srgbClr val="FF0000"/>
                </a:solidFill>
              </a:rPr>
              <a:t>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>
                <a:solidFill>
                  <a:srgbClr val="FF0000"/>
                </a:solidFill>
              </a:rPr>
              <a:t>给</a:t>
            </a:r>
            <a:r>
              <a:rPr lang="en-US" altLang="zh-CN" sz="2000" dirty="0" smtClean="0">
                <a:solidFill>
                  <a:srgbClr val="FF0000"/>
                </a:solidFill>
              </a:rPr>
              <a:t>RR2</a:t>
            </a: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有两条路由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决策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最优，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撤销</a:t>
            </a:r>
            <a:r>
              <a:rPr lang="en-US" altLang="zh-CN" sz="2000" dirty="0" smtClean="0"/>
              <a:t>C2</a:t>
            </a:r>
          </a:p>
          <a:p>
            <a:pPr lvl="1"/>
            <a:r>
              <a:rPr lang="en-US" altLang="zh-CN" sz="2000" dirty="0" smtClean="0"/>
              <a:t>C1-2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>
                <a:solidFill>
                  <a:srgbClr val="FF0000"/>
                </a:solidFill>
              </a:rPr>
              <a:t>给</a:t>
            </a:r>
            <a:r>
              <a:rPr lang="en-US" altLang="zh-CN" sz="2000" dirty="0" smtClean="0">
                <a:solidFill>
                  <a:srgbClr val="FF0000"/>
                </a:solidFill>
              </a:rPr>
              <a:t>RR2</a:t>
            </a:r>
          </a:p>
          <a:p>
            <a:pPr lvl="1"/>
            <a:r>
              <a:rPr lang="en-US" altLang="zh-CN" sz="2000" dirty="0"/>
              <a:t>RR2</a:t>
            </a:r>
            <a:r>
              <a:rPr lang="zh-CN" altLang="en-US" sz="2000" dirty="0"/>
              <a:t>有两条</a:t>
            </a:r>
            <a:r>
              <a:rPr lang="zh-CN" altLang="en-US" sz="2000" dirty="0" smtClean="0"/>
              <a:t>路由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RR2</a:t>
            </a:r>
            <a:r>
              <a:rPr lang="zh-CN" altLang="en-US" sz="2000" dirty="0"/>
              <a:t>决策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最</a:t>
            </a:r>
            <a:r>
              <a:rPr lang="zh-CN" altLang="en-US" sz="2000" dirty="0"/>
              <a:t>优，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通告</a:t>
            </a:r>
            <a:r>
              <a:rPr lang="en-US" altLang="zh-CN" sz="2000" dirty="0" smtClean="0"/>
              <a:t>C2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RR1</a:t>
            </a:r>
            <a:r>
              <a:rPr lang="zh-CN" altLang="en-US" sz="2000" dirty="0" smtClean="0"/>
              <a:t>有三条路由，按照到达顺序是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C2 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胜出，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比较，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胜出，则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dirty="0" smtClean="0">
                <a:solidFill>
                  <a:srgbClr val="FF0000"/>
                </a:solidFill>
              </a:rPr>
              <a:t>C1-1</a:t>
            </a:r>
            <a:r>
              <a:rPr lang="zh-CN" altLang="en-US" sz="2000" dirty="0" smtClean="0">
                <a:solidFill>
                  <a:srgbClr val="FF0000"/>
                </a:solidFill>
              </a:rPr>
              <a:t>向外宣告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RR2</a:t>
            </a:r>
            <a:r>
              <a:rPr lang="zh-CN" altLang="en-US" sz="2000" dirty="0" smtClean="0"/>
              <a:t>有两条路由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IGP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向外宣告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，撤销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仅有两条路由，</a:t>
            </a:r>
            <a:r>
              <a:rPr lang="en-US" altLang="zh-CN" sz="2000" dirty="0" smtClean="0">
                <a:solidFill>
                  <a:srgbClr val="FF0000"/>
                </a:solidFill>
              </a:rPr>
              <a:t>RR1</a:t>
            </a:r>
            <a:r>
              <a:rPr lang="zh-CN" altLang="en-US" sz="2000" dirty="0" smtClean="0">
                <a:solidFill>
                  <a:srgbClr val="FF0000"/>
                </a:solidFill>
              </a:rPr>
              <a:t>选择</a:t>
            </a:r>
            <a:r>
              <a:rPr lang="en-US" altLang="zh-CN" sz="2000" dirty="0" smtClean="0">
                <a:solidFill>
                  <a:srgbClr val="FF0000"/>
                </a:solidFill>
              </a:rPr>
              <a:t>C1-2</a:t>
            </a:r>
            <a:r>
              <a:rPr lang="zh-CN" altLang="en-US" sz="2000" dirty="0" smtClean="0">
                <a:solidFill>
                  <a:srgbClr val="FF0000"/>
                </a:solidFill>
              </a:rPr>
              <a:t>宣告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路由震荡产生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1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95" y="-293780"/>
            <a:ext cx="1911615" cy="2257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zh-CN" altLang="en-US" sz="2400" dirty="0" smtClean="0">
                <a:solidFill>
                  <a:srgbClr val="FF0000"/>
                </a:solidFill>
              </a:rPr>
              <a:t>新路由先比较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endParaRPr lang="en-US" altLang="zh-CN" dirty="0"/>
          </a:p>
          <a:p>
            <a:pPr lvl="1"/>
            <a:r>
              <a:rPr lang="en-US" altLang="zh-CN" sz="2000" dirty="0" smtClean="0"/>
              <a:t>C2</a:t>
            </a:r>
            <a:r>
              <a:rPr lang="zh-CN" altLang="en-US" sz="2000" dirty="0" smtClean="0"/>
              <a:t>收到</a:t>
            </a:r>
            <a:r>
              <a:rPr lang="zh-CN" altLang="en-US" sz="2000" dirty="0"/>
              <a:t>路由，传给</a:t>
            </a:r>
            <a:r>
              <a:rPr lang="en-US" altLang="zh-CN" sz="2000" dirty="0" smtClean="0"/>
              <a:t>RR2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RR2</a:t>
            </a:r>
            <a:r>
              <a:rPr lang="zh-CN" altLang="en-US" sz="2000" dirty="0"/>
              <a:t>宣</a:t>
            </a:r>
            <a:r>
              <a:rPr lang="zh-CN" altLang="en-US" sz="2000" dirty="0" smtClean="0"/>
              <a:t>告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RR1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C1-2</a:t>
            </a:r>
            <a:r>
              <a:rPr lang="zh-CN" altLang="en-US" sz="2000" dirty="0" smtClean="0"/>
              <a:t>收到路由，传给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认为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更优</a:t>
            </a:r>
            <a:r>
              <a:rPr lang="en-US" altLang="zh-CN" sz="2000" dirty="0" smtClean="0"/>
              <a:t>【MED】</a:t>
            </a:r>
          </a:p>
          <a:p>
            <a:pPr lvl="1"/>
            <a:r>
              <a:rPr lang="en-US" altLang="zh-CN" sz="2000" dirty="0" smtClean="0"/>
              <a:t>C1-1</a:t>
            </a:r>
            <a:r>
              <a:rPr lang="zh-CN" altLang="en-US" sz="2000" dirty="0" smtClean="0"/>
              <a:t>收到路由，</a:t>
            </a:r>
            <a:r>
              <a:rPr lang="en-US" altLang="zh-CN" sz="2000" dirty="0" smtClean="0"/>
              <a:t>RR1</a:t>
            </a:r>
            <a:r>
              <a:rPr lang="zh-CN" altLang="en-US" sz="2000" dirty="0" smtClean="0"/>
              <a:t>有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条路由，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则</a:t>
            </a:r>
            <a:r>
              <a:rPr lang="en-US" altLang="zh-CN" sz="2000" dirty="0"/>
              <a:t>C1-2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C1-1</a:t>
            </a:r>
            <a:r>
              <a:rPr lang="zh-CN" altLang="en-US" sz="2000" dirty="0" smtClean="0"/>
              <a:t>比较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C1-2</a:t>
            </a:r>
            <a:r>
              <a:rPr lang="zh-CN" altLang="en-US" sz="2000" dirty="0" smtClean="0"/>
              <a:t>胜</a:t>
            </a:r>
            <a:r>
              <a:rPr lang="zh-CN" altLang="en-US" sz="2000" dirty="0"/>
              <a:t>出，</a:t>
            </a:r>
            <a:r>
              <a:rPr lang="en-US" altLang="zh-CN" sz="2000" dirty="0" smtClean="0"/>
              <a:t>C1-2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比较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C2</a:t>
            </a:r>
            <a:r>
              <a:rPr lang="zh-CN" altLang="en-US" sz="2000" dirty="0" smtClean="0"/>
              <a:t>胜出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7030A0"/>
                </a:solidFill>
              </a:rPr>
              <a:t>RR1</a:t>
            </a:r>
            <a:r>
              <a:rPr lang="zh-CN" altLang="en-US" sz="2000" dirty="0">
                <a:solidFill>
                  <a:srgbClr val="7030A0"/>
                </a:solidFill>
              </a:rPr>
              <a:t>认为最优路由是</a:t>
            </a:r>
            <a:r>
              <a:rPr lang="en-US" altLang="zh-CN" sz="2000" dirty="0" smtClean="0">
                <a:solidFill>
                  <a:srgbClr val="7030A0"/>
                </a:solidFill>
              </a:rPr>
              <a:t>C2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</a:rPr>
              <a:t>RR2</a:t>
            </a:r>
            <a:r>
              <a:rPr lang="zh-CN" altLang="en-US" sz="2000" dirty="0">
                <a:solidFill>
                  <a:srgbClr val="7030A0"/>
                </a:solidFill>
              </a:rPr>
              <a:t>认为最优路由是</a:t>
            </a:r>
            <a:r>
              <a:rPr lang="en-US" altLang="zh-CN" sz="2000" dirty="0">
                <a:solidFill>
                  <a:srgbClr val="7030A0"/>
                </a:solidFill>
              </a:rPr>
              <a:t>C2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1918</Words>
  <Application>Microsoft Office PowerPoint</Application>
  <PresentationFormat>全屏显示(4:3)</PresentationFormat>
  <Paragraphs>259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Wingdings 2</vt:lpstr>
      <vt:lpstr>Office 主题​​</vt:lpstr>
      <vt:lpstr>毕设阶段讨论3</vt:lpstr>
      <vt:lpstr>目录</vt:lpstr>
      <vt:lpstr>例子1-路由计算的正确性</vt:lpstr>
      <vt:lpstr>路由计算：新路由先比较</vt:lpstr>
      <vt:lpstr>路由计算：新路由先比较</vt:lpstr>
      <vt:lpstr>路由计算：新路由先比较</vt:lpstr>
      <vt:lpstr>路由计算：新路由先比较</vt:lpstr>
      <vt:lpstr>路由计算：新路由先比较</vt:lpstr>
      <vt:lpstr>路由计算：新路由先比较</vt:lpstr>
      <vt:lpstr>例子2-路由计算的正确性</vt:lpstr>
      <vt:lpstr>路由计算：与RR相似</vt:lpstr>
      <vt:lpstr>目录</vt:lpstr>
      <vt:lpstr>新型路由算法</vt:lpstr>
      <vt:lpstr>路由计算：新路由先比较</vt:lpstr>
      <vt:lpstr>新型路由计算： 新路由先比较【无关】，消除域内震荡</vt:lpstr>
      <vt:lpstr>新型路由计算： 新路由先比较【无关】，消除域内震荡</vt:lpstr>
      <vt:lpstr>目录</vt:lpstr>
      <vt:lpstr>和已有工作的对比</vt:lpstr>
      <vt:lpstr>系统的设计与实现</vt:lpstr>
      <vt:lpstr>数据集验证</vt:lpstr>
      <vt:lpstr>测试床设计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毕设阶段讨论3</dc:title>
  <dc:creator>Qing Wang</dc:creator>
  <cp:lastModifiedBy>Qing Wang</cp:lastModifiedBy>
  <cp:revision>79</cp:revision>
  <dcterms:created xsi:type="dcterms:W3CDTF">2017-12-29T07:09:41Z</dcterms:created>
  <dcterms:modified xsi:type="dcterms:W3CDTF">2018-01-05T08:04:09Z</dcterms:modified>
</cp:coreProperties>
</file>