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4" r:id="rId3"/>
    <p:sldId id="256" r:id="rId4"/>
    <p:sldId id="261" r:id="rId5"/>
    <p:sldId id="262" r:id="rId6"/>
    <p:sldId id="263" r:id="rId7"/>
    <p:sldId id="266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39" autoAdjust="0"/>
  </p:normalViewPr>
  <p:slideViewPr>
    <p:cSldViewPr snapToGrid="0">
      <p:cViewPr varScale="1">
        <p:scale>
          <a:sx n="70" d="100"/>
          <a:sy n="70" d="100"/>
        </p:scale>
        <p:origin x="19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9FDEC-D9E8-417B-A92D-34A2C592F79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D02D-64F7-4767-851F-605A8A244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D02D-64F7-4767-851F-605A8A2440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6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7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9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4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A0A5-C490-4359-BFD3-66E0DB2BFCA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82F9-E04E-4986-8204-FF5B89DDE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atents/WO2018006163A1?cl=en" TargetMode="External"/><Relationship Id="rId2" Type="http://schemas.openxmlformats.org/officeDocument/2006/relationships/hyperlink" Target="http://blog.ipspace.net/2015/07/routing-protocols-and-sd-wan-apples-an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.weixin.qq.com/s/L7JtpVsv80gYkyteLzxN3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fault.com/questions/416311/quagga-vs-xorp-vs-bird-linux-bgp-router-recommendation" TargetMode="External"/><Relationship Id="rId2" Type="http://schemas.openxmlformats.org/officeDocument/2006/relationships/hyperlink" Target="https://keepingitclassless.net/2015/05/open-source-routing-compari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s.ripe.net/Members/wouter_miltenburg/Researchpaper.pdf" TargetMode="External"/><Relationship Id="rId5" Type="http://schemas.openxmlformats.org/officeDocument/2006/relationships/hyperlink" Target="https://www.euro-ix.net/m/uploads/2016/04/24/EuroIX_GoBGP_20160419.pdf" TargetMode="External"/><Relationship Id="rId4" Type="http://schemas.openxmlformats.org/officeDocument/2006/relationships/hyperlink" Target="https://www.reddit.com/r/networking/comments/45lddu/exabgp_vrrp_vs_vyos_vs_bird_vs_quagga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毕</a:t>
            </a:r>
            <a:r>
              <a:rPr lang="zh-CN" altLang="en-US" dirty="0" smtClean="0"/>
              <a:t>设阶段讨论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方案的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集中平台并行计算：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加速收敛时间，减少域间路由流量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基于全部路由进行计算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</a:t>
            </a:r>
            <a:r>
              <a:rPr lang="en-US" altLang="zh-CN" dirty="0" smtClean="0"/>
              <a:t>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联邦引起的路由震荡、转发环路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优化路由存储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路由计算</a:t>
            </a:r>
            <a:endParaRPr lang="en-US" altLang="zh-CN" dirty="0" smtClean="0"/>
          </a:p>
          <a:p>
            <a:r>
              <a:rPr lang="zh-CN" altLang="en-US" dirty="0" smtClean="0"/>
              <a:t>已有工作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zh-CN" altLang="en-US" dirty="0"/>
              <a:t>路由计算</a:t>
            </a:r>
            <a:endParaRPr lang="en-US" altLang="zh-CN" dirty="0"/>
          </a:p>
          <a:p>
            <a:r>
              <a:rPr lang="zh-CN" altLang="en-US" dirty="0" smtClean="0"/>
              <a:t>系统实现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调研：轻量级</a:t>
            </a:r>
            <a:r>
              <a:rPr lang="zh-CN" altLang="en-US" dirty="0"/>
              <a:t>的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开源软件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实现：重写集中控制平台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543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20180129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05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SD-WAN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看过的资料</a:t>
            </a:r>
            <a:endParaRPr lang="en-US" altLang="zh-CN" dirty="0" smtClean="0"/>
          </a:p>
          <a:p>
            <a:pPr lvl="1"/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blog.ipspace.net/2015/07/routing-protocols-and-sd-wan-apples-and.html</a:t>
            </a:r>
            <a:endParaRPr lang="en-US" altLang="zh-CN" sz="1600" dirty="0" smtClean="0"/>
          </a:p>
          <a:p>
            <a:pPr lvl="2"/>
            <a:r>
              <a:rPr lang="en-US" altLang="zh-CN" dirty="0" smtClean="0"/>
              <a:t>SD-WAN</a:t>
            </a:r>
            <a:r>
              <a:rPr lang="zh-CN" altLang="en-US" dirty="0" smtClean="0"/>
              <a:t>新功能：</a:t>
            </a:r>
            <a:r>
              <a:rPr lang="zh-CN" altLang="en-US" dirty="0" smtClean="0"/>
              <a:t>防火墙、负载均衡（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优化方案）</a:t>
            </a:r>
            <a:endParaRPr lang="en-US" altLang="zh-CN" dirty="0" smtClean="0"/>
          </a:p>
          <a:p>
            <a:pPr lvl="1"/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www.google.com/patents/WO2018006163A1?cl=en</a:t>
            </a:r>
            <a:endParaRPr lang="en-US" altLang="zh-CN" sz="1600" dirty="0" smtClean="0"/>
          </a:p>
          <a:p>
            <a:pPr lvl="2"/>
            <a:r>
              <a:rPr lang="en-US" altLang="zh-CN" dirty="0" smtClean="0"/>
              <a:t>BIRD</a:t>
            </a:r>
            <a:r>
              <a:rPr lang="zh-CN" altLang="en-US" dirty="0" smtClean="0"/>
              <a:t>修改之后实现的</a:t>
            </a:r>
            <a:r>
              <a:rPr lang="en-US" altLang="zh-CN" dirty="0" smtClean="0"/>
              <a:t>BGP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OSPF</a:t>
            </a:r>
          </a:p>
          <a:p>
            <a:pPr lvl="1"/>
            <a:r>
              <a:rPr lang="en-US" altLang="zh-CN" sz="1600" dirty="0">
                <a:hlinkClick r:id="rId4"/>
              </a:rPr>
              <a:t>https://</a:t>
            </a:r>
            <a:r>
              <a:rPr lang="en-US" altLang="zh-CN" sz="1600" dirty="0" smtClean="0">
                <a:hlinkClick r:id="rId4"/>
              </a:rPr>
              <a:t>mp.weixin.qq.com/s/L7JtpVsv80gYkyteLzxN3g</a:t>
            </a:r>
            <a:endParaRPr lang="en-US" altLang="zh-CN" sz="1600" dirty="0" smtClean="0"/>
          </a:p>
          <a:p>
            <a:pPr lvl="2"/>
            <a:r>
              <a:rPr lang="en-US" altLang="zh-CN" dirty="0"/>
              <a:t>SD-WAN &amp; BGP</a:t>
            </a:r>
            <a:r>
              <a:rPr lang="zh-CN" altLang="en-US" dirty="0"/>
              <a:t>思想：控制平面管理</a:t>
            </a:r>
            <a:r>
              <a:rPr lang="en-US" altLang="zh-CN" dirty="0"/>
              <a:t>policy</a:t>
            </a:r>
            <a:r>
              <a:rPr lang="zh-CN" altLang="en-US" dirty="0"/>
              <a:t>和路由计算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42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调研开源系统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Quagga</a:t>
            </a:r>
          </a:p>
          <a:p>
            <a:r>
              <a:rPr lang="en-US" altLang="zh-CN" dirty="0" smtClean="0"/>
              <a:t>BIRD</a:t>
            </a:r>
          </a:p>
          <a:p>
            <a:r>
              <a:rPr lang="en-US" altLang="zh-CN" dirty="0" err="1"/>
              <a:t>xorp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Exabgp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Openbgpd</a:t>
            </a:r>
            <a:endParaRPr lang="en-US" altLang="zh-CN" dirty="0" smtClean="0"/>
          </a:p>
          <a:p>
            <a:r>
              <a:rPr lang="en-US" altLang="zh-CN" dirty="0" err="1"/>
              <a:t>gobgp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408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调研开源系统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zh-CN" altLang="en-US" dirty="0" smtClean="0"/>
              <a:t>看过的资料：</a:t>
            </a:r>
            <a:r>
              <a:rPr lang="zh-CN" altLang="en-US" sz="1200" dirty="0"/>
              <a:t>开源系统</a:t>
            </a:r>
            <a:r>
              <a:rPr lang="en-US" altLang="zh-CN" dirty="0"/>
              <a:t>-</a:t>
            </a:r>
            <a:r>
              <a:rPr lang="zh-CN" altLang="en-US" sz="1200" dirty="0" smtClean="0"/>
              <a:t>不</a:t>
            </a:r>
            <a:r>
              <a:rPr lang="zh-CN" altLang="en-US" sz="1200" dirty="0"/>
              <a:t>转发流量，只接受或者发送</a:t>
            </a:r>
            <a:r>
              <a:rPr lang="en-US" altLang="zh-CN" sz="1200" dirty="0" smtClean="0"/>
              <a:t>BGP</a:t>
            </a:r>
            <a:endParaRPr lang="en-US" altLang="zh-CN" dirty="0" smtClean="0"/>
          </a:p>
          <a:p>
            <a:pPr lvl="1"/>
            <a:r>
              <a:rPr lang="en-US" altLang="zh-CN" sz="1600" dirty="0">
                <a:hlinkClick r:id="rId2"/>
              </a:rPr>
              <a:t>https://</a:t>
            </a:r>
            <a:r>
              <a:rPr lang="en-US" altLang="zh-CN" sz="1600" dirty="0" smtClean="0">
                <a:hlinkClick r:id="rId2"/>
              </a:rPr>
              <a:t>keepingitclassless.net/2015/05/open-source-routing-comparison/</a:t>
            </a:r>
            <a:endParaRPr lang="en-US" altLang="zh-CN" sz="1600" dirty="0" smtClean="0"/>
          </a:p>
          <a:p>
            <a:pPr lvl="1"/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serverfault.com/questions/416311/quagga-vs-xorp-vs-bird-linux-bgp-router-recommendation</a:t>
            </a:r>
            <a:endParaRPr lang="en-US" altLang="zh-CN" sz="1600" dirty="0" smtClean="0"/>
          </a:p>
          <a:p>
            <a:pPr lvl="1"/>
            <a:r>
              <a:rPr lang="en-US" altLang="zh-CN" sz="1600" dirty="0">
                <a:hlinkClick r:id="rId4"/>
              </a:rPr>
              <a:t>https://www.reddit.com/r/networking/comments/45lddu/exabgp_vrrp_vs_vyos_vs_bird_vs_quagga</a:t>
            </a:r>
            <a:r>
              <a:rPr lang="en-US" altLang="zh-CN" sz="1600" dirty="0" smtClean="0">
                <a:hlinkClick r:id="rId4"/>
              </a:rPr>
              <a:t>/</a:t>
            </a:r>
            <a:endParaRPr lang="en-US" altLang="zh-CN" sz="1600" dirty="0" smtClean="0"/>
          </a:p>
          <a:p>
            <a:pPr lvl="1"/>
            <a:r>
              <a:rPr lang="en-US" altLang="zh-CN" sz="1600" dirty="0">
                <a:hlinkClick r:id="rId5"/>
              </a:rPr>
              <a:t>https://</a:t>
            </a:r>
            <a:r>
              <a:rPr lang="en-US" altLang="zh-CN" sz="1600" dirty="0" smtClean="0">
                <a:hlinkClick r:id="rId5"/>
              </a:rPr>
              <a:t>www.euro-ix.net/m/uploads/2016/04/24/EuroIX_GoBGP_20160419.pdf</a:t>
            </a:r>
            <a:endParaRPr lang="en-US" altLang="zh-CN" sz="1600" dirty="0" smtClean="0"/>
          </a:p>
          <a:p>
            <a:pPr lvl="1"/>
            <a:r>
              <a:rPr lang="en-US" altLang="zh-CN" sz="1600" dirty="0">
                <a:hlinkClick r:id="rId6"/>
              </a:rPr>
              <a:t>https://</a:t>
            </a:r>
            <a:r>
              <a:rPr lang="en-US" altLang="zh-CN" sz="1600" dirty="0" smtClean="0">
                <a:hlinkClick r:id="rId6"/>
              </a:rPr>
              <a:t>labs.ripe.net/Members/wouter_miltenburg/Researchpaper.pdf</a:t>
            </a:r>
            <a:endParaRPr lang="en-US" altLang="zh-CN" sz="1600" dirty="0" smtClean="0"/>
          </a:p>
          <a:p>
            <a:pPr lvl="2"/>
            <a:r>
              <a:rPr lang="en-US" altLang="zh-CN" sz="1200" dirty="0" smtClean="0"/>
              <a:t>Quagga</a:t>
            </a:r>
            <a:r>
              <a:rPr lang="zh-CN" altLang="en-US" sz="1200" dirty="0" smtClean="0"/>
              <a:t>：多协议，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，配置文件比较友好，</a:t>
            </a:r>
            <a:r>
              <a:rPr lang="en-US" altLang="zh-CN" sz="1200" dirty="0" smtClean="0"/>
              <a:t>zebra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vtysh</a:t>
            </a:r>
            <a:r>
              <a:rPr lang="zh-CN" altLang="en-US" sz="1200" dirty="0" smtClean="0"/>
              <a:t>进程，可用版本比较新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BIRD</a:t>
            </a:r>
            <a:r>
              <a:rPr lang="zh-CN" altLang="en-US" sz="1200" dirty="0" smtClean="0"/>
              <a:t>：多协议，和</a:t>
            </a:r>
            <a:r>
              <a:rPr lang="en-US" altLang="zh-CN" sz="1200" dirty="0" smtClean="0"/>
              <a:t>Quagga</a:t>
            </a:r>
            <a:r>
              <a:rPr lang="zh-CN" altLang="en-US" sz="1200" dirty="0" smtClean="0"/>
              <a:t>类似，脚本实现配置，重新配置的时候需要指示守护进程重新</a:t>
            </a:r>
            <a:r>
              <a:rPr lang="zh-CN" altLang="en-US" sz="1200" dirty="0" smtClean="0"/>
              <a:t>加载，内存占用率低，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Xorp</a:t>
            </a:r>
            <a:r>
              <a:rPr lang="zh-CN" altLang="en-US" sz="1200" dirty="0" smtClean="0"/>
              <a:t>：最新</a:t>
            </a:r>
            <a:r>
              <a:rPr lang="en-US" altLang="zh-CN" sz="1200" dirty="0" smtClean="0"/>
              <a:t>12</a:t>
            </a:r>
            <a:r>
              <a:rPr lang="zh-CN" altLang="en-US" sz="1200" dirty="0" smtClean="0"/>
              <a:t>，多进程协议，</a:t>
            </a:r>
            <a:r>
              <a:rPr lang="zh-CN" altLang="en-US" sz="1200" dirty="0" smtClean="0"/>
              <a:t>多</a:t>
            </a:r>
            <a:r>
              <a:rPr lang="zh-CN" altLang="en-US" sz="1200" dirty="0" smtClean="0"/>
              <a:t>协议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稳定但陈旧的</a:t>
            </a:r>
            <a:r>
              <a:rPr lang="zh-CN" altLang="en-US" sz="1200" dirty="0" smtClean="0"/>
              <a:t>实现，开发从</a:t>
            </a:r>
            <a:r>
              <a:rPr lang="en-US" altLang="zh-CN" sz="1200" dirty="0" err="1" smtClean="0"/>
              <a:t>xorp</a:t>
            </a:r>
            <a:r>
              <a:rPr lang="zh-CN" altLang="en-US" sz="1200" dirty="0" smtClean="0"/>
              <a:t>获取信息的模块需要时间</a:t>
            </a:r>
            <a:endParaRPr lang="en-US" altLang="zh-CN" sz="1200" dirty="0" smtClean="0"/>
          </a:p>
          <a:p>
            <a:pPr lvl="2"/>
            <a:r>
              <a:rPr lang="en-US" altLang="zh-CN" sz="1200" dirty="0" err="1"/>
              <a:t>Exabgp</a:t>
            </a:r>
            <a:r>
              <a:rPr lang="zh-CN" altLang="en-US" sz="1200" dirty="0"/>
              <a:t>：</a:t>
            </a:r>
            <a:r>
              <a:rPr lang="en-US" altLang="zh-CN" sz="1200" dirty="0"/>
              <a:t>python</a:t>
            </a:r>
            <a:r>
              <a:rPr lang="zh-CN" altLang="en-US" sz="1200" dirty="0"/>
              <a:t>，代码容易扩展，数据平面以外没有本地</a:t>
            </a:r>
            <a:r>
              <a:rPr lang="en-US" altLang="zh-CN" sz="1200" dirty="0"/>
              <a:t>FIB</a:t>
            </a:r>
            <a:r>
              <a:rPr lang="zh-CN" altLang="en-US" sz="1200" dirty="0"/>
              <a:t>，开发文档不</a:t>
            </a:r>
            <a:r>
              <a:rPr lang="zh-CN" altLang="en-US" sz="1200" dirty="0" smtClean="0"/>
              <a:t>全，速度和内存比</a:t>
            </a:r>
            <a:r>
              <a:rPr lang="en-US" altLang="zh-CN" sz="1200" dirty="0" smtClean="0"/>
              <a:t>bird</a:t>
            </a:r>
            <a:r>
              <a:rPr lang="zh-CN" altLang="en-US" sz="1200" dirty="0" smtClean="0"/>
              <a:t>差</a:t>
            </a:r>
            <a:r>
              <a:rPr lang="zh-CN" altLang="en-US" sz="1200" dirty="0" smtClean="0"/>
              <a:t>很多，高度可编程，可扩展性差（</a:t>
            </a:r>
            <a:r>
              <a:rPr lang="en-US" altLang="zh-CN" sz="1200" dirty="0" smtClean="0"/>
              <a:t>100peer</a:t>
            </a:r>
            <a:r>
              <a:rPr lang="zh-CN" altLang="en-US" sz="1200" dirty="0"/>
              <a:t>会跪</a:t>
            </a:r>
            <a:r>
              <a:rPr lang="zh-CN" altLang="en-US" sz="1200" dirty="0" smtClean="0"/>
              <a:t>），没有</a:t>
            </a:r>
            <a:r>
              <a:rPr lang="en-US" altLang="zh-CN" sz="1200" dirty="0" smtClean="0"/>
              <a:t>rib</a:t>
            </a:r>
            <a:r>
              <a:rPr lang="zh-CN" altLang="en-US" sz="1200" dirty="0" smtClean="0"/>
              <a:t>只有</a:t>
            </a:r>
            <a:r>
              <a:rPr lang="en-US" altLang="zh-CN" sz="1200" dirty="0" smtClean="0"/>
              <a:t>rib-out</a:t>
            </a:r>
            <a:endParaRPr lang="en-US" altLang="zh-CN" sz="1200" dirty="0"/>
          </a:p>
          <a:p>
            <a:pPr lvl="2"/>
            <a:r>
              <a:rPr lang="en-US" altLang="zh-CN" sz="1200" dirty="0" err="1" smtClean="0"/>
              <a:t>Openbgpd</a:t>
            </a:r>
            <a:r>
              <a:rPr lang="zh-CN" altLang="en-US" sz="1200" dirty="0" smtClean="0"/>
              <a:t>：最新</a:t>
            </a:r>
            <a:r>
              <a:rPr lang="en-US" altLang="zh-CN" sz="1200" dirty="0" smtClean="0"/>
              <a:t>09</a:t>
            </a:r>
            <a:r>
              <a:rPr lang="zh-CN" altLang="en-US" sz="1200" dirty="0" smtClean="0"/>
              <a:t>，缺乏文档需要花时间研究代码，需要创建一个存储模块，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Gobgp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Go</a:t>
            </a:r>
            <a:r>
              <a:rPr lang="zh-CN" altLang="en-US" sz="1200" dirty="0" smtClean="0"/>
              <a:t>语言，速度和内存和</a:t>
            </a:r>
            <a:r>
              <a:rPr lang="en-US" altLang="zh-CN" sz="1200" dirty="0" smtClean="0"/>
              <a:t>bird</a:t>
            </a:r>
            <a:r>
              <a:rPr lang="zh-CN" altLang="en-US" sz="1200" dirty="0" smtClean="0"/>
              <a:t>差不多但比</a:t>
            </a:r>
            <a:r>
              <a:rPr lang="en-US" altLang="zh-CN" sz="1200" dirty="0" smtClean="0"/>
              <a:t>quagga</a:t>
            </a:r>
            <a:r>
              <a:rPr lang="zh-CN" altLang="en-US" sz="1200" dirty="0" smtClean="0"/>
              <a:t>好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15183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方案一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边界路由器：</a:t>
            </a:r>
            <a:r>
              <a:rPr lang="en-US" altLang="zh-CN" dirty="0" err="1" smtClean="0"/>
              <a:t>exabgp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集中平台：</a:t>
            </a:r>
            <a:r>
              <a:rPr lang="en-US" altLang="zh-CN" dirty="0" err="1" smtClean="0"/>
              <a:t>exabgp</a:t>
            </a:r>
            <a:endParaRPr lang="en-US" altLang="zh-CN" dirty="0" smtClean="0"/>
          </a:p>
          <a:p>
            <a:r>
              <a:rPr lang="zh-CN" altLang="en-US" dirty="0" smtClean="0"/>
              <a:t>方案二：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边界路由器：</a:t>
            </a:r>
            <a:r>
              <a:rPr lang="en-US" altLang="zh-CN" dirty="0" smtClean="0"/>
              <a:t>Quagga</a:t>
            </a:r>
          </a:p>
          <a:p>
            <a:pPr lvl="1"/>
            <a:r>
              <a:rPr lang="zh-CN" altLang="en-US" dirty="0"/>
              <a:t>集中</a:t>
            </a:r>
            <a:r>
              <a:rPr lang="zh-CN" altLang="en-US" dirty="0" smtClean="0"/>
              <a:t>平台：</a:t>
            </a:r>
            <a:r>
              <a:rPr lang="en-US" altLang="zh-CN" dirty="0" err="1" smtClean="0"/>
              <a:t>exabgp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【</a:t>
            </a:r>
            <a:r>
              <a:rPr lang="zh-CN" altLang="en-US" dirty="0" smtClean="0"/>
              <a:t>需要研究透，那边界路由器也选</a:t>
            </a:r>
            <a:r>
              <a:rPr lang="en-US" altLang="zh-CN" dirty="0" err="1" smtClean="0"/>
              <a:t>exabgp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80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修改的部分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路由，</a:t>
            </a:r>
            <a:r>
              <a:rPr lang="zh-CN" altLang="en-US" dirty="0"/>
              <a:t>进行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过滤，将路由通过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传给集中平台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路由，进行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过滤，将路由通过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宣告出去</a:t>
            </a:r>
            <a:endParaRPr lang="en-US" altLang="zh-CN" dirty="0" smtClean="0"/>
          </a:p>
          <a:p>
            <a:r>
              <a:rPr lang="zh-CN" altLang="en-US" dirty="0" smtClean="0"/>
              <a:t>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收到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路由，进行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过滤，计算每台域内路由器的最优路由，将路由通过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转发给边界路由器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Step one</a:t>
            </a:r>
          </a:p>
          <a:p>
            <a:pPr lvl="1"/>
            <a:r>
              <a:rPr lang="zh-CN" altLang="en-US" dirty="0" smtClean="0"/>
              <a:t>路由策略、路由计算、路由存储暂时不变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95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434</Words>
  <Application>Microsoft Office PowerPoint</Application>
  <PresentationFormat>全屏显示(4:3)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黑体</vt:lpstr>
      <vt:lpstr>Arial</vt:lpstr>
      <vt:lpstr>Wingdings</vt:lpstr>
      <vt:lpstr>Office 主题​​</vt:lpstr>
      <vt:lpstr>毕设阶段讨论5</vt:lpstr>
      <vt:lpstr>后续工作</vt:lpstr>
      <vt:lpstr>系统设计与实现</vt:lpstr>
      <vt:lpstr>与SD-WAN的区别</vt:lpstr>
      <vt:lpstr>调研开源系统</vt:lpstr>
      <vt:lpstr>调研开源系统</vt:lpstr>
      <vt:lpstr>系统设计</vt:lpstr>
      <vt:lpstr>修改的部分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系统设计与实现</dc:title>
  <dc:creator>Qing Wang</dc:creator>
  <cp:lastModifiedBy>Qing Wang</cp:lastModifiedBy>
  <cp:revision>24</cp:revision>
  <dcterms:created xsi:type="dcterms:W3CDTF">2018-01-26T08:04:02Z</dcterms:created>
  <dcterms:modified xsi:type="dcterms:W3CDTF">2018-01-30T12:40:43Z</dcterms:modified>
</cp:coreProperties>
</file>