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72" r:id="rId7"/>
    <p:sldId id="266" r:id="rId8"/>
    <p:sldId id="273" r:id="rId9"/>
    <p:sldId id="267" r:id="rId10"/>
    <p:sldId id="269" r:id="rId11"/>
    <p:sldId id="271" r:id="rId12"/>
    <p:sldId id="270" r:id="rId13"/>
    <p:sldId id="268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5E05998-E75B-450F-A890-7CE4ED5D8EEB}">
          <p14:sldIdLst>
            <p14:sldId id="258"/>
            <p14:sldId id="259"/>
            <p14:sldId id="260"/>
            <p14:sldId id="263"/>
            <p14:sldId id="264"/>
            <p14:sldId id="272"/>
            <p14:sldId id="266"/>
            <p14:sldId id="273"/>
            <p14:sldId id="267"/>
            <p14:sldId id="269"/>
            <p14:sldId id="271"/>
            <p14:sldId id="270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3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8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9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9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0CED-3307-460B-A0CE-B9BABE89E3F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214C-D8B6-407D-9F05-34D3FA63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7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20180403 night talk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23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Preference + IGP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Preference</a:t>
            </a:r>
          </a:p>
          <a:p>
            <a:pPr lvl="1"/>
            <a:r>
              <a:rPr lang="zh-CN" altLang="en-US" dirty="0" smtClean="0"/>
              <a:t>域内有效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路由经过边界路由器传到集中平台，可以直接计算了</a:t>
            </a:r>
            <a:endParaRPr lang="en-US" altLang="zh-CN" dirty="0" smtClean="0"/>
          </a:p>
          <a:p>
            <a:r>
              <a:rPr lang="en-US" altLang="zh-CN" dirty="0" smtClean="0"/>
              <a:t>IGP cost 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weight</a:t>
            </a:r>
          </a:p>
          <a:p>
            <a:pPr lvl="1"/>
            <a:r>
              <a:rPr lang="zh-CN" altLang="en-US" dirty="0" smtClean="0"/>
              <a:t>域内有效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</a:t>
            </a:r>
            <a:r>
              <a:rPr lang="zh-CN" altLang="en-US" dirty="0" smtClean="0"/>
              <a:t>平台存储有关每台路由器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+ IGP cost + </a:t>
            </a:r>
            <a:r>
              <a:rPr lang="zh-CN" altLang="en-US" dirty="0" smtClean="0"/>
              <a:t>所有的路由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收到的路由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将收到的路由加入整体</a:t>
            </a:r>
            <a:r>
              <a:rPr lang="en-US" altLang="zh-CN" dirty="0" smtClean="0"/>
              <a:t>RIB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配置的边界路由器（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neighbor</a:t>
            </a:r>
            <a:r>
              <a:rPr lang="zh-CN" altLang="en-US" dirty="0" smtClean="0"/>
              <a:t>），更新自己的</a:t>
            </a:r>
            <a:r>
              <a:rPr lang="en-US" altLang="zh-CN" dirty="0" smtClean="0"/>
              <a:t>RIB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针对收到路由的前缀，对每台路由器进行计算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配置：前缀</a:t>
            </a:r>
            <a:r>
              <a:rPr lang="zh-CN" altLang="en-US" dirty="0" smtClean="0"/>
              <a:t>的路由信息和整体</a:t>
            </a:r>
            <a:r>
              <a:rPr lang="en-US" altLang="zh-CN" dirty="0" smtClean="0"/>
              <a:t>RIB</a:t>
            </a:r>
            <a:r>
              <a:rPr lang="zh-CN" altLang="en-US" dirty="0" smtClean="0"/>
              <a:t>表有</a:t>
            </a:r>
            <a:r>
              <a:rPr lang="zh-CN" altLang="en-US" dirty="0" smtClean="0"/>
              <a:t>差异，单独使用自身的</a:t>
            </a:r>
            <a:r>
              <a:rPr lang="en-US" altLang="zh-CN" dirty="0" smtClean="0"/>
              <a:t>RIB</a:t>
            </a:r>
            <a:r>
              <a:rPr lang="zh-CN" altLang="en-US" dirty="0" smtClean="0"/>
              <a:t>，计算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3"/>
            <a:r>
              <a:rPr lang="zh-CN" altLang="en-US" dirty="0"/>
              <a:t>无</a:t>
            </a:r>
            <a:r>
              <a:rPr lang="zh-CN" altLang="en-US" dirty="0" smtClean="0"/>
              <a:t>差异：按照路由计算规则进行路由计算，得到了一群边界路由器的最优路由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结果：计算每台路由器的最优路由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路由计算的思路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举例整理思路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满足路由计算的准确性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</a:t>
            </a:r>
            <a:r>
              <a:rPr lang="en-US" altLang="zh-CN" dirty="0" smtClean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联邦的例子，检测路由计算结果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6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边界路由器收到路由，转发给集中平台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边界路由器配置集中平台为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邻居，</a:t>
            </a:r>
            <a:r>
              <a:rPr lang="en-US" altLang="zh-CN" dirty="0" smtClean="0"/>
              <a:t>next-hop-self</a:t>
            </a:r>
          </a:p>
          <a:p>
            <a:r>
              <a:rPr lang="zh-CN" altLang="en-US" dirty="0"/>
              <a:t>集中</a:t>
            </a:r>
            <a:r>
              <a:rPr lang="zh-CN" altLang="en-US" dirty="0" smtClean="0"/>
              <a:t>平台计算出路由后，发给边界路由器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next-hop</a:t>
            </a:r>
            <a:r>
              <a:rPr lang="zh-CN" altLang="en-US" dirty="0" smtClean="0"/>
              <a:t>修改为路由入口，再进行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宣告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否则所有的流量都经过集中平台，集中平台就炸了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23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（大网核心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：域内边界路由器几千台）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Peer-AS</a:t>
            </a:r>
          </a:p>
          <a:p>
            <a:pPr lvl="1"/>
            <a:r>
              <a:rPr lang="en-US" altLang="zh-CN" dirty="0" smtClean="0"/>
              <a:t>Cluster-AS</a:t>
            </a:r>
          </a:p>
          <a:p>
            <a:pPr lvl="1"/>
            <a:r>
              <a:rPr lang="en-US" altLang="zh-CN" dirty="0" smtClean="0"/>
              <a:t>Transit-AS</a:t>
            </a:r>
          </a:p>
          <a:p>
            <a:r>
              <a:rPr lang="zh-CN" altLang="en-US" dirty="0" smtClean="0"/>
              <a:t>有待研究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RR</a:t>
            </a:r>
            <a:r>
              <a:rPr lang="zh-CN" altLang="en-US" dirty="0"/>
              <a:t>拓扑的自动生成：</a:t>
            </a:r>
            <a:r>
              <a:rPr lang="en-US" altLang="zh-CN" dirty="0"/>
              <a:t>cluster</a:t>
            </a:r>
            <a:r>
              <a:rPr lang="zh-CN" altLang="en-US" dirty="0"/>
              <a:t>设计（距离、带宽等）、层级设计</a:t>
            </a:r>
            <a:endParaRPr lang="en-US" altLang="zh-CN" dirty="0"/>
          </a:p>
          <a:p>
            <a:pPr lvl="2"/>
            <a:r>
              <a:rPr lang="zh-CN" altLang="en-US" dirty="0"/>
              <a:t>层级太多，信息更新越慢</a:t>
            </a:r>
            <a:endParaRPr lang="en-US" altLang="zh-CN" dirty="0"/>
          </a:p>
          <a:p>
            <a:pPr lvl="1"/>
            <a:r>
              <a:rPr lang="zh-CN" altLang="en-US" dirty="0"/>
              <a:t>二维路由</a:t>
            </a:r>
            <a:endParaRPr lang="en-US" altLang="zh-CN" dirty="0"/>
          </a:p>
          <a:p>
            <a:pPr lvl="1"/>
            <a:r>
              <a:rPr lang="en-US" altLang="zh-CN" dirty="0"/>
              <a:t>Full mesh</a:t>
            </a:r>
            <a:r>
              <a:rPr lang="zh-CN" altLang="en-US" dirty="0"/>
              <a:t>能够支持的最大节点数</a:t>
            </a:r>
            <a:endParaRPr lang="en-US" altLang="zh-CN" dirty="0"/>
          </a:p>
          <a:p>
            <a:pPr lvl="1"/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3631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Cernet2</a:t>
            </a:r>
            <a:r>
              <a:rPr lang="zh-CN" altLang="en-US" dirty="0" smtClean="0"/>
              <a:t>的拓扑结构</a:t>
            </a:r>
            <a:endParaRPr lang="en-US" altLang="zh-CN" dirty="0" smtClean="0"/>
          </a:p>
          <a:p>
            <a:r>
              <a:rPr lang="en-US" altLang="zh-CN" dirty="0" smtClean="0"/>
              <a:t>Cernet2</a:t>
            </a:r>
            <a:r>
              <a:rPr lang="zh-CN" altLang="en-US" dirty="0" smtClean="0"/>
              <a:t>的路由策略</a:t>
            </a:r>
            <a:endParaRPr lang="en-US" altLang="zh-CN" dirty="0" smtClean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平台可做的工作</a:t>
            </a:r>
            <a:endParaRPr lang="en-US" altLang="zh-CN" dirty="0" smtClean="0"/>
          </a:p>
          <a:p>
            <a:pPr lvl="1"/>
            <a:r>
              <a:rPr lang="zh-CN" altLang="en-US" dirty="0"/>
              <a:t>路由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en-US" altLang="zh-CN" dirty="0" err="1"/>
              <a:t>e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邻居优化</a:t>
            </a:r>
            <a:endParaRPr lang="en-US" altLang="zh-CN" dirty="0" smtClean="0"/>
          </a:p>
          <a:p>
            <a:r>
              <a:rPr lang="zh-CN" altLang="en-US" dirty="0" smtClean="0"/>
              <a:t>分析路由计算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Cernet2</a:t>
            </a:r>
            <a:r>
              <a:rPr lang="zh-CN" altLang="en-US" dirty="0"/>
              <a:t>的</a:t>
            </a:r>
            <a:r>
              <a:rPr lang="zh-CN" altLang="en-US" dirty="0" smtClean="0"/>
              <a:t>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核心</a:t>
            </a:r>
            <a:r>
              <a:rPr lang="en-US" altLang="zh-CN" dirty="0" smtClean="0"/>
              <a:t>AS 23910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个核心节点），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个小</a:t>
            </a:r>
            <a:r>
              <a:rPr lang="en-US" altLang="zh-CN" dirty="0" smtClean="0"/>
              <a:t>AS</a:t>
            </a:r>
          </a:p>
          <a:p>
            <a:pPr lvl="1"/>
            <a:r>
              <a:rPr lang="zh-CN" altLang="en-US" dirty="0" smtClean="0"/>
              <a:t>周围连接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个小的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个边界节点；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北京为主要出口，</a:t>
            </a:r>
            <a:r>
              <a:rPr lang="en-US" altLang="zh-CN" dirty="0" smtClean="0"/>
              <a:t>peer-as</a:t>
            </a:r>
            <a:r>
              <a:rPr lang="zh-CN" altLang="en-US" dirty="0" smtClean="0"/>
              <a:t>大约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个左右</a:t>
            </a:r>
            <a:endParaRPr lang="en-US" altLang="zh-CN" dirty="0" smtClean="0"/>
          </a:p>
          <a:p>
            <a:r>
              <a:rPr lang="en-US" altLang="zh-CN" dirty="0" smtClean="0"/>
              <a:t>Full Mesh</a:t>
            </a:r>
          </a:p>
          <a:p>
            <a:pPr lvl="1"/>
            <a:r>
              <a:rPr lang="zh-CN" altLang="en-US" dirty="0" smtClean="0"/>
              <a:t>目前设计好了</a:t>
            </a:r>
            <a:r>
              <a:rPr lang="en-US" altLang="zh-CN" dirty="0" smtClean="0"/>
              <a:t>RR</a:t>
            </a:r>
            <a:r>
              <a:rPr lang="zh-CN" altLang="en-US" dirty="0" smtClean="0"/>
              <a:t>结构，正在迁移中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设计的</a:t>
            </a:r>
            <a:r>
              <a:rPr lang="en-US" altLang="zh-CN" dirty="0" smtClean="0"/>
              <a:t>RR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个大节点</a:t>
            </a:r>
            <a:r>
              <a:rPr lang="en-US" altLang="zh-CN" dirty="0" smtClean="0"/>
              <a:t>RR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FM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RR</a:t>
            </a:r>
            <a:r>
              <a:rPr lang="zh-CN" altLang="en-US" dirty="0" smtClean="0"/>
              <a:t>（哪个近哪个算）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原来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个核心节点</a:t>
            </a:r>
            <a:r>
              <a:rPr lang="en-US" altLang="zh-CN" dirty="0" smtClean="0"/>
              <a:t>+25</a:t>
            </a:r>
            <a:r>
              <a:rPr lang="zh-CN" altLang="en-US" dirty="0" smtClean="0"/>
              <a:t>个边界节点</a:t>
            </a:r>
            <a:r>
              <a:rPr lang="en-US" altLang="zh-CN" dirty="0" smtClean="0"/>
              <a:t>-&gt;41</a:t>
            </a:r>
            <a:r>
              <a:rPr lang="zh-CN" altLang="en-US" dirty="0" smtClean="0"/>
              <a:t>个核心节点</a:t>
            </a:r>
            <a:r>
              <a:rPr lang="en-US" altLang="zh-CN" dirty="0" smtClean="0"/>
              <a:t>+41</a:t>
            </a:r>
            <a:r>
              <a:rPr lang="zh-CN" altLang="en-US" dirty="0" smtClean="0"/>
              <a:t>个边界节点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为什么不使用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不能基于回环接口建立（路由冗余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多条次优路由）</a:t>
            </a:r>
            <a:r>
              <a:rPr lang="en-US" altLang="zh-CN" dirty="0" smtClean="0"/>
              <a:t>loopback</a:t>
            </a:r>
          </a:p>
          <a:p>
            <a:pPr lvl="2"/>
            <a:r>
              <a:rPr lang="en-US" altLang="zh-CN" dirty="0" smtClean="0"/>
              <a:t>AS</a:t>
            </a:r>
            <a:r>
              <a:rPr lang="zh-CN" altLang="en-US" dirty="0" smtClean="0"/>
              <a:t>联邦内部的子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系统之间连接基于物理链路，一旦链路断开路由信息就丢了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IGP</a:t>
            </a:r>
            <a:r>
              <a:rPr lang="zh-CN" altLang="en-US" dirty="0" smtClean="0"/>
              <a:t>带来的路由震荡：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工程上使用不多，学术界使用多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15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Cernet2</a:t>
            </a:r>
            <a:r>
              <a:rPr lang="zh-CN" altLang="en-US" dirty="0" smtClean="0"/>
              <a:t>路由策略（影响入站和出站路由）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现有的核心路由的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配置文件：约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万行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常用的配置：</a:t>
            </a:r>
            <a:r>
              <a:rPr lang="en-US" altLang="zh-CN" dirty="0" smtClean="0"/>
              <a:t>next-hop-self</a:t>
            </a:r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配置如果复杂，那么域内路由器有些能收到，有些收不到（不行）</a:t>
            </a:r>
            <a:endParaRPr lang="en-US" altLang="zh-CN" dirty="0" smtClean="0"/>
          </a:p>
          <a:p>
            <a:r>
              <a:rPr lang="zh-CN" altLang="en-US" dirty="0" smtClean="0"/>
              <a:t>主要是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策略（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route-map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Access-list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as-list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prefix-list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route-map(match, action)</a:t>
            </a:r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策略可能修改</a:t>
            </a:r>
            <a:r>
              <a:rPr lang="en-US" altLang="zh-CN" dirty="0" smtClean="0"/>
              <a:t>med</a:t>
            </a:r>
            <a:r>
              <a:rPr lang="zh-CN" altLang="en-US" dirty="0" smtClean="0"/>
              <a:t>等值，影响选路？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MED</a:t>
            </a:r>
            <a:r>
              <a:rPr lang="zh-CN" altLang="en-US" dirty="0" smtClean="0"/>
              <a:t>值理论上不应该在域内传播，影响域内的选路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</a:t>
            </a:r>
            <a:r>
              <a:rPr lang="en-US" altLang="zh-CN" dirty="0" smtClean="0"/>
              <a:t>MED</a:t>
            </a:r>
            <a:r>
              <a:rPr lang="zh-CN" altLang="en-US" dirty="0" smtClean="0"/>
              <a:t>本身决定：优选哪条路由进入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传播</a:t>
            </a:r>
            <a:endParaRPr lang="en-US" altLang="zh-CN" dirty="0" smtClean="0"/>
          </a:p>
          <a:p>
            <a:pPr lvl="1"/>
            <a:r>
              <a:rPr lang="zh-CN" altLang="en-US" dirty="0"/>
              <a:t>影响域</a:t>
            </a:r>
            <a:r>
              <a:rPr lang="zh-CN" altLang="en-US" dirty="0" smtClean="0"/>
              <a:t>内选路的主要是</a:t>
            </a:r>
            <a:r>
              <a:rPr lang="en-US" altLang="zh-CN" dirty="0" smtClean="0"/>
              <a:t>Local Preference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IGP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集中平台可做的工作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收集</a:t>
            </a:r>
            <a:r>
              <a:rPr lang="zh-CN" altLang="en-US" dirty="0" smtClean="0">
                <a:solidFill>
                  <a:srgbClr val="FF0000"/>
                </a:solidFill>
              </a:rPr>
              <a:t>路由，集中计算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优化配置：选择路由是否进入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，是否转发</a:t>
            </a:r>
            <a:endParaRPr lang="en-US" altLang="zh-CN" dirty="0" smtClean="0"/>
          </a:p>
          <a:p>
            <a:r>
              <a:rPr lang="en-US" altLang="zh-CN" dirty="0" err="1" smtClean="0"/>
              <a:t>ebgp</a:t>
            </a:r>
            <a:r>
              <a:rPr lang="zh-CN" altLang="en-US" dirty="0" smtClean="0"/>
              <a:t>邻居优化：从哪学路由比较好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发送静态路由用于测试，通过</a:t>
            </a:r>
            <a:r>
              <a:rPr lang="en-US" altLang="zh-CN" dirty="0" smtClean="0"/>
              <a:t>RTT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相关工作：</a:t>
            </a:r>
            <a:r>
              <a:rPr lang="en-US" altLang="zh-CN" dirty="0" smtClean="0"/>
              <a:t>2017 </a:t>
            </a:r>
            <a:r>
              <a:rPr lang="en-US" altLang="zh-CN" dirty="0" err="1" smtClean="0"/>
              <a:t>sigcomm</a:t>
            </a:r>
            <a:r>
              <a:rPr lang="en-US" altLang="zh-CN" dirty="0" smtClean="0"/>
              <a:t> google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peering session</a:t>
            </a:r>
          </a:p>
          <a:p>
            <a:r>
              <a:rPr lang="zh-CN" altLang="en-US" dirty="0" smtClean="0"/>
              <a:t>稳定性（集中平台出了故障怎么办）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应用层：</a:t>
            </a:r>
            <a:r>
              <a:rPr lang="en-US" altLang="zh-CN" dirty="0" smtClean="0">
                <a:solidFill>
                  <a:srgbClr val="FF0000"/>
                </a:solidFill>
              </a:rPr>
              <a:t>Router Server1 + Router Server2</a:t>
            </a:r>
            <a:r>
              <a:rPr lang="zh-CN" altLang="en-US" dirty="0" smtClean="0">
                <a:solidFill>
                  <a:srgbClr val="FF0000"/>
                </a:solidFill>
              </a:rPr>
              <a:t>（主备，可用性：未来工作）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网络层：</a:t>
            </a:r>
            <a:r>
              <a:rPr lang="en-US" altLang="zh-CN" dirty="0" smtClean="0"/>
              <a:t>Virtual Router Platform</a:t>
            </a:r>
          </a:p>
          <a:p>
            <a:pPr lvl="1"/>
            <a:r>
              <a:rPr lang="zh-CN" altLang="en-US" dirty="0"/>
              <a:t>链路</a:t>
            </a:r>
            <a:r>
              <a:rPr lang="zh-CN" altLang="en-US" dirty="0" smtClean="0"/>
              <a:t>层：</a:t>
            </a:r>
            <a:r>
              <a:rPr lang="en-US" altLang="zh-CN" dirty="0" smtClean="0"/>
              <a:t>LACP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20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现有的路由计算算法</a:t>
            </a:r>
            <a:endParaRPr lang="en-US" altLang="zh-CN" dirty="0" smtClean="0"/>
          </a:p>
          <a:p>
            <a:r>
              <a:rPr lang="zh-CN" altLang="en-US" dirty="0"/>
              <a:t>域内</a:t>
            </a:r>
            <a:r>
              <a:rPr lang="zh-CN" altLang="en-US" dirty="0" smtClean="0"/>
              <a:t>相关参数的作用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Weight</a:t>
            </a:r>
          </a:p>
          <a:p>
            <a:pPr lvl="1"/>
            <a:r>
              <a:rPr lang="en-US" altLang="zh-CN" dirty="0" smtClean="0"/>
              <a:t>Local preference</a:t>
            </a:r>
          </a:p>
          <a:p>
            <a:pPr lvl="1"/>
            <a:r>
              <a:rPr lang="en-US" altLang="zh-CN" dirty="0" smtClean="0"/>
              <a:t>IGP cost</a:t>
            </a:r>
            <a:r>
              <a:rPr lang="zh-CN" altLang="en-US" dirty="0" smtClean="0"/>
              <a:t>（最短路将路径传输出去）</a:t>
            </a:r>
            <a:endParaRPr lang="en-US" altLang="zh-CN" dirty="0" smtClean="0"/>
          </a:p>
          <a:p>
            <a:r>
              <a:rPr lang="zh-CN" altLang="en-US" dirty="0" smtClean="0"/>
              <a:t>设计新路由计算算法</a:t>
            </a:r>
            <a:endParaRPr lang="en-US" altLang="zh-CN" dirty="0" smtClean="0"/>
          </a:p>
          <a:p>
            <a:r>
              <a:rPr lang="zh-CN" altLang="en-US" dirty="0" smtClean="0"/>
              <a:t>使用例子验证算法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20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路由计算：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路由计算标红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Bgp_info_cmp</a:t>
            </a:r>
            <a:r>
              <a:rPr lang="zh-CN" altLang="en-US" dirty="0" smtClean="0"/>
              <a:t>函数（</a:t>
            </a:r>
            <a:r>
              <a:rPr lang="zh-CN" altLang="en-US" dirty="0"/>
              <a:t>两两</a:t>
            </a:r>
            <a:r>
              <a:rPr lang="zh-CN" altLang="en-US" dirty="0" smtClean="0"/>
              <a:t>比较，从最新路由开始）</a:t>
            </a:r>
            <a:endParaRPr lang="en-US" altLang="zh-CN" dirty="0"/>
          </a:p>
          <a:p>
            <a:pPr lvl="1"/>
            <a:r>
              <a:rPr lang="en-US" altLang="zh-CN" dirty="0" err="1" smtClean="0"/>
              <a:t>Nexthop</a:t>
            </a:r>
            <a:r>
              <a:rPr lang="zh-CN" altLang="en-US" dirty="0" smtClean="0"/>
              <a:t>是否可达？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Key factor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：选值大的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Key factor</a:t>
            </a:r>
            <a:r>
              <a:rPr lang="zh-CN" altLang="en-US" dirty="0">
                <a:solidFill>
                  <a:srgbClr val="00B050"/>
                </a:solidFill>
              </a:rPr>
              <a:t>： </a:t>
            </a:r>
            <a:r>
              <a:rPr lang="en-US" altLang="zh-CN" dirty="0" smtClean="0">
                <a:solidFill>
                  <a:srgbClr val="FF0000"/>
                </a:solidFill>
              </a:rPr>
              <a:t>Local </a:t>
            </a:r>
            <a:r>
              <a:rPr lang="en-US" altLang="zh-CN" dirty="0">
                <a:solidFill>
                  <a:srgbClr val="FF0000"/>
                </a:solidFill>
              </a:rPr>
              <a:t>preference</a:t>
            </a:r>
            <a:r>
              <a:rPr lang="zh-CN" altLang="en-US" dirty="0">
                <a:solidFill>
                  <a:srgbClr val="FF0000"/>
                </a:solidFill>
              </a:rPr>
              <a:t>：选值大的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Static&gt;aggregate&gt;redistribute&gt;</a:t>
            </a:r>
            <a:r>
              <a:rPr lang="zh-CN" altLang="en-US" dirty="0"/>
              <a:t>剩余</a:t>
            </a:r>
            <a:r>
              <a:rPr lang="zh-CN" altLang="en-US" dirty="0" smtClean="0"/>
              <a:t>路由 ： </a:t>
            </a:r>
            <a:r>
              <a:rPr lang="en-US" altLang="zh-CN" dirty="0" smtClean="0"/>
              <a:t>local injected best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Key factor</a:t>
            </a:r>
            <a:r>
              <a:rPr lang="zh-CN" altLang="en-US" dirty="0">
                <a:solidFill>
                  <a:srgbClr val="00B050"/>
                </a:solidFill>
              </a:rPr>
              <a:t>： </a:t>
            </a:r>
            <a:r>
              <a:rPr lang="en-US" altLang="zh-CN" dirty="0" smtClean="0"/>
              <a:t>As </a:t>
            </a:r>
            <a:r>
              <a:rPr lang="en-US" altLang="zh-CN" dirty="0"/>
              <a:t>path </a:t>
            </a:r>
            <a:r>
              <a:rPr lang="zh-CN" altLang="en-US" dirty="0"/>
              <a:t>选短的</a:t>
            </a:r>
            <a:endParaRPr lang="en-US" altLang="zh-CN" dirty="0"/>
          </a:p>
          <a:p>
            <a:pPr lvl="1"/>
            <a:r>
              <a:rPr lang="en-US" altLang="zh-CN" dirty="0"/>
              <a:t>Origin code</a:t>
            </a:r>
            <a:r>
              <a:rPr lang="zh-CN" altLang="en-US" dirty="0"/>
              <a:t>选</a:t>
            </a:r>
            <a:r>
              <a:rPr lang="zh-CN" altLang="en-US" dirty="0" smtClean="0"/>
              <a:t>小：</a:t>
            </a:r>
            <a:r>
              <a:rPr lang="en-US" altLang="zh-CN" dirty="0" err="1" smtClean="0"/>
              <a:t>igp</a:t>
            </a:r>
            <a:r>
              <a:rPr lang="zh-CN" altLang="en-US" dirty="0" smtClean="0"/>
              <a:t>（域内宣告路由）</a:t>
            </a:r>
            <a:r>
              <a:rPr lang="en-US" altLang="zh-CN" dirty="0" smtClean="0"/>
              <a:t>&lt;</a:t>
            </a:r>
            <a:r>
              <a:rPr lang="en-US" altLang="zh-CN" dirty="0" err="1"/>
              <a:t>egp</a:t>
            </a:r>
            <a:r>
              <a:rPr lang="en-US" altLang="zh-CN" dirty="0"/>
              <a:t>&lt;</a:t>
            </a:r>
            <a:r>
              <a:rPr lang="zh-CN" altLang="en-US" dirty="0"/>
              <a:t>不完整</a:t>
            </a:r>
            <a:r>
              <a:rPr lang="zh-CN" altLang="en-US" dirty="0" smtClean="0"/>
              <a:t>路由：</a:t>
            </a:r>
            <a:r>
              <a:rPr lang="en-US" altLang="zh-CN" dirty="0" smtClean="0"/>
              <a:t>route-map</a:t>
            </a:r>
            <a:r>
              <a:rPr lang="zh-CN" altLang="en-US" dirty="0"/>
              <a:t>可设置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Key factor</a:t>
            </a:r>
            <a:r>
              <a:rPr lang="zh-CN" altLang="en-US" dirty="0">
                <a:solidFill>
                  <a:srgbClr val="00B050"/>
                </a:solidFill>
              </a:rPr>
              <a:t>： </a:t>
            </a:r>
            <a:r>
              <a:rPr lang="en-US" altLang="zh-CN" dirty="0" smtClean="0"/>
              <a:t>MED</a:t>
            </a:r>
            <a:r>
              <a:rPr lang="zh-CN" altLang="en-US" dirty="0"/>
              <a:t>值选小的</a:t>
            </a:r>
            <a:endParaRPr lang="en-US" altLang="zh-CN" dirty="0"/>
          </a:p>
          <a:p>
            <a:pPr lvl="1"/>
            <a:r>
              <a:rPr lang="en-US" altLang="zh-CN" dirty="0" err="1"/>
              <a:t>Ebgp</a:t>
            </a:r>
            <a:r>
              <a:rPr lang="zh-CN" altLang="en-US" dirty="0"/>
              <a:t>路由</a:t>
            </a:r>
            <a:r>
              <a:rPr lang="en-US" altLang="zh-CN" dirty="0"/>
              <a:t>&gt;</a:t>
            </a:r>
            <a:r>
              <a:rPr lang="en-US" altLang="zh-CN" dirty="0" err="1"/>
              <a:t>iBGP</a:t>
            </a:r>
            <a:r>
              <a:rPr lang="zh-CN" altLang="en-US" dirty="0"/>
              <a:t>路由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Igp</a:t>
            </a:r>
            <a:r>
              <a:rPr lang="en-US" altLang="zh-CN" dirty="0">
                <a:solidFill>
                  <a:srgbClr val="FF0000"/>
                </a:solidFill>
              </a:rPr>
              <a:t> metric</a:t>
            </a:r>
            <a:r>
              <a:rPr lang="zh-CN" altLang="en-US" dirty="0">
                <a:solidFill>
                  <a:srgbClr val="FF0000"/>
                </a:solidFill>
              </a:rPr>
              <a:t>选</a:t>
            </a:r>
            <a:r>
              <a:rPr lang="zh-CN" altLang="en-US" dirty="0" smtClean="0">
                <a:solidFill>
                  <a:srgbClr val="FF0000"/>
                </a:solidFill>
              </a:rPr>
              <a:t>小：</a:t>
            </a:r>
            <a:r>
              <a:rPr lang="zh-CN" altLang="en-US" dirty="0"/>
              <a:t>到这一</a:t>
            </a:r>
            <a:r>
              <a:rPr lang="zh-CN" altLang="en-US" dirty="0" smtClean="0"/>
              <a:t>步，最优路由可能决策出来了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以上是</a:t>
            </a:r>
            <a:r>
              <a:rPr lang="en-US" altLang="zh-CN" dirty="0" smtClean="0"/>
              <a:t>core step------</a:t>
            </a:r>
            <a:r>
              <a:rPr lang="zh-CN" altLang="en-US" dirty="0" smtClean="0"/>
              <a:t>以下是</a:t>
            </a:r>
            <a:r>
              <a:rPr lang="en-US" altLang="zh-CN" dirty="0" smtClean="0"/>
              <a:t>additional step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 err="1"/>
              <a:t>ebgp</a:t>
            </a:r>
            <a:r>
              <a:rPr lang="zh-CN" altLang="en-US" dirty="0"/>
              <a:t>路由优先选择最老的路由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router-id</a:t>
            </a:r>
            <a:r>
              <a:rPr lang="zh-CN" altLang="en-US" dirty="0"/>
              <a:t>更低的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zh-CN" altLang="en-US" dirty="0"/>
              <a:t>选择邻居</a:t>
            </a:r>
            <a:r>
              <a:rPr lang="en-US" altLang="zh-CN" dirty="0" err="1"/>
              <a:t>ip</a:t>
            </a:r>
            <a:r>
              <a:rPr lang="zh-CN" altLang="en-US" dirty="0"/>
              <a:t>地址最小的</a:t>
            </a:r>
            <a:r>
              <a:rPr lang="zh-CN" altLang="en-US" dirty="0" smtClean="0"/>
              <a:t>路由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7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241" y="887979"/>
            <a:ext cx="9128759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Influence enterprise’s outbound routes</a:t>
            </a:r>
          </a:p>
          <a:p>
            <a:pPr lvl="1"/>
            <a:r>
              <a:rPr lang="zh-CN" altLang="en-US" sz="1800" dirty="0" smtClean="0"/>
              <a:t>仅在路由器内有效，</a:t>
            </a:r>
            <a:r>
              <a:rPr lang="en-US" altLang="zh-CN" sz="1800" dirty="0" smtClean="0"/>
              <a:t>Update message</a:t>
            </a:r>
            <a:r>
              <a:rPr lang="zh-CN" altLang="en-US" sz="1800" dirty="0" smtClean="0"/>
              <a:t>没有</a:t>
            </a:r>
            <a:r>
              <a:rPr lang="en-US" altLang="zh-CN" sz="1800" dirty="0" smtClean="0"/>
              <a:t>weight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例子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route-map</a:t>
            </a:r>
            <a:r>
              <a:rPr lang="zh-CN" altLang="en-US" sz="1800" dirty="0" smtClean="0"/>
              <a:t>，不同的路由设置不同的</a:t>
            </a:r>
            <a:r>
              <a:rPr lang="en-US" altLang="zh-CN" sz="1800" dirty="0" smtClean="0"/>
              <a:t>weight</a:t>
            </a:r>
          </a:p>
          <a:p>
            <a:pPr lvl="1"/>
            <a:r>
              <a:rPr lang="zh-CN" altLang="en-US" sz="1800" dirty="0" smtClean="0"/>
              <a:t>例子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neighbor weight</a:t>
            </a:r>
            <a:r>
              <a:rPr lang="zh-CN" altLang="en-US" sz="1800" dirty="0" smtClean="0"/>
              <a:t>，设置从某个邻居进入的路由，</a:t>
            </a:r>
            <a:r>
              <a:rPr lang="en-US" altLang="zh-CN" sz="1800" dirty="0" smtClean="0"/>
              <a:t>weight</a:t>
            </a:r>
            <a:r>
              <a:rPr lang="zh-CN" altLang="en-US" sz="1800" dirty="0" smtClean="0"/>
              <a:t>值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1" y="2162310"/>
            <a:ext cx="5715000" cy="425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2310"/>
            <a:ext cx="55530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route-map</a:t>
            </a:r>
            <a:r>
              <a:rPr lang="zh-CN" altLang="en-US" dirty="0"/>
              <a:t>，不同的路由设置不同的</a:t>
            </a:r>
            <a:r>
              <a:rPr lang="en-US" altLang="zh-CN" dirty="0"/>
              <a:t>weight</a:t>
            </a:r>
          </a:p>
          <a:p>
            <a:pPr lvl="1"/>
            <a:r>
              <a:rPr lang="en-US" altLang="zh-CN" dirty="0" smtClean="0"/>
              <a:t>neighbor </a:t>
            </a:r>
            <a:r>
              <a:rPr lang="en-US" altLang="zh-CN" dirty="0"/>
              <a:t>weight</a:t>
            </a:r>
            <a:r>
              <a:rPr lang="zh-CN" altLang="en-US" dirty="0"/>
              <a:t>，设置从某个邻居进入的路由，</a:t>
            </a:r>
            <a:r>
              <a:rPr lang="en-US" altLang="zh-CN" dirty="0"/>
              <a:t>weight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路由器自己宣告的路由，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32768</a:t>
            </a:r>
            <a:r>
              <a:rPr lang="zh-CN" altLang="en-US" dirty="0" smtClean="0"/>
              <a:t>，其余默认为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优于</a:t>
            </a:r>
            <a:r>
              <a:rPr lang="en-US" altLang="zh-CN" dirty="0" err="1" smtClean="0"/>
              <a:t>ebgp</a:t>
            </a: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eight</a:t>
            </a:r>
            <a:r>
              <a:rPr lang="zh-CN" altLang="en-US" dirty="0" smtClean="0"/>
              <a:t>本地路由器有效，不在路由器之间交换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问题：集中计算：边界路由器上的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属性传输不到集中平台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pPr lvl="2"/>
            <a:r>
              <a:rPr lang="zh-CN" altLang="en-US" dirty="0"/>
              <a:t>集中平台</a:t>
            </a:r>
            <a:r>
              <a:rPr lang="zh-CN" altLang="en-US" dirty="0" smtClean="0"/>
              <a:t>上存储每台边界路由器涉及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route-map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neighbor weight</a:t>
            </a:r>
          </a:p>
          <a:p>
            <a:pPr lvl="2"/>
            <a:r>
              <a:rPr lang="zh-CN" altLang="en-US" dirty="0"/>
              <a:t>域</a:t>
            </a:r>
            <a:r>
              <a:rPr lang="zh-CN" altLang="en-US" dirty="0" smtClean="0"/>
              <a:t>内路由器向集中平台宣告的路由：集中平台设置该路由的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32768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1005</Words>
  <Application>Microsoft Office PowerPoint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黑体</vt:lpstr>
      <vt:lpstr>Arial</vt:lpstr>
      <vt:lpstr>Office 主题​​</vt:lpstr>
      <vt:lpstr>毕设阶段讨论11</vt:lpstr>
      <vt:lpstr>目录</vt:lpstr>
      <vt:lpstr>Cernet2的拓扑结构</vt:lpstr>
      <vt:lpstr>Cernet2路由策略（影响入站和出站路由）</vt:lpstr>
      <vt:lpstr>集中平台可做的工作</vt:lpstr>
      <vt:lpstr>路由计算</vt:lpstr>
      <vt:lpstr>路由计算：ibgp路由计算标红</vt:lpstr>
      <vt:lpstr>Weight</vt:lpstr>
      <vt:lpstr>weight</vt:lpstr>
      <vt:lpstr>Local Preference + IGP cost</vt:lpstr>
      <vt:lpstr>路由计算</vt:lpstr>
      <vt:lpstr>路由计算的思路</vt:lpstr>
      <vt:lpstr>路由转发</vt:lpstr>
      <vt:lpstr>辅助知识点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毕设阶段讨论11</dc:title>
  <dc:creator>Qing Wang</dc:creator>
  <cp:lastModifiedBy>Qing Wang</cp:lastModifiedBy>
  <cp:revision>102</cp:revision>
  <dcterms:created xsi:type="dcterms:W3CDTF">2018-03-31T08:49:20Z</dcterms:created>
  <dcterms:modified xsi:type="dcterms:W3CDTF">2018-04-04T05:56:56Z</dcterms:modified>
</cp:coreProperties>
</file>