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1" r:id="rId7"/>
    <p:sldId id="272" r:id="rId8"/>
    <p:sldId id="27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10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24CE2-22CD-4582-B031-0D054B35F9DD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00E37-3C35-4B57-A3EB-8595F4543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6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bgp_output_filter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bgp_announce_check</a:t>
            </a:r>
            <a:r>
              <a:rPr lang="en-US" altLang="zh-CN" dirty="0" smtClean="0"/>
              <a:t>)</a:t>
            </a:r>
            <a:r>
              <a:rPr lang="zh-CN" altLang="en-US" dirty="0" smtClean="0"/>
              <a:t>过滤，向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邻居宣告（</a:t>
            </a:r>
            <a:r>
              <a:rPr lang="en-US" altLang="zh-CN" dirty="0" err="1" smtClean="0"/>
              <a:t>bgp_zebra_announce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设计框图：流程图（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），模块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00E37-3C35-4B57-A3EB-8595F45436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4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设计框图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00E37-3C35-4B57-A3EB-8595F45436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7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路由计算：计算路由穿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00E37-3C35-4B57-A3EB-8595F45436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6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例子再试试：早来的早比，不同的到来顺序要走一遍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是不是都是产生信息环路，保证结果正确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5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再试一遍？到来顺序都走一遍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2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4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8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DA08-F0D2-4042-97F6-4C21D9ED0F2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71F9-EED0-4233-AF56-06967E9C7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20180308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8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12" y="396399"/>
            <a:ext cx="4827239" cy="4499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2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路由反射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3591640"/>
            <a:ext cx="73309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发生环路：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收到相同前缀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；分别通告给自己的反射器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RR1:Pre1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的最优出口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RR2:Pre1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的最优出口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的包，判断出口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的包，判断出口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28559" y="4396636"/>
            <a:ext cx="3933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四个路由器收到的路由传输给集中平台，集中平台使用全部路由和域内拓扑进行计算（</a:t>
            </a:r>
            <a:r>
              <a:rPr lang="en-US" altLang="zh-CN" dirty="0" smtClean="0"/>
              <a:t>RR1</a:t>
            </a:r>
            <a:r>
              <a:rPr lang="zh-CN" altLang="en-US" dirty="0" smtClean="0"/>
              <a:t>的最优出口是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，收到</a:t>
            </a:r>
            <a:r>
              <a:rPr lang="en-US" altLang="zh-CN" dirty="0" smtClean="0"/>
              <a:t>pre1</a:t>
            </a:r>
            <a:r>
              <a:rPr lang="zh-CN" altLang="en-US" dirty="0" smtClean="0"/>
              <a:t>的包直接发给</a:t>
            </a:r>
            <a:r>
              <a:rPr lang="en-US" altLang="zh-CN" dirty="0" smtClean="0"/>
              <a:t>RR1</a:t>
            </a:r>
            <a:r>
              <a:rPr lang="zh-CN" altLang="en-US" dirty="0" smtClean="0"/>
              <a:t>，传输出去！）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0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3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4492" y="298716"/>
            <a:ext cx="3177293" cy="37514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7626" y="3917502"/>
            <a:ext cx="7254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发生路由信息环路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的路由，选择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C1-2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[IGP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的路由，选择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C2[MED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RR1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的路由，淘汰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C1-1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[IGP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RR2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的路由，选择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C1-1[IGP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37626" y="187448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路由反射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41710" y="4346532"/>
            <a:ext cx="3858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5</a:t>
            </a:r>
            <a:r>
              <a:rPr lang="zh-CN" altLang="en-US" dirty="0" smtClean="0"/>
              <a:t>台边界路由器收到路由信息转发到集中平台，集中平台计算每台路由器针对同一前缀的固定的最优出口</a:t>
            </a:r>
            <a:r>
              <a:rPr lang="en-US" altLang="zh-CN" dirty="0" smtClean="0"/>
              <a:t>+</a:t>
            </a:r>
            <a:r>
              <a:rPr lang="zh-CN" altLang="en-US" dirty="0" smtClean="0"/>
              <a:t>最优路由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RR1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个路由（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），计算出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最优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4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路由反射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243225"/>
            <a:ext cx="3262999" cy="39369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43959" y="3741964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发生路由信息环路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（震荡）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7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5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6793"/>
            <a:ext cx="4154131" cy="3919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63484" y="4883543"/>
            <a:ext cx="41259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非最优出口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Ra</a:t>
            </a:r>
            <a:r>
              <a:rPr lang="zh-CN" altLang="en-US" dirty="0"/>
              <a:t>更喜欢</a:t>
            </a:r>
            <a:r>
              <a:rPr lang="en-US" altLang="zh-CN" dirty="0" err="1"/>
              <a:t>Rc</a:t>
            </a:r>
            <a:r>
              <a:rPr lang="zh-CN" altLang="en-US" dirty="0"/>
              <a:t>出口，宣告给</a:t>
            </a:r>
            <a:r>
              <a:rPr lang="en-US" altLang="zh-CN" dirty="0"/>
              <a:t>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Rd</a:t>
            </a:r>
            <a:r>
              <a:rPr lang="zh-CN" altLang="en-US" dirty="0"/>
              <a:t>选择</a:t>
            </a:r>
            <a:r>
              <a:rPr lang="en-US" altLang="zh-CN" dirty="0" err="1"/>
              <a:t>Rc</a:t>
            </a:r>
            <a:r>
              <a:rPr lang="zh-CN" altLang="en-US" dirty="0"/>
              <a:t>出口</a:t>
            </a:r>
            <a:r>
              <a:rPr lang="en-US" altLang="zh-CN" dirty="0"/>
              <a:t>【</a:t>
            </a:r>
            <a:r>
              <a:rPr lang="zh-CN" altLang="en-US" dirty="0"/>
              <a:t>然</a:t>
            </a:r>
            <a:r>
              <a:rPr lang="en-US" altLang="zh-CN" dirty="0" err="1"/>
              <a:t>Rb</a:t>
            </a:r>
            <a:r>
              <a:rPr lang="zh-CN" altLang="en-US" dirty="0"/>
              <a:t>出口更好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643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6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72" y="1690690"/>
            <a:ext cx="3839715" cy="35732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57146" y="4976635"/>
            <a:ext cx="8682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路由信息环路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路由震荡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Re), 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(IGP), 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(IGP), 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Re(MED),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(Loop)</a:t>
            </a:r>
          </a:p>
        </p:txBody>
      </p:sp>
    </p:spTree>
    <p:extLst>
      <p:ext uri="{BB962C8B-B14F-4D97-AF65-F5344CB8AC3E}">
        <p14:creationId xmlns:p14="http://schemas.microsoft.com/office/powerpoint/2010/main" val="13443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工作推进步骤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bgp_update_receive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R2</a:t>
            </a:r>
          </a:p>
          <a:p>
            <a:pPr lvl="2"/>
            <a:r>
              <a:rPr lang="zh-CN" altLang="en-US" dirty="0" smtClean="0"/>
              <a:t>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路由，无需计算，发给</a:t>
            </a:r>
            <a:r>
              <a:rPr lang="en-US" altLang="zh-CN" dirty="0" smtClean="0"/>
              <a:t>R3</a:t>
            </a:r>
          </a:p>
          <a:p>
            <a:pPr lvl="2"/>
            <a:r>
              <a:rPr lang="zh-CN" altLang="en-US" dirty="0" smtClean="0"/>
              <a:t>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路由，无需过滤，无需计算，向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连接宣告该路由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R3</a:t>
            </a:r>
          </a:p>
          <a:p>
            <a:pPr lvl="2"/>
            <a:r>
              <a:rPr lang="zh-CN" altLang="en-US" dirty="0" smtClean="0"/>
              <a:t>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路由报错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路由，集中式计算方法，发给所有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邻居</a:t>
            </a:r>
            <a:endParaRPr lang="en-US" altLang="zh-CN" dirty="0" smtClean="0"/>
          </a:p>
          <a:p>
            <a:r>
              <a:rPr lang="zh-CN" altLang="en-US" dirty="0"/>
              <a:t>集中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/>
              <a:t>路由</a:t>
            </a:r>
            <a:r>
              <a:rPr lang="zh-CN" altLang="en-US" dirty="0" smtClean="0"/>
              <a:t>表集中存储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Quagga</a:t>
            </a:r>
            <a:r>
              <a:rPr lang="zh-CN" altLang="en-US" dirty="0" smtClean="0"/>
              <a:t>路由表怎么实现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分别计算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73" y="257339"/>
            <a:ext cx="2855151" cy="23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</a:t>
            </a:r>
            <a:r>
              <a:rPr lang="zh-CN" altLang="en-US" dirty="0" smtClean="0"/>
              <a:t>路由器：处理三个模块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路由过滤</a:t>
            </a:r>
            <a:endParaRPr lang="en-US" altLang="zh-CN" dirty="0" smtClean="0"/>
          </a:p>
          <a:p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r>
              <a:rPr lang="zh-CN" altLang="en-US" dirty="0" smtClean="0"/>
              <a:t>路由宣告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36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39917"/>
            <a:ext cx="10954407" cy="473704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路由器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操作：向外宣告路由，通过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传输给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路由器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：边界路由器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 smtClean="0"/>
              <a:t>包（</a:t>
            </a:r>
            <a:r>
              <a:rPr lang="en-US" altLang="zh-CN" dirty="0" err="1" smtClean="0"/>
              <a:t>bgp_update_receive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参数），已是最优路由，出站过滤后宣告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步骤：进入</a:t>
            </a:r>
            <a:r>
              <a:rPr lang="en-US" altLang="zh-CN" dirty="0" err="1" smtClean="0"/>
              <a:t>nlri</a:t>
            </a:r>
            <a:r>
              <a:rPr lang="zh-CN" altLang="en-US" dirty="0" smtClean="0"/>
              <a:t>信息处理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bgp_nlri_parse_ip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bgp_update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bgp_update_main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prefix+attr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4"/>
            <a:r>
              <a:rPr lang="zh-CN" altLang="en-US" dirty="0" smtClean="0"/>
              <a:t>加入</a:t>
            </a:r>
            <a:r>
              <a:rPr lang="en-US" altLang="zh-CN" dirty="0" err="1" smtClean="0"/>
              <a:t>rib_in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信息是否有效；如果无效则从路由表中移除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从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来的路由信息：删除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过滤：</a:t>
            </a:r>
            <a:r>
              <a:rPr lang="en-US" altLang="zh-CN" dirty="0" err="1" smtClean="0"/>
              <a:t>bgp_input_filter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bgp_input_modifier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从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来的路由信息，保留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bgp_process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peer</a:t>
            </a:r>
            <a:r>
              <a:rPr lang="zh-CN" altLang="en-US" dirty="0" smtClean="0">
                <a:solidFill>
                  <a:srgbClr val="FF0000"/>
                </a:solidFill>
              </a:rPr>
              <a:t>参数停止传递</a:t>
            </a:r>
            <a:r>
              <a:rPr lang="zh-CN" altLang="en-US" dirty="0" smtClean="0"/>
              <a:t>），进入</a:t>
            </a:r>
            <a:r>
              <a:rPr lang="en-US" altLang="zh-CN" dirty="0" err="1" smtClean="0"/>
              <a:t>bgp_process_main</a:t>
            </a:r>
            <a:endParaRPr lang="en-US" altLang="zh-CN" dirty="0" smtClean="0"/>
          </a:p>
          <a:p>
            <a:pPr lvl="5"/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：路由计算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5"/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：路由宣告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6"/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err="1" smtClean="0">
                <a:solidFill>
                  <a:srgbClr val="FF0000"/>
                </a:solidFill>
              </a:rPr>
              <a:t>ibgp</a:t>
            </a:r>
            <a:r>
              <a:rPr lang="zh-CN" altLang="en-US" dirty="0" smtClean="0">
                <a:solidFill>
                  <a:srgbClr val="FF0000"/>
                </a:solidFill>
              </a:rPr>
              <a:t>来的路由信息 </a:t>
            </a:r>
            <a:r>
              <a:rPr lang="en-US" altLang="zh-CN" dirty="0" smtClean="0"/>
              <a:t>&amp;&amp;</a:t>
            </a:r>
            <a:r>
              <a:rPr lang="zh-CN" altLang="en-US" dirty="0"/>
              <a:t> 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peer-&gt;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bgp_process_announce_selected</a:t>
            </a:r>
            <a:endParaRPr lang="en-US" altLang="zh-CN" dirty="0" smtClean="0"/>
          </a:p>
          <a:p>
            <a:pPr lvl="6"/>
            <a:r>
              <a:rPr lang="zh-CN" altLang="en-US" dirty="0" smtClean="0"/>
              <a:t>从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来的路由信息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peer-&gt;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bgp_process_announce_selected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797" y="-265073"/>
            <a:ext cx="3573585" cy="39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原代码实现：</a:t>
            </a:r>
            <a:r>
              <a:rPr lang="en-US" altLang="zh-CN" dirty="0" err="1" smtClean="0"/>
              <a:t>Bgp_info_cmp</a:t>
            </a:r>
            <a:r>
              <a:rPr lang="zh-CN" altLang="en-US" dirty="0" smtClean="0"/>
              <a:t>（当收到路由信息，插入</a:t>
            </a:r>
            <a:r>
              <a:rPr lang="en-US" altLang="zh-CN" dirty="0" smtClean="0"/>
              <a:t>Rn-</a:t>
            </a:r>
            <a:r>
              <a:rPr lang="en-US" altLang="zh-CN" dirty="0"/>
              <a:t>&gt;info</a:t>
            </a:r>
            <a:r>
              <a:rPr lang="zh-CN" altLang="en-US" dirty="0"/>
              <a:t>路由表</a:t>
            </a:r>
            <a:r>
              <a:rPr lang="zh-CN" altLang="en-US" dirty="0" smtClean="0"/>
              <a:t>项）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Bgp_update_main</a:t>
            </a:r>
            <a:endParaRPr lang="en-US" altLang="zh-CN" dirty="0" smtClean="0"/>
          </a:p>
          <a:p>
            <a:pPr lvl="3"/>
            <a:r>
              <a:rPr lang="en-US" altLang="zh-CN" dirty="0" err="1"/>
              <a:t>rn</a:t>
            </a:r>
            <a:r>
              <a:rPr lang="en-US" altLang="zh-CN" dirty="0"/>
              <a:t> = </a:t>
            </a:r>
            <a:r>
              <a:rPr lang="en-US" altLang="zh-CN" dirty="0" err="1"/>
              <a:t>bgp_afi_node_get</a:t>
            </a:r>
            <a:r>
              <a:rPr lang="en-US" altLang="zh-CN" dirty="0"/>
              <a:t> (</a:t>
            </a:r>
            <a:r>
              <a:rPr lang="en-US" altLang="zh-CN" dirty="0" err="1"/>
              <a:t>bgp</a:t>
            </a:r>
            <a:r>
              <a:rPr lang="en-US" altLang="zh-CN" dirty="0"/>
              <a:t>-&gt;rib[</a:t>
            </a:r>
            <a:r>
              <a:rPr lang="en-US" altLang="zh-CN" dirty="0" err="1"/>
              <a:t>afi</a:t>
            </a:r>
            <a:r>
              <a:rPr lang="en-US" altLang="zh-CN" dirty="0"/>
              <a:t>][</a:t>
            </a:r>
            <a:r>
              <a:rPr lang="en-US" altLang="zh-CN" dirty="0" err="1"/>
              <a:t>safi</a:t>
            </a:r>
            <a:r>
              <a:rPr lang="en-US" altLang="zh-CN" dirty="0"/>
              <a:t>], </a:t>
            </a:r>
            <a:r>
              <a:rPr lang="en-US" altLang="zh-CN" dirty="0" err="1"/>
              <a:t>afi</a:t>
            </a:r>
            <a:r>
              <a:rPr lang="en-US" altLang="zh-CN" dirty="0"/>
              <a:t>, </a:t>
            </a:r>
            <a:r>
              <a:rPr lang="en-US" altLang="zh-CN" dirty="0" err="1"/>
              <a:t>safi</a:t>
            </a:r>
            <a:r>
              <a:rPr lang="en-US" altLang="zh-CN" dirty="0"/>
              <a:t>, p, </a:t>
            </a:r>
            <a:r>
              <a:rPr lang="en-US" altLang="zh-CN" dirty="0" err="1"/>
              <a:t>prd</a:t>
            </a:r>
            <a:r>
              <a:rPr lang="en-US" altLang="zh-CN" dirty="0"/>
              <a:t>);</a:t>
            </a:r>
          </a:p>
          <a:p>
            <a:pPr lvl="3"/>
            <a:r>
              <a:rPr lang="en-US" altLang="zh-CN" dirty="0" err="1" smtClean="0"/>
              <a:t>bgp_adj_in_set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rn</a:t>
            </a:r>
            <a:r>
              <a:rPr lang="en-US" altLang="zh-CN" dirty="0"/>
              <a:t>, peer, </a:t>
            </a:r>
            <a:r>
              <a:rPr lang="en-US" altLang="zh-CN" dirty="0" err="1"/>
              <a:t>attr</a:t>
            </a:r>
            <a:r>
              <a:rPr lang="en-US" altLang="zh-CN" dirty="0"/>
              <a:t>);</a:t>
            </a:r>
          </a:p>
          <a:p>
            <a:pPr lvl="2"/>
            <a:r>
              <a:rPr lang="zh-CN" altLang="en-US" dirty="0" smtClean="0"/>
              <a:t>对于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（</a:t>
            </a:r>
            <a:r>
              <a:rPr lang="en-US" altLang="zh-CN" dirty="0" err="1"/>
              <a:t>bgp_process_main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找出</a:t>
            </a:r>
            <a:r>
              <a:rPr lang="en-US" altLang="zh-CN" dirty="0" err="1" smtClean="0"/>
              <a:t>old_select</a:t>
            </a:r>
            <a:r>
              <a:rPr lang="zh-CN" altLang="en-US" dirty="0" smtClean="0"/>
              <a:t>路由</a:t>
            </a:r>
            <a:r>
              <a:rPr lang="zh-CN" altLang="en-US" dirty="0"/>
              <a:t>，</a:t>
            </a:r>
            <a:r>
              <a:rPr lang="zh-CN" altLang="en-US" dirty="0" smtClean="0"/>
              <a:t>算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new_select</a:t>
            </a:r>
            <a:r>
              <a:rPr lang="zh-CN" altLang="en-US" dirty="0" smtClean="0"/>
              <a:t>路由，两两比较（</a:t>
            </a:r>
            <a:r>
              <a:rPr lang="en-US" altLang="zh-CN" dirty="0" err="1"/>
              <a:t>bgp_best_selection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</a:t>
            </a:r>
            <a:r>
              <a:rPr lang="en-US" altLang="zh-CN" dirty="0" err="1" smtClean="0"/>
              <a:t>old_select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new_select</a:t>
            </a:r>
            <a:r>
              <a:rPr lang="zh-CN" altLang="en-US" dirty="0" smtClean="0"/>
              <a:t>不一致则向外宣告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标记收到的路由信息（</a:t>
            </a:r>
            <a:r>
              <a:rPr lang="en-US" altLang="zh-CN" dirty="0" err="1" smtClean="0"/>
              <a:t>prefix+attr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连接的路由，转发给</a:t>
            </a:r>
            <a:r>
              <a:rPr lang="en-US" altLang="zh-CN" dirty="0" err="1" smtClean="0"/>
              <a:t>ebgp</a:t>
            </a:r>
            <a:r>
              <a:rPr lang="en-US" altLang="zh-CN" dirty="0" smtClean="0"/>
              <a:t> neighbor</a:t>
            </a:r>
          </a:p>
          <a:p>
            <a:pPr lvl="3"/>
            <a:r>
              <a:rPr lang="zh-CN" altLang="en-US" dirty="0" smtClean="0"/>
              <a:t>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连接的路由，转发给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</a:t>
            </a:r>
            <a:r>
              <a:rPr lang="en-US" altLang="zh-CN" dirty="0" smtClean="0"/>
              <a:t>neighbor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080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路由过滤（去掉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过滤）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的路由，不过滤（使用配置或者</a:t>
            </a:r>
            <a:r>
              <a:rPr lang="en-US" altLang="zh-CN" dirty="0" err="1" smtClean="0"/>
              <a:t>zlog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的路由，过滤</a:t>
            </a:r>
            <a:r>
              <a:rPr lang="zh-CN" altLang="en-US" dirty="0"/>
              <a:t>（使用配置或者</a:t>
            </a:r>
            <a:r>
              <a:rPr lang="en-US" altLang="zh-CN" dirty="0" err="1"/>
              <a:t>zlog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路由计算（删掉之后还有一些小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代码修改</a:t>
            </a:r>
            <a:endParaRPr lang="en-US" altLang="zh-CN" dirty="0" smtClean="0"/>
          </a:p>
          <a:p>
            <a:r>
              <a:rPr lang="zh-CN" altLang="en-US" dirty="0"/>
              <a:t>路由</a:t>
            </a:r>
            <a:r>
              <a:rPr lang="zh-CN" altLang="en-US" dirty="0" smtClean="0"/>
              <a:t>宣告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的路由，宣告给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的路由，宣告给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，不宣告给</a:t>
            </a:r>
            <a:r>
              <a:rPr lang="en-US" altLang="zh-CN" dirty="0" smtClean="0"/>
              <a:t>D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495" y="-265073"/>
            <a:ext cx="3573585" cy="39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老师提出的问题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边界路由器是不是要保留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路由计算：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衡量标准是混合在一起的，不可分割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路由计算和</a:t>
            </a:r>
            <a:r>
              <a:rPr lang="en-US" altLang="zh-CN" dirty="0" smtClean="0"/>
              <a:t>RR</a:t>
            </a:r>
            <a:r>
              <a:rPr lang="zh-CN" altLang="en-US" dirty="0" smtClean="0"/>
              <a:t>（最优出口和最优路由）</a:t>
            </a:r>
            <a:endParaRPr lang="en-US" altLang="zh-CN" dirty="0" smtClean="0"/>
          </a:p>
          <a:p>
            <a:r>
              <a:rPr lang="zh-CN" altLang="en-US" dirty="0" smtClean="0"/>
              <a:t>保留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路由计算，又有集中平台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路由存储要双份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平台的意义跟路由反射类似，缺乏优势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770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路由计算标红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Bgp_info_cmp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Weight</a:t>
            </a:r>
            <a:r>
              <a:rPr lang="zh-CN" altLang="en-US" dirty="0">
                <a:solidFill>
                  <a:srgbClr val="FF0000"/>
                </a:solidFill>
              </a:rPr>
              <a:t>：选值大的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Local preference</a:t>
            </a:r>
            <a:r>
              <a:rPr lang="zh-CN" altLang="en-US" dirty="0">
                <a:solidFill>
                  <a:srgbClr val="FF0000"/>
                </a:solidFill>
              </a:rPr>
              <a:t>：选值大的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Static&gt;aggregate&gt;redistribute&gt;</a:t>
            </a:r>
            <a:r>
              <a:rPr lang="zh-CN" altLang="en-US" dirty="0"/>
              <a:t>剩余路由</a:t>
            </a:r>
            <a:endParaRPr lang="en-US" altLang="zh-CN" dirty="0"/>
          </a:p>
          <a:p>
            <a:pPr lvl="1"/>
            <a:r>
              <a:rPr lang="en-US" altLang="zh-CN" dirty="0"/>
              <a:t>As path </a:t>
            </a:r>
            <a:r>
              <a:rPr lang="zh-CN" altLang="en-US" dirty="0"/>
              <a:t>选短的</a:t>
            </a:r>
            <a:endParaRPr lang="en-US" altLang="zh-CN" dirty="0"/>
          </a:p>
          <a:p>
            <a:pPr lvl="1"/>
            <a:r>
              <a:rPr lang="en-US" altLang="zh-CN" dirty="0"/>
              <a:t>Origin code</a:t>
            </a:r>
            <a:r>
              <a:rPr lang="zh-CN" altLang="en-US" dirty="0"/>
              <a:t>选小的：</a:t>
            </a:r>
            <a:r>
              <a:rPr lang="en-US" altLang="zh-CN" dirty="0" err="1"/>
              <a:t>igp</a:t>
            </a:r>
            <a:r>
              <a:rPr lang="en-US" altLang="zh-CN" dirty="0"/>
              <a:t>&lt;</a:t>
            </a:r>
            <a:r>
              <a:rPr lang="en-US" altLang="zh-CN" dirty="0" err="1"/>
              <a:t>egp</a:t>
            </a:r>
            <a:r>
              <a:rPr lang="en-US" altLang="zh-CN" dirty="0"/>
              <a:t>&lt;</a:t>
            </a:r>
            <a:r>
              <a:rPr lang="zh-CN" altLang="en-US" dirty="0"/>
              <a:t>不完整路由</a:t>
            </a:r>
            <a:endParaRPr lang="en-US" altLang="zh-CN" dirty="0"/>
          </a:p>
          <a:p>
            <a:pPr lvl="1"/>
            <a:r>
              <a:rPr lang="en-US" altLang="zh-CN" dirty="0"/>
              <a:t>MED</a:t>
            </a:r>
            <a:r>
              <a:rPr lang="zh-CN" altLang="en-US" dirty="0"/>
              <a:t>值选小的</a:t>
            </a:r>
            <a:endParaRPr lang="en-US" altLang="zh-CN" dirty="0"/>
          </a:p>
          <a:p>
            <a:pPr lvl="1"/>
            <a:r>
              <a:rPr lang="en-US" altLang="zh-CN" dirty="0" err="1"/>
              <a:t>Ebgp</a:t>
            </a:r>
            <a:r>
              <a:rPr lang="zh-CN" altLang="en-US" dirty="0"/>
              <a:t>路由</a:t>
            </a:r>
            <a:r>
              <a:rPr lang="en-US" altLang="zh-CN" dirty="0"/>
              <a:t>&gt;</a:t>
            </a:r>
            <a:r>
              <a:rPr lang="en-US" altLang="zh-CN" dirty="0" err="1"/>
              <a:t>iBGP</a:t>
            </a:r>
            <a:r>
              <a:rPr lang="zh-CN" altLang="en-US" dirty="0"/>
              <a:t>路由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Igp</a:t>
            </a:r>
            <a:r>
              <a:rPr lang="en-US" altLang="zh-CN" dirty="0">
                <a:solidFill>
                  <a:srgbClr val="FF0000"/>
                </a:solidFill>
              </a:rPr>
              <a:t> metric</a:t>
            </a:r>
            <a:r>
              <a:rPr lang="zh-CN" altLang="en-US" dirty="0">
                <a:solidFill>
                  <a:srgbClr val="FF0000"/>
                </a:solidFill>
              </a:rPr>
              <a:t>选小的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两个</a:t>
            </a:r>
            <a:r>
              <a:rPr lang="en-US" altLang="zh-CN" dirty="0" err="1"/>
              <a:t>ebgp</a:t>
            </a:r>
            <a:r>
              <a:rPr lang="zh-CN" altLang="en-US" dirty="0"/>
              <a:t>路由优先选择最老的路由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router-id</a:t>
            </a:r>
            <a:r>
              <a:rPr lang="zh-CN" altLang="en-US" dirty="0"/>
              <a:t>更低的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1"/>
            <a:r>
              <a:rPr lang="zh-CN" altLang="en-US" dirty="0"/>
              <a:t>选择邻居</a:t>
            </a:r>
            <a:r>
              <a:rPr lang="en-US" altLang="zh-CN" dirty="0" err="1"/>
              <a:t>ip</a:t>
            </a:r>
            <a:r>
              <a:rPr lang="zh-CN" altLang="en-US" dirty="0"/>
              <a:t>地址最小的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030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1</a:t>
            </a:r>
            <a:r>
              <a:rPr lang="en-US" altLang="zh-CN" dirty="0" smtClean="0"/>
              <a:t>-</a:t>
            </a:r>
            <a:r>
              <a:rPr lang="zh-CN" altLang="en-US" dirty="0"/>
              <a:t>路由计算</a:t>
            </a:r>
            <a:r>
              <a:rPr lang="zh-CN" altLang="en-US" dirty="0" smtClean="0"/>
              <a:t>的</a:t>
            </a:r>
            <a:r>
              <a:rPr lang="zh-CN" altLang="en-US" dirty="0"/>
              <a:t>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路由反射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56" y="1335859"/>
            <a:ext cx="4169537" cy="30125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3567" y="3825438"/>
            <a:ext cx="5812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RR</a:t>
            </a:r>
            <a:r>
              <a:rPr lang="zh-CN" altLang="en-US" dirty="0"/>
              <a:t>更喜欢</a:t>
            </a:r>
            <a:r>
              <a:rPr lang="en-US" altLang="zh-CN" dirty="0"/>
              <a:t>C1</a:t>
            </a:r>
            <a:r>
              <a:rPr lang="zh-CN" altLang="en-US" dirty="0" smtClean="0"/>
              <a:t>出口</a:t>
            </a:r>
            <a:r>
              <a:rPr lang="zh-CN" altLang="en-US" dirty="0"/>
              <a:t>，</a:t>
            </a:r>
            <a:r>
              <a:rPr lang="en-US" altLang="zh-CN" dirty="0" smtClean="0"/>
              <a:t>RR</a:t>
            </a:r>
            <a:r>
              <a:rPr lang="zh-CN" altLang="en-US" dirty="0"/>
              <a:t>会宣告给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：</a:t>
            </a:r>
            <a:r>
              <a:rPr lang="en-US" altLang="zh-CN" dirty="0"/>
              <a:t>C1</a:t>
            </a:r>
            <a:r>
              <a:rPr lang="zh-CN" altLang="en-US" dirty="0"/>
              <a:t>出口</a:t>
            </a:r>
            <a:r>
              <a:rPr lang="zh-CN" altLang="en-US" dirty="0" smtClean="0"/>
              <a:t>最好</a:t>
            </a:r>
            <a:r>
              <a:rPr lang="zh-CN" altLang="en-US" dirty="0"/>
              <a:t>，</a:t>
            </a:r>
            <a:r>
              <a:rPr lang="en-US" altLang="zh-CN" dirty="0" smtClean="0"/>
              <a:t>C3</a:t>
            </a:r>
            <a:r>
              <a:rPr lang="zh-CN" altLang="en-US" dirty="0"/>
              <a:t>选择</a:t>
            </a:r>
            <a:r>
              <a:rPr lang="en-US" altLang="zh-CN" dirty="0"/>
              <a:t>C1</a:t>
            </a:r>
            <a:r>
              <a:rPr lang="zh-CN" altLang="en-US" dirty="0"/>
              <a:t>出口</a:t>
            </a:r>
            <a:r>
              <a:rPr lang="en-US" altLang="zh-CN" dirty="0"/>
              <a:t>【</a:t>
            </a:r>
            <a:r>
              <a:rPr lang="zh-CN" altLang="en-US" dirty="0"/>
              <a:t>然</a:t>
            </a:r>
            <a:r>
              <a:rPr lang="en-US" altLang="zh-CN" dirty="0"/>
              <a:t>C2</a:t>
            </a:r>
            <a:r>
              <a:rPr lang="zh-CN" altLang="en-US" dirty="0"/>
              <a:t>出口更好</a:t>
            </a:r>
            <a:r>
              <a:rPr lang="en-US" altLang="zh-CN" dirty="0" smtClean="0"/>
              <a:t>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、</a:t>
            </a:r>
            <a:r>
              <a:rPr lang="en-US" altLang="zh-CN" dirty="0"/>
              <a:t>C3</a:t>
            </a:r>
            <a:r>
              <a:rPr lang="zh-CN" altLang="en-US" dirty="0"/>
              <a:t>收到的路由传给路由反射器。比如</a:t>
            </a:r>
            <a:r>
              <a:rPr lang="en-US" altLang="zh-CN" dirty="0"/>
              <a:t>C1</a:t>
            </a:r>
            <a:r>
              <a:rPr lang="zh-CN" altLang="en-US" dirty="0"/>
              <a:t>收到路由，发给路由反射器，路由反射器计算最优路由，发给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（</a:t>
            </a:r>
            <a:r>
              <a:rPr lang="en-US" altLang="zh-CN" dirty="0"/>
              <a:t>C2</a:t>
            </a:r>
            <a:r>
              <a:rPr lang="zh-CN" altLang="en-US" dirty="0"/>
              <a:t>认为自己的最优出口是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C3</a:t>
            </a:r>
            <a:r>
              <a:rPr lang="zh-CN" altLang="en-US" dirty="0"/>
              <a:t>认为自己的最优出口是</a:t>
            </a:r>
            <a:r>
              <a:rPr lang="en-US" altLang="zh-CN" dirty="0"/>
              <a:t>C1</a:t>
            </a:r>
            <a:r>
              <a:rPr lang="zh-CN" altLang="en-US" dirty="0"/>
              <a:t>），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将其广播</a:t>
            </a:r>
            <a:r>
              <a:rPr lang="zh-CN" altLang="en-US" dirty="0" smtClean="0"/>
              <a:t>出去，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收到的路由，本地计算最优路由，向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宣告</a:t>
            </a:r>
            <a:r>
              <a:rPr lang="en-US" altLang="zh-CN" dirty="0" smtClean="0"/>
              <a:t>~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639" y="871128"/>
            <a:ext cx="4166173" cy="43714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3567" y="5305331"/>
            <a:ext cx="1073858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052153" y="4885151"/>
            <a:ext cx="4301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C1</a:t>
            </a:r>
            <a:r>
              <a:rPr lang="zh-CN" altLang="en-US" dirty="0" smtClean="0"/>
              <a:t>收到路由，传给集中平台，集中平台计算出</a:t>
            </a:r>
            <a:r>
              <a:rPr lang="en-US" altLang="zh-CN" dirty="0" smtClean="0"/>
              <a:t>C1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RR</a:t>
            </a:r>
            <a:r>
              <a:rPr lang="zh-CN" altLang="en-US" dirty="0" smtClean="0"/>
              <a:t>的最优路由，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最优出口</a:t>
            </a:r>
            <a:r>
              <a:rPr lang="en-US" altLang="zh-CN" dirty="0" smtClean="0"/>
              <a:t>C3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</a:t>
            </a:r>
            <a:r>
              <a:rPr lang="zh-CN" altLang="en-US" dirty="0" smtClean="0"/>
              <a:t>最优出口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最优出口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，各自向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邻居宣告最优路由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4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4173</TotalTime>
  <Words>1159</Words>
  <Application>Microsoft Office PowerPoint</Application>
  <PresentationFormat>宽屏</PresentationFormat>
  <Paragraphs>132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黑体</vt:lpstr>
      <vt:lpstr>微软雅黑</vt:lpstr>
      <vt:lpstr>Arial</vt:lpstr>
      <vt:lpstr>Wingdings</vt:lpstr>
      <vt:lpstr>Office 主题​​</vt:lpstr>
      <vt:lpstr>毕设阶段讨论8</vt:lpstr>
      <vt:lpstr>工作推进步骤</vt:lpstr>
      <vt:lpstr>边界路由器：处理三个模块</vt:lpstr>
      <vt:lpstr>具体实现</vt:lpstr>
      <vt:lpstr>具体实现</vt:lpstr>
      <vt:lpstr>测试</vt:lpstr>
      <vt:lpstr>老师提出的问题</vt:lpstr>
      <vt:lpstr>路由计算：ibgp路由计算标红</vt:lpstr>
      <vt:lpstr>例子1-路由计算的正确性</vt:lpstr>
      <vt:lpstr>例子2-路由计算的正确性</vt:lpstr>
      <vt:lpstr>例子3-路由计算的正确性</vt:lpstr>
      <vt:lpstr>例子4-路由计算的正确性</vt:lpstr>
      <vt:lpstr>例子5-路由计算的正确性</vt:lpstr>
      <vt:lpstr>例子6-路由计算的正确性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毕设阶段讨论8</dc:title>
  <dc:creator>Qing Wang</dc:creator>
  <cp:lastModifiedBy>Qing Wang</cp:lastModifiedBy>
  <cp:revision>91</cp:revision>
  <dcterms:created xsi:type="dcterms:W3CDTF">2018-03-08T06:44:15Z</dcterms:created>
  <dcterms:modified xsi:type="dcterms:W3CDTF">2018-03-20T08:15:40Z</dcterms:modified>
</cp:coreProperties>
</file>