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8C4B-6E57-4DEA-AB0A-14F0AE31B47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81F-36CA-4360-AC9F-C00DD232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6C81F-36CA-4360-AC9F-C00DD2329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56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0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41B58A-62D8-46A8-9E3B-A7A6BA48D6F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FA76-AB0A-45AB-9C8E-CFE0A41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B96B-C552-4DC4-B056-D8E5E1ED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052" y="963827"/>
            <a:ext cx="8825658" cy="1655240"/>
          </a:xfrm>
        </p:spPr>
        <p:txBody>
          <a:bodyPr/>
          <a:lstStyle/>
          <a:p>
            <a:r>
              <a:rPr lang="en-US" altLang="zh-CN" dirty="0"/>
              <a:t>Program Debug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C117B-5C18-4A2C-AC87-36BD49C4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944" y="3236904"/>
            <a:ext cx="4941045" cy="71725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GDB </a:t>
            </a:r>
            <a:r>
              <a:rPr lang="zh-CN" altLang="en-US" sz="3600" dirty="0"/>
              <a:t>调试实践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62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正常运行的程序调试步骤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如果调试的程序或者进程是正常运行的，调试步骤如下：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启动程序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查看源码，确定断点位置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输入 </a:t>
            </a:r>
            <a:r>
              <a:rPr lang="en-US" altLang="zh-CN" dirty="0"/>
              <a:t>run/r </a:t>
            </a:r>
            <a:r>
              <a:rPr lang="zh-CN" altLang="en-US" dirty="0"/>
              <a:t>运行到断点位置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查看变量</a:t>
            </a:r>
            <a:r>
              <a:rPr lang="en-US" altLang="zh-CN" dirty="0"/>
              <a:t>/</a:t>
            </a:r>
            <a:r>
              <a:rPr lang="zh-CN" altLang="en-US" dirty="0"/>
              <a:t>指针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函数参数值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单步调试：</a:t>
            </a:r>
            <a:r>
              <a:rPr lang="en-US" altLang="zh-CN" dirty="0"/>
              <a:t>step(s),next(n)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</a:t>
            </a:r>
            <a:r>
              <a:rPr lang="zh-CN" altLang="en-US" dirty="0"/>
              <a:t>，确定关键数据是否符合预期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重复步骤</a:t>
            </a:r>
            <a:r>
              <a:rPr lang="en-US" altLang="zh-CN" dirty="0"/>
              <a:t>4~6</a:t>
            </a:r>
            <a:r>
              <a:rPr lang="zh-CN" altLang="en-US" dirty="0"/>
              <a:t>，直到主动结束调试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72922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en-US" altLang="zh-CN" sz="2400" dirty="0"/>
              <a:t>Aborted</a:t>
            </a:r>
            <a:r>
              <a:rPr lang="zh-CN" altLang="en-US" sz="2400" dirty="0"/>
              <a:t>的程序调试步骤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对于程序崩溃的调试步骤如下：</a:t>
            </a:r>
            <a:endParaRPr lang="en-US" altLang="zh-CN" dirty="0"/>
          </a:p>
          <a:p>
            <a:r>
              <a:rPr lang="zh-CN" altLang="en-US" dirty="0"/>
              <a:t>（前置条件）设置转储文件配置，获取到对应的</a:t>
            </a:r>
            <a:r>
              <a:rPr lang="en-US" altLang="zh-CN" dirty="0"/>
              <a:t>core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[program] [core] </a:t>
            </a:r>
            <a:r>
              <a:rPr lang="zh-CN" altLang="en-US" dirty="0"/>
              <a:t>运行程序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run/r </a:t>
            </a:r>
            <a:r>
              <a:rPr lang="zh-CN" altLang="en-US" dirty="0"/>
              <a:t>执行程序，直接执行到中断处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 </a:t>
            </a:r>
            <a:r>
              <a:rPr lang="zh-CN" altLang="en-US" dirty="0"/>
              <a:t>命令查看当前程序运行在何处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查看函数调用栈（</a:t>
            </a:r>
            <a:r>
              <a:rPr lang="en-US" altLang="zh-CN" dirty="0" err="1"/>
              <a:t>backtrace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切换函数调用栈至程序崩溃处（</a:t>
            </a:r>
            <a:r>
              <a:rPr lang="en-US" altLang="zh-CN" dirty="0"/>
              <a:t>frame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显示程序崩溃处的代码，查找原因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/>
              <a:t>调试的基本步骤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7672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zh-CN" altLang="en-US" dirty="0"/>
              <a:t>启动</a:t>
            </a:r>
            <a:endParaRPr lang="en-US" altLang="zh-CN" dirty="0"/>
          </a:p>
          <a:p>
            <a:pPr lvl="1"/>
            <a:r>
              <a:rPr lang="en-US" altLang="zh-CN" dirty="0"/>
              <a:t>run/r [</a:t>
            </a:r>
            <a:r>
              <a:rPr lang="en-US" altLang="zh-CN" dirty="0" err="1"/>
              <a:t>argumens</a:t>
            </a:r>
            <a:r>
              <a:rPr lang="en-US" altLang="zh-CN" dirty="0"/>
              <a:t>]: </a:t>
            </a:r>
            <a:r>
              <a:rPr lang="zh-CN" altLang="en-US" dirty="0"/>
              <a:t>带参数运行程序到断点处</a:t>
            </a:r>
            <a:endParaRPr lang="en-US" altLang="zh-CN" dirty="0"/>
          </a:p>
          <a:p>
            <a:pPr lvl="1"/>
            <a:r>
              <a:rPr lang="en-US" altLang="zh-CN" dirty="0"/>
              <a:t>start [arguments]: </a:t>
            </a:r>
            <a:r>
              <a:rPr lang="zh-CN" altLang="en-US" dirty="0"/>
              <a:t>带参数运行程序到 </a:t>
            </a:r>
            <a:r>
              <a:rPr lang="en-US" altLang="zh-CN" dirty="0"/>
              <a:t>main </a:t>
            </a:r>
            <a:r>
              <a:rPr lang="zh-CN" altLang="en-US" dirty="0"/>
              <a:t>函数指令的下一行</a:t>
            </a:r>
            <a:endParaRPr lang="en-US" altLang="zh-CN" dirty="0"/>
          </a:p>
          <a:p>
            <a:pPr lvl="1"/>
            <a:r>
              <a:rPr lang="en-US" altLang="zh-CN" dirty="0"/>
              <a:t>show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查看当前程序启动时的参数列表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args</a:t>
            </a:r>
            <a:r>
              <a:rPr lang="en-US" altLang="zh-CN" dirty="0"/>
              <a:t>: </a:t>
            </a:r>
            <a:r>
              <a:rPr lang="zh-CN" altLang="en-US" dirty="0"/>
              <a:t>设置程序启动时的参数列表，下次启动时成效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dirty="0"/>
              <a:t>kill:</a:t>
            </a:r>
            <a:r>
              <a:rPr lang="zh-CN" altLang="en-US" dirty="0"/>
              <a:t> 停止调试程序</a:t>
            </a:r>
            <a:endParaRPr lang="en-US" altLang="zh-CN" dirty="0"/>
          </a:p>
          <a:p>
            <a:pPr lvl="1"/>
            <a:r>
              <a:rPr lang="en-US" altLang="zh-CN" dirty="0"/>
              <a:t>quit/q/</a:t>
            </a:r>
            <a:r>
              <a:rPr lang="en-US" altLang="zh-CN" dirty="0" err="1"/>
              <a:t>Ctrl+D</a:t>
            </a:r>
            <a:r>
              <a:rPr lang="en-US" altLang="zh-CN" dirty="0"/>
              <a:t>: </a:t>
            </a:r>
            <a:r>
              <a:rPr lang="zh-CN" altLang="en-US" dirty="0"/>
              <a:t>退出</a:t>
            </a:r>
            <a:r>
              <a:rPr lang="en-US" altLang="zh-CN" dirty="0"/>
              <a:t>GDB</a:t>
            </a:r>
            <a:r>
              <a:rPr lang="zh-CN" altLang="en-US" dirty="0"/>
              <a:t>调试程序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1324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step</a:t>
            </a:r>
            <a:r>
              <a:rPr lang="zh-CN" altLang="en-US" dirty="0"/>
              <a:t>：单步调试，可执行到函数内部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step/s [number]: 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next</a:t>
            </a:r>
            <a:r>
              <a:rPr lang="zh-CN" altLang="en-US" dirty="0"/>
              <a:t>：单步调试，不可执行到函数内部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next/n [number]:</a:t>
            </a:r>
            <a:r>
              <a:rPr lang="zh-CN" altLang="en-US" dirty="0"/>
              <a:t>单步执行 </a:t>
            </a:r>
            <a:r>
              <a:rPr lang="en-US" altLang="zh-CN" dirty="0"/>
              <a:t>[number] </a:t>
            </a:r>
            <a:r>
              <a:rPr lang="zh-CN" altLang="en-US" dirty="0"/>
              <a:t>步，参数可选，默认</a:t>
            </a:r>
            <a:r>
              <a:rPr lang="en-US" altLang="zh-CN" dirty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continue</a:t>
            </a:r>
            <a:r>
              <a:rPr lang="zh-CN" altLang="en-US" dirty="0"/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继续运行直到断点处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continue/c [number]: </a:t>
            </a:r>
            <a:r>
              <a:rPr lang="zh-CN" altLang="en-US" dirty="0"/>
              <a:t>继续运行程序，忽略 </a:t>
            </a:r>
            <a:r>
              <a:rPr lang="en-US" altLang="zh-CN" dirty="0"/>
              <a:t>[number]</a:t>
            </a:r>
            <a:r>
              <a:rPr lang="zh-CN" altLang="en-US" dirty="0"/>
              <a:t>次命中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where</a:t>
            </a:r>
            <a:r>
              <a:rPr lang="zh-CN" altLang="en-US" dirty="0"/>
              <a:t>：查看当前程序运行的位置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会显示出当前代码的函数调用栈信息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44772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471720" cy="3686431"/>
          </a:xfrm>
        </p:spPr>
        <p:txBody>
          <a:bodyPr>
            <a:normAutofit/>
          </a:bodyPr>
          <a:lstStyle/>
          <a:p>
            <a:r>
              <a:rPr lang="en-US" altLang="zh-CN" dirty="0"/>
              <a:t>breakpoints</a:t>
            </a:r>
            <a:r>
              <a:rPr lang="zh-CN" altLang="en-US" dirty="0"/>
              <a:t>：普通断点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[line]/[</a:t>
            </a:r>
            <a:r>
              <a:rPr lang="en-US" altLang="zh-CN" dirty="0" err="1"/>
              <a:t>function_name</a:t>
            </a:r>
            <a:r>
              <a:rPr lang="en-US" altLang="zh-CN" dirty="0"/>
              <a:t>]/[</a:t>
            </a:r>
            <a:r>
              <a:rPr lang="en-US" altLang="zh-CN" dirty="0" err="1"/>
              <a:t>file_name</a:t>
            </a:r>
            <a:r>
              <a:rPr lang="en-US" altLang="zh-CN" dirty="0"/>
              <a:t>]:[line]/[</a:t>
            </a:r>
            <a:r>
              <a:rPr lang="en-US" altLang="zh-CN" dirty="0" err="1"/>
              <a:t>class_name</a:t>
            </a:r>
            <a:r>
              <a:rPr lang="en-US" altLang="zh-CN" dirty="0"/>
              <a:t>]:[</a:t>
            </a:r>
            <a:r>
              <a:rPr lang="en-US" altLang="zh-CN" dirty="0" err="1"/>
              <a:t>function_name</a:t>
            </a:r>
            <a:r>
              <a:rPr lang="en-US" altLang="zh-CN" dirty="0"/>
              <a:t>]: </a:t>
            </a:r>
            <a:r>
              <a:rPr lang="zh-CN" altLang="en-US" dirty="0"/>
              <a:t>在指定行，函数名处加断点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[address]: </a:t>
            </a:r>
            <a:r>
              <a:rPr lang="zh-CN" altLang="en-US" dirty="0"/>
              <a:t>在指定地址加断点，地址可以是变量的，或者函数处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+/-</a:t>
            </a:r>
            <a:r>
              <a:rPr lang="zh-CN" altLang="en-US" dirty="0"/>
              <a:t> </a:t>
            </a:r>
            <a:r>
              <a:rPr lang="en-US" altLang="zh-CN" dirty="0"/>
              <a:t>[offset]: </a:t>
            </a:r>
            <a:r>
              <a:rPr lang="zh-CN" altLang="en-US" dirty="0"/>
              <a:t>在当前代码行的偏移量处加断点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break/b [</a:t>
            </a:r>
            <a:r>
              <a:rPr lang="en-US" altLang="zh-CN" dirty="0" err="1"/>
              <a:t>break_ponit</a:t>
            </a:r>
            <a:r>
              <a:rPr lang="en-US" altLang="zh-CN" dirty="0"/>
              <a:t>] if [condition]: </a:t>
            </a:r>
            <a:r>
              <a:rPr lang="zh-CN" altLang="en-US" dirty="0"/>
              <a:t>在指定位置加上条件断点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/>
              <a:t>tbreak</a:t>
            </a:r>
            <a:r>
              <a:rPr lang="en-US" altLang="zh-CN" dirty="0"/>
              <a:t>: </a:t>
            </a:r>
            <a:r>
              <a:rPr lang="zh-CN" altLang="en-US" dirty="0"/>
              <a:t>临时断点，用法同</a:t>
            </a:r>
            <a:r>
              <a:rPr lang="en-US" altLang="zh-CN" dirty="0"/>
              <a:t>break</a:t>
            </a:r>
            <a:r>
              <a:rPr lang="zh-CN" altLang="en-US" dirty="0"/>
              <a:t>，命中一次后自动删除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6754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339915" cy="3043880"/>
          </a:xfrm>
        </p:spPr>
        <p:txBody>
          <a:bodyPr>
            <a:normAutofit/>
          </a:bodyPr>
          <a:lstStyle/>
          <a:p>
            <a:r>
              <a:rPr lang="en-US" altLang="zh-CN" dirty="0"/>
              <a:t>watchpoints</a:t>
            </a:r>
            <a:r>
              <a:rPr lang="zh-CN" altLang="en-US" dirty="0"/>
              <a:t>：观察断点，当观察的对象发生变化时，会触发该断点</a:t>
            </a:r>
            <a:endParaRPr lang="en-US" altLang="zh-CN" dirty="0"/>
          </a:p>
          <a:p>
            <a:pPr lvl="1"/>
            <a:r>
              <a:rPr lang="en-US" altLang="zh-CN" dirty="0"/>
              <a:t>watch [variable]: </a:t>
            </a:r>
            <a:r>
              <a:rPr lang="zh-CN" altLang="en-US" dirty="0"/>
              <a:t>观察指定变量</a:t>
            </a:r>
            <a:endParaRPr lang="en-US" altLang="zh-CN" dirty="0"/>
          </a:p>
          <a:p>
            <a:pPr lvl="1"/>
            <a:r>
              <a:rPr lang="en-US" altLang="zh-CN" dirty="0"/>
              <a:t>watch [variable_1] + [variable_2]: </a:t>
            </a:r>
            <a:r>
              <a:rPr lang="zh-CN" altLang="en-US" dirty="0"/>
              <a:t>监控多个变量</a:t>
            </a:r>
            <a:endParaRPr lang="en-US" altLang="zh-CN" dirty="0"/>
          </a:p>
          <a:p>
            <a:pPr lvl="1"/>
            <a:r>
              <a:rPr lang="en-US" altLang="zh-CN" dirty="0"/>
              <a:t>watch *(type*)[address]: </a:t>
            </a:r>
            <a:r>
              <a:rPr lang="zh-CN" altLang="en-US" dirty="0"/>
              <a:t>通过内存地址间接设置断点</a:t>
            </a:r>
            <a:endParaRPr lang="en-US" altLang="zh-CN" dirty="0"/>
          </a:p>
          <a:p>
            <a:pPr lvl="1"/>
            <a:r>
              <a:rPr lang="en-US" altLang="zh-CN" dirty="0"/>
              <a:t>watch [variable] thread [</a:t>
            </a:r>
            <a:r>
              <a:rPr lang="en-US" altLang="zh-CN" dirty="0" err="1"/>
              <a:t>thread_number</a:t>
            </a:r>
            <a:r>
              <a:rPr lang="en-US" altLang="zh-CN" dirty="0"/>
              <a:t>]: </a:t>
            </a:r>
            <a:r>
              <a:rPr lang="zh-CN" altLang="en-US" dirty="0"/>
              <a:t>监控线程</a:t>
            </a:r>
            <a:r>
              <a:rPr lang="en-US" altLang="zh-CN" dirty="0"/>
              <a:t>[number]</a:t>
            </a:r>
            <a:r>
              <a:rPr lang="zh-CN" altLang="en-US" dirty="0"/>
              <a:t>修改变量时触发中断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83401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catchpoints</a:t>
            </a:r>
            <a:r>
              <a:rPr lang="zh-CN" altLang="en-US" dirty="0"/>
              <a:t>：捕获断点</a:t>
            </a:r>
            <a:endParaRPr lang="en-US" altLang="zh-CN" dirty="0"/>
          </a:p>
          <a:p>
            <a:pPr lvl="1"/>
            <a:r>
              <a:rPr lang="en-US" altLang="zh-CN" dirty="0"/>
              <a:t>catch throw/catch/exec/fork/</a:t>
            </a:r>
            <a:r>
              <a:rPr lang="en-US" altLang="zh-CN" dirty="0" err="1"/>
              <a:t>vfork</a:t>
            </a:r>
            <a:r>
              <a:rPr lang="en-US" altLang="zh-CN" dirty="0"/>
              <a:t>/load/unload:	</a:t>
            </a:r>
            <a:r>
              <a:rPr lang="zh-CN" altLang="en-US" dirty="0"/>
              <a:t>捕捉</a:t>
            </a:r>
            <a:r>
              <a:rPr lang="en-US" altLang="zh-CN" dirty="0"/>
              <a:t>C++throw</a:t>
            </a:r>
            <a:r>
              <a:rPr lang="zh-CN" altLang="en-US" dirty="0"/>
              <a:t>调用</a:t>
            </a:r>
            <a:r>
              <a:rPr lang="en-US" altLang="zh-CN" dirty="0"/>
              <a:t>/catch</a:t>
            </a:r>
            <a:r>
              <a:rPr lang="zh-CN" altLang="en-US" dirty="0"/>
              <a:t>调用</a:t>
            </a:r>
            <a:r>
              <a:rPr lang="en-US" altLang="zh-CN" dirty="0"/>
              <a:t>/exec</a:t>
            </a:r>
            <a:r>
              <a:rPr lang="zh-CN" altLang="en-US" dirty="0"/>
              <a:t>系统调用</a:t>
            </a:r>
            <a:r>
              <a:rPr lang="en-US" altLang="zh-CN" dirty="0"/>
              <a:t>/fork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en-US" altLang="zh-CN" dirty="0" err="1"/>
              <a:t>vfork</a:t>
            </a:r>
            <a:r>
              <a:rPr lang="zh-CN" altLang="en-US" dirty="0"/>
              <a:t>系统调用</a:t>
            </a:r>
            <a:r>
              <a:rPr lang="en-US" altLang="zh-CN" dirty="0"/>
              <a:t>/</a:t>
            </a:r>
            <a:r>
              <a:rPr lang="zh-CN" altLang="en-US" dirty="0"/>
              <a:t>动态库加载</a:t>
            </a:r>
            <a:r>
              <a:rPr lang="en-US" altLang="zh-CN" dirty="0"/>
              <a:t>/</a:t>
            </a:r>
            <a:r>
              <a:rPr lang="zh-CN" altLang="en-US" dirty="0"/>
              <a:t>卸载 事件</a:t>
            </a:r>
            <a:endParaRPr lang="en-US" altLang="zh-CN" dirty="0"/>
          </a:p>
          <a:p>
            <a:r>
              <a:rPr lang="zh-CN" altLang="en-US" dirty="0"/>
              <a:t>查看断点</a:t>
            </a:r>
            <a:endParaRPr lang="en-US" altLang="zh-CN" dirty="0"/>
          </a:p>
          <a:p>
            <a:pPr lvl="1"/>
            <a:r>
              <a:rPr lang="en-US" altLang="zh-CN" dirty="0"/>
              <a:t>info/</a:t>
            </a:r>
            <a:r>
              <a:rPr lang="en-US" altLang="zh-CN" dirty="0" err="1"/>
              <a:t>i</a:t>
            </a:r>
            <a:r>
              <a:rPr lang="en-US" altLang="zh-CN" dirty="0"/>
              <a:t> break/b:</a:t>
            </a:r>
            <a:r>
              <a:rPr lang="zh-CN" altLang="en-US" dirty="0"/>
              <a:t>显示所有断点</a:t>
            </a:r>
            <a:endParaRPr lang="en-US" altLang="zh-CN" dirty="0"/>
          </a:p>
          <a:p>
            <a:pPr lvl="1"/>
            <a:r>
              <a:rPr lang="en-US" altLang="zh-CN" dirty="0"/>
              <a:t>info watchpoints/catchpoints: </a:t>
            </a:r>
            <a:r>
              <a:rPr lang="zh-CN" altLang="en-US" dirty="0"/>
              <a:t>显示数据断点类型</a:t>
            </a:r>
            <a:r>
              <a:rPr lang="en-US" altLang="zh-CN" dirty="0"/>
              <a:t>/</a:t>
            </a:r>
            <a:r>
              <a:rPr lang="zh-CN" altLang="en-US" dirty="0"/>
              <a:t>捕获断点类型列表</a:t>
            </a:r>
            <a:endParaRPr lang="en-US" altLang="zh-CN" dirty="0"/>
          </a:p>
          <a:p>
            <a:r>
              <a:rPr lang="zh-CN" altLang="en-US" dirty="0"/>
              <a:t>启用</a:t>
            </a:r>
            <a:r>
              <a:rPr lang="en-US" altLang="zh-CN" dirty="0"/>
              <a:t>/</a:t>
            </a:r>
            <a:r>
              <a:rPr lang="zh-CN" altLang="en-US" dirty="0"/>
              <a:t>禁用断点</a:t>
            </a:r>
            <a:endParaRPr lang="en-US" altLang="zh-CN" dirty="0"/>
          </a:p>
          <a:p>
            <a:pPr lvl="1"/>
            <a:r>
              <a:rPr lang="en-US" altLang="zh-CN" dirty="0"/>
              <a:t>enable/disable [number]: </a:t>
            </a:r>
            <a:r>
              <a:rPr lang="zh-CN" altLang="en-US" dirty="0"/>
              <a:t>启用和禁用编号为 </a:t>
            </a:r>
            <a:r>
              <a:rPr lang="en-US" altLang="zh-CN" dirty="0"/>
              <a:t>[number]</a:t>
            </a:r>
            <a:r>
              <a:rPr lang="zh-CN" altLang="en-US" dirty="0"/>
              <a:t>的断点</a:t>
            </a:r>
            <a:endParaRPr lang="en-US" altLang="zh-CN" dirty="0"/>
          </a:p>
          <a:p>
            <a:r>
              <a:rPr lang="zh-CN" altLang="en-US" dirty="0"/>
              <a:t>保存</a:t>
            </a:r>
            <a:r>
              <a:rPr lang="en-US" altLang="zh-CN" dirty="0"/>
              <a:t>/</a:t>
            </a:r>
            <a:r>
              <a:rPr lang="zh-CN" altLang="en-US" dirty="0"/>
              <a:t>导入断点</a:t>
            </a:r>
            <a:endParaRPr lang="en-US" altLang="zh-CN" dirty="0"/>
          </a:p>
          <a:p>
            <a:pPr lvl="1"/>
            <a:r>
              <a:rPr lang="en-US" altLang="zh-CN" dirty="0"/>
              <a:t>save break/b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保存断点信息到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文件中</a:t>
            </a:r>
            <a:endParaRPr lang="en-US" altLang="zh-CN" dirty="0"/>
          </a:p>
          <a:p>
            <a:pPr lvl="1"/>
            <a:r>
              <a:rPr lang="en-US" altLang="zh-CN" dirty="0"/>
              <a:t>source [</a:t>
            </a:r>
            <a:r>
              <a:rPr lang="en-US" altLang="zh-CN" dirty="0" err="1"/>
              <a:t>file_name</a:t>
            </a:r>
            <a:r>
              <a:rPr lang="en-US" altLang="zh-CN" dirty="0"/>
              <a:t>]: </a:t>
            </a:r>
            <a:r>
              <a:rPr lang="zh-CN" altLang="en-US" dirty="0"/>
              <a:t>导入文件 </a:t>
            </a:r>
            <a:r>
              <a:rPr lang="en-US" altLang="zh-CN" dirty="0"/>
              <a:t>[</a:t>
            </a:r>
            <a:r>
              <a:rPr lang="en-US" altLang="zh-CN" dirty="0" err="1"/>
              <a:t>file_name</a:t>
            </a:r>
            <a:r>
              <a:rPr lang="en-US" altLang="zh-CN" dirty="0"/>
              <a:t>] </a:t>
            </a:r>
            <a:r>
              <a:rPr lang="zh-CN" altLang="en-US" dirty="0"/>
              <a:t>中的断点信息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14023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482546" y="-1764958"/>
            <a:ext cx="531340" cy="5519353"/>
          </a:xfrm>
        </p:spPr>
        <p:txBody>
          <a:bodyPr vert="eaVert" anchor="t"/>
          <a:lstStyle/>
          <a:p>
            <a:r>
              <a:rPr lang="zh-CN" altLang="en-US" sz="2400" dirty="0"/>
              <a:t>断点管理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94142" cy="4650258"/>
          </a:xfrm>
        </p:spPr>
        <p:txBody>
          <a:bodyPr>
            <a:normAutofit/>
          </a:bodyPr>
          <a:lstStyle/>
          <a:p>
            <a:r>
              <a:rPr lang="zh-CN" altLang="en-US" dirty="0"/>
              <a:t>删除断点</a:t>
            </a:r>
            <a:endParaRPr lang="en-US" altLang="zh-CN" dirty="0"/>
          </a:p>
          <a:p>
            <a:pPr lvl="1"/>
            <a:r>
              <a:rPr lang="en-US" altLang="zh-CN" dirty="0"/>
              <a:t>clear [line]/[file]:[line]/[function]: </a:t>
            </a:r>
            <a:r>
              <a:rPr lang="zh-CN" altLang="en-US" dirty="0"/>
              <a:t>清除指定位置的所有断点，如果有多个同名函数的断点，则也会被全部删除</a:t>
            </a:r>
            <a:endParaRPr lang="en-US" altLang="zh-CN" dirty="0"/>
          </a:p>
          <a:p>
            <a:pPr lvl="1"/>
            <a:r>
              <a:rPr lang="en-US" altLang="zh-CN" dirty="0"/>
              <a:t>delete/d [Num]: </a:t>
            </a:r>
            <a:r>
              <a:rPr lang="zh-CN" altLang="en-US" dirty="0"/>
              <a:t>删除编号为 </a:t>
            </a:r>
            <a:r>
              <a:rPr lang="en-US" altLang="zh-CN" dirty="0"/>
              <a:t>Num </a:t>
            </a:r>
            <a:r>
              <a:rPr lang="zh-CN" altLang="en-US" dirty="0"/>
              <a:t>的断点</a:t>
            </a:r>
            <a:r>
              <a:rPr lang="en-US" altLang="zh-CN" dirty="0"/>
              <a:t>, [Num]</a:t>
            </a:r>
            <a:r>
              <a:rPr lang="zh-CN" altLang="en-US" dirty="0"/>
              <a:t>可选，如果没有该参数，则是删除所有断点</a:t>
            </a:r>
          </a:p>
          <a:p>
            <a:pPr lvl="1"/>
            <a:r>
              <a:rPr lang="en-US" altLang="zh-CN" dirty="0"/>
              <a:t>delete/d [num1]-[num2] [num3]-[num4]: </a:t>
            </a:r>
            <a:r>
              <a:rPr lang="zh-CN" altLang="en-US" dirty="0"/>
              <a:t>删除编号区域内的断点</a:t>
            </a:r>
            <a:endParaRPr lang="en-US" altLang="zh-CN" dirty="0"/>
          </a:p>
          <a:p>
            <a:pPr lvl="1"/>
            <a:r>
              <a:rPr lang="en-US" altLang="zh-CN" dirty="0"/>
              <a:t>clear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只能删除局部的断点，</a:t>
            </a:r>
            <a:r>
              <a:rPr lang="en-US" altLang="zh-CN" dirty="0"/>
              <a:t>delete</a:t>
            </a:r>
            <a:r>
              <a:rPr lang="zh-CN" altLang="en-US" dirty="0"/>
              <a:t>可以删除全局的断点</a:t>
            </a:r>
            <a:endParaRPr lang="en-US" altLang="zh-CN" dirty="0"/>
          </a:p>
          <a:p>
            <a:pPr lvl="2"/>
            <a:r>
              <a:rPr lang="en-US" altLang="zh-CN" dirty="0"/>
              <a:t>clear</a:t>
            </a:r>
            <a:r>
              <a:rPr lang="zh-CN" altLang="en-US" dirty="0"/>
              <a:t>只能删除普通断点，观察断点和捕获断点只能由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2"/>
            <a:r>
              <a:rPr lang="en-US" altLang="zh-CN" dirty="0"/>
              <a:t>clear </a:t>
            </a:r>
            <a:r>
              <a:rPr lang="zh-CN" altLang="en-US" dirty="0"/>
              <a:t>的 </a:t>
            </a:r>
            <a:r>
              <a:rPr lang="en-US" altLang="zh-CN" dirty="0"/>
              <a:t>arguments</a:t>
            </a:r>
            <a:r>
              <a:rPr lang="zh-CN" altLang="en-US" dirty="0"/>
              <a:t>同添加断点的参数一样，</a:t>
            </a:r>
            <a:r>
              <a:rPr lang="en-US" altLang="zh-CN" dirty="0"/>
              <a:t>delete</a:t>
            </a:r>
            <a:r>
              <a:rPr lang="zh-CN" altLang="en-US" dirty="0"/>
              <a:t>的</a:t>
            </a:r>
            <a:r>
              <a:rPr lang="en-US" altLang="zh-CN" dirty="0"/>
              <a:t>arguments</a:t>
            </a:r>
            <a:r>
              <a:rPr lang="zh-CN" altLang="en-US" dirty="0"/>
              <a:t>一般是为编号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基础调试命令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5301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BEF-1410-4891-A6CD-AD265DE4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418B-B5EC-4A9A-B9CC-CB9C6ED7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8856234" cy="3540574"/>
          </a:xfrm>
        </p:spPr>
        <p:txBody>
          <a:bodyPr/>
          <a:lstStyle/>
          <a:p>
            <a:r>
              <a:rPr lang="en-US" sz="2400" dirty="0"/>
              <a:t>GDB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r>
              <a:rPr lang="en-US" altLang="zh-CN" sz="2400" dirty="0"/>
              <a:t>GDB</a:t>
            </a:r>
            <a:r>
              <a:rPr lang="zh-CN" altLang="en-US" sz="2400" dirty="0"/>
              <a:t>调试基础知识</a:t>
            </a:r>
            <a:endParaRPr lang="en-US" altLang="zh-CN" sz="2400" dirty="0"/>
          </a:p>
          <a:p>
            <a:r>
              <a:rPr lang="zh-CN" altLang="en-US" sz="2400" dirty="0"/>
              <a:t>动态库的调试</a:t>
            </a:r>
            <a:endParaRPr lang="en-US" altLang="zh-CN" sz="2400" dirty="0"/>
          </a:p>
          <a:p>
            <a:r>
              <a:rPr lang="zh-CN" altLang="en-US" sz="2400" dirty="0"/>
              <a:t>多线程的调试（死锁）</a:t>
            </a:r>
            <a:endParaRPr lang="en-US" altLang="zh-CN" sz="2400" dirty="0"/>
          </a:p>
          <a:p>
            <a:r>
              <a:rPr lang="zh-CN" altLang="en-US" sz="2400" dirty="0"/>
              <a:t>转储文件的调试（主动和被动生成 </a:t>
            </a:r>
            <a:r>
              <a:rPr lang="en-US" altLang="zh-CN" sz="2400" dirty="0"/>
              <a:t>core </a:t>
            </a:r>
            <a:r>
              <a:rPr lang="zh-CN" altLang="en-US" sz="2400" dirty="0"/>
              <a:t>文件的调试）</a:t>
            </a:r>
            <a:endParaRPr lang="en-US" altLang="zh-CN" sz="2400" dirty="0"/>
          </a:p>
          <a:p>
            <a:r>
              <a:rPr lang="zh-CN" altLang="en-US" sz="2400" dirty="0"/>
              <a:t>内存相关调试（内存越界，堆栈溢出，访问无效指针）</a:t>
            </a:r>
            <a:endParaRPr lang="en-US" altLang="zh-CN" sz="2400" dirty="0"/>
          </a:p>
          <a:p>
            <a:r>
              <a:rPr lang="en-US" altLang="zh-CN" sz="2400" dirty="0"/>
              <a:t>Release </a:t>
            </a:r>
            <a:r>
              <a:rPr lang="zh-CN" altLang="en-US" sz="2400" dirty="0"/>
              <a:t>版本程序的调试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AF1A-6DB4-4A60-8275-41CDCAD4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9536-D70D-4482-AA19-20B19E35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62" y="1466336"/>
            <a:ext cx="9143691" cy="47820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GDB</a:t>
            </a:r>
            <a:r>
              <a:rPr lang="zh-CN" altLang="en-US" sz="2800" dirty="0"/>
              <a:t>概述</a:t>
            </a:r>
            <a:endParaRPr lang="en-US" altLang="zh-CN" sz="2800" dirty="0"/>
          </a:p>
          <a:p>
            <a:pPr lvl="1"/>
            <a:r>
              <a:rPr lang="en-US" altLang="zh-CN" sz="2600" dirty="0"/>
              <a:t>GDB</a:t>
            </a:r>
            <a:r>
              <a:rPr lang="zh-CN" altLang="en-US" sz="2600" dirty="0"/>
              <a:t>是什么</a:t>
            </a:r>
            <a:endParaRPr lang="en-US" altLang="zh-CN" sz="2600" dirty="0"/>
          </a:p>
          <a:p>
            <a:pPr lvl="1"/>
            <a:r>
              <a:rPr lang="en-US" altLang="zh-CN" sz="2600" dirty="0"/>
              <a:t>GDB</a:t>
            </a:r>
            <a:r>
              <a:rPr lang="zh-CN" altLang="en-US" sz="2600" dirty="0"/>
              <a:t>用来干什么</a:t>
            </a:r>
            <a:endParaRPr lang="en-US" altLang="zh-CN" sz="2600" dirty="0"/>
          </a:p>
          <a:p>
            <a:pPr lvl="1"/>
            <a:r>
              <a:rPr lang="en-US" altLang="zh-CN" sz="2400" dirty="0"/>
              <a:t>GDB </a:t>
            </a:r>
            <a:r>
              <a:rPr lang="zh-CN" altLang="en-US" sz="2400" dirty="0"/>
              <a:t>调试模型</a:t>
            </a:r>
            <a:endParaRPr lang="en-US" altLang="zh-CN" sz="2400" dirty="0"/>
          </a:p>
          <a:p>
            <a:r>
              <a:rPr lang="en-US" altLang="zh-CN" sz="2800" dirty="0"/>
              <a:t>GDB</a:t>
            </a:r>
            <a:r>
              <a:rPr lang="zh-CN" altLang="en-US" sz="2800" dirty="0"/>
              <a:t>使用</a:t>
            </a:r>
            <a:endParaRPr lang="en-US" altLang="zh-CN" sz="2800" dirty="0"/>
          </a:p>
          <a:p>
            <a:pPr lvl="1"/>
            <a:r>
              <a:rPr lang="en-US" altLang="zh-CN" sz="2600" dirty="0"/>
              <a:t>GDB</a:t>
            </a:r>
            <a:r>
              <a:rPr lang="zh-CN" altLang="en-US" sz="2600" dirty="0"/>
              <a:t>本地调试</a:t>
            </a:r>
            <a:endParaRPr lang="en-US" altLang="zh-CN" sz="2600" dirty="0"/>
          </a:p>
          <a:p>
            <a:r>
              <a:rPr lang="en-US" altLang="zh-CN" sz="2800" dirty="0"/>
              <a:t>GDB</a:t>
            </a:r>
            <a:r>
              <a:rPr lang="zh-CN" altLang="en-US" sz="2800" dirty="0"/>
              <a:t>原理</a:t>
            </a:r>
            <a:endParaRPr lang="en-US" altLang="zh-CN" sz="2800" dirty="0"/>
          </a:p>
          <a:p>
            <a:pPr lvl="1"/>
            <a:r>
              <a:rPr lang="en-US" sz="2600" dirty="0"/>
              <a:t>GDB</a:t>
            </a:r>
            <a:r>
              <a:rPr lang="zh-CN" altLang="en-US" sz="2600" dirty="0"/>
              <a:t>底层实现原理</a:t>
            </a:r>
            <a:endParaRPr lang="en-US" altLang="zh-CN" sz="2600" dirty="0"/>
          </a:p>
          <a:p>
            <a:pPr lvl="1"/>
            <a:r>
              <a:rPr lang="en-US" altLang="zh-CN" sz="2600" dirty="0"/>
              <a:t>GDB</a:t>
            </a:r>
            <a:r>
              <a:rPr lang="zh-CN" altLang="en-US" sz="2600" dirty="0"/>
              <a:t>调试方式实现过程</a:t>
            </a:r>
            <a:endParaRPr lang="en-US" altLang="zh-CN" sz="2600" dirty="0"/>
          </a:p>
          <a:p>
            <a:pPr lvl="1"/>
            <a:r>
              <a:rPr lang="en-US" altLang="zh-CN" sz="2600" dirty="0"/>
              <a:t>GDB</a:t>
            </a:r>
            <a:r>
              <a:rPr lang="zh-CN" altLang="en-US" sz="2600" dirty="0"/>
              <a:t>功能实现过程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2848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4"/>
            <a:ext cx="836699" cy="3319848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概述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7603215" cy="57956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GDB </a:t>
            </a:r>
            <a:r>
              <a:rPr lang="zh-CN" altLang="en-US" dirty="0"/>
              <a:t>是什么</a:t>
            </a:r>
            <a:endParaRPr lang="en-US" altLang="zh-CN" dirty="0"/>
          </a:p>
          <a:p>
            <a:pPr lvl="1"/>
            <a:r>
              <a:rPr lang="zh-CN" altLang="en-US" dirty="0"/>
              <a:t>全程为“</a:t>
            </a:r>
            <a:r>
              <a:rPr lang="en-US" altLang="zh-CN" dirty="0"/>
              <a:t>GNU symbolic debugger</a:t>
            </a:r>
            <a:r>
              <a:rPr lang="zh-CN" altLang="en-US" dirty="0"/>
              <a:t>”，诞生于 </a:t>
            </a:r>
            <a:r>
              <a:rPr lang="en-US" altLang="zh-CN" dirty="0"/>
              <a:t>GNU </a:t>
            </a:r>
            <a:r>
              <a:rPr lang="zh-CN" altLang="en-US" dirty="0"/>
              <a:t>计划，是</a:t>
            </a:r>
            <a:r>
              <a:rPr lang="en-US" altLang="zh-CN" dirty="0"/>
              <a:t>Linux</a:t>
            </a:r>
            <a:r>
              <a:rPr lang="zh-CN" altLang="en-US" dirty="0"/>
              <a:t>下常用的程序调试器，用来调试</a:t>
            </a:r>
            <a:r>
              <a:rPr lang="en-US" altLang="zh-CN" dirty="0"/>
              <a:t>Linux</a:t>
            </a:r>
            <a:r>
              <a:rPr lang="zh-CN" altLang="en-US" dirty="0"/>
              <a:t>下可执行程序文件，多用于调试</a:t>
            </a:r>
            <a:r>
              <a:rPr lang="en-US" altLang="zh-CN" dirty="0"/>
              <a:t>C/C++</a:t>
            </a:r>
            <a:r>
              <a:rPr lang="zh-CN" altLang="en-US" dirty="0"/>
              <a:t>程序。</a:t>
            </a:r>
            <a:endParaRPr lang="en-US" altLang="zh-CN" dirty="0"/>
          </a:p>
          <a:p>
            <a:r>
              <a:rPr lang="en-US" altLang="zh-CN" dirty="0"/>
              <a:t>GDB </a:t>
            </a:r>
            <a:r>
              <a:rPr lang="zh-CN" altLang="en-US" dirty="0"/>
              <a:t>用来干什么</a:t>
            </a:r>
            <a:endParaRPr lang="en-US" altLang="zh-CN" dirty="0"/>
          </a:p>
          <a:p>
            <a:pPr lvl="1"/>
            <a:r>
              <a:rPr lang="zh-CN" altLang="en-US" dirty="0"/>
              <a:t>按照用户自定义的要求运行程序，如改变多进城或者多线程的程序执行顺序</a:t>
            </a:r>
            <a:endParaRPr lang="en-US" altLang="zh-CN" dirty="0"/>
          </a:p>
          <a:p>
            <a:pPr lvl="1"/>
            <a:r>
              <a:rPr lang="zh-CN" altLang="en-US" dirty="0"/>
              <a:t>可以在指定的位置或者条件下暂停程序</a:t>
            </a:r>
            <a:endParaRPr lang="en-US" altLang="zh-CN" dirty="0"/>
          </a:p>
          <a:p>
            <a:pPr lvl="1"/>
            <a:r>
              <a:rPr lang="zh-CN" altLang="en-US" dirty="0"/>
              <a:t>当程序暂停时，查看程序正在发生的事，比如当前的寄存器、内存的值，捕获的信号，进程和线程的一些资源信息</a:t>
            </a:r>
            <a:endParaRPr lang="en-US" altLang="zh-CN" dirty="0"/>
          </a:p>
          <a:p>
            <a:pPr lvl="1"/>
            <a:r>
              <a:rPr lang="zh-CN" altLang="en-US" dirty="0"/>
              <a:t>在程序执行过程中，修改程序的变量或者条件，修正或者测试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GDB </a:t>
            </a:r>
            <a:r>
              <a:rPr lang="zh-CN" altLang="en-US" dirty="0"/>
              <a:t>调试模型</a:t>
            </a:r>
            <a:endParaRPr lang="en-US" altLang="zh-CN" dirty="0"/>
          </a:p>
          <a:p>
            <a:pPr lvl="1"/>
            <a:r>
              <a:rPr lang="zh-CN" altLang="en-US" dirty="0"/>
              <a:t>本地调试</a:t>
            </a:r>
            <a:endParaRPr lang="en-US" altLang="zh-CN" dirty="0"/>
          </a:p>
          <a:p>
            <a:pPr lvl="2"/>
            <a:r>
              <a:rPr lang="zh-CN" altLang="en-US" dirty="0"/>
              <a:t>启动一个新的进程并调试</a:t>
            </a:r>
            <a:endParaRPr lang="en-US" altLang="zh-CN" dirty="0"/>
          </a:p>
          <a:p>
            <a:pPr lvl="2"/>
            <a:r>
              <a:rPr lang="zh-CN" altLang="en-US" dirty="0"/>
              <a:t>调试正在运行的进程</a:t>
            </a:r>
            <a:endParaRPr lang="en-US" altLang="zh-CN" dirty="0"/>
          </a:p>
          <a:p>
            <a:pPr lvl="1"/>
            <a:r>
              <a:rPr lang="zh-CN" altLang="en-US" dirty="0"/>
              <a:t>远程调试</a:t>
            </a:r>
            <a:endParaRPr lang="en-US" altLang="zh-CN" dirty="0"/>
          </a:p>
          <a:p>
            <a:pPr lvl="2"/>
            <a:r>
              <a:rPr lang="zh-CN" altLang="en-US" dirty="0"/>
              <a:t>调试目标主机上进程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5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D-CCA7-46D3-A5A6-A68FD9B3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63" y="634313"/>
            <a:ext cx="877888" cy="5395783"/>
          </a:xfrm>
        </p:spPr>
        <p:txBody>
          <a:bodyPr vert="eaVert"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本地调试方式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2F2C-A7C7-4935-9AB1-B6981CFD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38" y="452718"/>
            <a:ext cx="8328454" cy="6186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直接调试执行文件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执行文件编译时需要加 </a:t>
            </a:r>
            <a:r>
              <a:rPr lang="en-US" altLang="zh-CN" dirty="0"/>
              <a:t>–g 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调试运行的进程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attach [</a:t>
            </a:r>
            <a:r>
              <a:rPr lang="en-US" altLang="zh-CN" dirty="0" err="1"/>
              <a:t>pid</a:t>
            </a:r>
            <a:r>
              <a:rPr lang="en-US" altLang="zh-CN" dirty="0"/>
              <a:t>] / </a:t>
            </a: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</a:t>
            </a:r>
            <a:r>
              <a:rPr lang="en-US" altLang="zh-CN" dirty="0" err="1"/>
              <a:t>pid</a:t>
            </a:r>
            <a:r>
              <a:rPr lang="en-US" altLang="zh-CN" dirty="0"/>
              <a:t>]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/>
              <a:t>attach </a:t>
            </a:r>
            <a:r>
              <a:rPr lang="zh-CN" altLang="en-US" dirty="0"/>
              <a:t>的进程或者执行程序在编译时都必须加上参数</a:t>
            </a:r>
            <a:r>
              <a:rPr lang="en-US" altLang="zh-CN" dirty="0"/>
              <a:t>-g</a:t>
            </a:r>
            <a:r>
              <a:rPr lang="zh-CN" altLang="en-US" dirty="0"/>
              <a:t>的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调试 </a:t>
            </a:r>
            <a:r>
              <a:rPr lang="en-US" altLang="zh-CN" dirty="0"/>
              <a:t>core 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dirty="0" err="1"/>
              <a:t>gdb</a:t>
            </a:r>
            <a:r>
              <a:rPr lang="en-US" altLang="zh-CN" dirty="0"/>
              <a:t> [</a:t>
            </a:r>
            <a:r>
              <a:rPr lang="en-US" altLang="zh-CN" dirty="0" err="1"/>
              <a:t>program_name</a:t>
            </a:r>
            <a:r>
              <a:rPr lang="en-US" altLang="zh-CN" dirty="0"/>
              <a:t>] [core_file_name]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core</a:t>
            </a:r>
            <a:r>
              <a:rPr lang="zh-CN" altLang="en-US" dirty="0"/>
              <a:t>文件的方式</a:t>
            </a:r>
            <a:endParaRPr lang="en-US" altLang="zh-CN" dirty="0"/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主动生成：在</a:t>
            </a:r>
            <a:r>
              <a:rPr lang="en-US" altLang="zh-CN" dirty="0" err="1"/>
              <a:t>gdb</a:t>
            </a:r>
            <a:r>
              <a:rPr lang="zh-CN" altLang="en-US" dirty="0"/>
              <a:t>运行调试时使用命令</a:t>
            </a:r>
            <a:r>
              <a:rPr lang="en-US" altLang="zh-CN" dirty="0"/>
              <a:t>: </a:t>
            </a:r>
            <a:r>
              <a:rPr lang="en-US" altLang="zh-CN" dirty="0" err="1"/>
              <a:t>gcore</a:t>
            </a:r>
            <a:r>
              <a:rPr lang="en-US" altLang="zh-CN" dirty="0"/>
              <a:t> [</a:t>
            </a:r>
            <a:r>
              <a:rPr lang="en-US" altLang="zh-CN" dirty="0" err="1"/>
              <a:t>core_file</a:t>
            </a:r>
            <a:r>
              <a:rPr lang="en-US" altLang="zh-CN" dirty="0"/>
              <a:t>]</a:t>
            </a:r>
          </a:p>
          <a:p>
            <a:pPr marL="1257300" lvl="2" indent="-457200">
              <a:buFont typeface="+mj-lt"/>
              <a:buAutoNum type="arabicPeriod"/>
            </a:pPr>
            <a:r>
              <a:rPr lang="zh-CN" altLang="en-US" dirty="0"/>
              <a:t>被动生成：</a:t>
            </a:r>
            <a:endParaRPr lang="en-US" altLang="zh-CN" dirty="0"/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修改当前用户生成</a:t>
            </a:r>
            <a:r>
              <a:rPr lang="en-US" altLang="zh-CN" dirty="0"/>
              <a:t>core</a:t>
            </a:r>
            <a:r>
              <a:rPr lang="zh-CN" altLang="en-US" dirty="0"/>
              <a:t>文件大小的权限（重新登陆后生效）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</a:t>
            </a:r>
            <a:r>
              <a:rPr lang="en-US" altLang="zh-CN" dirty="0" err="1"/>
              <a:t>ulitimt</a:t>
            </a:r>
            <a:r>
              <a:rPr lang="en-US" altLang="zh-CN" dirty="0"/>
              <a:t> –c </a:t>
            </a:r>
            <a:r>
              <a:rPr lang="en-US" altLang="zh-CN" dirty="0" err="1"/>
              <a:t>umlimited</a:t>
            </a:r>
            <a:r>
              <a:rPr lang="en-US" altLang="zh-CN" dirty="0"/>
              <a:t>” &gt; ~/.profile</a:t>
            </a:r>
          </a:p>
          <a:p>
            <a:pPr marL="1714500" lvl="3" indent="-457200"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core</a:t>
            </a:r>
            <a:r>
              <a:rPr lang="zh-CN" altLang="en-US" dirty="0"/>
              <a:t>文件保存位置</a:t>
            </a:r>
            <a:endParaRPr lang="en-US" altLang="zh-CN" dirty="0"/>
          </a:p>
          <a:p>
            <a:pPr marL="2171700" lvl="4" indent="-457200">
              <a:buFont typeface="+mj-lt"/>
              <a:buAutoNum type="arabicPeriod"/>
            </a:pPr>
            <a:r>
              <a:rPr lang="en-US" altLang="zh-CN" dirty="0"/>
              <a:t>echo “[folder_name]-%e-%p-%t” &gt; /proc/sys/kernel/</a:t>
            </a:r>
            <a:r>
              <a:rPr lang="en-US" altLang="zh-CN" dirty="0" err="1"/>
              <a:t>core_pattern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38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sz="2400" dirty="0"/>
              <a:t>GDB</a:t>
            </a:r>
            <a:r>
              <a:rPr lang="zh-CN" altLang="en-US" sz="2400" dirty="0"/>
              <a:t>调试底层原理</a:t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1223"/>
            <a:ext cx="7348710" cy="3344562"/>
          </a:xfrm>
        </p:spPr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调试是基于系统函数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函数实现的。该函数使一个程序可以观察和控制另外一个程序的执行，并检查和改变被追踪者的内存以及寄存器。主要实现断点和追踪系统调用。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进程利用</a:t>
            </a:r>
            <a:r>
              <a:rPr lang="en-US" altLang="zh-CN" dirty="0" err="1"/>
              <a:t>ptrace</a:t>
            </a:r>
            <a:r>
              <a:rPr lang="en-US" altLang="zh-CN" dirty="0"/>
              <a:t>()</a:t>
            </a:r>
            <a:r>
              <a:rPr lang="zh-CN" altLang="en-US" dirty="0"/>
              <a:t>系统调用，和被调试的进程简历追踪关系，所有发送给被调试程序的信号，都会被</a:t>
            </a:r>
            <a:r>
              <a:rPr lang="en-US" altLang="zh-CN" dirty="0"/>
              <a:t>GDB</a:t>
            </a:r>
            <a:r>
              <a:rPr lang="zh-CN" altLang="en-US" dirty="0"/>
              <a:t>进程截获，</a:t>
            </a:r>
            <a:r>
              <a:rPr lang="en-US" altLang="zh-CN" dirty="0"/>
              <a:t>GDB</a:t>
            </a:r>
            <a:r>
              <a:rPr lang="zh-CN" altLang="en-US" dirty="0"/>
              <a:t>根据被截获的信号，查看被调试程序相应的内存地址，并控制调试的程序的继续运行。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调试方式实现过程</a:t>
            </a: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直接调试可执行文件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fork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(PTRACE_TRACEME, …)</a:t>
            </a:r>
            <a:r>
              <a:rPr lang="zh-CN" altLang="en-US" dirty="0"/>
              <a:t>建立与父进程之间的跟踪关系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execc</a:t>
            </a:r>
            <a:r>
              <a:rPr lang="en-US" altLang="zh-CN" dirty="0"/>
              <a:t>()</a:t>
            </a:r>
            <a:r>
              <a:rPr lang="zh-CN" altLang="en-US" dirty="0"/>
              <a:t>加载和执行可执行程序</a:t>
            </a:r>
            <a:endParaRPr lang="en-US" altLang="zh-CN" dirty="0"/>
          </a:p>
          <a:p>
            <a:r>
              <a:rPr lang="en-US" altLang="zh-CN" dirty="0"/>
              <a:t>attach</a:t>
            </a:r>
            <a:r>
              <a:rPr lang="zh-CN" altLang="en-US" dirty="0"/>
              <a:t>已经运行的进程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进程号为</a:t>
            </a:r>
            <a:r>
              <a:rPr lang="en-US" altLang="zh-CN" dirty="0" err="1"/>
              <a:t>pid</a:t>
            </a:r>
            <a:r>
              <a:rPr lang="zh-CN" altLang="en-US" dirty="0"/>
              <a:t>的进程正在运行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进程启动，</a:t>
            </a:r>
            <a:r>
              <a:rPr lang="en-US" altLang="zh-CN" dirty="0"/>
              <a:t> </a:t>
            </a:r>
            <a:r>
              <a:rPr lang="zh-CN" altLang="en-US" dirty="0"/>
              <a:t>调用</a:t>
            </a:r>
            <a:r>
              <a:rPr lang="en-US" altLang="zh-CN" dirty="0" err="1"/>
              <a:t>ptrace</a:t>
            </a:r>
            <a:r>
              <a:rPr lang="en-US" altLang="zh-CN" dirty="0"/>
              <a:t>(PTRACE_ATTACH, …)</a:t>
            </a:r>
            <a:r>
              <a:rPr lang="zh-CN" altLang="en-US" dirty="0"/>
              <a:t>绑定到</a:t>
            </a:r>
            <a:r>
              <a:rPr lang="en-US" altLang="zh-CN" dirty="0" err="1"/>
              <a:t>pid</a:t>
            </a:r>
            <a:r>
              <a:rPr lang="zh-CN" altLang="en-US" dirty="0"/>
              <a:t>进程，将该进程设置为自己的子进程。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GDB</a:t>
            </a:r>
            <a:r>
              <a:rPr lang="zh-CN" altLang="en-US" dirty="0"/>
              <a:t>进程发送</a:t>
            </a:r>
            <a:r>
              <a:rPr lang="en-US" altLang="zh-CN" dirty="0"/>
              <a:t>SIGSTO</a:t>
            </a:r>
            <a:r>
              <a:rPr lang="zh-CN" altLang="en-US" dirty="0"/>
              <a:t>信号给</a:t>
            </a:r>
            <a:r>
              <a:rPr lang="en-US" altLang="zh-CN" dirty="0" err="1"/>
              <a:t>pid</a:t>
            </a:r>
            <a:r>
              <a:rPr lang="zh-CN" altLang="en-US" dirty="0"/>
              <a:t>子进程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子进程收到该信号后，暂停执行，等待调试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B8B-62B0-449A-BE90-8F3BAB45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3340442" y="-1622854"/>
            <a:ext cx="848497" cy="5552303"/>
          </a:xfrm>
        </p:spPr>
        <p:txBody>
          <a:bodyPr vert="eaVert" anchor="t"/>
          <a:lstStyle/>
          <a:p>
            <a:r>
              <a:rPr lang="en-US" altLang="zh-CN" sz="2400" dirty="0"/>
              <a:t>GDB</a:t>
            </a:r>
            <a:r>
              <a:rPr lang="zh-CN" altLang="en-US" sz="2400" dirty="0"/>
              <a:t>功能实现过程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C46-53A8-4975-8D40-7DDE44B8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9" y="1577547"/>
            <a:ext cx="7685904" cy="4674972"/>
          </a:xfrm>
        </p:spPr>
        <p:txBody>
          <a:bodyPr>
            <a:normAutofit/>
          </a:bodyPr>
          <a:lstStyle/>
          <a:p>
            <a:r>
              <a:rPr lang="zh-CN" altLang="en-US" dirty="0"/>
              <a:t>设置断点原理</a:t>
            </a:r>
            <a:endParaRPr lang="en-US" altLang="zh-CN" dirty="0"/>
          </a:p>
          <a:p>
            <a:pPr lvl="1"/>
            <a:r>
              <a:rPr lang="zh-CN" altLang="en-US" dirty="0"/>
              <a:t>断点功能是由信号实现的，</a:t>
            </a:r>
            <a:r>
              <a:rPr lang="en-US" altLang="zh-CN" dirty="0"/>
              <a:t>GDB</a:t>
            </a:r>
            <a:r>
              <a:rPr lang="zh-CN" altLang="en-US" dirty="0"/>
              <a:t>调试时所有交付给目标出程序的信号都会先发给</a:t>
            </a:r>
            <a:r>
              <a:rPr lang="en-US" altLang="zh-CN" dirty="0"/>
              <a:t>GDB</a:t>
            </a:r>
            <a:r>
              <a:rPr lang="zh-CN" altLang="en-US" dirty="0"/>
              <a:t>进程，处理后再决定如何去运行目标程序</a:t>
            </a:r>
            <a:endParaRPr lang="en-US" altLang="zh-CN" dirty="0"/>
          </a:p>
          <a:p>
            <a:pPr lvl="1"/>
            <a:r>
              <a:rPr lang="zh-CN" altLang="en-US" dirty="0"/>
              <a:t>当设置一个断点后，</a:t>
            </a:r>
            <a:r>
              <a:rPr lang="en-US" altLang="zh-CN" dirty="0"/>
              <a:t>GDB</a:t>
            </a:r>
            <a:r>
              <a:rPr lang="zh-CN" altLang="en-US" dirty="0"/>
              <a:t>会在该位置对应的地址出写入断点指令 </a:t>
            </a:r>
            <a:r>
              <a:rPr lang="en-US" altLang="zh-CN" dirty="0"/>
              <a:t>INT3</a:t>
            </a:r>
            <a:r>
              <a:rPr lang="zh-CN" altLang="en-US" dirty="0"/>
              <a:t>，即 </a:t>
            </a:r>
            <a:r>
              <a:rPr lang="en-US" altLang="zh-CN" dirty="0"/>
              <a:t>0xCC</a:t>
            </a:r>
          </a:p>
          <a:p>
            <a:pPr lvl="1"/>
            <a:r>
              <a:rPr lang="zh-CN" altLang="en-US" dirty="0"/>
              <a:t>目标进程运行到该这条指令时，会触发</a:t>
            </a:r>
            <a:r>
              <a:rPr lang="en-US" altLang="zh-CN" dirty="0"/>
              <a:t>SIGTRAP</a:t>
            </a:r>
            <a:r>
              <a:rPr lang="zh-CN" altLang="en-US" dirty="0"/>
              <a:t>信号，</a:t>
            </a:r>
            <a:r>
              <a:rPr lang="en-US" altLang="zh-CN" dirty="0"/>
              <a:t>GDB</a:t>
            </a:r>
            <a:r>
              <a:rPr lang="zh-CN" altLang="en-US" dirty="0"/>
              <a:t>捕捉到该信号后，根据目标程序当前的位置在</a:t>
            </a:r>
            <a:r>
              <a:rPr lang="en-US" altLang="zh-CN" dirty="0"/>
              <a:t>GDB</a:t>
            </a:r>
            <a:r>
              <a:rPr lang="zh-CN" altLang="en-US" dirty="0"/>
              <a:t>维护的断点链表中查询，若查询到，则判断断点命中；</a:t>
            </a:r>
            <a:endParaRPr lang="en-US" altLang="zh-CN" dirty="0"/>
          </a:p>
          <a:p>
            <a:pPr lvl="1"/>
            <a:r>
              <a:rPr lang="zh-CN" altLang="en-US" dirty="0"/>
              <a:t>命中后发送</a:t>
            </a:r>
            <a:r>
              <a:rPr lang="en-US" altLang="zh-CN" dirty="0"/>
              <a:t>SIGSTOP</a:t>
            </a:r>
            <a:r>
              <a:rPr lang="zh-CN" altLang="en-US" dirty="0"/>
              <a:t>信号暂停程序运行</a:t>
            </a:r>
            <a:endParaRPr lang="en-US" altLang="zh-CN" dirty="0"/>
          </a:p>
          <a:p>
            <a:r>
              <a:rPr lang="zh-CN" altLang="en-US" dirty="0"/>
              <a:t>单步调试原理</a:t>
            </a:r>
            <a:endParaRPr lang="en-US" altLang="zh-CN" dirty="0"/>
          </a:p>
          <a:p>
            <a:pPr lvl="1"/>
            <a:r>
              <a:rPr lang="en-US" altLang="zh-CN" dirty="0"/>
              <a:t>GDB</a:t>
            </a:r>
            <a:r>
              <a:rPr lang="zh-CN" altLang="en-US" dirty="0"/>
              <a:t>接收到</a:t>
            </a:r>
            <a:r>
              <a:rPr lang="en-US" altLang="zh-CN" dirty="0"/>
              <a:t>next</a:t>
            </a:r>
            <a:r>
              <a:rPr lang="zh-CN" altLang="en-US" dirty="0"/>
              <a:t>命令后，会计算出下一条语句对应的第一条指令的地址</a:t>
            </a:r>
            <a:endParaRPr lang="en-US" altLang="zh-CN" dirty="0"/>
          </a:p>
          <a:p>
            <a:pPr lvl="1"/>
            <a:r>
              <a:rPr lang="zh-CN" altLang="en-US" dirty="0"/>
              <a:t>然后控制目标程序走到该地址后暂停；</a:t>
            </a:r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9E9592-FA5A-4304-BF57-C3A244CCBB50}"/>
              </a:ext>
            </a:extLst>
          </p:cNvPr>
          <p:cNvSpPr txBox="1">
            <a:spLocks/>
          </p:cNvSpPr>
          <p:nvPr/>
        </p:nvSpPr>
        <p:spPr>
          <a:xfrm>
            <a:off x="9312876" y="514865"/>
            <a:ext cx="848497" cy="5552303"/>
          </a:xfrm>
          <a:prstGeom prst="rect">
            <a:avLst/>
          </a:prstGeom>
        </p:spPr>
        <p:txBody>
          <a:bodyPr vert="eaVert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/>
              <a:t>GDB</a:t>
            </a:r>
            <a:r>
              <a:rPr lang="zh-CN" altLang="en-US" sz="4400" dirty="0"/>
              <a:t>原理</a:t>
            </a:r>
            <a:br>
              <a:rPr lang="en-US" altLang="zh-CN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037D-D3FB-427A-89CF-5B970E83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952"/>
          </a:xfrm>
        </p:spPr>
        <p:txBody>
          <a:bodyPr/>
          <a:lstStyle/>
          <a:p>
            <a:r>
              <a:rPr lang="en-US" altLang="zh-CN" sz="4400" dirty="0"/>
              <a:t>GDB</a:t>
            </a:r>
            <a:r>
              <a:rPr lang="zh-CN" altLang="en-US" sz="4400" dirty="0"/>
              <a:t>调试基础知识</a:t>
            </a:r>
            <a:br>
              <a:rPr lang="en-US" altLang="zh-CN" sz="4400" dirty="0"/>
            </a:br>
            <a:endParaRPr lang="en-US" altLang="zh-C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2D32-7EA7-4193-9B77-C0034CFD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96" y="1466335"/>
            <a:ext cx="9268238" cy="5115697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调试的基本步骤</a:t>
            </a:r>
            <a:endParaRPr lang="en-US" altLang="zh-CN" sz="2600" dirty="0"/>
          </a:p>
          <a:p>
            <a:pPr lvl="1"/>
            <a:r>
              <a:rPr lang="zh-CN" altLang="en-US" sz="2400" dirty="0"/>
              <a:t>正常运行的程序调试步骤</a:t>
            </a:r>
            <a:endParaRPr lang="en-US" altLang="zh-CN" sz="2400" dirty="0"/>
          </a:p>
          <a:p>
            <a:pPr lvl="1"/>
            <a:r>
              <a:rPr lang="en-US" altLang="zh-CN" sz="2400" dirty="0"/>
              <a:t>Aborted</a:t>
            </a:r>
            <a:r>
              <a:rPr lang="zh-CN" altLang="en-US" sz="2400" dirty="0"/>
              <a:t>的程序调试步骤</a:t>
            </a:r>
            <a:endParaRPr lang="en-US" altLang="zh-CN" sz="2400" dirty="0"/>
          </a:p>
          <a:p>
            <a:r>
              <a:rPr lang="zh-CN" altLang="en-US" sz="2600" dirty="0"/>
              <a:t>基础调试命令</a:t>
            </a:r>
            <a:endParaRPr lang="en-US" altLang="zh-CN" sz="2600" dirty="0"/>
          </a:p>
          <a:p>
            <a:pPr lvl="1"/>
            <a:r>
              <a:rPr lang="zh-CN" altLang="en-US" sz="2400" dirty="0"/>
              <a:t>启动</a:t>
            </a:r>
            <a:r>
              <a:rPr lang="en-US" altLang="zh-CN" sz="2400" dirty="0"/>
              <a:t>/</a:t>
            </a:r>
            <a:r>
              <a:rPr lang="zh-CN" altLang="en-US" sz="2400" dirty="0"/>
              <a:t>执行</a:t>
            </a:r>
            <a:r>
              <a:rPr lang="en-US" altLang="zh-CN" sz="2400" dirty="0"/>
              <a:t>/</a:t>
            </a:r>
            <a:r>
              <a:rPr lang="zh-CN" altLang="en-US" sz="2400" dirty="0"/>
              <a:t>退出</a:t>
            </a:r>
            <a:endParaRPr lang="en-US" altLang="zh-CN" sz="2400" dirty="0"/>
          </a:p>
          <a:p>
            <a:pPr lvl="1"/>
            <a:r>
              <a:rPr lang="zh-CN" altLang="en-US" sz="2400" dirty="0"/>
              <a:t>断点管理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查看显示</a:t>
            </a:r>
            <a:endParaRPr lang="en-US" altLang="zh-CN" sz="2400" dirty="0"/>
          </a:p>
          <a:p>
            <a:pPr lvl="1"/>
            <a:r>
              <a:rPr lang="en-US" altLang="zh-CN" sz="2400" dirty="0"/>
              <a:t>GDB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558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1661</Words>
  <Application>Microsoft Office PowerPoint</Application>
  <PresentationFormat>Widescreen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Wingdings 3</vt:lpstr>
      <vt:lpstr>Ion</vt:lpstr>
      <vt:lpstr>Program Debug</vt:lpstr>
      <vt:lpstr>Contents</vt:lpstr>
      <vt:lpstr>GDB 简介</vt:lpstr>
      <vt:lpstr>GDB概述 </vt:lpstr>
      <vt:lpstr>GDB本地调试方式 </vt:lpstr>
      <vt:lpstr>GDB调试底层原理 </vt:lpstr>
      <vt:lpstr>GDB调试方式实现过程  </vt:lpstr>
      <vt:lpstr>GDB功能实现过程   </vt:lpstr>
      <vt:lpstr>GDB调试基础知识 </vt:lpstr>
      <vt:lpstr>正常运行的程序调试步骤    </vt:lpstr>
      <vt:lpstr>Aborted的程序调试步骤    </vt:lpstr>
      <vt:lpstr>启动/执行/退出     </vt:lpstr>
      <vt:lpstr>启动/执行/退出     </vt:lpstr>
      <vt:lpstr>断点管理     </vt:lpstr>
      <vt:lpstr>断点管理     </vt:lpstr>
      <vt:lpstr>断点管理     </vt:lpstr>
      <vt:lpstr>断点管理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Debug</dc:title>
  <dc:creator>Wang, Luis</dc:creator>
  <cp:lastModifiedBy>Wang, Luis</cp:lastModifiedBy>
  <cp:revision>99</cp:revision>
  <dcterms:created xsi:type="dcterms:W3CDTF">2023-03-15T02:49:36Z</dcterms:created>
  <dcterms:modified xsi:type="dcterms:W3CDTF">2023-03-21T09:11:46Z</dcterms:modified>
</cp:coreProperties>
</file>