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3"/>
    <p:sldId id="376" r:id="rId4"/>
    <p:sldId id="268" r:id="rId5"/>
    <p:sldId id="274" r:id="rId6"/>
    <p:sldId id="322" r:id="rId7"/>
    <p:sldId id="323" r:id="rId8"/>
    <p:sldId id="340" r:id="rId9"/>
    <p:sldId id="331" r:id="rId10"/>
    <p:sldId id="332" r:id="rId11"/>
    <p:sldId id="333" r:id="rId12"/>
    <p:sldId id="334" r:id="rId13"/>
    <p:sldId id="335" r:id="rId14"/>
    <p:sldId id="336" r:id="rId15"/>
    <p:sldId id="337"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418" r:id="rId38"/>
    <p:sldId id="350" r:id="rId39"/>
    <p:sldId id="398" r:id="rId40"/>
    <p:sldId id="399" r:id="rId41"/>
    <p:sldId id="400" r:id="rId42"/>
    <p:sldId id="401" r:id="rId43"/>
    <p:sldId id="402" r:id="rId44"/>
    <p:sldId id="403" r:id="rId45"/>
    <p:sldId id="277" r:id="rId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110482" y="2708845"/>
            <a:ext cx="10464801" cy="1795291"/>
          </a:xfrm>
          <a:prstGeom prst="rect">
            <a:avLst/>
          </a:prstGeom>
        </p:spPr>
        <p:txBody>
          <a:bodyPr/>
          <a:lstStyle>
            <a:lvl1pPr>
              <a:defRPr sz="6000"/>
            </a:lvl1pPr>
          </a:lstStyle>
          <a:p>
            <a:r>
              <a:t>标题文本</a:t>
            </a:r>
          </a:p>
        </p:txBody>
      </p:sp>
      <p:sp>
        <p:nvSpPr>
          <p:cNvPr id="15" name="Shape 15"/>
          <p:cNvSpPr/>
          <p:nvPr userDrawn="1"/>
        </p:nvSpPr>
        <p:spPr>
          <a:xfrm>
            <a:off x="1110482" y="2079614"/>
            <a:ext cx="10464801" cy="716294"/>
          </a:xfrm>
          <a:prstGeom prst="rect">
            <a:avLst/>
          </a:prstGeom>
          <a:ln w="12700">
            <a:miter lim="400000"/>
          </a:ln>
        </p:spPr>
        <p:txBody>
          <a:bodyPr lIns="50800" tIns="50800" rIns="50800" bIns="50800">
            <a:normAutofit/>
          </a:bodyPr>
          <a:lstStyle>
            <a:lvl1pPr algn="l">
              <a:defRPr sz="3000">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stStyle>
          <a:p>
            <a:r>
              <a:rPr dirty="0"/>
              <a:t>考虫英语研究院</a:t>
            </a:r>
            <a:endParaRPr dirty="0"/>
          </a:p>
        </p:txBody>
      </p:sp>
      <p:sp>
        <p:nvSpPr>
          <p:cNvPr id="16" name="Shape 16"/>
          <p:cNvSpPr>
            <a:spLocks noGrp="1"/>
          </p:cNvSpPr>
          <p:nvPr>
            <p:ph type="body" sz="half" idx="1" hasCustomPrompt="1"/>
          </p:nvPr>
        </p:nvSpPr>
        <p:spPr>
          <a:xfrm>
            <a:off x="1270000" y="6377983"/>
            <a:ext cx="9222185" cy="2871537"/>
          </a:xfrm>
          <a:prstGeom prst="rect">
            <a:avLst/>
          </a:prstGeom>
        </p:spPr>
        <p:txBody>
          <a:bodyPr/>
          <a:lstStyle>
            <a:lvl1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stStyle>
          <a:p>
            <a:r>
              <a:t>正文级别 1</a:t>
            </a:r>
          </a:p>
          <a:p>
            <a:pPr lvl="1"/>
            <a:r>
              <a:t>正文级别 2</a:t>
            </a:r>
          </a:p>
          <a:p>
            <a:pPr lvl="2"/>
            <a:r>
              <a:t>正文级别 3</a:t>
            </a:r>
          </a:p>
          <a:p>
            <a:pPr lvl="3"/>
            <a:r>
              <a:t>正文级别 4</a:t>
            </a:r>
          </a:p>
          <a:p>
            <a:pPr lvl="4"/>
            <a:r>
              <a:t>正文级别 5</a:t>
            </a:r>
          </a:p>
        </p:txBody>
      </p:sp>
      <p:sp>
        <p:nvSpPr>
          <p:cNvPr id="19" name="Shape 19"/>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拷贝">
    <p:spTree>
      <p:nvGrpSpPr>
        <p:cNvPr id="1" name=""/>
        <p:cNvGrpSpPr/>
        <p:nvPr/>
      </p:nvGrpSpPr>
      <p:grpSpPr>
        <a:xfrm>
          <a:off x="0" y="0"/>
          <a:ext cx="0" cy="0"/>
          <a:chOff x="0" y="0"/>
          <a:chExt cx="0" cy="0"/>
        </a:xfrm>
      </p:grpSpPr>
      <p:sp>
        <p:nvSpPr>
          <p:cNvPr id="26" name="Shape 26"/>
          <p:cNvSpPr>
            <a:spLocks noGrp="1"/>
          </p:cNvSpPr>
          <p:nvPr>
            <p:ph type="title" hasCustomPrompt="1"/>
          </p:nvPr>
        </p:nvSpPr>
        <p:spPr>
          <a:prstGeom prst="rect">
            <a:avLst/>
          </a:prstGeom>
        </p:spPr>
        <p:txBody>
          <a:bodyPr/>
          <a:lstStyle/>
          <a:p>
            <a:r>
              <a:rPr dirty="0"/>
              <a:t>标题文本</a:t>
            </a:r>
            <a:endParaRPr dirty="0"/>
          </a:p>
        </p:txBody>
      </p:sp>
      <p:sp>
        <p:nvSpPr>
          <p:cNvPr id="27" name="Shape 2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2" name="Shape 82"/>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6"/>
          <a:stretch>
            <a:fillRect/>
          </a:stretch>
        </p:blipFill>
        <p:spPr>
          <a:xfrm>
            <a:off x="0" y="-3295"/>
            <a:ext cx="13004800" cy="1047610"/>
          </a:xfrm>
          <a:prstGeom prst="rect">
            <a:avLst/>
          </a:prstGeom>
          <a:ln w="12700">
            <a:miter lim="400000"/>
            <a:headEnd/>
            <a:tailEnd/>
          </a:ln>
        </p:spPr>
      </p:pic>
      <p:sp>
        <p:nvSpPr>
          <p:cNvPr id="3" name="Shape 3"/>
          <p:cNvSpPr>
            <a:spLocks noGrp="1"/>
          </p:cNvSpPr>
          <p:nvPr>
            <p:ph type="title"/>
          </p:nvPr>
        </p:nvSpPr>
        <p:spPr>
          <a:xfrm>
            <a:off x="935975" y="1855342"/>
            <a:ext cx="11132850" cy="800101"/>
          </a:xfrm>
          <a:prstGeom prst="rect">
            <a:avLst/>
          </a:prstGeom>
          <a:ln w="12700">
            <a:miter lim="400000"/>
          </a:ln>
        </p:spPr>
        <p:txBody>
          <a:bodyPr lIns="50800" tIns="50800" rIns="50800" bIns="50800">
            <a:normAutofit/>
          </a:bodyPr>
          <a:lstStyle/>
          <a:p>
            <a:r>
              <a:t>标题文本</a:t>
            </a:r>
          </a:p>
        </p:txBody>
      </p:sp>
      <p:sp>
        <p:nvSpPr>
          <p:cNvPr id="4" name="Shape 4"/>
          <p:cNvSpPr>
            <a:spLocks noGrp="1"/>
          </p:cNvSpPr>
          <p:nvPr>
            <p:ph type="body" idx="1"/>
          </p:nvPr>
        </p:nvSpPr>
        <p:spPr>
          <a:xfrm>
            <a:off x="942048" y="2887556"/>
            <a:ext cx="11120704" cy="5969398"/>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p:nvPr/>
        </p:nvSpPr>
        <p:spPr>
          <a:xfrm>
            <a:off x="10174378" y="3015"/>
            <a:ext cx="2252339" cy="1034989"/>
          </a:xfrm>
          <a:prstGeom prst="rect">
            <a:avLst/>
          </a:prstGeom>
          <a:solidFill>
            <a:srgbClr val="FFD301"/>
          </a:solidFill>
          <a:ln w="12700">
            <a:miter lim="400000"/>
          </a:ln>
        </p:spPr>
        <p:txBody>
          <a:bodyPr lIns="50800" tIns="50800" rIns="50800" bIns="50800" anchor="ctr"/>
          <a:lstStyle/>
          <a:p>
            <a:pPr>
              <a:defRPr sz="2400">
                <a:solidFill>
                  <a:srgbClr val="FFFFFF"/>
                </a:solidFill>
              </a:defRPr>
            </a:pPr>
          </a:p>
        </p:txBody>
      </p:sp>
      <p:pic>
        <p:nvPicPr>
          <p:cNvPr id="6" name="pasted-image.pdf"/>
          <p:cNvPicPr>
            <a:picLocks noChangeAspect="1"/>
          </p:cNvPicPr>
          <p:nvPr/>
        </p:nvPicPr>
        <p:blipFill>
          <a:blip r:embed="rId7"/>
          <a:stretch>
            <a:fillRect/>
          </a:stretch>
        </p:blipFill>
        <p:spPr>
          <a:xfrm>
            <a:off x="10722612" y="234060"/>
            <a:ext cx="1414113" cy="572899"/>
          </a:xfrm>
          <a:prstGeom prst="rect">
            <a:avLst/>
          </a:prstGeom>
          <a:ln w="12700">
            <a:miter lim="400000"/>
            <a:headEnd/>
            <a:tailEnd/>
          </a:ln>
        </p:spPr>
      </p:pic>
      <p:sp>
        <p:nvSpPr>
          <p:cNvPr id="7" name="Shape 7"/>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p:titleStyle>
    <p:body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1.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18.png"/><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image" Target="../media/image2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32050" y="3152140"/>
            <a:ext cx="8331835" cy="1795145"/>
          </a:xfrm>
        </p:spPr>
        <p:txBody>
          <a:bodyPr>
            <a:noAutofit/>
          </a:bodyPr>
          <a:lstStyle/>
          <a:p>
            <a:pPr algn="ctr"/>
            <a:r>
              <a:rPr lang="zh-CN" altLang="en-US" sz="8800" dirty="0"/>
              <a:t>托福听力</a:t>
            </a:r>
            <a:r>
              <a:rPr lang="en-US" altLang="zh-CN" sz="8800" dirty="0"/>
              <a:t>2</a:t>
            </a:r>
            <a:endParaRPr lang="en-US" altLang="zh-CN" sz="8800" dirty="0"/>
          </a:p>
        </p:txBody>
      </p:sp>
      <p:sp>
        <p:nvSpPr>
          <p:cNvPr id="5" name="文本占位符 4"/>
          <p:cNvSpPr>
            <a:spLocks noGrp="1"/>
          </p:cNvSpPr>
          <p:nvPr>
            <p:ph type="body" sz="half" idx="1"/>
          </p:nvPr>
        </p:nvSpPr>
        <p:spPr>
          <a:xfrm>
            <a:off x="4233545" y="4947285"/>
            <a:ext cx="4980305" cy="2449830"/>
          </a:xfrm>
        </p:spPr>
        <p:txBody>
          <a:bodyPr/>
          <a:lstStyle/>
          <a:p>
            <a:pPr algn="ctr"/>
            <a:r>
              <a:rPr lang="zh-CN" altLang="en-US" sz="4400"/>
              <a:t>金牌听力名师</a:t>
            </a:r>
            <a:endParaRPr lang="zh-CN" altLang="en-US" sz="4400"/>
          </a:p>
          <a:p>
            <a:pPr algn="ctr"/>
            <a:r>
              <a:rPr lang="zh-CN" altLang="en-US" sz="4400"/>
              <a:t>大菁儿老师</a:t>
            </a:r>
            <a:endParaRPr lang="zh-CN" altLang="en-US" sz="4400"/>
          </a:p>
          <a:p>
            <a:pPr algn="ctr"/>
            <a:r>
              <a:rPr lang="en-US" altLang="zh-CN" sz="4400"/>
              <a:t>2021.6.1</a:t>
            </a:r>
            <a:endParaRPr lang="en-US" altLang="zh-CN" sz="4400"/>
          </a:p>
        </p:txBody>
      </p:sp>
      <p:pic>
        <p:nvPicPr>
          <p:cNvPr id="3" name="图片 2"/>
          <p:cNvPicPr>
            <a:picLocks noChangeAspect="1"/>
          </p:cNvPicPr>
          <p:nvPr/>
        </p:nvPicPr>
        <p:blipFill>
          <a:blip r:embed="rId1"/>
          <a:stretch>
            <a:fillRect/>
          </a:stretch>
        </p:blipFill>
        <p:spPr>
          <a:xfrm>
            <a:off x="725170" y="4610735"/>
            <a:ext cx="3171190" cy="3171190"/>
          </a:xfrm>
          <a:prstGeom prst="rect">
            <a:avLst/>
          </a:prstGeom>
        </p:spPr>
      </p:pic>
      <p:pic>
        <p:nvPicPr>
          <p:cNvPr id="6" name="图片 5"/>
          <p:cNvPicPr>
            <a:picLocks noChangeAspect="1"/>
          </p:cNvPicPr>
          <p:nvPr/>
        </p:nvPicPr>
        <p:blipFill>
          <a:blip r:embed="rId2"/>
          <a:stretch>
            <a:fillRect/>
          </a:stretch>
        </p:blipFill>
        <p:spPr>
          <a:xfrm>
            <a:off x="9399905" y="4610735"/>
            <a:ext cx="3218815" cy="3122295"/>
          </a:xfrm>
          <a:prstGeom prst="rect">
            <a:avLst/>
          </a:prstGeom>
        </p:spPr>
      </p:pic>
    </p:spTree>
    <p:custDataLst>
      <p:tags r:id="rId3"/>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39090" y="1193800"/>
            <a:ext cx="12326620" cy="8020685"/>
          </a:xfrm>
        </p:spPr>
        <p:txBody>
          <a:bodyPr>
            <a:normAutofit fontScale="90000"/>
          </a:bodyPr>
          <a:p>
            <a:r>
              <a:rPr sz="4000" b="1">
                <a:solidFill>
                  <a:srgbClr val="FF0000"/>
                </a:solidFill>
                <a:latin typeface="Lantinghei SC Demibold" panose="02000000000000000000" charset="-122"/>
                <a:ea typeface="Lantinghei SC Demibold" panose="02000000000000000000" charset="-122"/>
                <a:cs typeface="Lantinghei SC Demibold" panose="02000000000000000000" charset="-122"/>
              </a:rPr>
              <a:t>4. 功能题：有些直接回答，也有部分在材料中不直接回答</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TPO41-C2 生活服务——减免学费：</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功能题：</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3. Why does the woman mention civic clubs, foundations, and large corporations?</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A. To suggest organizations the man should visit to learn about scholarships</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B. To give some examples of organizations that offer scholarships</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C. To explain why some scholarships are very competitive</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D. To point out that it is appropriate to use scholarship money from multiple sources</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6797675"/>
          </a:xfrm>
        </p:spPr>
        <p:txBody>
          <a:bodyPr>
            <a:normAutofit fontScale="90000" lnSpcReduction="2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MALE STUDENT: Why isn't all the information listed in the catalog? It'd be so much easier</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OFFICIAL: Oh, if we did that, the catalog would be too heavy to pick up! Civic clubs, foundations—organizations from all over the country offer scholarships or other financial assistance to college students. And all kinds of companies have programs to help their employees' children go to college. If either of your parents works for a large corporation, have them check to see if their </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fontScale="9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TPO28-C1</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功能题：</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Why does the professor mention the political science club?</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A. To encourage the student to run for club president</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B. To point out that John Dewey is a member of a similar club</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C. To suggest an activity that might interest the student</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D. To indicate where the student can get help with his paper</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6797675"/>
          </a:xfrm>
        </p:spPr>
        <p:txBody>
          <a:bodyPr>
            <a:normAutofit lnSpcReduction="2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sym typeface="+mn-ea"/>
              </a:rPr>
              <a:t>MALE STUDENT: Definitely. The topic's John Dewey!</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eaLnBrk="1" fontAlgn="auto" hangingPunct="1">
              <a:lnSpc>
                <a:spcPct val="150000"/>
              </a:lnSpc>
            </a:pP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sym typeface="+mn-ea"/>
              </a:rPr>
              <a:t>FEMALE PROFESSOR: Yes. Are you interested in leading part of the discussion? Tom Hayward is looking for someone to help out. I think you'll have a lot to contribute.</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eaLnBrk="1" fontAlgn="auto" hangingPunct="1">
              <a:lnSpc>
                <a:spcPct val="150000"/>
              </a:lnSpc>
            </a:pP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sym typeface="+mn-ea"/>
              </a:rPr>
              <a:t>MALE STUDENT: That'd be fun! I'll give him a call.</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fontScale="9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TPO20-C2：师生讨论—申请研究经费的问题：</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功能题：</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5.Why does the professor say this:It is a mouthful I suppose.</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A. He thinks the fund is rather limited.</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B. He agrees that the fund’s name is rather long.</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C. He thinks the student needs help with her project.</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D. He is surprised that the student is not familiar with the fund.</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a:bodyPr>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5 推测题：和学生的下一步打算有关</a:t>
            </a:r>
            <a:endParaRPr sz="3600" b="1">
              <a:latin typeface="Lantinghei SC Demibold" panose="02000000000000000000" charset="-122"/>
              <a:ea typeface="Lantinghei SC Demibold" panose="02000000000000000000" charset="-122"/>
              <a:cs typeface="Lantinghei SC Demibold" panose="02000000000000000000" charset="-122"/>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What will the man do after the conversation?</a:t>
            </a:r>
            <a:endParaRPr sz="3600" b="1">
              <a:latin typeface="Lantinghei SC Demibold" panose="02000000000000000000" charset="-122"/>
              <a:ea typeface="Lantinghei SC Demibold" panose="02000000000000000000" charset="-122"/>
              <a:cs typeface="Lantinghei SC Demibold" panose="02000000000000000000" charset="-122"/>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What will the student include in his assignment?</a:t>
            </a:r>
            <a:endParaRPr sz="3600" b="1">
              <a:latin typeface="Lantinghei SC Demibold" panose="02000000000000000000" charset="-122"/>
              <a:ea typeface="Lantinghei SC Demibold" panose="02000000000000000000" charset="-122"/>
              <a:cs typeface="Lantinghei SC Demibold" panose="02000000000000000000" charset="-122"/>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What kind of assignment will the professor give?</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70815" y="981710"/>
            <a:ext cx="12980035" cy="8317865"/>
          </a:xfrm>
        </p:spPr>
        <p:txBody>
          <a:bodyPr>
            <a:noAutofit/>
          </a:bodyPr>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TPO40-C1 设计服务项目</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推测题：</a:t>
            </a:r>
            <a:r>
              <a:rPr lang="en-US" sz="3200" b="1">
                <a:latin typeface="Lantinghei SC Demibold" panose="02000000000000000000" charset="-122"/>
                <a:ea typeface="Lantinghei SC Demibold" panose="02000000000000000000" charset="-122"/>
                <a:cs typeface="Lantinghei SC Demibold" panose="02000000000000000000" charset="-122"/>
              </a:rPr>
              <a:t>2'27-2'38</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5.What does the professor say the student should do for his project?</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A. Compare an on-campus service model with an off-campus one</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B. Interview the service manager and employees at the cafeteria</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C. Recommend service improvements at the cafeteria and the bookstore</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D. Analyze the service design of a nearby restaurant</a:t>
            </a:r>
            <a:endParaRPr sz="32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fontScale="9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PROFESSOR: Well, campus businesses like the cafeteria or bookstore don't quite follow the kinds of service models we're studying in class. You should go to some other, local establishment, I'd say.</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MALE STUDENT: I see.</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PROFESSOR: But just call the manager ahead of time so they aren't surprised.</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70815" y="981710"/>
            <a:ext cx="12980035" cy="8317865"/>
          </a:xfrm>
        </p:spPr>
        <p:txBody>
          <a:bodyPr>
            <a:noAutofit/>
          </a:bodyPr>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TPO37-C1 古代秘鲁羽毛工艺品</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lang="en-US"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anthropology </a:t>
            </a:r>
            <a:r>
              <a:rPr lang="zh-CN" altLang="en-US"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人类学</a:t>
            </a:r>
            <a:endParaRPr lang="zh-CN" altLang="en-US" sz="32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lang="en-US" altLang="zh-CN"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Peru </a:t>
            </a:r>
            <a:r>
              <a:rPr lang="zh-CN" altLang="en-US"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秘鲁</a:t>
            </a:r>
            <a:endParaRPr lang="zh-CN" altLang="en-US" sz="32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lang="en-US" altLang="zh-CN"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ceremonial object </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推测题:</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5.At the end of the conversation, what does the professor suggest the student do next?</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A. Do some initial background reading on feather work.</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B. Contact one of her colleagues in Peru.</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C. Attend an exhibition at a museum.</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D. Choose a new research topic.</a:t>
            </a:r>
            <a:endParaRPr sz="32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fontScale="9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PROFESSOR: Well, campus businesses like the cafeteria or bookstore don't quite follow the kinds of service models we're studying in class. You should go to some other, local establishment, I'd say.</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MALE STUDENT: I see.</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PROFESSOR: But just call the manager ahead of time so they aren't surprised.</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0945" y="1779270"/>
            <a:ext cx="11132820" cy="6195695"/>
          </a:xfrm>
        </p:spPr>
        <p:txBody>
          <a:bodyPr>
            <a:normAutofit fontScale="90000"/>
          </a:bodyPr>
          <a:lstStyle/>
          <a:p>
            <a:r>
              <a:rPr lang="zh-CN" altLang="en-US" sz="4800" b="1" dirty="0">
                <a:solidFill>
                  <a:sysClr val="windowText" lastClr="000000">
                    <a:lumMod val="75000"/>
                    <a:lumOff val="25000"/>
                  </a:sysClr>
                </a:solidFill>
                <a:latin typeface="Arial" panose="020B0604020202090204" pitchFamily="34" charset="0"/>
                <a:ea typeface="微软雅黑" charset="-122"/>
                <a:sym typeface="+mn-ea"/>
              </a:rPr>
              <a:t>第一节课回顾：</a:t>
            </a:r>
            <a:br>
              <a:rPr lang="zh-CN" altLang="en-US" sz="4800" b="1" dirty="0">
                <a:solidFill>
                  <a:sysClr val="windowText" lastClr="000000">
                    <a:lumMod val="75000"/>
                    <a:lumOff val="25000"/>
                  </a:sysClr>
                </a:solidFill>
                <a:latin typeface="Arial" panose="020B0604020202090204" pitchFamily="34" charset="0"/>
                <a:ea typeface="微软雅黑" charset="-122"/>
                <a:sym typeface="+mn-ea"/>
              </a:rPr>
            </a:b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介绍改革后的托福听力特征；</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听力考试规则；</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托福听力的常见问题；</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从听力角度背单词；</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托福听力总原则；</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长对话的分类；</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长对话部分的题型——主旨题解题技巧</a:t>
            </a: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sym typeface="+mn-ea"/>
              </a:rPr>
              <a:t>长对话部分的题型——细节题解题技巧</a:t>
            </a:r>
            <a:endParaRPr lang="zh-CN" altLang="en-US" sz="4000" b="1" dirty="0">
              <a:solidFill>
                <a:sysClr val="windowText" lastClr="000000">
                  <a:lumMod val="75000"/>
                  <a:lumOff val="25000"/>
                </a:sysClr>
              </a:solidFill>
              <a:latin typeface="Arial" panose="020B0604020202090204" pitchFamily="34" charset="0"/>
              <a:ea typeface="微软雅黑" charset="-122"/>
              <a:sym typeface="+mn-ea"/>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81000" y="1892300"/>
            <a:ext cx="12326620" cy="5969635"/>
          </a:xfrm>
        </p:spPr>
        <p:txBody>
          <a:bodyPr>
            <a:normAutofit/>
          </a:bodyPr>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6.推理题：是让考生根据所听内容进行推理从而选出答案的题型。</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algn="l"/>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常见的提问方式包括：</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What does the woman imply about the new medical research?</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a:p>
            <a:pPr algn="l"/>
            <a:r>
              <a:rPr sz="3600" b="1">
                <a:latin typeface="Lantinghei SC Demibold" panose="02000000000000000000" charset="-122"/>
                <a:ea typeface="Lantinghei SC Demibold" panose="02000000000000000000" charset="-122"/>
                <a:cs typeface="Lantinghei SC Demibold" panose="02000000000000000000" charset="-122"/>
                <a:sym typeface="+mn-ea"/>
              </a:rPr>
              <a:t>What can we infer from the professor’s comment on the New England system?</a:t>
            </a:r>
            <a:endParaRPr sz="3600" b="1">
              <a:latin typeface="Lantinghei SC Demibold" panose="02000000000000000000" charset="-122"/>
              <a:ea typeface="Lantinghei SC Demibold" panose="02000000000000000000" charset="-122"/>
              <a:cs typeface="Lantinghei SC Demibold" panose="02000000000000000000" charset="-122"/>
              <a:sym typeface="+mn-ea"/>
            </a:endParaRPr>
          </a:p>
        </p:txBody>
      </p:sp>
    </p:spTree>
    <p:custDataLst>
      <p:tags r:id="rId1"/>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70815" y="981710"/>
            <a:ext cx="12980035" cy="8317865"/>
          </a:xfrm>
        </p:spPr>
        <p:txBody>
          <a:bodyPr>
            <a:noAutofit/>
          </a:bodyPr>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TPO40-C1 设计服务项目</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推理题</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4.What do the speakers imply about the bakery the student went to recently? </a:t>
            </a:r>
            <a:r>
              <a:rPr sz="3200" b="1">
                <a:solidFill>
                  <a:srgbClr val="FF0000"/>
                </a:solidFill>
                <a:latin typeface="Lantinghei SC Demibold" panose="02000000000000000000" charset="-122"/>
                <a:ea typeface="Lantinghei SC Demibold" panose="02000000000000000000" charset="-122"/>
                <a:cs typeface="Lantinghei SC Demibold" panose="02000000000000000000" charset="-122"/>
              </a:rPr>
              <a:t>[Click on 2 answers.]</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A. The apple pie he bought there was not as good as it usually is.</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B. The bakery's service design was inefficient.</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C. The bakery needs additional employees to fix a service gap.</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D. The bakery did not meet a service standard.</a:t>
            </a:r>
            <a:endParaRPr sz="32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fontScale="90000"/>
          </a:bodyPr>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MALE STUDENT: There was a little label that said “apple pie,” where it's supposed to be, but there wasn’t any left.</a:t>
            </a: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6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600" b="1">
                <a:latin typeface="Lantinghei SC Demibold" panose="02000000000000000000" charset="-122"/>
                <a:ea typeface="Lantinghei SC Demibold" panose="02000000000000000000" charset="-122"/>
                <a:cs typeface="Lantinghei SC Demibold" panose="02000000000000000000" charset="-122"/>
              </a:rPr>
              <a:t>FEMALE PROFESSOR: And that's what's called a service gap. Maybe there wasn't enough training for the employees, or maybe they just ran out of pie that day. But something's wrong with the process, and the service standard wasn’t being met.</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170815" y="981710"/>
            <a:ext cx="12980035" cy="8317865"/>
          </a:xfrm>
        </p:spPr>
        <p:txBody>
          <a:bodyPr>
            <a:noAutofit/>
          </a:bodyPr>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TPO46-C1 apply for housing</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推理题</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3.What does the woman imply when she mentions the jazz festival?</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A. It was free for residents of the music house.</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B. It was held at the music house.</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C. Music house residents were encouraged to perform at it.</a:t>
            </a:r>
            <a:endParaRPr sz="32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3200" b="1">
                <a:latin typeface="Lantinghei SC Demibold" panose="02000000000000000000" charset="-122"/>
                <a:ea typeface="Lantinghei SC Demibold" panose="02000000000000000000" charset="-122"/>
                <a:cs typeface="Lantinghei SC Demibold" panose="02000000000000000000" charset="-122"/>
              </a:rPr>
              <a:t>D. Music house residents were involved in organizing it.</a:t>
            </a:r>
            <a:endParaRPr sz="32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7386955"/>
          </a:xfrm>
        </p:spPr>
        <p:txBody>
          <a:bodyPr>
            <a:noAutofit/>
          </a:bodyPr>
          <a:p>
            <a:pPr eaLnBrk="1" fontAlgn="auto" hangingPunct="1">
              <a:lnSpc>
                <a:spcPct val="150000"/>
              </a:lnSpc>
            </a:pPr>
            <a:r>
              <a:rPr sz="2800" b="1">
                <a:latin typeface="Lantinghei SC Demibold" panose="02000000000000000000" charset="-122"/>
                <a:ea typeface="Lantinghei SC Demibold" panose="02000000000000000000" charset="-122"/>
                <a:cs typeface="Lantinghei SC Demibold" panose="02000000000000000000" charset="-122"/>
              </a:rPr>
              <a:t>FEMALE EMPLOYEE: Well, for example, every month I think it is, there’s an informal concert… any house resident can perform. And remember the big jazz festival at University Park last month?</a:t>
            </a:r>
            <a:endParaRPr sz="28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endParaRPr sz="28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2800" b="1">
                <a:latin typeface="Lantinghei SC Demibold" panose="02000000000000000000" charset="-122"/>
                <a:ea typeface="Lantinghei SC Demibold" panose="02000000000000000000" charset="-122"/>
                <a:cs typeface="Lantinghei SC Demibold" panose="02000000000000000000" charset="-122"/>
              </a:rPr>
              <a:t>MALE STUDENT: Of course! It was amazing—themusic was great! Um, I-I didn't connect it to the musichouse.</a:t>
            </a:r>
            <a:endParaRPr sz="2800" b="1">
              <a:latin typeface="Lantinghei SC Demibold" panose="02000000000000000000" charset="-122"/>
              <a:ea typeface="Lantinghei SC Demibold" panose="02000000000000000000" charset="-122"/>
              <a:cs typeface="Lantinghei SC Demibold" panose="02000000000000000000" charset="-122"/>
            </a:endParaRPr>
          </a:p>
          <a:p>
            <a:pPr eaLnBrk="1" fontAlgn="auto" hangingPunct="1">
              <a:lnSpc>
                <a:spcPct val="150000"/>
              </a:lnSpc>
            </a:pPr>
            <a:r>
              <a:rPr sz="2800" b="1">
                <a:latin typeface="Lantinghei SC Demibold" panose="02000000000000000000" charset="-122"/>
                <a:ea typeface="Lantinghei SC Demibold" panose="02000000000000000000" charset="-122"/>
                <a:cs typeface="Lantinghei SC Demibold" panose="02000000000000000000" charset="-122"/>
              </a:rPr>
              <a:t>FEMALE EMPLOYEE: Not many people do. Anyway, they </a:t>
            </a:r>
            <a:r>
              <a:rPr sz="2800" b="1">
                <a:solidFill>
                  <a:srgbClr val="FF0000"/>
                </a:solidFill>
                <a:latin typeface="Lantinghei SC Demibold" panose="02000000000000000000" charset="-122"/>
                <a:ea typeface="Lantinghei SC Demibold" panose="02000000000000000000" charset="-122"/>
                <a:cs typeface="Lantinghei SC Demibold" panose="02000000000000000000" charset="-122"/>
              </a:rPr>
              <a:t>put on a whole range of other activities as well</a:t>
            </a:r>
            <a:r>
              <a:rPr sz="2800" b="1">
                <a:latin typeface="Lantinghei SC Demibold" panose="02000000000000000000" charset="-122"/>
                <a:ea typeface="Lantinghei SC Demibold" panose="02000000000000000000" charset="-122"/>
                <a:cs typeface="Lantinghei SC Demibold" panose="02000000000000000000" charset="-122"/>
              </a:rPr>
              <a:t>—someone at the house could give you more information about those.</a:t>
            </a:r>
            <a:endParaRPr sz="28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50495" y="1465580"/>
            <a:ext cx="12703810" cy="2843530"/>
          </a:xfrm>
          <a:prstGeom prst="rect">
            <a:avLst/>
          </a:prstGeom>
        </p:spPr>
      </p:pic>
    </p:spTree>
    <p:custDataLst>
      <p:tags r:id="rId2"/>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30505" y="1719580"/>
            <a:ext cx="12543790" cy="5510530"/>
          </a:xfrm>
          <a:prstGeom prst="rect">
            <a:avLst/>
          </a:prstGeom>
        </p:spPr>
      </p:pic>
    </p:spTree>
    <p:custDataLst>
      <p:tags r:id="rId2"/>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90855" y="999490"/>
            <a:ext cx="6082030" cy="8134985"/>
          </a:xfrm>
          <a:prstGeom prst="rect">
            <a:avLst/>
          </a:prstGeom>
        </p:spPr>
      </p:pic>
      <p:pic>
        <p:nvPicPr>
          <p:cNvPr id="3" name="图片 2"/>
          <p:cNvPicPr>
            <a:picLocks noChangeAspect="1"/>
          </p:cNvPicPr>
          <p:nvPr/>
        </p:nvPicPr>
        <p:blipFill>
          <a:blip r:embed="rId2"/>
          <a:stretch>
            <a:fillRect/>
          </a:stretch>
        </p:blipFill>
        <p:spPr>
          <a:xfrm>
            <a:off x="6890385" y="999490"/>
            <a:ext cx="6056630" cy="8502015"/>
          </a:xfrm>
          <a:prstGeom prst="rect">
            <a:avLst/>
          </a:prstGeom>
        </p:spPr>
      </p:pic>
    </p:spTree>
    <p:custDataLst>
      <p:tags r:id="rId3"/>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30200" y="1779905"/>
            <a:ext cx="5932170" cy="4667885"/>
          </a:xfrm>
          <a:prstGeom prst="rect">
            <a:avLst/>
          </a:prstGeom>
        </p:spPr>
      </p:pic>
      <p:pic>
        <p:nvPicPr>
          <p:cNvPr id="5" name="图片 4"/>
          <p:cNvPicPr>
            <a:picLocks noChangeAspect="1"/>
          </p:cNvPicPr>
          <p:nvPr/>
        </p:nvPicPr>
        <p:blipFill>
          <a:blip r:embed="rId2"/>
          <a:stretch>
            <a:fillRect/>
          </a:stretch>
        </p:blipFill>
        <p:spPr>
          <a:xfrm>
            <a:off x="6569075" y="1779905"/>
            <a:ext cx="5494020" cy="7753985"/>
          </a:xfrm>
          <a:prstGeom prst="rect">
            <a:avLst/>
          </a:prstGeom>
        </p:spPr>
      </p:pic>
    </p:spTree>
    <p:custDataLst>
      <p:tags r:id="rId3"/>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43480" y="1399540"/>
            <a:ext cx="6974840" cy="6644005"/>
          </a:xfrm>
          <a:prstGeom prst="rect">
            <a:avLst/>
          </a:prstGeom>
        </p:spPr>
      </p:pic>
    </p:spTree>
    <p:custDataLst>
      <p:tags r:id="rId2"/>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406400" y="1447800"/>
            <a:ext cx="8077200" cy="6858000"/>
          </a:xfrm>
          <a:custGeom>
            <a:avLst/>
            <a:gdLst>
              <a:gd name="connsiteX0" fmla="*/ 1736336 w 7714968"/>
              <a:gd name="connsiteY0" fmla="*/ 0 h 6858000"/>
              <a:gd name="connsiteX1" fmla="*/ 5645816 w 7714968"/>
              <a:gd name="connsiteY1" fmla="*/ 0 h 6858000"/>
              <a:gd name="connsiteX2" fmla="*/ 5839302 w 7714968"/>
              <a:gd name="connsiteY2" fmla="*/ 113594 h 6858000"/>
              <a:gd name="connsiteX3" fmla="*/ 7714968 w 7714968"/>
              <a:gd name="connsiteY3" fmla="*/ 3516874 h 6858000"/>
              <a:gd name="connsiteX4" fmla="*/ 5940720 w 7714968"/>
              <a:gd name="connsiteY4" fmla="*/ 6853836 h 6858000"/>
              <a:gd name="connsiteX5" fmla="*/ 5934226 w 7714968"/>
              <a:gd name="connsiteY5" fmla="*/ 6858000 h 6858000"/>
              <a:gd name="connsiteX6" fmla="*/ 1447412 w 7714968"/>
              <a:gd name="connsiteY6" fmla="*/ 6858000 h 6858000"/>
              <a:gd name="connsiteX7" fmla="*/ 1440740 w 7714968"/>
              <a:gd name="connsiteY7" fmla="*/ 6853836 h 6858000"/>
              <a:gd name="connsiteX8" fmla="*/ 106742 w 7714968"/>
              <a:gd name="connsiteY8" fmla="*/ 5348915 h 6858000"/>
              <a:gd name="connsiteX9" fmla="*/ 0 w 7714968"/>
              <a:gd name="connsiteY9" fmla="*/ 5120268 h 6858000"/>
              <a:gd name="connsiteX10" fmla="*/ 0 w 7714968"/>
              <a:gd name="connsiteY10" fmla="*/ 1910728 h 6858000"/>
              <a:gd name="connsiteX11" fmla="*/ 2094 w 7714968"/>
              <a:gd name="connsiteY11" fmla="*/ 1905464 h 6858000"/>
              <a:gd name="connsiteX12" fmla="*/ 1486117 w 7714968"/>
              <a:gd name="connsiteY12" fmla="*/ 14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14968" h="6858000">
                <a:moveTo>
                  <a:pt x="1736336" y="0"/>
                </a:moveTo>
                <a:lnTo>
                  <a:pt x="5645816" y="0"/>
                </a:lnTo>
                <a:lnTo>
                  <a:pt x="5839302" y="113594"/>
                </a:lnTo>
                <a:cubicBezTo>
                  <a:pt x="6966500" y="826715"/>
                  <a:pt x="7714968" y="2084387"/>
                  <a:pt x="7714968" y="3516874"/>
                </a:cubicBezTo>
                <a:cubicBezTo>
                  <a:pt x="7714968" y="4905952"/>
                  <a:pt x="7011174" y="6130651"/>
                  <a:pt x="5940720" y="6853836"/>
                </a:cubicBezTo>
                <a:lnTo>
                  <a:pt x="5934226" y="6858000"/>
                </a:lnTo>
                <a:lnTo>
                  <a:pt x="1447412" y="6858000"/>
                </a:lnTo>
                <a:lnTo>
                  <a:pt x="1440740" y="6853836"/>
                </a:lnTo>
                <a:cubicBezTo>
                  <a:pt x="878752" y="6474164"/>
                  <a:pt x="417824" y="5956262"/>
                  <a:pt x="106742" y="5348915"/>
                </a:cubicBezTo>
                <a:lnTo>
                  <a:pt x="0" y="5120268"/>
                </a:lnTo>
                <a:lnTo>
                  <a:pt x="0" y="1910728"/>
                </a:lnTo>
                <a:lnTo>
                  <a:pt x="2094" y="1905464"/>
                </a:lnTo>
                <a:cubicBezTo>
                  <a:pt x="316870" y="1185936"/>
                  <a:pt x="836008" y="576218"/>
                  <a:pt x="1486117" y="149702"/>
                </a:cubicBezTo>
                <a:close/>
              </a:path>
            </a:pathLst>
          </a:custGeom>
          <a:solidFill>
            <a:srgbClr val="3984D7">
              <a:lumMod val="40000"/>
              <a:lumOff val="60000"/>
              <a:alpha val="22000"/>
            </a:srgbClr>
          </a:solidFill>
          <a:ln w="12700" cap="flat" cmpd="sng" algn="ctr">
            <a:noFill/>
            <a:prstDash val="solid"/>
            <a:miter lim="800000"/>
          </a:ln>
          <a:effectLst/>
        </p:spPr>
        <p:txBody>
          <a:bodyPr rtlCol="0" anchor="ctr"/>
          <a:p>
            <a:pPr algn="ctr"/>
            <a:endParaRPr lang="zh-CN" altLang="en-US"/>
          </a:p>
        </p:txBody>
      </p:sp>
      <p:sp>
        <p:nvSpPr>
          <p:cNvPr id="9" name="任意多边形: 形状 8"/>
          <p:cNvSpPr/>
          <p:nvPr>
            <p:custDataLst>
              <p:tags r:id="rId2"/>
            </p:custDataLst>
          </p:nvPr>
        </p:nvSpPr>
        <p:spPr>
          <a:xfrm>
            <a:off x="611941" y="1447800"/>
            <a:ext cx="7313692" cy="6858000"/>
          </a:xfrm>
          <a:custGeom>
            <a:avLst/>
            <a:gdLst>
              <a:gd name="connsiteX0" fmla="*/ 2390577 w 7313692"/>
              <a:gd name="connsiteY0" fmla="*/ 0 h 6858000"/>
              <a:gd name="connsiteX1" fmla="*/ 4923117 w 7313692"/>
              <a:gd name="connsiteY1" fmla="*/ 0 h 6858000"/>
              <a:gd name="connsiteX2" fmla="*/ 5141490 w 7313692"/>
              <a:gd name="connsiteY2" fmla="*/ 86476 h 6858000"/>
              <a:gd name="connsiteX3" fmla="*/ 7313692 w 7313692"/>
              <a:gd name="connsiteY3" fmla="*/ 3429383 h 6858000"/>
              <a:gd name="connsiteX4" fmla="*/ 5141490 w 7313692"/>
              <a:gd name="connsiteY4" fmla="*/ 6772292 h 6858000"/>
              <a:gd name="connsiteX5" fmla="*/ 4925055 w 7313692"/>
              <a:gd name="connsiteY5" fmla="*/ 6858000 h 6858000"/>
              <a:gd name="connsiteX6" fmla="*/ 2388638 w 7313692"/>
              <a:gd name="connsiteY6" fmla="*/ 6858000 h 6858000"/>
              <a:gd name="connsiteX7" fmla="*/ 2172202 w 7313692"/>
              <a:gd name="connsiteY7" fmla="*/ 6772292 h 6858000"/>
              <a:gd name="connsiteX8" fmla="*/ 0 w 7313692"/>
              <a:gd name="connsiteY8" fmla="*/ 3429383 h 6858000"/>
              <a:gd name="connsiteX9" fmla="*/ 2172202 w 7313692"/>
              <a:gd name="connsiteY9" fmla="*/ 864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3692" h="6858000">
                <a:moveTo>
                  <a:pt x="2390577" y="0"/>
                </a:moveTo>
                <a:lnTo>
                  <a:pt x="4923117" y="0"/>
                </a:lnTo>
                <a:lnTo>
                  <a:pt x="5141490" y="86476"/>
                </a:lnTo>
                <a:cubicBezTo>
                  <a:pt x="6421307" y="655715"/>
                  <a:pt x="7313692" y="1938335"/>
                  <a:pt x="7313692" y="3429383"/>
                </a:cubicBezTo>
                <a:cubicBezTo>
                  <a:pt x="7313692" y="4920432"/>
                  <a:pt x="6421308" y="6203052"/>
                  <a:pt x="5141490" y="6772292"/>
                </a:cubicBezTo>
                <a:lnTo>
                  <a:pt x="4925055" y="6858000"/>
                </a:lnTo>
                <a:lnTo>
                  <a:pt x="2388638" y="6858000"/>
                </a:lnTo>
                <a:lnTo>
                  <a:pt x="2172202" y="6772292"/>
                </a:lnTo>
                <a:cubicBezTo>
                  <a:pt x="892385" y="6203052"/>
                  <a:pt x="0" y="4920432"/>
                  <a:pt x="0" y="3429383"/>
                </a:cubicBezTo>
                <a:cubicBezTo>
                  <a:pt x="0" y="1938335"/>
                  <a:pt x="892385" y="655715"/>
                  <a:pt x="2172202" y="86476"/>
                </a:cubicBezTo>
                <a:close/>
              </a:path>
            </a:pathLst>
          </a:custGeom>
          <a:solidFill>
            <a:srgbClr val="3984D7">
              <a:lumMod val="40000"/>
              <a:lumOff val="60000"/>
            </a:srgbClr>
          </a:solidFill>
          <a:ln w="12700" cap="flat" cmpd="sng" algn="ctr">
            <a:noFill/>
            <a:prstDash val="solid"/>
            <a:miter lim="800000"/>
          </a:ln>
          <a:effectLst/>
        </p:spPr>
        <p:txBody>
          <a:bodyPr rtlCol="0" anchor="ctr"/>
          <a:p>
            <a:pPr algn="ctr"/>
            <a:endParaRPr lang="zh-CN" altLang="en-US"/>
          </a:p>
        </p:txBody>
      </p:sp>
      <p:sp>
        <p:nvSpPr>
          <p:cNvPr id="7" name="任意多边形: 形状 9"/>
          <p:cNvSpPr/>
          <p:nvPr>
            <p:custDataLst>
              <p:tags r:id="rId3"/>
            </p:custDataLst>
          </p:nvPr>
        </p:nvSpPr>
        <p:spPr>
          <a:xfrm>
            <a:off x="9289965" y="6869336"/>
            <a:ext cx="3308435" cy="1436465"/>
          </a:xfrm>
          <a:custGeom>
            <a:avLst/>
            <a:gdLst>
              <a:gd name="connsiteX0" fmla="*/ 2072311 w 3308435"/>
              <a:gd name="connsiteY0" fmla="*/ 0 h 1436465"/>
              <a:gd name="connsiteX1" fmla="*/ 3175387 w 3308435"/>
              <a:gd name="connsiteY1" fmla="*/ 293607 h 1436465"/>
              <a:gd name="connsiteX2" fmla="*/ 3308435 w 3308435"/>
              <a:gd name="connsiteY2" fmla="*/ 376655 h 1436465"/>
              <a:gd name="connsiteX3" fmla="*/ 3308435 w 3308435"/>
              <a:gd name="connsiteY3" fmla="*/ 1436465 h 1436465"/>
              <a:gd name="connsiteX4" fmla="*/ 0 w 3308435"/>
              <a:gd name="connsiteY4" fmla="*/ 1436465 h 1436465"/>
              <a:gd name="connsiteX5" fmla="*/ 30369 w 3308435"/>
              <a:gd name="connsiteY5" fmla="*/ 1353490 h 1436465"/>
              <a:gd name="connsiteX6" fmla="*/ 2072311 w 3308435"/>
              <a:gd name="connsiteY6" fmla="*/ 0 h 14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435" h="1436465">
                <a:moveTo>
                  <a:pt x="2072311" y="0"/>
                </a:moveTo>
                <a:cubicBezTo>
                  <a:pt x="2473908" y="0"/>
                  <a:pt x="2850555" y="106824"/>
                  <a:pt x="3175387" y="293607"/>
                </a:cubicBezTo>
                <a:lnTo>
                  <a:pt x="3308435" y="376655"/>
                </a:lnTo>
                <a:lnTo>
                  <a:pt x="3308435" y="1436465"/>
                </a:lnTo>
                <a:lnTo>
                  <a:pt x="0" y="1436465"/>
                </a:lnTo>
                <a:lnTo>
                  <a:pt x="30369" y="1353490"/>
                </a:lnTo>
                <a:cubicBezTo>
                  <a:pt x="366790" y="558101"/>
                  <a:pt x="1154375" y="0"/>
                  <a:pt x="2072311" y="0"/>
                </a:cubicBezTo>
                <a:close/>
              </a:path>
            </a:pathLst>
          </a:custGeom>
          <a:solidFill>
            <a:srgbClr val="3984D7">
              <a:lumMod val="60000"/>
              <a:lumOff val="40000"/>
              <a:alpha val="53000"/>
            </a:srgbClr>
          </a:solidFill>
          <a:ln w="12700" cap="flat" cmpd="sng" algn="ctr">
            <a:noFill/>
            <a:prstDash val="solid"/>
            <a:miter lim="800000"/>
          </a:ln>
          <a:effectLst/>
        </p:spPr>
        <p:txBody>
          <a:bodyPr rtlCol="0" anchor="ctr"/>
          <a:p>
            <a:pPr algn="ctr"/>
            <a:endParaRPr lang="zh-CN" altLang="en-US"/>
          </a:p>
        </p:txBody>
      </p:sp>
      <p:sp>
        <p:nvSpPr>
          <p:cNvPr id="11" name="椭圆 10"/>
          <p:cNvSpPr/>
          <p:nvPr>
            <p:custDataLst>
              <p:tags r:id="rId4"/>
            </p:custDataLst>
          </p:nvPr>
        </p:nvSpPr>
        <p:spPr>
          <a:xfrm>
            <a:off x="1073150" y="1724025"/>
            <a:ext cx="6391275" cy="6305550"/>
          </a:xfrm>
          <a:prstGeom prst="ellipse">
            <a:avLst/>
          </a:prstGeom>
          <a:solidFill>
            <a:sysClr val="window" lastClr="FFFFFF"/>
          </a:solidFill>
          <a:ln w="12700" cap="flat" cmpd="sng" algn="ctr">
            <a:solidFill>
              <a:sysClr val="window" lastClr="FFFFFF">
                <a:lumMod val="95000"/>
              </a:sysClr>
            </a:solidFill>
            <a:prstDash val="solid"/>
            <a:miter lim="800000"/>
          </a:ln>
          <a:effectLst/>
        </p:spPr>
        <p:txBody>
          <a:bodyPr rtlCol="0" anchor="ctr"/>
          <a:p>
            <a:pPr algn="ctr"/>
            <a:endParaRPr lang="zh-CN" altLang="en-US" dirty="0"/>
          </a:p>
        </p:txBody>
      </p:sp>
      <p:sp>
        <p:nvSpPr>
          <p:cNvPr id="15" name="文本框 14"/>
          <p:cNvSpPr txBox="1"/>
          <p:nvPr>
            <p:custDataLst>
              <p:tags r:id="rId5"/>
            </p:custDataLst>
          </p:nvPr>
        </p:nvSpPr>
        <p:spPr>
          <a:xfrm>
            <a:off x="940435" y="1724025"/>
            <a:ext cx="11501120" cy="6827520"/>
          </a:xfrm>
          <a:prstGeom prst="rect">
            <a:avLst/>
          </a:prstGeom>
          <a:noFill/>
        </p:spPr>
        <p:txBody>
          <a:bodyPr wrap="square" lIns="90170" tIns="46990" rIns="90170" bIns="46990" rtlCol="0">
            <a:noAutofit/>
          </a:bodyPr>
          <a:lstStyle>
            <a:defPPr>
              <a:defRPr lang="zh-CN"/>
            </a:defPPr>
            <a:lvl1pPr fontAlgn="auto">
              <a:lnSpc>
                <a:spcPct val="130000"/>
              </a:lnSpc>
              <a:spcAft>
                <a:spcPts val="1000"/>
              </a:spcAft>
              <a:defRPr sz="1600" spc="150"/>
            </a:lvl1pPr>
          </a:lstStyle>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长对话部分的题型——重听题解题技巧</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长对话部分的题型——功能题解题技巧</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长对话部分的题型——推测题解题技巧</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长对话部分的题型——推理题技巧</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听力笔记方法、原则及笔记符号</a:t>
            </a:r>
            <a:endParaRPr lang="zh-CN" altLang="en-US" sz="3600" b="1" dirty="0">
              <a:solidFill>
                <a:sysClr val="windowText" lastClr="000000">
                  <a:lumMod val="75000"/>
                  <a:lumOff val="25000"/>
                </a:sysClr>
              </a:solidFill>
              <a:latin typeface="Arial" panose="020B0604020202090204" pitchFamily="34" charset="0"/>
              <a:ea typeface="微软雅黑" charset="-122"/>
            </a:endParaRPr>
          </a:p>
        </p:txBody>
      </p:sp>
    </p:spTree>
    <p:custDataLst>
      <p:tags r:id="rId6"/>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003935"/>
            <a:ext cx="5725160" cy="67976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一、英文缩写</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（一）保留开头字母</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见上表</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（二）拿掉所有元音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BZ（或biz）：business</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MKT：  market</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MGR：  manager</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MSG： message</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STD：  standard</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RCV：  receive</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ACPT： accept</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p:txBody>
      </p:sp>
      <p:sp>
        <p:nvSpPr>
          <p:cNvPr id="3" name="文本占位符 7"/>
          <p:cNvSpPr>
            <a:spLocks noGrp="1"/>
          </p:cNvSpPr>
          <p:nvPr/>
        </p:nvSpPr>
        <p:spPr>
          <a:xfrm>
            <a:off x="6573520" y="1130300"/>
            <a:ext cx="5725160" cy="6797675"/>
          </a:xfrm>
          <a:prstGeom prst="rect">
            <a:avLst/>
          </a:prstGeom>
          <a:ln w="12700">
            <a:miter lim="400000"/>
          </a:ln>
        </p:spPr>
        <p:txBody>
          <a:bodyPr lIns="50800" tIns="50800" rIns="50800" bIns="50800">
            <a:normAutofit/>
          </a:bodyPr>
          <a:lst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a:lstStyle>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AD：   advertisement</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ADS：  address</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DEPT： department</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STD：  standard</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TKS：   thanks</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p:txBody>
      </p:sp>
      <p:sp>
        <p:nvSpPr>
          <p:cNvPr id="100" name="文本框 99"/>
          <p:cNvSpPr txBox="1"/>
          <p:nvPr/>
        </p:nvSpPr>
        <p:spPr>
          <a:xfrm>
            <a:off x="481965" y="7487920"/>
            <a:ext cx="7216775" cy="1753235"/>
          </a:xfrm>
          <a:prstGeom prst="rect">
            <a:avLst/>
          </a:prstGeom>
          <a:noFill/>
          <a:ln w="9525">
            <a:noFill/>
          </a:ln>
        </p:spPr>
        <p:txBody>
          <a:bodyPr wrap="square">
            <a:spAutoFit/>
          </a:bodyPr>
          <a:p>
            <a:pPr algn="l"/>
            <a:r>
              <a:rPr lang="zh-CN" b="1">
                <a:solidFill>
                  <a:srgbClr val="FF0000"/>
                </a:solidFill>
                <a:latin typeface="Lantinghei SC Demibold" panose="02000000000000000000" charset="-122"/>
                <a:ea typeface="Lantinghei SC Demibold" panose="02000000000000000000" charset="-122"/>
                <a:cs typeface="Lantinghei SC Demibold" panose="02000000000000000000" charset="-122"/>
              </a:rPr>
              <a:t>（三）保留开头和结尾的辅音字母 WK： weekRM： room</a:t>
            </a:r>
            <a:endParaRPr lang="zh-CN"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p:txBody>
      </p:sp>
      <p:sp>
        <p:nvSpPr>
          <p:cNvPr id="4" name="文本框 3"/>
          <p:cNvSpPr txBox="1"/>
          <p:nvPr/>
        </p:nvSpPr>
        <p:spPr>
          <a:xfrm>
            <a:off x="7698740" y="6449060"/>
            <a:ext cx="5207000" cy="2792095"/>
          </a:xfrm>
          <a:prstGeom prst="rect">
            <a:avLst/>
          </a:prstGeom>
          <a:noFill/>
          <a:ln w="9525">
            <a:noFill/>
          </a:ln>
        </p:spPr>
        <p:txBody>
          <a:bodyPr wrap="square">
            <a:spAutoFit/>
          </a:bodyPr>
          <a:p>
            <a:pPr marL="0" indent="0" algn="l"/>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（四）根据发音 R：    areU：    YouUR：   YourTHO：  thoughTHRU： through</a:t>
            </a:r>
            <a:r>
              <a:rPr lang="en-US" altLang="zh-CN" sz="1050" b="0">
                <a:latin typeface="宋体" charset="0"/>
                <a:cs typeface="宋体" charset="0"/>
              </a:rPr>
              <a:t> </a:t>
            </a:r>
            <a:endParaRPr lang="zh-CN" altLang="en-US"/>
          </a:p>
        </p:txBody>
      </p:sp>
    </p:spTree>
    <p:custDataLst>
      <p:tags r:id="rId1"/>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003935"/>
            <a:ext cx="12092305" cy="6671310"/>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（五）词根的处理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-ism：    简写为m，例如：socialism可写成Sm</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-tion：    简写为n，例如：standardization (标准化)   stdn</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-ing：     简写为—g 例如：marketing (市场营销) MKT—g</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-ed：     简写为-d 例如：accepted（acptd）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-able/ible/ble   简写为bl 例如：available（avbl）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-ment         简写为   mt 例如：amendment（amdmt）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-ize      简写为   z 例如：recognize （regz）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-ful       简写为   fl 例如：meaningful（mnfl） </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27735" y="1181735"/>
            <a:ext cx="11531600" cy="8285480"/>
          </a:xfrm>
          <a:prstGeom prst="rect">
            <a:avLst/>
          </a:prstGeom>
        </p:spPr>
      </p:pic>
    </p:spTree>
    <p:custDataLst>
      <p:tags r:id="rId2"/>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08660" y="1529080"/>
            <a:ext cx="11877040" cy="6696075"/>
          </a:xfrm>
          <a:prstGeom prst="rect">
            <a:avLst/>
          </a:prstGeom>
        </p:spPr>
      </p:pic>
    </p:spTree>
    <p:custDataLst>
      <p:tags r:id="rId2"/>
    </p:custData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84480" y="1425575"/>
            <a:ext cx="12435840" cy="6649720"/>
          </a:xfrm>
          <a:prstGeom prst="rect">
            <a:avLst/>
          </a:prstGeom>
        </p:spPr>
      </p:pic>
    </p:spTree>
    <p:custDataLst>
      <p:tags r:id="rId2"/>
    </p:custData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0845" y="1256030"/>
            <a:ext cx="12182475" cy="6056630"/>
          </a:xfrm>
          <a:prstGeom prst="rect">
            <a:avLst/>
          </a:prstGeom>
        </p:spPr>
      </p:pic>
      <p:pic>
        <p:nvPicPr>
          <p:cNvPr id="4" name="图片 3"/>
          <p:cNvPicPr>
            <a:picLocks noChangeAspect="1"/>
          </p:cNvPicPr>
          <p:nvPr/>
        </p:nvPicPr>
        <p:blipFill>
          <a:blip r:embed="rId2"/>
          <a:stretch>
            <a:fillRect/>
          </a:stretch>
        </p:blipFill>
        <p:spPr>
          <a:xfrm>
            <a:off x="494665" y="7446010"/>
            <a:ext cx="11801475" cy="2092960"/>
          </a:xfrm>
          <a:prstGeom prst="rect">
            <a:avLst/>
          </a:prstGeom>
        </p:spPr>
      </p:pic>
    </p:spTree>
    <p:custDataLst>
      <p:tags r:id="rId3"/>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942048" y="2062691"/>
            <a:ext cx="11120704" cy="5969398"/>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课后作业：</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1. </a:t>
            </a:r>
            <a:r>
              <a:rPr lang="zh-CN" altLang="en-US" sz="4000" b="1">
                <a:latin typeface="Lantinghei SC Demibold" panose="02000000000000000000" charset="-122"/>
                <a:ea typeface="Lantinghei SC Demibold" panose="02000000000000000000" charset="-122"/>
                <a:cs typeface="Lantinghei SC Demibold" panose="02000000000000000000" charset="-122"/>
              </a:rPr>
              <a:t>回顾本次课内容，完成记忆内容</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2. </a:t>
            </a:r>
            <a:r>
              <a:rPr lang="zh-CN" altLang="en-US" sz="4000" b="1">
                <a:latin typeface="Lantinghei SC Demibold" panose="02000000000000000000" charset="-122"/>
                <a:ea typeface="Lantinghei SC Demibold" panose="02000000000000000000" charset="-122"/>
                <a:cs typeface="Lantinghei SC Demibold" panose="02000000000000000000" charset="-122"/>
              </a:rPr>
              <a:t>完成</a:t>
            </a:r>
            <a:r>
              <a:rPr lang="en-US" altLang="zh-CN" sz="4000" b="1">
                <a:latin typeface="Lantinghei SC Demibold" panose="02000000000000000000" charset="-122"/>
                <a:ea typeface="Lantinghei SC Demibold" panose="02000000000000000000" charset="-122"/>
                <a:cs typeface="Lantinghei SC Demibold" panose="02000000000000000000" charset="-122"/>
              </a:rPr>
              <a:t>TPO45-50</a:t>
            </a:r>
            <a:r>
              <a:rPr lang="zh-CN" altLang="en-US" sz="4000" b="1">
                <a:latin typeface="Lantinghei SC Demibold" panose="02000000000000000000" charset="-122"/>
                <a:ea typeface="Lantinghei SC Demibold" panose="02000000000000000000" charset="-122"/>
                <a:cs typeface="Lantinghei SC Demibold" panose="02000000000000000000" charset="-122"/>
              </a:rPr>
              <a:t>的所有</a:t>
            </a:r>
            <a:r>
              <a:rPr lang="en-US" altLang="zh-CN" sz="4000" b="1">
                <a:latin typeface="Lantinghei SC Demibold" panose="02000000000000000000" charset="-122"/>
                <a:ea typeface="Lantinghei SC Demibold" panose="02000000000000000000" charset="-122"/>
                <a:cs typeface="Lantinghei SC Demibold" panose="02000000000000000000" charset="-122"/>
              </a:rPr>
              <a:t>conversation</a:t>
            </a:r>
            <a:r>
              <a:rPr lang="zh-CN" altLang="en-US" sz="4000" b="1">
                <a:latin typeface="Lantinghei SC Demibold" panose="02000000000000000000" charset="-122"/>
                <a:ea typeface="Lantinghei SC Demibold" panose="02000000000000000000" charset="-122"/>
                <a:cs typeface="Lantinghei SC Demibold" panose="02000000000000000000" charset="-122"/>
              </a:rPr>
              <a:t>题目</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3. </a:t>
            </a:r>
            <a:r>
              <a:rPr lang="zh-CN" altLang="en-US" sz="4000" b="1">
                <a:latin typeface="Lantinghei SC Demibold" panose="02000000000000000000" charset="-122"/>
                <a:ea typeface="Lantinghei SC Demibold" panose="02000000000000000000" charset="-122"/>
                <a:cs typeface="Lantinghei SC Demibold" panose="02000000000000000000" charset="-122"/>
              </a:rPr>
              <a:t>预习对话场景词汇（见讲义）</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zh-CN" altLang="en-US" sz="4000" b="1">
                <a:latin typeface="Lantinghei SC Demibold" panose="02000000000000000000" charset="-122"/>
                <a:ea typeface="Lantinghei SC Demibold" panose="02000000000000000000" charset="-122"/>
                <a:cs typeface="Lantinghei SC Demibold" panose="02000000000000000000" charset="-122"/>
              </a:rPr>
              <a:t>题目群里打卡</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7" name="内容占位符 4"/>
          <p:cNvPicPr>
            <a:picLocks noGrp="1" noChangeAspect="1"/>
          </p:cNvPicPr>
          <p:nvPr/>
        </p:nvPicPr>
        <p:blipFill>
          <a:blip r:embed="rId1"/>
          <a:stretch>
            <a:fillRect/>
          </a:stretch>
        </p:blipFill>
        <p:spPr>
          <a:xfrm>
            <a:off x="62865" y="2893060"/>
            <a:ext cx="12879705" cy="5346065"/>
          </a:xfrm>
          <a:prstGeom prst="rect">
            <a:avLst/>
          </a:prstGeom>
        </p:spPr>
      </p:pic>
    </p:spTree>
    <p:custDataLst>
      <p:tags r:id="rId2"/>
    </p:custData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60" name="图片 1"/>
          <p:cNvPicPr>
            <a:picLocks noChangeAspect="1"/>
          </p:cNvPicPr>
          <p:nvPr/>
        </p:nvPicPr>
        <p:blipFill>
          <a:blip r:embed="rId1"/>
          <a:stretch>
            <a:fillRect/>
          </a:stretch>
        </p:blipFill>
        <p:spPr>
          <a:xfrm>
            <a:off x="564515" y="3195320"/>
            <a:ext cx="11936730" cy="4440555"/>
          </a:xfrm>
          <a:prstGeom prst="rect">
            <a:avLst/>
          </a:prstGeom>
        </p:spPr>
      </p:pic>
    </p:spTree>
    <p:custDataLst>
      <p:tags r:id="rId2"/>
    </p:custData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71151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1.Why does the student go to speak with the professor?</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 To discuss material that might be on the final exam.</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B. To review his answers to the midterm exam.</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C. To get information about a class he missed.</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D. To find out about the services of the tutoring center.</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1668145" y="1650048"/>
            <a:ext cx="10219055" cy="600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学生求助，提出问题，教授回答帮助分析问题，解决问题</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4800" b="1" dirty="0">
                <a:solidFill>
                  <a:schemeClr val="tx1"/>
                </a:solidFill>
                <a:ea typeface="微软雅黑" charset="-122"/>
                <a:cs typeface="Lantinghei SC Demibold" panose="02000000000000000000" charset="-122"/>
              </a:rPr>
              <a:t>公式：(</a:t>
            </a:r>
            <a:r>
              <a:rPr lang="zh-CN" altLang="en-US" sz="4800" b="1" dirty="0">
                <a:solidFill>
                  <a:srgbClr val="FF0000"/>
                </a:solidFill>
                <a:ea typeface="微软雅黑" charset="-122"/>
                <a:cs typeface="Lantinghei SC Demibold" panose="02000000000000000000" charset="-122"/>
              </a:rPr>
              <a:t>1</a:t>
            </a:r>
            <a:r>
              <a:rPr lang="zh-CN" altLang="en-US" sz="4800" b="1" dirty="0">
                <a:solidFill>
                  <a:schemeClr val="tx1"/>
                </a:solidFill>
                <a:ea typeface="微软雅黑" charset="-122"/>
                <a:cs typeface="Lantinghei SC Demibold" panose="02000000000000000000" charset="-122"/>
              </a:rPr>
              <a:t>+2+</a:t>
            </a:r>
            <a:r>
              <a:rPr lang="zh-CN" altLang="en-US" sz="4800" b="1" dirty="0">
                <a:solidFill>
                  <a:srgbClr val="FF0000"/>
                </a:solidFill>
                <a:ea typeface="微软雅黑" charset="-122"/>
                <a:cs typeface="Lantinghei SC Demibold" panose="02000000000000000000" charset="-122"/>
              </a:rPr>
              <a:t>1</a:t>
            </a:r>
            <a:r>
              <a:rPr lang="zh-CN" altLang="en-US" sz="4800" b="1" dirty="0">
                <a:solidFill>
                  <a:schemeClr val="tx1"/>
                </a:solidFill>
                <a:ea typeface="微软雅黑" charset="-122"/>
                <a:cs typeface="Lantinghei SC Demibold" panose="02000000000000000000" charset="-122"/>
              </a:rPr>
              <a:t>)+1 </a:t>
            </a:r>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4800" b="1" dirty="0">
                <a:solidFill>
                  <a:schemeClr val="tx1"/>
                </a:solidFill>
                <a:ea typeface="微软雅黑" charset="-122"/>
                <a:cs typeface="Lantinghei SC Demibold" panose="02000000000000000000" charset="-122"/>
              </a:rPr>
              <a:t>红色：开头+结尾  2：波折   括号外：重听题（言外之意）</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4800" b="1" dirty="0">
                <a:solidFill>
                  <a:srgbClr val="0070C0"/>
                </a:solidFill>
                <a:ea typeface="微软雅黑" charset="-122"/>
                <a:cs typeface="Lantinghei SC Demibold" panose="02000000000000000000" charset="-122"/>
              </a:rPr>
              <a:t>四个故事情节点和一个语言考察点</a:t>
            </a:r>
            <a:endParaRPr lang="zh-CN" altLang="en-US" sz="4800" b="1" dirty="0">
              <a:solidFill>
                <a:srgbClr val="0070C0"/>
              </a:solidFill>
              <a:ea typeface="微软雅黑" charset="-122"/>
              <a:cs typeface="Lantinghei SC Demibold" panose="02000000000000000000"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71151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2.What does the professor tell the student about the tutoring center?</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 It will have extended hours during the final-exam period.</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B. It is located in a building near where he works.</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C. He can improve his writing skills there.</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D. He can get help with geography there.</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71151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3.What aspect of the horologic cycle is the student confused about?</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 How the process of evaporation works.</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B. How topographical features affect precipitation.</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C. How water vapor in the atmosphere becomes rain.</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D. How lake water fits into the cycle.</a:t>
            </a:r>
            <a:endParaRPr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415290" y="72390"/>
            <a:ext cx="12326620" cy="71151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sz="32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4.In the conversation, the professor describes the process that causes lake-effect snowstorms. Indicate whether each of the following is a step in the process</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p:txBody>
      </p:sp>
      <p:pic>
        <p:nvPicPr>
          <p:cNvPr id="69" name="图片 62" descr="15417392261298878FCE.png"/>
          <p:cNvPicPr>
            <a:picLocks noChangeAspect="1"/>
          </p:cNvPicPr>
          <p:nvPr/>
        </p:nvPicPr>
        <p:blipFill>
          <a:blip r:embed="rId1"/>
          <a:stretch>
            <a:fillRect/>
          </a:stretch>
        </p:blipFill>
        <p:spPr>
          <a:xfrm>
            <a:off x="1931035" y="2818130"/>
            <a:ext cx="9593580" cy="6762115"/>
          </a:xfrm>
          <a:prstGeom prst="rect">
            <a:avLst/>
          </a:prstGeom>
          <a:noFill/>
          <a:ln w="9525">
            <a:noFill/>
          </a:ln>
        </p:spPr>
      </p:pic>
    </p:spTree>
    <p:custDataLst>
      <p:tags r:id="rId2"/>
    </p:custData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7115175"/>
          </a:xfrm>
        </p:spPr>
        <p:txBody>
          <a:bodyPr>
            <a:normAutofit/>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24</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-C</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a:t>
            </a:r>
            <a:endPar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5.Why does the professor say this?</a:t>
            </a:r>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 To make sure the student knows he will have to be familiar with topographical features for the final exam.</a:t>
            </a:r>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B. To remind the student of a diagram that she presented in class.</a:t>
            </a:r>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C. To point out the severity of weather conditions near the lake shore.</a:t>
            </a:r>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D. To reinforce the connection between her example and the student s question.</a:t>
            </a:r>
            <a:endParaRPr 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12678" y="3516058"/>
            <a:ext cx="3301365" cy="2214880"/>
          </a:xfrm>
          <a:prstGeom prst="rect">
            <a:avLst/>
          </a:prstGeom>
          <a:noFill/>
        </p:spPr>
        <p:txBody>
          <a:bodyPr wrap="none" rtlCol="0">
            <a:spAutoFit/>
          </a:bodyPr>
          <a:p>
            <a:r>
              <a:rPr kumimoji="1" lang="en-US" altLang="zh-CN" sz="13800" dirty="0">
                <a:solidFill>
                  <a:srgbClr val="FF0000"/>
                </a:solidFill>
                <a:latin typeface="Helvetica" charset="0"/>
                <a:cs typeface="Helvetica" charset="0"/>
              </a:rPr>
              <a:t>E</a:t>
            </a:r>
            <a:r>
              <a:rPr kumimoji="1" lang="en-US" altLang="zh-CN" sz="13800" dirty="0" smtClean="0">
                <a:solidFill>
                  <a:srgbClr val="FF0000"/>
                </a:solidFill>
                <a:latin typeface="Helvetica" charset="0"/>
                <a:cs typeface="Helvetica" charset="0"/>
              </a:rPr>
              <a:t>nd</a:t>
            </a:r>
            <a:endParaRPr kumimoji="1" lang="en-US" altLang="zh-CN" sz="13800" dirty="0" smtClean="0">
              <a:solidFill>
                <a:srgbClr val="FF0000"/>
              </a:solidFill>
              <a:latin typeface="Helvetica" charset="0"/>
              <a:cs typeface="Helvetica"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35975" y="1496567"/>
            <a:ext cx="11132850" cy="800101"/>
          </a:xfrm>
        </p:spPr>
        <p:txBody>
          <a:bodyPr>
            <a:noAutofit/>
          </a:bodyPr>
          <a:p>
            <a:r>
              <a:rPr lang="zh-CN" altLang="en-US" sz="4800" b="1" dirty="0">
                <a:solidFill>
                  <a:srgbClr val="FF0000"/>
                </a:solidFill>
                <a:latin typeface="Arial" panose="020B0604020202090204" pitchFamily="34" charset="0"/>
                <a:ea typeface="微软雅黑" charset="-122"/>
                <a:sym typeface="+mn-ea"/>
              </a:rPr>
              <a:t>长对话题型及解题技巧</a:t>
            </a:r>
            <a:endParaRPr lang="zh-CN" altLang="en-US" sz="4800" b="1" dirty="0">
              <a:solidFill>
                <a:srgbClr val="FF0000"/>
              </a:solidFill>
              <a:latin typeface="Arial" panose="020B0604020202090204" pitchFamily="34" charset="0"/>
              <a:ea typeface="微软雅黑" charset="-122"/>
              <a:sym typeface="+mn-ea"/>
            </a:endParaRPr>
          </a:p>
        </p:txBody>
      </p:sp>
      <p:sp>
        <p:nvSpPr>
          <p:cNvPr id="3" name="文本占位符 2"/>
          <p:cNvSpPr>
            <a:spLocks noGrp="1"/>
          </p:cNvSpPr>
          <p:nvPr>
            <p:ph type="body" idx="1"/>
          </p:nvPr>
        </p:nvSpPr>
        <p:spPr>
          <a:xfrm>
            <a:off x="935990" y="2908300"/>
            <a:ext cx="11602720" cy="5969635"/>
          </a:xfrm>
        </p:spPr>
        <p:txBody>
          <a:bodyPr/>
          <a:p>
            <a:r>
              <a:rPr sz="3600" b="1">
                <a:latin typeface="Lantinghei SC Demibold" panose="02000000000000000000" charset="-122"/>
                <a:ea typeface="Lantinghei SC Demibold" panose="02000000000000000000" charset="-122"/>
                <a:cs typeface="Lantinghei SC Demibold" panose="02000000000000000000" charset="-122"/>
              </a:rPr>
              <a:t>3. 态度重听题：注意材料中的语调变化</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突然出现声音变大、语调降低或者说话重复、结巴等现象</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Why does the professor say this：</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 attitude toward sth.</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
        <p:nvSpPr>
          <p:cNvPr id="2" name="标题 3"/>
          <p:cNvSpPr>
            <a:spLocks noGrp="1"/>
          </p:cNvSpPr>
          <p:nvPr/>
        </p:nvSpPr>
        <p:spPr>
          <a:xfrm>
            <a:off x="2882265" y="7170420"/>
            <a:ext cx="7778115" cy="800100"/>
          </a:xfrm>
          <a:prstGeom prst="rect">
            <a:avLst/>
          </a:prstGeom>
          <a:ln w="12700">
            <a:miter lim="400000"/>
          </a:ln>
        </p:spPr>
        <p:txBody>
          <a:bodyPr lIns="50800" tIns="50800" rIns="50800" bIns="50800">
            <a:noAutofit/>
          </a:bodyPr>
          <a:lst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a:lstStyle>
          <a:p>
            <a:r>
              <a:rPr lang="zh-CN" altLang="en-US" sz="4800" b="1" dirty="0">
                <a:solidFill>
                  <a:srgbClr val="FF0000"/>
                </a:solidFill>
                <a:latin typeface="Arial" panose="020B0604020202090204" pitchFamily="34" charset="0"/>
                <a:ea typeface="微软雅黑" charset="-122"/>
                <a:sym typeface="+mn-ea"/>
              </a:rPr>
              <a:t>练习TPO</a:t>
            </a:r>
            <a:r>
              <a:rPr lang="en-US" altLang="zh-CN" sz="4800" b="1" dirty="0">
                <a:solidFill>
                  <a:srgbClr val="FF0000"/>
                </a:solidFill>
                <a:latin typeface="Arial" panose="020B0604020202090204" pitchFamily="34" charset="0"/>
                <a:ea typeface="微软雅黑" charset="-122"/>
                <a:sym typeface="+mn-ea"/>
              </a:rPr>
              <a:t>28</a:t>
            </a:r>
            <a:r>
              <a:rPr lang="zh-CN" altLang="en-US" sz="4800" b="1" dirty="0">
                <a:solidFill>
                  <a:srgbClr val="FF0000"/>
                </a:solidFill>
                <a:latin typeface="Arial" panose="020B0604020202090204" pitchFamily="34" charset="0"/>
                <a:ea typeface="微软雅黑" charset="-122"/>
                <a:sym typeface="+mn-ea"/>
              </a:rPr>
              <a:t>-C1重听题</a:t>
            </a:r>
            <a:endParaRPr lang="zh-CN" altLang="en-US" sz="4800" b="1" dirty="0">
              <a:solidFill>
                <a:srgbClr val="FF0000"/>
              </a:solidFill>
              <a:latin typeface="Arial" panose="020B0604020202090204" pitchFamily="34" charset="0"/>
              <a:ea typeface="微软雅黑" charset="-122"/>
              <a:sym typeface="+mn-ea"/>
            </a:endParaRPr>
          </a:p>
        </p:txBody>
      </p:sp>
    </p:spTree>
    <p:custDataLst>
      <p:tags r:id="rId1"/>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64515" y="1892300"/>
            <a:ext cx="12326620" cy="5969635"/>
          </a:xfrm>
        </p:spPr>
        <p:txBody>
          <a:bodyPr>
            <a:normAutofit lnSpcReduction="20000"/>
          </a:bodyPr>
          <a:p>
            <a:r>
              <a:rPr lang="zh-CN" altLang="en-US" sz="4800" b="1" dirty="0">
                <a:solidFill>
                  <a:srgbClr val="FF0000"/>
                </a:solidFill>
                <a:latin typeface="Arial" panose="020B0604020202090204" pitchFamily="34" charset="0"/>
                <a:ea typeface="微软雅黑" charset="-122"/>
                <a:sym typeface="+mn-ea"/>
              </a:rPr>
              <a:t>TPO</a:t>
            </a:r>
            <a:r>
              <a:rPr lang="en-US" altLang="zh-CN" sz="4800" b="1" dirty="0">
                <a:solidFill>
                  <a:srgbClr val="FF0000"/>
                </a:solidFill>
                <a:latin typeface="Arial" panose="020B0604020202090204" pitchFamily="34" charset="0"/>
                <a:ea typeface="微软雅黑" charset="-122"/>
                <a:sym typeface="+mn-ea"/>
              </a:rPr>
              <a:t>28</a:t>
            </a:r>
            <a:r>
              <a:rPr lang="zh-CN" altLang="en-US" sz="4800" b="1" dirty="0">
                <a:solidFill>
                  <a:srgbClr val="FF0000"/>
                </a:solidFill>
                <a:latin typeface="Arial" panose="020B0604020202090204" pitchFamily="34" charset="0"/>
                <a:ea typeface="微软雅黑" charset="-122"/>
                <a:sym typeface="+mn-ea"/>
              </a:rPr>
              <a:t>-C1重听题 </a:t>
            </a:r>
            <a:r>
              <a:rPr lang="en-US" altLang="zh-CN" sz="3200" b="1" dirty="0">
                <a:solidFill>
                  <a:srgbClr val="FF0000"/>
                </a:solidFill>
                <a:latin typeface="Arial" panose="020B0604020202090204" pitchFamily="34" charset="0"/>
                <a:ea typeface="微软雅黑" charset="-122"/>
                <a:sym typeface="+mn-ea"/>
              </a:rPr>
              <a:t>1'27-1'40</a:t>
            </a:r>
            <a:endParaRPr lang="zh-CN" altLang="en-US" sz="2000" b="1" dirty="0">
              <a:solidFill>
                <a:srgbClr val="FF0000"/>
              </a:solidFill>
              <a:latin typeface="Arial" panose="020B0604020202090204" pitchFamily="34" charset="0"/>
              <a:ea typeface="微软雅黑" charset="-122"/>
              <a:sym typeface="+mn-ea"/>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5 Why does the professor say this：</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When you were finished writing, did you go back and ask yourself if all of the material was relevant? </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A. To find out how many drafts does the student wrote.</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B. To encourage the student to review his own work.</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C. To emphasize the need for the student to follow the guidelines.</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D. To propose a different solution to the problem.</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39090" y="2214245"/>
            <a:ext cx="12326620" cy="5969635"/>
          </a:xfrm>
        </p:spPr>
        <p:txBody>
          <a:bodyPr>
            <a:noAutofit/>
          </a:bodyPr>
          <a:p>
            <a:r>
              <a:rPr sz="2800" b="1">
                <a:latin typeface="Lantinghei SC Demibold" panose="02000000000000000000" charset="-122"/>
                <a:ea typeface="Lantinghei SC Demibold" panose="02000000000000000000" charset="-122"/>
                <a:cs typeface="Lantinghei SC Demibold" panose="02000000000000000000" charset="-122"/>
              </a:rPr>
              <a:t>Professor: </a:t>
            </a:r>
            <a:endParaRPr sz="2800" b="1">
              <a:latin typeface="Lantinghei SC Demibold" panose="02000000000000000000" charset="-122"/>
              <a:ea typeface="Lantinghei SC Demibold" panose="02000000000000000000" charset="-122"/>
              <a:cs typeface="Lantinghei SC Demibold" panose="02000000000000000000" charset="-122"/>
            </a:endParaRPr>
          </a:p>
          <a:p>
            <a:r>
              <a:rPr sz="2800" b="1">
                <a:latin typeface="Lantinghei SC Demibold" panose="02000000000000000000" charset="-122"/>
                <a:ea typeface="Lantinghei SC Demibold" panose="02000000000000000000" charset="-122"/>
                <a:cs typeface="Lantinghei SC Demibold" panose="02000000000000000000" charset="-122"/>
              </a:rPr>
              <a:t>Yes. Revised. Let me ask. Uh. When you were finished writing, did you go back and ask yourself if all of the material was relevant?</a:t>
            </a:r>
            <a:endParaRPr sz="2800" b="1">
              <a:latin typeface="Lantinghei SC Demibold" panose="02000000000000000000" charset="-122"/>
              <a:ea typeface="Lantinghei SC Demibold" panose="02000000000000000000" charset="-122"/>
              <a:cs typeface="Lantinghei SC Demibold" panose="02000000000000000000" charset="-122"/>
            </a:endParaRPr>
          </a:p>
          <a:p>
            <a:endParaRPr sz="2800" b="1">
              <a:latin typeface="Lantinghei SC Demibold" panose="02000000000000000000" charset="-122"/>
              <a:ea typeface="Lantinghei SC Demibold" panose="02000000000000000000" charset="-122"/>
              <a:cs typeface="Lantinghei SC Demibold" panose="02000000000000000000" charset="-122"/>
            </a:endParaRPr>
          </a:p>
          <a:p>
            <a:r>
              <a:rPr sz="2800" b="1">
                <a:latin typeface="Lantinghei SC Demibold" panose="02000000000000000000" charset="-122"/>
                <a:ea typeface="Lantinghei SC Demibold" panose="02000000000000000000" charset="-122"/>
                <a:cs typeface="Lantinghei SC Demibold" panose="02000000000000000000" charset="-122"/>
              </a:rPr>
              <a:t>Student: Well, no.</a:t>
            </a:r>
            <a:endParaRPr sz="2800" b="1">
              <a:latin typeface="Lantinghei SC Demibold" panose="02000000000000000000" charset="-122"/>
              <a:ea typeface="Lantinghei SC Demibold" panose="02000000000000000000" charset="-122"/>
              <a:cs typeface="Lantinghei SC Demibold" panose="02000000000000000000" charset="-122"/>
            </a:endParaRPr>
          </a:p>
          <a:p>
            <a:endParaRPr sz="2800" b="1">
              <a:latin typeface="Lantinghei SC Demibold" panose="02000000000000000000" charset="-122"/>
              <a:ea typeface="Lantinghei SC Demibold" panose="02000000000000000000" charset="-122"/>
              <a:cs typeface="Lantinghei SC Demibold" panose="02000000000000000000" charset="-122"/>
            </a:endParaRPr>
          </a:p>
          <a:p>
            <a:r>
              <a:rPr sz="2800" b="1">
                <a:latin typeface="Lantinghei SC Demibold" panose="02000000000000000000" charset="-122"/>
                <a:ea typeface="Lantinghei SC Demibold" panose="02000000000000000000" charset="-122"/>
                <a:cs typeface="Lantinghei SC Demibold" panose="02000000000000000000" charset="-122"/>
              </a:rPr>
              <a:t>Professor: I do think there are areas that can be cut. I guess what I am saying is that your paragraphs aren’t really presented in a logical order. The direction of your argument isn’t crystal clear. And there’s some unnecessary material getting in the way.</a:t>
            </a:r>
            <a:endParaRPr sz="28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39090" y="1892300"/>
            <a:ext cx="12326620" cy="5969635"/>
          </a:xfrm>
        </p:spPr>
        <p:txBody>
          <a:bodyPr>
            <a:normAutofit fontScale="90000"/>
          </a:bodyPr>
          <a:p>
            <a:r>
              <a:rPr lang="zh-CN" altLang="en-US" sz="4800" b="1" dirty="0">
                <a:solidFill>
                  <a:srgbClr val="FF0000"/>
                </a:solidFill>
                <a:effectLst/>
                <a:latin typeface="Arial" panose="020B0604020202090204" pitchFamily="34" charset="0"/>
                <a:ea typeface="微软雅黑" charset="-122"/>
                <a:cs typeface="Lantinghei SC Demibold" panose="02000000000000000000" charset="-122"/>
              </a:rPr>
              <a:t>练习</a:t>
            </a:r>
            <a:r>
              <a:rPr sz="3600" b="1">
                <a:latin typeface="Lantinghei SC Demibold" panose="02000000000000000000" charset="-122"/>
                <a:ea typeface="Lantinghei SC Demibold" panose="02000000000000000000" charset="-122"/>
                <a:cs typeface="Lantinghei SC Demibold" panose="02000000000000000000" charset="-122"/>
              </a:rPr>
              <a:t>TPO17-C1师生讨论——为论文寻找视频资源</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5.Why does the professor say this:  well, think about it,….most important…., right</a:t>
            </a:r>
            <a:endParaRPr sz="3600" b="1">
              <a:latin typeface="Lantinghei SC Demibold" panose="02000000000000000000" charset="-122"/>
              <a:ea typeface="Lantinghei SC Demibold" panose="02000000000000000000" charset="-122"/>
              <a:cs typeface="Lantinghei SC Demibold" panose="02000000000000000000" charset="-122"/>
            </a:endParaRPr>
          </a:p>
          <a:p>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A. To point out that the topic of the student's paper has been covered before.</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B. To convince the student to write about the production.</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C. To persuade the student to change the topic of his paper.</a:t>
            </a:r>
            <a:endParaRPr sz="3600" b="1">
              <a:latin typeface="Lantinghei SC Demibold" panose="02000000000000000000" charset="-122"/>
              <a:ea typeface="Lantinghei SC Demibold" panose="02000000000000000000" charset="-122"/>
              <a:cs typeface="Lantinghei SC Demibold" panose="02000000000000000000" charset="-122"/>
            </a:endParaRPr>
          </a:p>
          <a:p>
            <a:r>
              <a:rPr sz="3600" b="1">
                <a:latin typeface="Lantinghei SC Demibold" panose="02000000000000000000" charset="-122"/>
                <a:ea typeface="Lantinghei SC Demibold" panose="02000000000000000000" charset="-122"/>
                <a:cs typeface="Lantinghei SC Demibold" panose="02000000000000000000" charset="-122"/>
              </a:rPr>
              <a:t>D. To see if the student agrees with her opinion about the production.</a:t>
            </a:r>
            <a:endParaRPr sz="36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339090" y="2581910"/>
            <a:ext cx="12326620" cy="1633220"/>
          </a:xfrm>
        </p:spPr>
        <p:txBody>
          <a:bodyPr>
            <a:noAutofit/>
          </a:bodyPr>
          <a:p>
            <a:r>
              <a:rPr sz="2800" b="1">
                <a:latin typeface="Lantinghei SC Demibold" panose="02000000000000000000" charset="-122"/>
                <a:ea typeface="Lantinghei SC Demibold" panose="02000000000000000000" charset="-122"/>
                <a:cs typeface="Lantinghei SC Demibold" panose="02000000000000000000" charset="-122"/>
              </a:rPr>
              <a:t>前面Student：So now what do I do? If there is no video. </a:t>
            </a:r>
            <a:endParaRPr sz="2800" b="1">
              <a:latin typeface="Lantinghei SC Demibold" panose="02000000000000000000" charset="-122"/>
              <a:ea typeface="Lantinghei SC Demibold" panose="02000000000000000000" charset="-122"/>
              <a:cs typeface="Lantinghei SC Demibold" panose="02000000000000000000" charset="-122"/>
            </a:endParaRPr>
          </a:p>
          <a:p>
            <a:r>
              <a:rPr sz="2800" b="1">
                <a:latin typeface="Lantinghei SC Demibold" panose="02000000000000000000" charset="-122"/>
                <a:ea typeface="Lantinghei SC Demibold" panose="02000000000000000000" charset="-122"/>
                <a:cs typeface="Lantinghei SC Demibold" panose="02000000000000000000" charset="-122"/>
              </a:rPr>
              <a:t>Professor：Well, think about it. This is the most important 20th century staging of A Midsummer Night’s Dream, right?</a:t>
            </a:r>
            <a:endParaRPr sz="28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numdgm"/>
</p:tagLst>
</file>

<file path=ppt/tags/tag11.xml><?xml version="1.0" encoding="utf-8"?>
<p:tagLst xmlns:p="http://schemas.openxmlformats.org/presentationml/2006/main">
  <p:tag name="KSO_WM_SLIDE_MODEL_TYPE" val="numdgm"/>
</p:tagLst>
</file>

<file path=ppt/tags/tag12.xml><?xml version="1.0" encoding="utf-8"?>
<p:tagLst xmlns:p="http://schemas.openxmlformats.org/presentationml/2006/main">
  <p:tag name="KSO_WM_SLIDE_MODEL_TYPE" val="numdgm"/>
</p:tagLst>
</file>

<file path=ppt/tags/tag13.xml><?xml version="1.0" encoding="utf-8"?>
<p:tagLst xmlns:p="http://schemas.openxmlformats.org/presentationml/2006/main">
  <p:tag name="KSO_WM_SLIDE_MODEL_TYPE" val="numdgm"/>
</p:tagLst>
</file>

<file path=ppt/tags/tag14.xml><?xml version="1.0" encoding="utf-8"?>
<p:tagLst xmlns:p="http://schemas.openxmlformats.org/presentationml/2006/main">
  <p:tag name="KSO_WM_SLIDE_MODEL_TYPE" val="numdgm"/>
</p:tagLst>
</file>

<file path=ppt/tags/tag15.xml><?xml version="1.0" encoding="utf-8"?>
<p:tagLst xmlns:p="http://schemas.openxmlformats.org/presentationml/2006/main">
  <p:tag name="KSO_WM_SLIDE_MODEL_TYPE" val="numdgm"/>
</p:tagLst>
</file>

<file path=ppt/tags/tag16.xml><?xml version="1.0" encoding="utf-8"?>
<p:tagLst xmlns:p="http://schemas.openxmlformats.org/presentationml/2006/main">
  <p:tag name="KSO_WM_SLIDE_MODEL_TYPE" val="numdgm"/>
</p:tagLst>
</file>

<file path=ppt/tags/tag17.xml><?xml version="1.0" encoding="utf-8"?>
<p:tagLst xmlns:p="http://schemas.openxmlformats.org/presentationml/2006/main">
  <p:tag name="KSO_WM_SLIDE_MODEL_TYPE" val="numdgm"/>
</p:tagLst>
</file>

<file path=ppt/tags/tag18.xml><?xml version="1.0" encoding="utf-8"?>
<p:tagLst xmlns:p="http://schemas.openxmlformats.org/presentationml/2006/main">
  <p:tag name="KSO_WM_SLIDE_MODEL_TYPE" val="numdgm"/>
</p:tagLst>
</file>

<file path=ppt/tags/tag19.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1"/>
  <p:tag name="KSO_WM_UNIT_ID" val="diagram20194605_1*i*1"/>
  <p:tag name="KSO_WM_TEMPLATE_CATEGORY" val="diagram"/>
  <p:tag name="KSO_WM_TEMPLATE_INDEX" val="20194605"/>
  <p:tag name="KSO_WM_UNIT_LAYERLEVEL" val="1"/>
  <p:tag name="KSO_WM_TAG_VERSION" val="1.0"/>
  <p:tag name="KSO_WM_BEAUTIFY_FLAG" val="#wm#"/>
</p:tagLst>
</file>

<file path=ppt/tags/tag20.xml><?xml version="1.0" encoding="utf-8"?>
<p:tagLst xmlns:p="http://schemas.openxmlformats.org/presentationml/2006/main">
  <p:tag name="KSO_WM_SLIDE_MODEL_TYPE" val="numdgm"/>
</p:tagLst>
</file>

<file path=ppt/tags/tag21.xml><?xml version="1.0" encoding="utf-8"?>
<p:tagLst xmlns:p="http://schemas.openxmlformats.org/presentationml/2006/main">
  <p:tag name="KSO_WM_SLIDE_MODEL_TYPE" val="numdgm"/>
</p:tagLst>
</file>

<file path=ppt/tags/tag22.xml><?xml version="1.0" encoding="utf-8"?>
<p:tagLst xmlns:p="http://schemas.openxmlformats.org/presentationml/2006/main">
  <p:tag name="KSO_WM_SLIDE_MODEL_TYPE" val="numdgm"/>
</p:tagLst>
</file>

<file path=ppt/tags/tag23.xml><?xml version="1.0" encoding="utf-8"?>
<p:tagLst xmlns:p="http://schemas.openxmlformats.org/presentationml/2006/main">
  <p:tag name="KSO_WM_SLIDE_MODEL_TYPE" val="numdgm"/>
</p:tagLst>
</file>

<file path=ppt/tags/tag24.xml><?xml version="1.0" encoding="utf-8"?>
<p:tagLst xmlns:p="http://schemas.openxmlformats.org/presentationml/2006/main">
  <p:tag name="KSO_WM_SLIDE_MODEL_TYPE" val="numdgm"/>
</p:tagLst>
</file>

<file path=ppt/tags/tag25.xml><?xml version="1.0" encoding="utf-8"?>
<p:tagLst xmlns:p="http://schemas.openxmlformats.org/presentationml/2006/main">
  <p:tag name="KSO_WM_SLIDE_MODEL_TYPE" val="numdgm"/>
</p:tagLst>
</file>

<file path=ppt/tags/tag26.xml><?xml version="1.0" encoding="utf-8"?>
<p:tagLst xmlns:p="http://schemas.openxmlformats.org/presentationml/2006/main">
  <p:tag name="KSO_WM_SLIDE_MODEL_TYPE" val="numdgm"/>
</p:tagLst>
</file>

<file path=ppt/tags/tag27.xml><?xml version="1.0" encoding="utf-8"?>
<p:tagLst xmlns:p="http://schemas.openxmlformats.org/presentationml/2006/main">
  <p:tag name="KSO_WM_SLIDE_MODEL_TYPE" val="numdgm"/>
</p:tagLst>
</file>

<file path=ppt/tags/tag28.xml><?xml version="1.0" encoding="utf-8"?>
<p:tagLst xmlns:p="http://schemas.openxmlformats.org/presentationml/2006/main">
  <p:tag name="KSO_WM_SLIDE_MODEL_TYPE" val="numdgm"/>
</p:tagLst>
</file>

<file path=ppt/tags/tag29.xml><?xml version="1.0" encoding="utf-8"?>
<p:tagLst xmlns:p="http://schemas.openxmlformats.org/presentationml/2006/main">
  <p:tag name="KSO_WM_SLIDE_MODEL_TYPE" val="numdgm"/>
</p:tagLst>
</file>

<file path=ppt/tags/tag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194605_1*i*2"/>
  <p:tag name="KSO_WM_TEMPLATE_CATEGORY" val="diagram"/>
  <p:tag name="KSO_WM_TEMPLATE_INDEX" val="20194605"/>
  <p:tag name="KSO_WM_UNIT_LAYERLEVEL" val="1"/>
  <p:tag name="KSO_WM_TAG_VERSION" val="1.0"/>
  <p:tag name="KSO_WM_BEAUTIFY_FLAG" val="#wm#"/>
</p:tagLst>
</file>

<file path=ppt/tags/tag30.xml><?xml version="1.0" encoding="utf-8"?>
<p:tagLst xmlns:p="http://schemas.openxmlformats.org/presentationml/2006/main">
  <p:tag name="KSO_WM_SLIDE_MODEL_TYPE" val="numdgm"/>
</p:tagLst>
</file>

<file path=ppt/tags/tag31.xml><?xml version="1.0" encoding="utf-8"?>
<p:tagLst xmlns:p="http://schemas.openxmlformats.org/presentationml/2006/main">
  <p:tag name="KSO_WM_SLIDE_MODEL_TYPE" val="numdgm"/>
</p:tagLst>
</file>

<file path=ppt/tags/tag32.xml><?xml version="1.0" encoding="utf-8"?>
<p:tagLst xmlns:p="http://schemas.openxmlformats.org/presentationml/2006/main">
  <p:tag name="KSO_WM_SLIDE_MODEL_TYPE" val="numdgm"/>
</p:tagLst>
</file>

<file path=ppt/tags/tag33.xml><?xml version="1.0" encoding="utf-8"?>
<p:tagLst xmlns:p="http://schemas.openxmlformats.org/presentationml/2006/main">
  <p:tag name="KSO_WM_SLIDE_MODEL_TYPE" val="numdgm"/>
</p:tagLst>
</file>

<file path=ppt/tags/tag34.xml><?xml version="1.0" encoding="utf-8"?>
<p:tagLst xmlns:p="http://schemas.openxmlformats.org/presentationml/2006/main">
  <p:tag name="KSO_WM_SLIDE_MODEL_TYPE" val="numdgm"/>
</p:tagLst>
</file>

<file path=ppt/tags/tag35.xml><?xml version="1.0" encoding="utf-8"?>
<p:tagLst xmlns:p="http://schemas.openxmlformats.org/presentationml/2006/main">
  <p:tag name="KSO_WM_SLIDE_MODEL_TYPE" val="numdgm"/>
</p:tagLst>
</file>

<file path=ppt/tags/tag36.xml><?xml version="1.0" encoding="utf-8"?>
<p:tagLst xmlns:p="http://schemas.openxmlformats.org/presentationml/2006/main">
  <p:tag name="KSO_WM_SLIDE_MODEL_TYPE" val="numdgm"/>
</p:tagLst>
</file>

<file path=ppt/tags/tag37.xml><?xml version="1.0" encoding="utf-8"?>
<p:tagLst xmlns:p="http://schemas.openxmlformats.org/presentationml/2006/main">
  <p:tag name="KSO_WM_SLIDE_MODEL_TYPE" val="numdgm"/>
</p:tagLst>
</file>

<file path=ppt/tags/tag38.xml><?xml version="1.0" encoding="utf-8"?>
<p:tagLst xmlns:p="http://schemas.openxmlformats.org/presentationml/2006/main">
  <p:tag name="KSO_WM_SLIDE_MODEL_TYPE" val="numdgm"/>
</p:tagLst>
</file>

<file path=ppt/tags/tag39.xml><?xml version="1.0" encoding="utf-8"?>
<p:tagLst xmlns:p="http://schemas.openxmlformats.org/presentationml/2006/main">
  <p:tag name="KSO_WM_SLIDE_MODEL_TYPE" val="numdgm"/>
</p:tagLst>
</file>

<file path=ppt/tags/tag4.xml><?xml version="1.0" encoding="utf-8"?>
<p:tagLst xmlns:p="http://schemas.openxmlformats.org/presentationml/2006/main">
  <p:tag name="KSO_WM_UNIT_COLOR_SCHEME_SHAPE_ID" val="10"/>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194605_1*i*3"/>
  <p:tag name="KSO_WM_TEMPLATE_CATEGORY" val="diagram"/>
  <p:tag name="KSO_WM_TEMPLATE_INDEX" val="20194605"/>
  <p:tag name="KSO_WM_UNIT_LAYERLEVEL" val="1"/>
  <p:tag name="KSO_WM_TAG_VERSION" val="1.0"/>
  <p:tag name="KSO_WM_BEAUTIFY_FLAG" val="#wm#"/>
</p:tagLst>
</file>

<file path=ppt/tags/tag40.xml><?xml version="1.0" encoding="utf-8"?>
<p:tagLst xmlns:p="http://schemas.openxmlformats.org/presentationml/2006/main">
  <p:tag name="KSO_WM_SLIDE_MODEL_TYPE" val="numdgm"/>
</p:tagLst>
</file>

<file path=ppt/tags/tag41.xml><?xml version="1.0" encoding="utf-8"?>
<p:tagLst xmlns:p="http://schemas.openxmlformats.org/presentationml/2006/main">
  <p:tag name="KSO_WM_SLIDE_MODEL_TYPE" val="numdgm"/>
</p:tagLst>
</file>

<file path=ppt/tags/tag42.xml><?xml version="1.0" encoding="utf-8"?>
<p:tagLst xmlns:p="http://schemas.openxmlformats.org/presentationml/2006/main">
  <p:tag name="KSO_WM_SLIDE_MODEL_TYPE" val="numdgm"/>
</p:tagLst>
</file>

<file path=ppt/tags/tag43.xml><?xml version="1.0" encoding="utf-8"?>
<p:tagLst xmlns:p="http://schemas.openxmlformats.org/presentationml/2006/main">
  <p:tag name="KSO_WM_SLIDE_MODEL_TYPE" val="numdgm"/>
</p:tagLst>
</file>

<file path=ppt/tags/tag44.xml><?xml version="1.0" encoding="utf-8"?>
<p:tagLst xmlns:p="http://schemas.openxmlformats.org/presentationml/2006/main">
  <p:tag name="KSO_WM_SLIDE_MODEL_TYPE" val="numdgm"/>
</p:tagLst>
</file>

<file path=ppt/tags/tag45.xml><?xml version="1.0" encoding="utf-8"?>
<p:tagLst xmlns:p="http://schemas.openxmlformats.org/presentationml/2006/main">
  <p:tag name="KSO_WM_SLIDE_MODEL_TYPE" val="numdgm"/>
</p:tagLst>
</file>

<file path=ppt/tags/tag46.xml><?xml version="1.0" encoding="utf-8"?>
<p:tagLst xmlns:p="http://schemas.openxmlformats.org/presentationml/2006/main">
  <p:tag name="KSO_WM_SLIDE_MODEL_TYPE" val="numdgm"/>
</p:tagLst>
</file>

<file path=ppt/tags/tag5.xml><?xml version="1.0" encoding="utf-8"?>
<p:tagLst xmlns:p="http://schemas.openxmlformats.org/presentationml/2006/main">
  <p:tag name="KSO_WM_UNIT_COLOR_SCHEME_SHAPE_ID" val="11"/>
  <p:tag name="KSO_WM_UNIT_COLOR_SCHEME_PARENT_PAGE" val="0_1"/>
  <p:tag name="KSO_WM_UNIT_FOIL_COLOR" val="1"/>
  <p:tag name="KSO_WM_UNIT_HIGHLIGHT" val="0"/>
  <p:tag name="KSO_WM_UNIT_COMPATIBLE" val="0"/>
  <p:tag name="KSO_WM_UNIT_DIAGRAM_ISNUMVISUAL" val="0"/>
  <p:tag name="KSO_WM_UNIT_DIAGRAM_ISREFERUNIT" val="0"/>
  <p:tag name="KSO_WM_UNIT_TYPE" val="i"/>
  <p:tag name="KSO_WM_UNIT_INDEX" val="4"/>
  <p:tag name="KSO_WM_UNIT_ID" val="diagram20194605_1*i*4"/>
  <p:tag name="KSO_WM_TEMPLATE_CATEGORY" val="diagram"/>
  <p:tag name="KSO_WM_TEMPLATE_INDEX" val="20194605"/>
  <p:tag name="KSO_WM_UNIT_LAYERLEVEL" val="1"/>
  <p:tag name="KSO_WM_TAG_VERSION" val="1.0"/>
  <p:tag name="KSO_WM_BEAUTIFY_FLAG" val="#wm#"/>
</p:tagLst>
</file>

<file path=ppt/tags/tag6.xml><?xml version="1.0" encoding="utf-8"?>
<p:tagLst xmlns:p="http://schemas.openxmlformats.org/presentationml/2006/main">
  <p:tag name="KSO_WM_UNIT_TEXT_PART_ID_V2" val="d-1-2"/>
  <p:tag name="KSO_WM_UNIT_COLOR_SCHEME_SHAPE_ID" val="2"/>
  <p:tag name="KSO_WM_UNIT_COLOR_SCHEME_PARENT_PAGE" val="0_1"/>
  <p:tag name="KSO_WM_UNIT_PRESET_TEXT" val="添加小标题：&#13;点击此处加正文您思想&#13;添加小标题：&#13;言简意赅阐述观点&#13;添加小标题：&#13;恰如其分表达您的观点"/>
  <p:tag name="KSO_WM_UNIT_NOCLEAR" val="1"/>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diagram20194605_1*f*1"/>
  <p:tag name="KSO_WM_TEMPLATE_CATEGORY" val="diagram"/>
  <p:tag name="KSO_WM_TEMPLATE_INDEX" val="20194605"/>
  <p:tag name="KSO_WM_UNIT_LAYERLEVEL" val="1"/>
  <p:tag name="KSO_WM_TAG_VERSION" val="1.0"/>
  <p:tag name="KSO_WM_BEAUTIFY_FLAG" val="#wm#"/>
  <p:tag name="KSO_WM_UNIT_SUBTYPE" val="a"/>
</p:tagLst>
</file>

<file path=ppt/tags/tag7.xml><?xml version="1.0" encoding="utf-8"?>
<p:tagLst xmlns:p="http://schemas.openxmlformats.org/presentationml/2006/main">
  <p:tag name="KSO_WM_SLIDE_COLORSCHEME_VERSION" val="3.2"/>
  <p:tag name="KSO_WM_SLIDE_ID" val="diagram2019460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194605"/>
  <p:tag name="KSO_WM_SLIDE_LAYOUT" val="a_f"/>
  <p:tag name="KSO_WM_SLIDE_LAYOUT_CNT" val="1_1"/>
</p:tagLst>
</file>

<file path=ppt/tags/tag8.xml><?xml version="1.0" encoding="utf-8"?>
<p:tagLst xmlns:p="http://schemas.openxmlformats.org/presentationml/2006/main">
  <p:tag name="KSO_WM_SLIDE_MODEL_TYPE" val="numdgm"/>
</p:tagLst>
</file>

<file path=ppt/tags/tag9.xml><?xml version="1.0" encoding="utf-8"?>
<p:tagLst xmlns:p="http://schemas.openxmlformats.org/presentationml/2006/main">
  <p:tag name="KSO_WM_SLIDE_MODEL_TYPE" val="numdgm"/>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8596</Words>
  <Application>WPS 演示</Application>
  <PresentationFormat>自定义</PresentationFormat>
  <Paragraphs>269</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方正书宋_GBK</vt:lpstr>
      <vt:lpstr>Wingdings</vt:lpstr>
      <vt:lpstr>Helvetica Light</vt:lpstr>
      <vt:lpstr>Lantinghei SC Demibold</vt:lpstr>
      <vt:lpstr>Lantinghei SC Extralight</vt:lpstr>
      <vt:lpstr>Helvetica Neue</vt:lpstr>
      <vt:lpstr>微软雅黑</vt:lpstr>
      <vt:lpstr>汉仪旗黑</vt:lpstr>
      <vt:lpstr>WPS-Bullets</vt:lpstr>
      <vt:lpstr>苹方-简</vt:lpstr>
      <vt:lpstr>宋体</vt:lpstr>
      <vt:lpstr>汉仪书宋二KW</vt:lpstr>
      <vt:lpstr>Helvetica</vt:lpstr>
      <vt:lpstr>Arial Unicode MS</vt:lpstr>
      <vt:lpstr>Wingdings</vt:lpstr>
      <vt:lpstr>宋体-简</vt:lpstr>
      <vt:lpstr>White</vt:lpstr>
      <vt:lpstr>托福听力2</vt:lpstr>
      <vt:lpstr>第一节课回顾：  介绍改革后的托福听力特征； 听力考试规则； 托福听力的常见问题； 从听力角度背单词； 托福听力总原则； 长对话的分类； 长对话部分的题型——主旨题解题技巧 长对话部分的题型——细节题解题技巧</vt:lpstr>
      <vt:lpstr>PowerPoint 演示文稿</vt:lpstr>
      <vt:lpstr>PowerPoint 演示文稿</vt:lpstr>
      <vt:lpstr>长对话题型及解题技巧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liuzijing</cp:lastModifiedBy>
  <cp:revision>48</cp:revision>
  <dcterms:created xsi:type="dcterms:W3CDTF">2021-06-01T04:33:44Z</dcterms:created>
  <dcterms:modified xsi:type="dcterms:W3CDTF">2021-06-01T04:33:44Z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