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3"/>
    <p:sldId id="376" r:id="rId4"/>
    <p:sldId id="268" r:id="rId5"/>
    <p:sldId id="274" r:id="rId6"/>
    <p:sldId id="427" r:id="rId7"/>
    <p:sldId id="428" r:id="rId8"/>
    <p:sldId id="429" r:id="rId9"/>
    <p:sldId id="430" r:id="rId10"/>
    <p:sldId id="453" r:id="rId11"/>
    <p:sldId id="460" r:id="rId12"/>
    <p:sldId id="454" r:id="rId13"/>
    <p:sldId id="455" r:id="rId14"/>
    <p:sldId id="456" r:id="rId15"/>
    <p:sldId id="457" r:id="rId16"/>
    <p:sldId id="458" r:id="rId17"/>
    <p:sldId id="459" r:id="rId18"/>
    <p:sldId id="431" r:id="rId19"/>
    <p:sldId id="432" r:id="rId20"/>
    <p:sldId id="433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322" r:id="rId39"/>
    <p:sldId id="323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18" r:id="rId48"/>
    <p:sldId id="468" r:id="rId49"/>
    <p:sldId id="483" r:id="rId50"/>
    <p:sldId id="484" r:id="rId51"/>
    <p:sldId id="350" r:id="rId52"/>
    <p:sldId id="479" r:id="rId53"/>
    <p:sldId id="480" r:id="rId54"/>
    <p:sldId id="481" r:id="rId55"/>
    <p:sldId id="482" r:id="rId56"/>
    <p:sldId id="277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1110482" y="2708845"/>
            <a:ext cx="10464801" cy="179529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5" name="Shape 15"/>
          <p:cNvSpPr/>
          <p:nvPr userDrawn="1"/>
        </p:nvSpPr>
        <p:spPr>
          <a:xfrm>
            <a:off x="1110482" y="2079614"/>
            <a:ext cx="10464801" cy="7162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algn="l">
              <a:defRPr sz="300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lvl1pPr>
          </a:lstStyle>
          <a:p>
            <a:r>
              <a:rPr dirty="0"/>
              <a:t>考虫英语研究院</a:t>
            </a:r>
            <a:endParaRPr dirty="0"/>
          </a:p>
        </p:txBody>
      </p:sp>
      <p:sp>
        <p:nvSpPr>
          <p:cNvPr id="16" name="Shape 16"/>
          <p:cNvSpPr>
            <a:spLocks noGrp="1"/>
          </p:cNvSpPr>
          <p:nvPr>
            <p:ph type="body" sz="half" idx="1" hasCustomPrompt="1"/>
          </p:nvPr>
        </p:nvSpPr>
        <p:spPr>
          <a:xfrm>
            <a:off x="1270000" y="6377983"/>
            <a:ext cx="9222185" cy="287153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1pPr>
            <a:lvl2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>
              <a:defRPr sz="2800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标题文本</a:t>
            </a:r>
            <a:endParaRPr dirty="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295"/>
            <a:ext cx="13004800" cy="1047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5975" y="1855342"/>
            <a:ext cx="11132850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42048" y="2887556"/>
            <a:ext cx="11120704" cy="59693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/>
        </p:nvSpPr>
        <p:spPr>
          <a:xfrm>
            <a:off x="10174378" y="3015"/>
            <a:ext cx="2252339" cy="1034989"/>
          </a:xfrm>
          <a:prstGeom prst="rect">
            <a:avLst/>
          </a:prstGeom>
          <a:solidFill>
            <a:srgbClr val="FFD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2612" y="234060"/>
            <a:ext cx="1414113" cy="5728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Extralight" panose="02000000000000000000" charset="-122"/>
          <a:ea typeface="Lantinghei SC Extralight" panose="02000000000000000000" charset="-122"/>
          <a:cs typeface="Lantinghei SC Extralight" panose="02000000000000000000" charset="-122"/>
          <a:sym typeface="Lantinghei SC Extralight" panose="020000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32050" y="3152140"/>
            <a:ext cx="8331835" cy="1795145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/>
              <a:t>托福听力</a:t>
            </a:r>
            <a:r>
              <a:rPr lang="en-US" altLang="zh-CN" sz="8800" dirty="0"/>
              <a:t>3</a:t>
            </a:r>
            <a:endParaRPr lang="en-US" altLang="zh-CN" sz="8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4233545" y="4947285"/>
            <a:ext cx="4980305" cy="2449830"/>
          </a:xfrm>
        </p:spPr>
        <p:txBody>
          <a:bodyPr/>
          <a:lstStyle/>
          <a:p>
            <a:pPr algn="ctr"/>
            <a:r>
              <a:rPr lang="zh-CN" altLang="en-US" sz="4400"/>
              <a:t>金牌听力名师</a:t>
            </a:r>
            <a:endParaRPr lang="zh-CN" altLang="en-US" sz="4400"/>
          </a:p>
          <a:p>
            <a:pPr algn="ctr"/>
            <a:r>
              <a:rPr lang="zh-CN" altLang="en-US" sz="4400"/>
              <a:t>大菁儿老师</a:t>
            </a:r>
            <a:endParaRPr lang="zh-CN" altLang="en-US" sz="4400"/>
          </a:p>
          <a:p>
            <a:pPr algn="ctr"/>
            <a:r>
              <a:rPr lang="en-US" altLang="zh-CN" sz="4400"/>
              <a:t>2021.6.4</a:t>
            </a:r>
            <a:endParaRPr lang="en-US" altLang="zh-CN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4610735"/>
            <a:ext cx="3171190" cy="3171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5" y="4610735"/>
            <a:ext cx="3218815" cy="3122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3655"/>
            <a:ext cx="1222629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 descr="D7BE2C542F4941DA74C4E082155AA8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363470" y="798830"/>
            <a:ext cx="8712200" cy="8832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9090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1.Why can the man NOT find the book he needs?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 bookstore is sold out of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The bookstore he is in does not carry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His professor did not order enough copies of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The book is not being used for any course offered at the university.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75273"/>
            <a:ext cx="12805410" cy="79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2.What are two possible reasons that the speakers consider for why the man cannot find the book?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It is for a graduate-level course.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Information about the book was entered incorrectly into the computer system.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man has given the woman an incorrect title for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The professor forgot to submit the book order.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198563"/>
            <a:ext cx="12805410" cy="606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3.What does the woman offer to do for the student?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Save a copy of the book for him as soon as it comes in.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Order more copies of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Call the computer store across the street.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Find a store that sells the book if he cannot find it.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582930"/>
            <a:ext cx="12805410" cy="72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4.How does the man react to the information the woman gives him about where computer science books are sold?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He is embarrassed that he did not think of it himself.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He suggests that the information be posted in the store.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He apologizes for bothering the woman.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He is annoyed that the woman did not tell him sooner.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9090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5.Why does the woman say this？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To determine how urgent the student s need is.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To figure out why the book is not listed on the computer.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To find out what level computer science course the man is taking.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To explain why the book might be sold out.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9090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1.Why can the man NOT find the book he needs?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 bookstore is sold out of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The bookstore he is in does not carry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His professor did not order enough copies of the book.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The book is not being used for any course offered at the university.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75" y="223520"/>
            <a:ext cx="12226290" cy="944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各类论文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essay ['ɛse] n.论文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assignment [ə'saɪnmənt] n.作业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synopsis [sɪ'nɑpsɪs] n.(小说、电影、剧本等的)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梗概，概要，大纲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review [rɪ'vju] n.评论；综述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term paper [tɝm]['pepɚ] 学期论文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thesis ['θisɪs] n.论文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dissertation ['dɪsɚ'teʃən] n.（学位）论文 或修改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preliminary research [prɪ'lɪmɪnɛri]['risɝtʃ] 初步研究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scope [skop] n.范围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proposal [prə'pozl] n.开题报告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design plan [dɪ'zaɪn][plæn] 设计方案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background knowledge ['bækɡraʊnd]['nɑlɪdʒ] 背景知识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perspective [pɚ'spɛktɪv] n.观点，视角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main argument [men]['ɑrɡjumənt] 主论点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outline ['aʊtlaɪn] n.提纲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draw up [drɔ][ʌp] 得出（结论）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revise [rɪ'vaɪz] v.修改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rewrite ['riraɪt] v.重写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75" y="1531620"/>
            <a:ext cx="12226290" cy="683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6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各类论文</a:t>
            </a:r>
            <a:endParaRPr lang="zh-CN" altLang="en-US" sz="32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clarify ['klærəfaɪ] v.澄清；阐明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tangential [tæn'dʒɛnʃl] adj.离题的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wander off topic ['wɑndɚ] [ɔf] ['tɑpɪk] 跑题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structure ['strʌktʃə] n.结构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comment ['kɑmɛnt] n.评论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format ['fɔrmæt] n.格式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cover ['kʌvɚ] v.包括；覆盖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title ['taɪtl] n.标题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acknowledgement [ək'nɑlɪdʒmənt] n.鸣谢，声明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abstract ['æbstrækt] n.摘要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index ['ɪndɛks] n.索引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75" y="1039178"/>
            <a:ext cx="12226290" cy="781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6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各类论文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catalog/content ['kætəlɔg]/ ['kɑntɛnt] n.目录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introduction [,ɪntrə'dʌkʃən] n.引言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literature review ['lɪtrətʃɚ] [rɪ'vju] 文献综述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the body of the paper - 正文部分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discussion [dɪ'skʌʃən] n.讨论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conclusion [kən'kluʒn] n.结论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bibliography [,bɪblɪ'ɑɡrəfi] n.参考书目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citation [saɪ'teʃən] n.引用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reference section ['rɛfrəns]['sɛkʃən] 参考书目部分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appendix [ə'pɛndɪks] n.附录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figure/chart/graph/table ['fɪɡjɚ]/[tʃɑrt]/[ɡræf]/['tebl] n.图表/表格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diagram ['daɪəɡræm] n.图表，图解，示意图; v.画 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0945" y="1779270"/>
            <a:ext cx="11132820" cy="619569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第二节课回顾：</a:t>
            </a:r>
            <a:br>
              <a:rPr lang="zh-CN" altLang="en-US" sz="48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br>
              <a:rPr lang="zh-CN" altLang="en-US" sz="40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长对话部分的题型——重听题解题技巧</a:t>
            </a:r>
            <a:b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长对话部分的题型——功能题解题技巧</a:t>
            </a:r>
            <a:b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长对话部分的题型——推测题解题技巧</a:t>
            </a:r>
            <a:b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长对话部分的题型——推理题技巧</a:t>
            </a:r>
            <a:b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</a:br>
            <a:r>
              <a:rPr lang="zh-CN" altLang="en-US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听力笔记方法、原则及笔记符号</a:t>
            </a:r>
            <a:endParaRPr lang="zh-CN" altLang="en-US" sz="40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835" y="1132840"/>
            <a:ext cx="10818495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练习：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casual knowledge基本知识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rule of thumb 经验法则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jot down快速记下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meteorological records气象记录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reference section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参考书目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3655"/>
            <a:ext cx="1222629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FA352D05FBCC3371EA23B352FE0B81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915035"/>
            <a:ext cx="8127365" cy="8669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814195"/>
            <a:ext cx="12805410" cy="483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1.Why does the man go to see his professor?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a) To borrow some charts and graphs from her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b) To ask her to explain some statistical procedures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c) To talk about report he is writing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d) To discuss a grade he got on a paper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67640"/>
            <a:ext cx="12805410" cy="15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933575"/>
            <a:ext cx="12617450" cy="5885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198563"/>
            <a:ext cx="12805410" cy="606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3.Why does the professor tell the man about the appointment at the doctor's office?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a) To demonstrate a way of remembering things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b) To explain why she needs to leave soon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c) To illustrate a point that appears in his report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d) To emphasize the importance of good health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506538"/>
            <a:ext cx="12805410" cy="54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4.What does the professor offer to do for the man?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a) Help him collect more data in other areas of the state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b) Submit his research findings for publication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c) Give him the doctor's telephone number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d) Review the first version of his report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814195"/>
            <a:ext cx="12805410" cy="483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5.Why does the professor say this?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a) To question the length of the paper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b) To offer encouragement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c) To dispute the data sources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d) To explain a theory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80035"/>
            <a:ext cx="12226290" cy="870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   工作：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work-study ['wɝk, stʌdi] adj.半工半读的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part-time [,pɑrt'taɪm] n.兼职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full-time [,fʊl'taɪm] n.全职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internship ['ɪntɝnʃɪp] n.实习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求职</a:t>
            </a: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：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on/off campus - ['kæmpəs] 校内/校外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position [pə'zɪʃ(ə)n] n.职位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replacement [rɪ'plesmənt] n.代替者；复职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vacancy ['vekənsɪ] n.空缺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recruit [rɪ'kruːt] v.招募，招聘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hire ['haɪɚ] v.雇用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career fair [kə'rɪr] [fɛr] n.招聘会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representative ['rɛprɪ'zɛntətɪv] n.代表；代理人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reference ['rɛfrəns] n.推荐信，证明文件；介绍人，推荐人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algn="l" eaLnBrk="1" hangingPunct="1">
              <a:buNone/>
              <a:tabLst>
                <a:tab pos="457200" algn="l"/>
              </a:tabLst>
            </a:pPr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resumé [rɛzəˌme] n.简历 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76225"/>
            <a:ext cx="12226290" cy="920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interview ['ɪntəvjuː] n.面试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apply [ə'plaɪ] v.申请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try out - 考验；试用；选拔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candidate [ˈkændɪˌdet, -dɪt] n.候选人；应试者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career [kə'rɪə] n.职业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opportunity [ɒpə'tjuːnɪtɪ] n.机会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workshop ['wɝkʃɒp] n.研习班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suit [suːt] n.西装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salary ['sælərɪ] n.工资(脑力工作者)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wage [wedʒ] n.工资(体力工作者)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rate [ret] n.（级别）工资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paycheck ['pe,tʃɛk] n.工资（支付薪水的支票）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payroll ['perol] n.工资单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work experience [wɝk] [ɪk'spɪrɪəns] n.工作经验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advancement [əd'vænsmənt] n.晋升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promote [prə'mot] v.升职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commute [kə'mjʊt] v./n.通勤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2492375"/>
            <a:ext cx="12226290" cy="476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manager ['mænɪdʒə] n.经理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employer [ɪm'plɒɪə; em-] n.雇主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employee [emplɒɪ'iː] n.雇员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staff [stæf] n.职员，工作人员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supervisor ['supɚvaɪzɚ] n.监督人；主管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director [dɪˈrɛktɚ] n.主任，主管；导演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assistant [ə'sistənt] n.助理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volunteer [,vɑlən'tɪr] n.志愿者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1"/>
            </p:custDataLst>
          </p:nvPr>
        </p:nvSpPr>
        <p:spPr>
          <a:xfrm>
            <a:off x="406400" y="1447800"/>
            <a:ext cx="8077200" cy="6858000"/>
          </a:xfrm>
          <a:custGeom>
            <a:avLst/>
            <a:gdLst>
              <a:gd name="connsiteX0" fmla="*/ 1736336 w 7714968"/>
              <a:gd name="connsiteY0" fmla="*/ 0 h 6858000"/>
              <a:gd name="connsiteX1" fmla="*/ 5645816 w 7714968"/>
              <a:gd name="connsiteY1" fmla="*/ 0 h 6858000"/>
              <a:gd name="connsiteX2" fmla="*/ 5839302 w 7714968"/>
              <a:gd name="connsiteY2" fmla="*/ 113594 h 6858000"/>
              <a:gd name="connsiteX3" fmla="*/ 7714968 w 7714968"/>
              <a:gd name="connsiteY3" fmla="*/ 3516874 h 6858000"/>
              <a:gd name="connsiteX4" fmla="*/ 5940720 w 7714968"/>
              <a:gd name="connsiteY4" fmla="*/ 6853836 h 6858000"/>
              <a:gd name="connsiteX5" fmla="*/ 5934226 w 7714968"/>
              <a:gd name="connsiteY5" fmla="*/ 6858000 h 6858000"/>
              <a:gd name="connsiteX6" fmla="*/ 1447412 w 7714968"/>
              <a:gd name="connsiteY6" fmla="*/ 6858000 h 6858000"/>
              <a:gd name="connsiteX7" fmla="*/ 1440740 w 7714968"/>
              <a:gd name="connsiteY7" fmla="*/ 6853836 h 6858000"/>
              <a:gd name="connsiteX8" fmla="*/ 106742 w 7714968"/>
              <a:gd name="connsiteY8" fmla="*/ 5348915 h 6858000"/>
              <a:gd name="connsiteX9" fmla="*/ 0 w 7714968"/>
              <a:gd name="connsiteY9" fmla="*/ 5120268 h 6858000"/>
              <a:gd name="connsiteX10" fmla="*/ 0 w 7714968"/>
              <a:gd name="connsiteY10" fmla="*/ 1910728 h 6858000"/>
              <a:gd name="connsiteX11" fmla="*/ 2094 w 7714968"/>
              <a:gd name="connsiteY11" fmla="*/ 1905464 h 6858000"/>
              <a:gd name="connsiteX12" fmla="*/ 1486117 w 7714968"/>
              <a:gd name="connsiteY12" fmla="*/ 1497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14968" h="6858000">
                <a:moveTo>
                  <a:pt x="1736336" y="0"/>
                </a:moveTo>
                <a:lnTo>
                  <a:pt x="5645816" y="0"/>
                </a:lnTo>
                <a:lnTo>
                  <a:pt x="5839302" y="113594"/>
                </a:lnTo>
                <a:cubicBezTo>
                  <a:pt x="6966500" y="826715"/>
                  <a:pt x="7714968" y="2084387"/>
                  <a:pt x="7714968" y="3516874"/>
                </a:cubicBezTo>
                <a:cubicBezTo>
                  <a:pt x="7714968" y="4905952"/>
                  <a:pt x="7011174" y="6130651"/>
                  <a:pt x="5940720" y="6853836"/>
                </a:cubicBezTo>
                <a:lnTo>
                  <a:pt x="5934226" y="6858000"/>
                </a:lnTo>
                <a:lnTo>
                  <a:pt x="1447412" y="6858000"/>
                </a:lnTo>
                <a:lnTo>
                  <a:pt x="1440740" y="6853836"/>
                </a:lnTo>
                <a:cubicBezTo>
                  <a:pt x="878752" y="6474164"/>
                  <a:pt x="417824" y="5956262"/>
                  <a:pt x="106742" y="5348915"/>
                </a:cubicBezTo>
                <a:lnTo>
                  <a:pt x="0" y="5120268"/>
                </a:lnTo>
                <a:lnTo>
                  <a:pt x="0" y="1910728"/>
                </a:lnTo>
                <a:lnTo>
                  <a:pt x="2094" y="1905464"/>
                </a:lnTo>
                <a:cubicBezTo>
                  <a:pt x="316870" y="1185936"/>
                  <a:pt x="836008" y="576218"/>
                  <a:pt x="1486117" y="149702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  <a:alpha val="2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>
            <a:off x="611941" y="1447800"/>
            <a:ext cx="7313692" cy="6858000"/>
          </a:xfrm>
          <a:custGeom>
            <a:avLst/>
            <a:gdLst>
              <a:gd name="connsiteX0" fmla="*/ 2390577 w 7313692"/>
              <a:gd name="connsiteY0" fmla="*/ 0 h 6858000"/>
              <a:gd name="connsiteX1" fmla="*/ 4923117 w 7313692"/>
              <a:gd name="connsiteY1" fmla="*/ 0 h 6858000"/>
              <a:gd name="connsiteX2" fmla="*/ 5141490 w 7313692"/>
              <a:gd name="connsiteY2" fmla="*/ 86476 h 6858000"/>
              <a:gd name="connsiteX3" fmla="*/ 7313692 w 7313692"/>
              <a:gd name="connsiteY3" fmla="*/ 3429383 h 6858000"/>
              <a:gd name="connsiteX4" fmla="*/ 5141490 w 7313692"/>
              <a:gd name="connsiteY4" fmla="*/ 6772292 h 6858000"/>
              <a:gd name="connsiteX5" fmla="*/ 4925055 w 7313692"/>
              <a:gd name="connsiteY5" fmla="*/ 6858000 h 6858000"/>
              <a:gd name="connsiteX6" fmla="*/ 2388638 w 7313692"/>
              <a:gd name="connsiteY6" fmla="*/ 6858000 h 6858000"/>
              <a:gd name="connsiteX7" fmla="*/ 2172202 w 7313692"/>
              <a:gd name="connsiteY7" fmla="*/ 6772292 h 6858000"/>
              <a:gd name="connsiteX8" fmla="*/ 0 w 7313692"/>
              <a:gd name="connsiteY8" fmla="*/ 3429383 h 6858000"/>
              <a:gd name="connsiteX9" fmla="*/ 2172202 w 7313692"/>
              <a:gd name="connsiteY9" fmla="*/ 864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3692" h="6858000">
                <a:moveTo>
                  <a:pt x="2390577" y="0"/>
                </a:moveTo>
                <a:lnTo>
                  <a:pt x="4923117" y="0"/>
                </a:lnTo>
                <a:lnTo>
                  <a:pt x="5141490" y="86476"/>
                </a:lnTo>
                <a:cubicBezTo>
                  <a:pt x="6421307" y="655715"/>
                  <a:pt x="7313692" y="1938335"/>
                  <a:pt x="7313692" y="3429383"/>
                </a:cubicBezTo>
                <a:cubicBezTo>
                  <a:pt x="7313692" y="4920432"/>
                  <a:pt x="6421308" y="6203052"/>
                  <a:pt x="5141490" y="6772292"/>
                </a:cubicBezTo>
                <a:lnTo>
                  <a:pt x="4925055" y="6858000"/>
                </a:lnTo>
                <a:lnTo>
                  <a:pt x="2388638" y="6858000"/>
                </a:lnTo>
                <a:lnTo>
                  <a:pt x="2172202" y="6772292"/>
                </a:lnTo>
                <a:cubicBezTo>
                  <a:pt x="892385" y="6203052"/>
                  <a:pt x="0" y="4920432"/>
                  <a:pt x="0" y="3429383"/>
                </a:cubicBezTo>
                <a:cubicBezTo>
                  <a:pt x="0" y="1938335"/>
                  <a:pt x="892385" y="655715"/>
                  <a:pt x="2172202" y="86476"/>
                </a:cubicBezTo>
                <a:close/>
              </a:path>
            </a:pathLst>
          </a:custGeom>
          <a:solidFill>
            <a:srgbClr val="3984D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: 形状 9"/>
          <p:cNvSpPr/>
          <p:nvPr>
            <p:custDataLst>
              <p:tags r:id="rId3"/>
            </p:custDataLst>
          </p:nvPr>
        </p:nvSpPr>
        <p:spPr>
          <a:xfrm>
            <a:off x="9289965" y="6869336"/>
            <a:ext cx="3308435" cy="1436465"/>
          </a:xfrm>
          <a:custGeom>
            <a:avLst/>
            <a:gdLst>
              <a:gd name="connsiteX0" fmla="*/ 2072311 w 3308435"/>
              <a:gd name="connsiteY0" fmla="*/ 0 h 1436465"/>
              <a:gd name="connsiteX1" fmla="*/ 3175387 w 3308435"/>
              <a:gd name="connsiteY1" fmla="*/ 293607 h 1436465"/>
              <a:gd name="connsiteX2" fmla="*/ 3308435 w 3308435"/>
              <a:gd name="connsiteY2" fmla="*/ 376655 h 1436465"/>
              <a:gd name="connsiteX3" fmla="*/ 3308435 w 3308435"/>
              <a:gd name="connsiteY3" fmla="*/ 1436465 h 1436465"/>
              <a:gd name="connsiteX4" fmla="*/ 0 w 3308435"/>
              <a:gd name="connsiteY4" fmla="*/ 1436465 h 1436465"/>
              <a:gd name="connsiteX5" fmla="*/ 30369 w 3308435"/>
              <a:gd name="connsiteY5" fmla="*/ 1353490 h 1436465"/>
              <a:gd name="connsiteX6" fmla="*/ 2072311 w 3308435"/>
              <a:gd name="connsiteY6" fmla="*/ 0 h 14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8435" h="1436465">
                <a:moveTo>
                  <a:pt x="2072311" y="0"/>
                </a:moveTo>
                <a:cubicBezTo>
                  <a:pt x="2473908" y="0"/>
                  <a:pt x="2850555" y="106824"/>
                  <a:pt x="3175387" y="293607"/>
                </a:cubicBezTo>
                <a:lnTo>
                  <a:pt x="3308435" y="376655"/>
                </a:lnTo>
                <a:lnTo>
                  <a:pt x="3308435" y="1436465"/>
                </a:lnTo>
                <a:lnTo>
                  <a:pt x="0" y="1436465"/>
                </a:lnTo>
                <a:lnTo>
                  <a:pt x="30369" y="1353490"/>
                </a:lnTo>
                <a:cubicBezTo>
                  <a:pt x="366790" y="558101"/>
                  <a:pt x="1154375" y="0"/>
                  <a:pt x="2072311" y="0"/>
                </a:cubicBezTo>
                <a:close/>
              </a:path>
            </a:pathLst>
          </a:custGeom>
          <a:solidFill>
            <a:srgbClr val="3984D7">
              <a:lumMod val="60000"/>
              <a:lumOff val="40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073150" y="1724025"/>
            <a:ext cx="6391275" cy="630555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919480" y="2925445"/>
            <a:ext cx="11501120" cy="310070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对话场景词汇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长对话的综合练习及笔记训练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58775" lvl="0" indent="-358775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PS-Bullets" pitchFamily="2" charset="0"/>
              <a:buChar char=""/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90204" pitchFamily="34" charset="0"/>
                <a:ea typeface="微软雅黑" charset="-122"/>
              </a:rPr>
              <a:t>长演讲的分类、题型及解题技巧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835" y="1471295"/>
            <a:ext cx="10818495" cy="58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练习：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counselor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Visualization Project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dynamic map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Mediterranean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flexible </a:t>
            </a:r>
            <a:endParaRPr 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255" y="33655"/>
            <a:ext cx="12226290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笔记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  <p:pic>
        <p:nvPicPr>
          <p:cNvPr id="2" name="图片 1" descr="EBB3B029E55D8C6CB17D356E3BD50F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105" y="993775"/>
            <a:ext cx="8399145" cy="8618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890905"/>
            <a:ext cx="12805410" cy="667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1.What is the conversation mainly about?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A. The woman’s schedule of classes for the coming semester.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B. A job possibility in the dining hall.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C. The woman’s need to specialize in a particular subject.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D. Work involving the use of computer application.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582930"/>
            <a:ext cx="12805410" cy="729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2.What does the man imply about some professors?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A. They have difficulty with some computer technology.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B. They spend more time on research than on teaching.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C. They often understand an idea better after presenting it to students.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D. They often have their students give class presentations.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75273"/>
            <a:ext cx="12805410" cy="79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3.What does the Visualization Project provide to professors? Click on 2 answers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A. Recordings of their lectures for viewing by students in distant locations.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B. Presentations of data in ways that may give new insights into current research.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C. Specially made graphs, maps, and other on-screen aids for classrooms use.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D. Training in the use of computer software that shares data between academic departments.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275273"/>
            <a:ext cx="12805410" cy="79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4.What does the woman learn about staff members for Visualization Project? Click on 2 answers.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A. They deal with information on a wide variety of academic topics.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B. They often have to go to professors' offices to help.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C. They work at times of their own choosing.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D. They come from many different parts of the world.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695" y="1506538"/>
            <a:ext cx="12805410" cy="54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TPO35-conversation1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5.What does the man mean when he says this: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A. He doubts the woman's claim.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B. He agrees with what the woman says.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C. He needs to know more about the woman's class schedule.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000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　　D. He cannot evaluate the woman's qualifications.</a:t>
            </a:r>
            <a:endParaRPr lang="en-US" altLang="zh-CN" sz="4000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5975" y="1517522"/>
            <a:ext cx="11132850" cy="800101"/>
          </a:xfrm>
        </p:spPr>
        <p:txBody>
          <a:bodyPr>
            <a:noAutofit/>
          </a:bodyPr>
          <a:p>
            <a:r>
              <a:rPr lang="zh-CN" altLang="en-US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  <a:sym typeface="+mn-ea"/>
              </a:rPr>
              <a:t>长演讲的分类、题型及解题技巧</a:t>
            </a:r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905" y="2912110"/>
            <a:ext cx="12864465" cy="5969635"/>
          </a:xfrm>
        </p:spPr>
        <p:txBody>
          <a:bodyPr>
            <a:normAutofit fontScale="90000" lnSpcReduction="20000"/>
          </a:bodyPr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分类：对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真实大学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课堂教授教学和学生课堂讨论的真实还原，涉及题材广泛，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高频常考类型有</a:t>
            </a:r>
            <a:r>
              <a:rPr sz="3600" b="1" u="sng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社会科学、自然科学、生命科学和文化艺术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类。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社会科学类主要包括考古学、心理学、社会学、经济学、历史学、教育学、人类学等。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自然科学类主要包括地理学、天文学、环境科学、化学、生态学、物理学等。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生命科学类主要包括生物学、动物学、植物学等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艺术类主要涉及文学、建筑、艺术绘画、摄影、雕塑等题材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r>
              <a:rPr lang="en-US" altLang="zh-CN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1. </a:t>
            </a:r>
            <a:r>
              <a:rPr lang="zh-CN" altLang="en-US"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主旨题</a:t>
            </a:r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endParaRPr lang="zh-CN" altLang="en-US"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main idea of this lecture?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文章的开头直接给出；上节课➕本节课；重复；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新旧理论；专有名词；总结词；细节是错误选项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9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2. 细节题：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word “anthropologist" mean? According to the passage, What is the most significant event in 2.000 B.C.?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Why does the critic dislike the ancient style of sculpture?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把握信号词，如因果的accordingly，thus，列举、相似或对比、转折、强调、总结、定义、建议、数字。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910" y="257810"/>
            <a:ext cx="12226290" cy="846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图书馆与书店场景 Library &amp; Book Store 各个区域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front desk [frʌnt] [dɛsk] 前台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circulation desk [,sɝkjə'leʃən] [dɛsk] 借还处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reference section ['rɛfrəns] ['sɛkʃən] 参考书区域，工具书区域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stack [stæk] n.书库，书堆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collection [kə'lɛkʃən] n.藏书，馆藏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video library ['vɪdɪo] ['laɪbrɛri] 录像图书馆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language lab ['læŋɡwɪdʒ] [læb] 语音室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archive ['ɑrkaɪv] n.档案馆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microfilm ['maɪkrofɪlm] n.微缩胶卷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check out [tʃɛk] [aʊt] 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loan [lon] v.借; n.借贷物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return [rɪ'tɝn] v.还 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lnSpcReduction="2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3. 态度题：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professor’s attitude toward......？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通过语气、语调、重读来推测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演讲中比较学术，通过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形容词和副词的褒贬色彩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来确定说话者的意图。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marL="571500" indent="-571500" eaLnBrk="1" fontAlgn="auto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正确选项不是直接表述。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9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4. 推断题：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woman imply about the new medical research?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can we infer from the professor’s comment on the New England system?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推断须基于原文，着重听语气，其实考察细节，选择主旨相关内容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5. 重听题：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Listen again to part of the lecture, then answer the question. 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does the professor mean when she says this?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说话人的语气加强时、有人提问、文章结构转折处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结合重复的内容在录音材料中的上下文去推理才能得出答案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/>
          </a:bodyPr>
          <a:p>
            <a:pPr eaLnBrk="1" fontAlgn="auto" hangingPunct="1">
              <a:lnSpc>
                <a:spcPct val="150000"/>
              </a:lnSpc>
            </a:pP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组织结构题：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is the organization of this passage?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How is the lecture organized?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 method does the professor use to develop his idea?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考得很少但让人头疼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文章的组织结构，记录逻辑展开的框架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lnSpcReduction="1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内容连接题：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what’s the likely outcome of doing procedure X before procedure Y?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记笔记的能力，注意听顺序性的词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没有顺序性词提示，词汇含义、逻辑关系如因果、转折、强调、比较进行梳理。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会结合细节考查。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64515" y="1892300"/>
            <a:ext cx="12326620" cy="5969635"/>
          </a:xfrm>
        </p:spPr>
        <p:txBody>
          <a:bodyPr>
            <a:normAutofit fontScale="80000"/>
          </a:bodyPr>
          <a:p>
            <a:pPr eaLnBrk="1" fontAlgn="auto" hangingPunct="1">
              <a:lnSpc>
                <a:spcPct val="150000"/>
              </a:lnSpc>
            </a:pPr>
            <a:r>
              <a:rPr sz="4800" b="1" dirty="0">
                <a:solidFill>
                  <a:srgbClr val="FF0000"/>
                </a:solidFill>
                <a:latin typeface="Arial" panose="020B0604020202090204" pitchFamily="34" charset="0"/>
                <a:ea typeface="微软雅黑" charset="-122"/>
              </a:rPr>
              <a:t>配对表格题：</a:t>
            </a:r>
            <a:endParaRPr sz="4800" b="1" dirty="0">
              <a:solidFill>
                <a:srgbClr val="FF0000"/>
              </a:solidFill>
              <a:latin typeface="Arial" panose="020B0604020202090204" pitchFamily="34" charset="0"/>
              <a:ea typeface="微软雅黑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In the lecture, the professor discusses characteristics of folktales and fairy tales, indicate the characteristics of each type of the tale...Click in the correct boxes. This question is worth two points.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信息对号入座 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混偏反无</a:t>
            </a:r>
            <a:r>
              <a:rPr sz="3600" b="1">
                <a:solidFill>
                  <a:schemeClr val="tx1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一定不能</a:t>
            </a: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选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文章中会出现两个人或物，对它们多方面进行比较与对比。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sz="36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在听文章时，要对对是否可能会出现表格题进行预判，掌握先机。</a:t>
            </a:r>
            <a:endParaRPr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942048" y="2062691"/>
            <a:ext cx="11120704" cy="5969398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课后作业：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回顾本次课内容，完成所有单词记忆内容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完成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TPO35-40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的所有</a:t>
            </a:r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conversation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en-US" altLang="zh-CN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3. </a:t>
            </a:r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预习第四次课中十大考点（见讲义）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4000" b="1"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题目群里打卡</a:t>
            </a:r>
            <a:endParaRPr lang="zh-CN" altLang="en-US" sz="40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1"/>
          </p:nvPr>
        </p:nvSpPr>
        <p:spPr>
          <a:xfrm>
            <a:off x="559778" y="150071"/>
            <a:ext cx="11120704" cy="5969398"/>
          </a:xfrm>
        </p:spPr>
        <p:txBody>
          <a:bodyPr/>
          <a:p>
            <a:r>
              <a:rPr lang="zh-CN" altLang="en-US" sz="4000" b="1" i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【✨课程福利✨】</a:t>
            </a:r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4000" b="1" i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1. 微博打卡：#考虫托福系统班#+天数+收获+图片+@考虫托福 @相应科目的老师 </a:t>
            </a:r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@</a:t>
            </a:r>
            <a:r>
              <a:rPr lang="zh-CN" altLang="en-US" sz="3600" b="1" i="1">
                <a:solidFill>
                  <a:srgbClr val="0070C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酵母菁</a:t>
            </a:r>
            <a:endParaRPr lang="zh-CN" altLang="en-US" sz="3600" b="1" i="1">
              <a:solidFill>
                <a:srgbClr val="0070C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（1）每周一抽取2个上周连续打卡的虫子送抱枕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2. 听课评论，听课后点击右上角【评论】按钮，说说虫子们对课程的想法和感受，课程结束后抽2个考虫T恤喔！</a:t>
            </a:r>
            <a:endParaRPr lang="zh-CN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3" name="图片 2" descr="A23FB1FF4E39D3D827C7AA3927FC49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5102225"/>
            <a:ext cx="5579745" cy="4380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953000" y="3934460"/>
            <a:ext cx="2812415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770255" y="82550"/>
            <a:ext cx="2812415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2" name="图片 1" descr="2F5ADB2661BD1BC0BAD12A4317FBDDB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670" y="82550"/>
            <a:ext cx="8733790" cy="9558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910" y="173990"/>
            <a:ext cx="12226290" cy="895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renew [rɪ'nʊ] v.续借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extend [ɪk'stɛnd] v.延期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pick up [pɪk] [ʌp] 拿，取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request [rɪ'kwɛst] n.要求; v.请求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reserve [rɪ'zɝv] v.预定，预留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reshelf [rɪ'ʃɛlf] v.重新上架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recall ['rikɔl] v.召回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inter-library loan [ɪn'tə] ['laɪbrɛri] [lon] 馆际互借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loan period [lon] ['pɪrɪəd] 借书期限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due/overdue [du]/['ovɚ'dʊ] adj.到期的/逾期的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fine [faɪn] n.罚款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charge [tʃɑrdʒ] v.收钱，费用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borrowing privilege ['bɑroɪŋ] ['prɪvlɪdʒ] 借阅特权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rare book [rɛr] [bʊk] 珍藏本（书）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authorize ['ɔ:θəraiz] v.授权，批准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39090" y="153670"/>
            <a:ext cx="12326620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035" y="1494790"/>
            <a:ext cx="9371330" cy="7227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39090" y="90805"/>
            <a:ext cx="12326620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1417320"/>
            <a:ext cx="9076690" cy="7329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39090" y="90805"/>
            <a:ext cx="12326620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091565"/>
            <a:ext cx="10046335" cy="8068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39090" y="90805"/>
            <a:ext cx="12326620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1091565"/>
            <a:ext cx="9671685" cy="8533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39090" y="90805"/>
            <a:ext cx="12326620" cy="1000760"/>
          </a:xfrm>
        </p:spPr>
        <p:txBody>
          <a:bodyPr>
            <a:normAutofit fontScale="90000" lnSpcReduction="20000"/>
          </a:bodyPr>
          <a:p>
            <a:r>
              <a:rPr lang="zh-CN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综合练习：</a:t>
            </a:r>
            <a:endParaRPr lang="zh-CN"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TPO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43</a:t>
            </a:r>
            <a:r>
              <a:rPr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-C</a:t>
            </a:r>
            <a:r>
              <a:rPr lang="en-US" sz="3600" b="1">
                <a:solidFill>
                  <a:srgbClr val="FF0000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</a:rPr>
              <a:t>2</a:t>
            </a:r>
            <a:endParaRPr sz="3600" b="1">
              <a:solidFill>
                <a:srgbClr val="FF0000"/>
              </a:solidFill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  <a:p>
            <a:endParaRPr lang="en-US" sz="3600" b="1">
              <a:latin typeface="Lantinghei SC Demibold" panose="02000000000000000000" charset="-122"/>
              <a:ea typeface="Lantinghei SC Demibold" panose="02000000000000000000" charset="-122"/>
              <a:cs typeface="Lantinghei SC Demibold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1091565"/>
            <a:ext cx="10444480" cy="7905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12678" y="3516058"/>
            <a:ext cx="3301365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3800" dirty="0">
                <a:solidFill>
                  <a:srgbClr val="FF0000"/>
                </a:solidFill>
                <a:latin typeface="Helvetica" charset="0"/>
                <a:cs typeface="Helvetica" charset="0"/>
              </a:rPr>
              <a:t>E</a:t>
            </a:r>
            <a:r>
              <a:rPr kumimoji="1" lang="en-US" altLang="zh-CN" sz="138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nd</a:t>
            </a:r>
            <a:endParaRPr kumimoji="1" lang="en-US" altLang="zh-CN" sz="13800" dirty="0" smtClean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0865" y="121920"/>
            <a:ext cx="12226290" cy="950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查找资料</a:t>
            </a:r>
            <a:endParaRPr lang="zh-CN" altLang="en-US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search [sɝtʃ] v.搜索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research ['risɝtʃ] n.研究，调查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resource ['risɔrs] n.资源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source [sɔrs] n.来源；原始资料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material [mə'tɪrɪəl] n.材料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article ['ɑrtɪkl] n.文章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journal ['dʒɝnl] n.学术期刊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periodical [,pɪrɪ'ɑdɪkl] n.期刊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editorial [,ɛdɪ'tɔrɪəl] n.社论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gazette [gə'zɛt] n.公报，官报;时事报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literature ['lɪtrətʃɚ] n.文献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contemporary review [kən'tɛmpərɛri] [rɪ'vju] 当代评论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literature review ['lɪtrətʃɚ] [rɪ'vju] 文献综述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database ['detəbes] n.数据库 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electronic version [ɪ,lɛk'trɑnɪk] ['vɝʒn] 电子版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printed version ['prɪntɪd] ['vɝʒn] 印刷版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key words [ki] [wɝdz] 关键词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abstract ['æbstrækt] n.摘要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  <a:sym typeface="+mn-ea"/>
              </a:rPr>
              <a:t>summary ['sʌməri] n.摘要，概要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910" y="1282065"/>
            <a:ext cx="12226290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4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图书馆的辅助功能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print [prɪnt] v.打印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photocopy ['fotokɑpi] v.复印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scan [skæn] v.扫描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binding ['baɪndɪŋ] n.装订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internet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access/connection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['ɪntɚnɛt] ['æksɛs]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32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/[kə'nɛkʃən] 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910" y="293370"/>
            <a:ext cx="12226290" cy="944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4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场景词汇</a:t>
            </a:r>
            <a:endParaRPr lang="zh-CN" altLang="en-US" sz="32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网络连接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plug in [plʌɡ] [ɪn] 插入（电源）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insert ['ɪnsɝt] v.插入（卡）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hook up to [hʊk] [ʌp] [tu] 连接到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student orientation ['studnt] [orɪɛn'teʃən] （新生）情况介绍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brochure [bro'ʃʊr] n.手册，宣传册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sign in [saɪn] [ɪn] 签到，登记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sign up [saɪn] [ʌp] 登记，报名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rgbClr val="FF0000"/>
                </a:solidFill>
                <a:ea typeface="微软雅黑" charset="-122"/>
                <a:cs typeface="Lantinghei SC Demibold" panose="02000000000000000000" charset="-122"/>
              </a:rPr>
              <a:t>书店 </a:t>
            </a:r>
            <a:endParaRPr lang="zh-CN" altLang="en-US" sz="2800" b="1" dirty="0">
              <a:solidFill>
                <a:srgbClr val="FF0000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merchandise ['mɝtʃəndaɪs] n.商品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purchase ['pɝtʃəs] v.买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textbook / coursebook ['tɛkstbʊk]/['kɔrsbʊk] n.教科书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exchange [ɪks'tʃendʒ] n./v.兑换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full refund [fʊl] [ˈrifʌnd] 全额退款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credit ['krɛdɪt] n.积分，钱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shipment ['ʃɪpmənt] n.货物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order ['ɔrdɚ] n.订单；v.订购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edition [ɪˈdɪʃən] n.版本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zh-CN" altLang="en-US" sz="28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buyback ['baibæk] n.回购  </a:t>
            </a:r>
            <a:endParaRPr lang="zh-CN" altLang="en-US" sz="28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3470" y="2258060"/>
            <a:ext cx="10818495" cy="46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5755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tabLst>
                <a:tab pos="457200" algn="l"/>
              </a:tabLst>
              <a:defRPr sz="800">
                <a:solidFill>
                  <a:srgbClr val="A50021"/>
                </a:solidFill>
                <a:latin typeface="Arial" panose="020B0604020202090204" pitchFamily="34" charset="0"/>
              </a:defRPr>
            </a:lvl9pPr>
          </a:lstStyle>
          <a:p>
            <a:pPr indent="0" algn="l" eaLnBrk="1" hangingPunct="1"/>
            <a:r>
              <a:rPr lang="zh-CN" altLang="en-US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练习：</a:t>
            </a:r>
            <a:endParaRPr lang="zh-CN" altLang="en-US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5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TPO24-conversation1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Stephen Wolfram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in advance</a:t>
            </a:r>
            <a:endParaRPr lang="en-US" altLang="zh-CN" sz="4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r>
              <a:rPr lang="en-US" altLang="zh-CN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back order </a:t>
            </a:r>
            <a:r>
              <a:rPr lang="zh-CN" altLang="en-US" sz="4400" b="1" dirty="0">
                <a:solidFill>
                  <a:schemeClr val="tx1"/>
                </a:solidFill>
                <a:ea typeface="微软雅黑" charset="-122"/>
                <a:cs typeface="Lantinghei SC Demibold" panose="02000000000000000000" charset="-122"/>
              </a:rPr>
              <a:t>延期交货</a:t>
            </a:r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  <a:p>
            <a:pPr indent="0" algn="l" eaLnBrk="1" hangingPunct="1"/>
            <a:endParaRPr lang="en-US" altLang="zh-CN" sz="5400" b="1" dirty="0">
              <a:solidFill>
                <a:schemeClr val="tx1"/>
              </a:solidFill>
              <a:ea typeface="微软雅黑" charset="-122"/>
              <a:cs typeface="Lantinghei SC Demibold" panose="02000000000000000000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numdgm"/>
</p:tagLst>
</file>

<file path=ppt/tags/tag11.xml><?xml version="1.0" encoding="utf-8"?>
<p:tagLst xmlns:p="http://schemas.openxmlformats.org/presentationml/2006/main">
  <p:tag name="KSO_WM_SLIDE_MODEL_TYPE" val="numdgm"/>
</p:tagLst>
</file>

<file path=ppt/tags/tag12.xml><?xml version="1.0" encoding="utf-8"?>
<p:tagLst xmlns:p="http://schemas.openxmlformats.org/presentationml/2006/main">
  <p:tag name="KSO_WM_SLIDE_MODEL_TYPE" val="numdgm"/>
</p:tagLst>
</file>

<file path=ppt/tags/tag13.xml><?xml version="1.0" encoding="utf-8"?>
<p:tagLst xmlns:p="http://schemas.openxmlformats.org/presentationml/2006/main">
  <p:tag name="KSO_WM_SLIDE_MODEL_TYPE" val="numdgm"/>
</p:tagLst>
</file>

<file path=ppt/tags/tag14.xml><?xml version="1.0" encoding="utf-8"?>
<p:tagLst xmlns:p="http://schemas.openxmlformats.org/presentationml/2006/main">
  <p:tag name="KSO_WM_SLIDE_MODEL_TYPE" val="numdgm"/>
</p:tagLst>
</file>

<file path=ppt/tags/tag15.xml><?xml version="1.0" encoding="utf-8"?>
<p:tagLst xmlns:p="http://schemas.openxmlformats.org/presentationml/2006/main">
  <p:tag name="KSO_WM_SLIDE_MODEL_TYPE" val="numdgm"/>
</p:tagLst>
</file>

<file path=ppt/tags/tag16.xml><?xml version="1.0" encoding="utf-8"?>
<p:tagLst xmlns:p="http://schemas.openxmlformats.org/presentationml/2006/main">
  <p:tag name="KSO_WM_SLIDE_MODEL_TYPE" val="numdgm"/>
</p:tagLst>
</file>

<file path=ppt/tags/tag17.xml><?xml version="1.0" encoding="utf-8"?>
<p:tagLst xmlns:p="http://schemas.openxmlformats.org/presentationml/2006/main">
  <p:tag name="KSO_WM_SLIDE_MODEL_TYPE" val="numdgm"/>
</p:tagLst>
</file>

<file path=ppt/tags/tag18.xml><?xml version="1.0" encoding="utf-8"?>
<p:tagLst xmlns:p="http://schemas.openxmlformats.org/presentationml/2006/main">
  <p:tag name="KSO_WM_SLIDE_MODEL_TYPE" val="numdgm"/>
</p:tagLst>
</file>

<file path=ppt/tags/tag19.xml><?xml version="1.0" encoding="utf-8"?>
<p:tagLst xmlns:p="http://schemas.openxmlformats.org/presentationml/2006/main">
  <p:tag name="KSO_WM_SLIDE_MODEL_TYPE" val="numdgm"/>
</p:tagLst>
</file>

<file path=ppt/tags/tag2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5_1*i*1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MODEL_TYPE" val="numdgm"/>
</p:tagLst>
</file>

<file path=ppt/tags/tag21.xml><?xml version="1.0" encoding="utf-8"?>
<p:tagLst xmlns:p="http://schemas.openxmlformats.org/presentationml/2006/main">
  <p:tag name="KSO_WM_SLIDE_MODEL_TYPE" val="numdgm"/>
</p:tagLst>
</file>

<file path=ppt/tags/tag22.xml><?xml version="1.0" encoding="utf-8"?>
<p:tagLst xmlns:p="http://schemas.openxmlformats.org/presentationml/2006/main">
  <p:tag name="KSO_WM_SLIDE_MODEL_TYPE" val="numdgm"/>
</p:tagLst>
</file>

<file path=ppt/tags/tag23.xml><?xml version="1.0" encoding="utf-8"?>
<p:tagLst xmlns:p="http://schemas.openxmlformats.org/presentationml/2006/main">
  <p:tag name="KSO_WM_SLIDE_MODEL_TYPE" val="numdgm"/>
</p:tagLst>
</file>

<file path=ppt/tags/tag24.xml><?xml version="1.0" encoding="utf-8"?>
<p:tagLst xmlns:p="http://schemas.openxmlformats.org/presentationml/2006/main">
  <p:tag name="KSO_WM_SLIDE_MODEL_TYPE" val="numdgm"/>
</p:tagLst>
</file>

<file path=ppt/tags/tag25.xml><?xml version="1.0" encoding="utf-8"?>
<p:tagLst xmlns:p="http://schemas.openxmlformats.org/presentationml/2006/main">
  <p:tag name="KSO_WM_SLIDE_MODEL_TYPE" val="numdgm"/>
</p:tagLst>
</file>

<file path=ppt/tags/tag3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5_1*i*2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COLOR_SCHEME_SHAPE_ID" val="10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5_1*i*3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COLOR_SCHEME_SHAPE_ID" val="11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5_1*i*4"/>
  <p:tag name="KSO_WM_TEMPLATE_CATEGORY" val="diagram"/>
  <p:tag name="KSO_WM_TEMPLATE_INDEX" val="20194605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添加小标题：&#13;点击此处加正文您思想&#13;添加小标题：&#13;言简意赅阐述观点&#13;添加小标题：&#13;恰如其分表达您的观点"/>
  <p:tag name="KSO_WM_UNIT_NOCLEAR" val="1"/>
  <p:tag name="KSO_WM_UNIT_VALUE" val="10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5_1*f*1"/>
  <p:tag name="KSO_WM_TEMPLATE_CATEGORY" val="diagram"/>
  <p:tag name="KSO_WM_TEMPLATE_INDEX" val="20194605"/>
  <p:tag name="KSO_WM_UNIT_LAYERLEVEL" val="1"/>
  <p:tag name="KSO_WM_TAG_VERSION" val="1.0"/>
  <p:tag name="KSO_WM_BEAUTIFY_FLAG" val="#wm#"/>
  <p:tag name="KSO_WM_UNIT_SUBTYPE" val="a"/>
</p:tagLst>
</file>

<file path=ppt/tags/tag7.xml><?xml version="1.0" encoding="utf-8"?>
<p:tagLst xmlns:p="http://schemas.openxmlformats.org/presentationml/2006/main">
  <p:tag name="KSO_WM_SLIDE_COLORSCHEME_VERSION" val="3.2"/>
  <p:tag name="KSO_WM_SLIDE_ID" val="diagram2019460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194605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SLIDE_MODEL_TYPE" val="numdgm"/>
</p:tagLst>
</file>

<file path=ppt/tags/tag9.xml><?xml version="1.0" encoding="utf-8"?>
<p:tagLst xmlns:p="http://schemas.openxmlformats.org/presentationml/2006/main">
  <p:tag name="KSO_WM_SLIDE_MODEL_TYPE" val="numdg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11201</Words>
  <Application>WPS 演示</Application>
  <PresentationFormat>自定义</PresentationFormat>
  <Paragraphs>481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Arial</vt:lpstr>
      <vt:lpstr>方正书宋_GBK</vt:lpstr>
      <vt:lpstr>Wingdings</vt:lpstr>
      <vt:lpstr>Helvetica Light</vt:lpstr>
      <vt:lpstr>Lantinghei SC Demibold</vt:lpstr>
      <vt:lpstr>Lantinghei SC Extralight</vt:lpstr>
      <vt:lpstr>Helvetica Neue</vt:lpstr>
      <vt:lpstr>微软雅黑</vt:lpstr>
      <vt:lpstr>汉仪旗黑</vt:lpstr>
      <vt:lpstr>WPS-Bullets</vt:lpstr>
      <vt:lpstr>苹方-简</vt:lpstr>
      <vt:lpstr>Helvetica</vt:lpstr>
      <vt:lpstr>宋体</vt:lpstr>
      <vt:lpstr>Arial Unicode MS</vt:lpstr>
      <vt:lpstr>汉仪书宋二KW</vt:lpstr>
      <vt:lpstr>Wingdings</vt:lpstr>
      <vt:lpstr>宋体-简</vt:lpstr>
      <vt:lpstr>Apple Color Emoji</vt:lpstr>
      <vt:lpstr>White</vt:lpstr>
      <vt:lpstr>托福听力3</vt:lpstr>
      <vt:lpstr>第二节课回顾：  长对话部分的题型——重听题解题技巧 长对话部分的题型——功能题解题技巧 长对话部分的题型——推测题解题技巧 长对话部分的题型——推理题技巧 听力笔记方法、原则及笔记符号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长演讲的分类、题型及解题技巧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liuzijing</cp:lastModifiedBy>
  <cp:revision>54</cp:revision>
  <dcterms:created xsi:type="dcterms:W3CDTF">2021-06-01T13:57:31Z</dcterms:created>
  <dcterms:modified xsi:type="dcterms:W3CDTF">2021-06-01T13:57:31Z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