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3"/>
    <p:sldId id="376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268" r:id="rId14"/>
    <p:sldId id="274" r:id="rId15"/>
    <p:sldId id="515" r:id="rId16"/>
    <p:sldId id="518" r:id="rId17"/>
    <p:sldId id="516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427" r:id="rId28"/>
    <p:sldId id="428" r:id="rId29"/>
    <p:sldId id="529" r:id="rId30"/>
    <p:sldId id="453" r:id="rId31"/>
    <p:sldId id="460" r:id="rId32"/>
    <p:sldId id="454" r:id="rId33"/>
    <p:sldId id="455" r:id="rId34"/>
    <p:sldId id="456" r:id="rId35"/>
    <p:sldId id="457" r:id="rId36"/>
    <p:sldId id="458" r:id="rId37"/>
    <p:sldId id="459" r:id="rId38"/>
    <p:sldId id="530" r:id="rId39"/>
    <p:sldId id="431" r:id="rId40"/>
    <p:sldId id="531" r:id="rId41"/>
    <p:sldId id="461" r:id="rId42"/>
    <p:sldId id="462" r:id="rId43"/>
    <p:sldId id="536" r:id="rId44"/>
    <p:sldId id="463" r:id="rId45"/>
    <p:sldId id="532" r:id="rId46"/>
    <p:sldId id="533" r:id="rId47"/>
    <p:sldId id="534" r:id="rId48"/>
    <p:sldId id="418" r:id="rId49"/>
    <p:sldId id="468" r:id="rId50"/>
    <p:sldId id="483" r:id="rId51"/>
    <p:sldId id="484" r:id="rId52"/>
    <p:sldId id="277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xfrm>
            <a:off x="1110482" y="2708845"/>
            <a:ext cx="10464801" cy="179529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5" name="Shape 15"/>
          <p:cNvSpPr/>
          <p:nvPr userDrawn="1"/>
        </p:nvSpPr>
        <p:spPr>
          <a:xfrm>
            <a:off x="1110482" y="2079614"/>
            <a:ext cx="10464801" cy="7162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algn="l">
              <a:defRPr sz="300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Lantinghei SC Extralight" panose="02000000000000000000" charset="-122"/>
              </a:defRPr>
            </a:lvl1pPr>
          </a:lstStyle>
          <a:p>
            <a:r>
              <a:rPr dirty="0"/>
              <a:t>考虫英语研究院</a:t>
            </a:r>
            <a:endParaRPr dirty="0"/>
          </a:p>
        </p:txBody>
      </p:sp>
      <p:sp>
        <p:nvSpPr>
          <p:cNvPr id="16" name="Shape 16"/>
          <p:cNvSpPr>
            <a:spLocks noGrp="1"/>
          </p:cNvSpPr>
          <p:nvPr>
            <p:ph type="body" sz="half" idx="1" hasCustomPrompt="1"/>
          </p:nvPr>
        </p:nvSpPr>
        <p:spPr>
          <a:xfrm>
            <a:off x="1270000" y="6377983"/>
            <a:ext cx="9222185" cy="287153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1pPr>
            <a:lvl2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2pPr>
            <a:lvl3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3pPr>
            <a:lvl4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4pPr>
            <a:lvl5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标题文本</a:t>
            </a:r>
            <a:endParaRPr dirty="0"/>
          </a:p>
        </p:txBody>
      </p:sp>
      <p:sp>
        <p:nvSpPr>
          <p:cNvPr id="27" name="Shape 2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/>
          <a:lstStyle>
            <a:lvl1pPr marL="444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/>
          <a:lstStyle>
            <a:lvl1pPr marL="444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3295"/>
            <a:ext cx="13004800" cy="1047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35975" y="1855342"/>
            <a:ext cx="11132850" cy="8001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42048" y="2887556"/>
            <a:ext cx="11120704" cy="596939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/>
        </p:nvSpPr>
        <p:spPr>
          <a:xfrm>
            <a:off x="10174378" y="3015"/>
            <a:ext cx="2252339" cy="1034989"/>
          </a:xfrm>
          <a:prstGeom prst="rect">
            <a:avLst/>
          </a:prstGeom>
          <a:solidFill>
            <a:srgbClr val="FFD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2612" y="234060"/>
            <a:ext cx="1414113" cy="5728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3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32050" y="3152140"/>
            <a:ext cx="8331835" cy="1795145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dirty="0"/>
              <a:t>托福听力</a:t>
            </a:r>
            <a:r>
              <a:rPr lang="en-US" altLang="zh-CN" sz="8800" dirty="0"/>
              <a:t>4</a:t>
            </a:r>
            <a:endParaRPr lang="en-US" altLang="zh-CN" sz="8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4233545" y="4947285"/>
            <a:ext cx="4980305" cy="2449830"/>
          </a:xfrm>
        </p:spPr>
        <p:txBody>
          <a:bodyPr/>
          <a:lstStyle/>
          <a:p>
            <a:pPr algn="ctr"/>
            <a:r>
              <a:rPr lang="zh-CN" altLang="en-US" sz="4400"/>
              <a:t>金牌听力名师</a:t>
            </a:r>
            <a:endParaRPr lang="zh-CN" altLang="en-US" sz="4400"/>
          </a:p>
          <a:p>
            <a:pPr algn="ctr"/>
            <a:r>
              <a:rPr lang="zh-CN" altLang="en-US" sz="4400"/>
              <a:t>大菁儿老师</a:t>
            </a:r>
            <a:endParaRPr lang="zh-CN" altLang="en-US" sz="4400"/>
          </a:p>
          <a:p>
            <a:pPr algn="ctr"/>
            <a:r>
              <a:rPr lang="en-US" altLang="zh-CN" sz="4400"/>
              <a:t>2021.6.7</a:t>
            </a:r>
            <a:endParaRPr lang="en-US" altLang="zh-CN" sz="4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4610735"/>
            <a:ext cx="3171190" cy="3171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905" y="4610735"/>
            <a:ext cx="3218815" cy="3122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 lnSpcReduction="10000"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内容连接题：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what’s the likely outcome of doing procedure X before procedure Y?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记笔记的能力，注意听顺序性的词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没有顺序性词提示，词汇含义、逻辑关系如因果、转折、强调、比较进行梳理。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会结合细节考查。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 fontScale="80000"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配对表格题：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In the lecture, the professor discusses characteristics of folktales and fairy tales, indicate the characteristics of each type of the tale...Click in the correct boxes. This question is worth two points.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信息对号入座 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混偏反无</a:t>
            </a:r>
            <a:r>
              <a:rPr sz="3600" b="1">
                <a:solidFill>
                  <a:schemeClr val="tx1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一定不能</a:t>
            </a: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选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文章中会出现两个人或物，对它们多方面进行比较与对比。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在听文章时，要对对是否可能会出现表格题进行预判，掌握先机。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1"/>
            </p:custDataLst>
          </p:nvPr>
        </p:nvSpPr>
        <p:spPr>
          <a:xfrm>
            <a:off x="406400" y="1447800"/>
            <a:ext cx="8077200" cy="6858000"/>
          </a:xfrm>
          <a:custGeom>
            <a:avLst/>
            <a:gdLst>
              <a:gd name="connsiteX0" fmla="*/ 1736336 w 7714968"/>
              <a:gd name="connsiteY0" fmla="*/ 0 h 6858000"/>
              <a:gd name="connsiteX1" fmla="*/ 5645816 w 7714968"/>
              <a:gd name="connsiteY1" fmla="*/ 0 h 6858000"/>
              <a:gd name="connsiteX2" fmla="*/ 5839302 w 7714968"/>
              <a:gd name="connsiteY2" fmla="*/ 113594 h 6858000"/>
              <a:gd name="connsiteX3" fmla="*/ 7714968 w 7714968"/>
              <a:gd name="connsiteY3" fmla="*/ 3516874 h 6858000"/>
              <a:gd name="connsiteX4" fmla="*/ 5940720 w 7714968"/>
              <a:gd name="connsiteY4" fmla="*/ 6853836 h 6858000"/>
              <a:gd name="connsiteX5" fmla="*/ 5934226 w 7714968"/>
              <a:gd name="connsiteY5" fmla="*/ 6858000 h 6858000"/>
              <a:gd name="connsiteX6" fmla="*/ 1447412 w 7714968"/>
              <a:gd name="connsiteY6" fmla="*/ 6858000 h 6858000"/>
              <a:gd name="connsiteX7" fmla="*/ 1440740 w 7714968"/>
              <a:gd name="connsiteY7" fmla="*/ 6853836 h 6858000"/>
              <a:gd name="connsiteX8" fmla="*/ 106742 w 7714968"/>
              <a:gd name="connsiteY8" fmla="*/ 5348915 h 6858000"/>
              <a:gd name="connsiteX9" fmla="*/ 0 w 7714968"/>
              <a:gd name="connsiteY9" fmla="*/ 5120268 h 6858000"/>
              <a:gd name="connsiteX10" fmla="*/ 0 w 7714968"/>
              <a:gd name="connsiteY10" fmla="*/ 1910728 h 6858000"/>
              <a:gd name="connsiteX11" fmla="*/ 2094 w 7714968"/>
              <a:gd name="connsiteY11" fmla="*/ 1905464 h 6858000"/>
              <a:gd name="connsiteX12" fmla="*/ 1486117 w 7714968"/>
              <a:gd name="connsiteY12" fmla="*/ 1497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14968" h="6858000">
                <a:moveTo>
                  <a:pt x="1736336" y="0"/>
                </a:moveTo>
                <a:lnTo>
                  <a:pt x="5645816" y="0"/>
                </a:lnTo>
                <a:lnTo>
                  <a:pt x="5839302" y="113594"/>
                </a:lnTo>
                <a:cubicBezTo>
                  <a:pt x="6966500" y="826715"/>
                  <a:pt x="7714968" y="2084387"/>
                  <a:pt x="7714968" y="3516874"/>
                </a:cubicBezTo>
                <a:cubicBezTo>
                  <a:pt x="7714968" y="4905952"/>
                  <a:pt x="7011174" y="6130651"/>
                  <a:pt x="5940720" y="6853836"/>
                </a:cubicBezTo>
                <a:lnTo>
                  <a:pt x="5934226" y="6858000"/>
                </a:lnTo>
                <a:lnTo>
                  <a:pt x="1447412" y="6858000"/>
                </a:lnTo>
                <a:lnTo>
                  <a:pt x="1440740" y="6853836"/>
                </a:lnTo>
                <a:cubicBezTo>
                  <a:pt x="878752" y="6474164"/>
                  <a:pt x="417824" y="5956262"/>
                  <a:pt x="106742" y="5348915"/>
                </a:cubicBezTo>
                <a:lnTo>
                  <a:pt x="0" y="5120268"/>
                </a:lnTo>
                <a:lnTo>
                  <a:pt x="0" y="1910728"/>
                </a:lnTo>
                <a:lnTo>
                  <a:pt x="2094" y="1905464"/>
                </a:lnTo>
                <a:cubicBezTo>
                  <a:pt x="316870" y="1185936"/>
                  <a:pt x="836008" y="576218"/>
                  <a:pt x="1486117" y="149702"/>
                </a:cubicBezTo>
                <a:close/>
              </a:path>
            </a:pathLst>
          </a:custGeom>
          <a:solidFill>
            <a:srgbClr val="3984D7">
              <a:lumMod val="40000"/>
              <a:lumOff val="60000"/>
              <a:alpha val="2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2"/>
            </p:custDataLst>
          </p:nvPr>
        </p:nvSpPr>
        <p:spPr>
          <a:xfrm>
            <a:off x="611941" y="1447800"/>
            <a:ext cx="7313692" cy="6858000"/>
          </a:xfrm>
          <a:custGeom>
            <a:avLst/>
            <a:gdLst>
              <a:gd name="connsiteX0" fmla="*/ 2390577 w 7313692"/>
              <a:gd name="connsiteY0" fmla="*/ 0 h 6858000"/>
              <a:gd name="connsiteX1" fmla="*/ 4923117 w 7313692"/>
              <a:gd name="connsiteY1" fmla="*/ 0 h 6858000"/>
              <a:gd name="connsiteX2" fmla="*/ 5141490 w 7313692"/>
              <a:gd name="connsiteY2" fmla="*/ 86476 h 6858000"/>
              <a:gd name="connsiteX3" fmla="*/ 7313692 w 7313692"/>
              <a:gd name="connsiteY3" fmla="*/ 3429383 h 6858000"/>
              <a:gd name="connsiteX4" fmla="*/ 5141490 w 7313692"/>
              <a:gd name="connsiteY4" fmla="*/ 6772292 h 6858000"/>
              <a:gd name="connsiteX5" fmla="*/ 4925055 w 7313692"/>
              <a:gd name="connsiteY5" fmla="*/ 6858000 h 6858000"/>
              <a:gd name="connsiteX6" fmla="*/ 2388638 w 7313692"/>
              <a:gd name="connsiteY6" fmla="*/ 6858000 h 6858000"/>
              <a:gd name="connsiteX7" fmla="*/ 2172202 w 7313692"/>
              <a:gd name="connsiteY7" fmla="*/ 6772292 h 6858000"/>
              <a:gd name="connsiteX8" fmla="*/ 0 w 7313692"/>
              <a:gd name="connsiteY8" fmla="*/ 3429383 h 6858000"/>
              <a:gd name="connsiteX9" fmla="*/ 2172202 w 7313692"/>
              <a:gd name="connsiteY9" fmla="*/ 864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3692" h="6858000">
                <a:moveTo>
                  <a:pt x="2390577" y="0"/>
                </a:moveTo>
                <a:lnTo>
                  <a:pt x="4923117" y="0"/>
                </a:lnTo>
                <a:lnTo>
                  <a:pt x="5141490" y="86476"/>
                </a:lnTo>
                <a:cubicBezTo>
                  <a:pt x="6421307" y="655715"/>
                  <a:pt x="7313692" y="1938335"/>
                  <a:pt x="7313692" y="3429383"/>
                </a:cubicBezTo>
                <a:cubicBezTo>
                  <a:pt x="7313692" y="4920432"/>
                  <a:pt x="6421308" y="6203052"/>
                  <a:pt x="5141490" y="6772292"/>
                </a:cubicBezTo>
                <a:lnTo>
                  <a:pt x="4925055" y="6858000"/>
                </a:lnTo>
                <a:lnTo>
                  <a:pt x="2388638" y="6858000"/>
                </a:lnTo>
                <a:lnTo>
                  <a:pt x="2172202" y="6772292"/>
                </a:lnTo>
                <a:cubicBezTo>
                  <a:pt x="892385" y="6203052"/>
                  <a:pt x="0" y="4920432"/>
                  <a:pt x="0" y="3429383"/>
                </a:cubicBezTo>
                <a:cubicBezTo>
                  <a:pt x="0" y="1938335"/>
                  <a:pt x="892385" y="655715"/>
                  <a:pt x="2172202" y="86476"/>
                </a:cubicBezTo>
                <a:close/>
              </a:path>
            </a:pathLst>
          </a:custGeom>
          <a:solidFill>
            <a:srgbClr val="3984D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: 形状 9"/>
          <p:cNvSpPr/>
          <p:nvPr>
            <p:custDataLst>
              <p:tags r:id="rId3"/>
            </p:custDataLst>
          </p:nvPr>
        </p:nvSpPr>
        <p:spPr>
          <a:xfrm>
            <a:off x="9289965" y="6869336"/>
            <a:ext cx="3308435" cy="1436465"/>
          </a:xfrm>
          <a:custGeom>
            <a:avLst/>
            <a:gdLst>
              <a:gd name="connsiteX0" fmla="*/ 2072311 w 3308435"/>
              <a:gd name="connsiteY0" fmla="*/ 0 h 1436465"/>
              <a:gd name="connsiteX1" fmla="*/ 3175387 w 3308435"/>
              <a:gd name="connsiteY1" fmla="*/ 293607 h 1436465"/>
              <a:gd name="connsiteX2" fmla="*/ 3308435 w 3308435"/>
              <a:gd name="connsiteY2" fmla="*/ 376655 h 1436465"/>
              <a:gd name="connsiteX3" fmla="*/ 3308435 w 3308435"/>
              <a:gd name="connsiteY3" fmla="*/ 1436465 h 1436465"/>
              <a:gd name="connsiteX4" fmla="*/ 0 w 3308435"/>
              <a:gd name="connsiteY4" fmla="*/ 1436465 h 1436465"/>
              <a:gd name="connsiteX5" fmla="*/ 30369 w 3308435"/>
              <a:gd name="connsiteY5" fmla="*/ 1353490 h 1436465"/>
              <a:gd name="connsiteX6" fmla="*/ 2072311 w 3308435"/>
              <a:gd name="connsiteY6" fmla="*/ 0 h 143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8435" h="1436465">
                <a:moveTo>
                  <a:pt x="2072311" y="0"/>
                </a:moveTo>
                <a:cubicBezTo>
                  <a:pt x="2473908" y="0"/>
                  <a:pt x="2850555" y="106824"/>
                  <a:pt x="3175387" y="293607"/>
                </a:cubicBezTo>
                <a:lnTo>
                  <a:pt x="3308435" y="376655"/>
                </a:lnTo>
                <a:lnTo>
                  <a:pt x="3308435" y="1436465"/>
                </a:lnTo>
                <a:lnTo>
                  <a:pt x="0" y="1436465"/>
                </a:lnTo>
                <a:lnTo>
                  <a:pt x="30369" y="1353490"/>
                </a:lnTo>
                <a:cubicBezTo>
                  <a:pt x="366790" y="558101"/>
                  <a:pt x="1154375" y="0"/>
                  <a:pt x="2072311" y="0"/>
                </a:cubicBezTo>
                <a:close/>
              </a:path>
            </a:pathLst>
          </a:custGeom>
          <a:solidFill>
            <a:srgbClr val="3984D7">
              <a:lumMod val="60000"/>
              <a:lumOff val="40000"/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1073150" y="1724025"/>
            <a:ext cx="6391275" cy="630555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919480" y="2925445"/>
            <a:ext cx="11501120" cy="3100705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"/>
            </a:pPr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  <a:t>十大考点——主旨+定义；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"/>
            </a:pPr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  <a:t>自然科学词汇串讲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"/>
            </a:pPr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  <a:t>考古学、心理学文章精讲精练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955" y="242253"/>
            <a:ext cx="12226290" cy="692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考点一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记主旨：lecture里主旨出现在1’20左右。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Today I will be talking about…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 will be discussing…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 am here to talk about…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 wonder if you can…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 ’ve got some questions about…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Now/today/this time/this period…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2135" y="1307465"/>
            <a:ext cx="8127365" cy="713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主旨题练习</a:t>
            </a:r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TPO52-L4玛雅文明</a:t>
            </a:r>
            <a:r>
              <a:rPr lang="en-US" altLang="zh-CN" sz="40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~1'09</a:t>
            </a:r>
            <a:endParaRPr lang="en-US" altLang="zh-CN" sz="40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archaeology 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ancient civilization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settlements 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date back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cultural achievement</a:t>
            </a:r>
            <a:endParaRPr lang="en-US" altLang="zh-CN" sz="48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085" y="239078"/>
            <a:ext cx="1109408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练习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TPO52-L4玛雅文明</a:t>
            </a:r>
            <a:r>
              <a:rPr lang="en-US" altLang="zh-CN" sz="40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~1'09</a:t>
            </a:r>
            <a:endParaRPr lang="en-US" altLang="zh-CN" sz="40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0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笔记</a:t>
            </a:r>
            <a:endParaRPr lang="en-US" altLang="zh-CN" sz="40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Maya-anc cilvl(mex+ cen us)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3000 Y (6-900 ce)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golden age</a:t>
            </a:r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”</a:t>
            </a:r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classic peri</a:t>
            </a:r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”</a:t>
            </a:r>
            <a:endParaRPr lang="zh-CN" alt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after...</a:t>
            </a:r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”</a:t>
            </a:r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post~~~</a:t>
            </a:r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”</a:t>
            </a:r>
            <a:endParaRPr lang="zh-CN" alt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evi: flourish </a:t>
            </a:r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“</a:t>
            </a:r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late post~~~</a:t>
            </a:r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”</a:t>
            </a:r>
            <a:endParaRPr lang="zh-CN" alt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1014413"/>
            <a:ext cx="12226290" cy="772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TPO52-lecture4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1.What is the main purpose of the lecture?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To familiarize students with the Mayan civilization in the Classic Period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To prepare students for an archaeology project about the Mayan civilization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To provide evidence for a point made in a previous class about the Mayan civilization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To call into question a common view about the decline of ancient Mayan civilization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8795" y="1922780"/>
            <a:ext cx="9039225" cy="590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主旨题练习</a:t>
            </a:r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2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TPO29-L3克洛维斯人的藏物处</a:t>
            </a:r>
            <a:endParaRPr lang="en-US" altLang="zh-CN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settlement 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archaeologists 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clovis people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Hemisphere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address question</a:t>
            </a:r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085" y="1204913"/>
            <a:ext cx="11094085" cy="510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练习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TPO29-L3克洛维斯人的藏物处0-'41</a:t>
            </a:r>
            <a:endParaRPr lang="en-US" altLang="zh-CN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endParaRPr lang="en-US" altLang="zh-CN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40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笔记</a:t>
            </a:r>
            <a:endParaRPr lang="en-US" altLang="zh-CN" sz="40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clovis </a:t>
            </a:r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人  </a:t>
            </a:r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2</a:t>
            </a:r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？（</a:t>
            </a:r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when arrive+ 1 </a:t>
            </a:r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西半球？）</a:t>
            </a:r>
            <a:endParaRPr lang="zh-CN" alt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culture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255270"/>
            <a:ext cx="12226290" cy="883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TPO29-lecture3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1.What is the main purpose of the lecture?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To explain the method used to date Clovis caches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To compare two different types of Clovis </a:t>
            </a:r>
            <a:r>
              <a:rPr lang="en-US" altLang="zh-CN" sz="4800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caches </a:t>
            </a:r>
            <a:r>
              <a:rPr lang="zh-CN" altLang="en-US" sz="4800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贮藏处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To discuss possible interpretations of Clovis caches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To show how caches indicate the route traveled by the Clovis people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0945" y="1779270"/>
            <a:ext cx="11132820" cy="6195695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第三节课回顾：</a:t>
            </a:r>
            <a:br>
              <a:rPr lang="zh-CN" altLang="en-US" sz="48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</a:br>
            <a:b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</a:br>
            <a: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对话场景词汇</a:t>
            </a:r>
            <a:b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</a:br>
            <a: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长对话的综合练习及笔记训练</a:t>
            </a:r>
            <a:b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</a:br>
            <a: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长演讲的分类、题型及解题技巧</a:t>
            </a:r>
            <a:b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</a:br>
            <a:endParaRPr lang="zh-CN" altLang="en-US" sz="40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3430" y="217488"/>
            <a:ext cx="8978265" cy="787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主旨题练习</a:t>
            </a:r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3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TPO24-L3巨型动物~54</a:t>
            </a:r>
            <a:r>
              <a:rPr lang="zh-CN" altLang="en-US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’</a:t>
            </a:r>
            <a:endParaRPr lang="zh-CN" altLang="en-US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mammoths 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猛犸象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mastodons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乳齿象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tusks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长牙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endParaRPr lang="en-US" altLang="zh-CN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giant sloths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大地懒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0" y="7074535"/>
            <a:ext cx="4735195" cy="2560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120" y="4274185"/>
            <a:ext cx="4556125" cy="2800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55" y="1097915"/>
            <a:ext cx="4592955" cy="31762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5040" y="216535"/>
            <a:ext cx="11094085" cy="633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练习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TPO24-L3巨型动物</a:t>
            </a:r>
            <a:endParaRPr lang="en-US" altLang="zh-CN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zh-CN" altLang="en-US" sz="40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笔记</a:t>
            </a:r>
            <a:endParaRPr lang="zh-CN" altLang="en-US" sz="40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11-10 BCE  m+m big tusk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camels, giant sloths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maga fauna dis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theory1:human   clovis plp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229553"/>
            <a:ext cx="12226290" cy="784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TPO29-lecture3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1.What is the lecture mainly about?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Theories about how large animals were able to survive the most recent ice age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Environmental changes that occur following an ice age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Theories about the hunting methods used by early humans in North America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Explanations for the disappearance of large animals in North America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306388"/>
            <a:ext cx="12226290" cy="901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考点二 ：</a:t>
            </a:r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记定义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提示: What I mean by … is …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或自己问问题：what is…？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屏幕出现生词，随时出现解释（必考）把解释的名词听出来，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不用写意思，听懂即可</a:t>
            </a:r>
            <a:endParaRPr lang="zh-CN" altLang="en-US" sz="44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信号词：</a:t>
            </a:r>
            <a:endParaRPr lang="zh-CN" altLang="en-US" sz="4400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	</a:t>
            </a:r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what I mean is…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	All that means is…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	…which is/that is…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	…is… In other words,…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	… is referred to as…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	… is named/known/called…</a:t>
            </a:r>
            <a:endParaRPr lang="zh-CN" altLang="en-US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39390" y="1505585"/>
            <a:ext cx="8127365" cy="516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定义练习</a:t>
            </a:r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TPO2-L1 行为主义 45</a:t>
            </a:r>
            <a:r>
              <a:rPr lang="zh-CN" altLang="en-US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‘</a:t>
            </a:r>
            <a:r>
              <a:rPr lang="en-US" altLang="zh-CN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-52</a:t>
            </a:r>
            <a:r>
              <a:rPr lang="zh-CN" altLang="en-US" sz="4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’</a:t>
            </a:r>
            <a:endParaRPr lang="zh-CN" altLang="en-US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laryngeal </a:t>
            </a:r>
            <a:endParaRPr lang="en-US" altLang="zh-CN" sz="40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larynx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喉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voice box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7870" y="1507490"/>
            <a:ext cx="11529060" cy="673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3600" b="1" dirty="0">
                <a:solidFill>
                  <a:srgbClr val="0070C0"/>
                </a:solidFill>
                <a:ea typeface="微软雅黑" charset="-122"/>
                <a:cs typeface="Lantinghei SC Demibold" panose="02000000000000000000" charset="-122"/>
              </a:rPr>
              <a:t>One kind of habit that he studied are laryngeal habits.Watson thought laryngeal habits...you know, from larynx, in other words, related to the voice box...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2.Why does the professor say this?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A. To give an example of a laryngeal habit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B. To explain the meaning of a term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C. To explain why he is discussing laryngeal habits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charset="-122"/>
                <a:cs typeface="Lantinghei SC Demibold" panose="02000000000000000000" charset="-122"/>
              </a:rPr>
              <a:t>D. To remind students of a point he had discussed previously.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148908"/>
            <a:ext cx="12226290" cy="79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心理学场景词汇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aggressive behavior [əˈgresiv] - 侵犯行为；攻击行为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amnesia [æm'niʒə] n.失忆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analogue ['ænəlɒɡ] adj.相似物的；n.相似物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anticipate [æn'tɪsə'pet] v.预期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behaviorism [bɪ'hevjɚ,ɪzəm] n.行为主义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blind spot [blaɪnd][spɒt] 盲点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capability [ˌkeɪpəˈbɪləti] n.才能，能力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capacity [kə'pæsɪtɪ] n.容量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cognition [kɒgˈnɪʃn] n.认知，认识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cognitive [ˈkɔgnitiv] adj.认知的，认知能力的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conditioning [kən'dɪʃənɪŋ] n.条件，条件反射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consciousness [ˈkɒnʃəsnəs] n.意识，观念；知觉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subconscious [,sʌb'kɑnʃəs] adj.潜意识的；下意识的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955" y="149860"/>
            <a:ext cx="12226290" cy="883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心理学</a:t>
            </a:r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distraction [dɪ'strækʃən] n.注意力分散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disturbing [dɪ'stɝbɪŋ] adj.使人不安的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electrode [ɪ'lektrəʊd] n.电极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empathy ['ɛmpəθi] n.同感共鸣，感同身受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gist [dʒɪst] n.要点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hasten ['hesn] v.加速；使加紧；催促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hesitation [,hɛzə'teʃən] n.犹豫；踌躇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identify [aɪˈdentɪfaɪ] v.识别认出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ideomotor [ɪdɪə'motɚ] adj.观念运动的; 意想[精神]性运动的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imitation [,ɪmɪ'teʃən] n.模仿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intelligence [ɪnˈtelɪdʒəns] n.智力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low priority [ləʊ][praɪ'ɒrɪtɪ] 低优先级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dmental ['mɛntl] adj.精神的，思想的，心理的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mentality [mɛn'tæləti] n.心态; 思想方法 智力, 智能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muscular ['mʌskjəlɚ] adj.肌(肉)的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objective [əb'dʒektɪv] adj.客观的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subjective [səb'dʒɛktɪv] adj.主观的 </a:t>
            </a:r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0230" y="196216"/>
            <a:ext cx="12226290" cy="944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心理学</a:t>
            </a:r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optic nerve ['ɒptɪk] [nɜːv] 视觉神经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perception [pə'sepʃ(ə)n] n.洞察力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questionnaire [,kwestʃə'nεə] n.问卷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repress [rɪ'prɛs] v.压抑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self-awareness - [ə'wɛrnəs] n.自我意识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self-recognition - [,rɛkəɡ'nɪʃən] n.自我认知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sign language [saɪn] - 聋哑人的手语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social behavior ['soʃl] [bɪ'hevjɚ] 社会行为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sparse [spɑrs] adj.稀疏的；稀少的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stimulus ['stɪmjələs] n.刺激（复数：stimuli）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prop [prɑp] n.道具；支撑物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immediate environment [ɪ'midɪət] - 直接环境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uncertain [ʌnˈsɜ:tn] n.不确定的；不稳定的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visual cortex ['vɪʒjʊəl] ['kɔ:teks] 视觉皮层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infant ['ɪnfənt] n.婴儿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inborn [,ɪn'bɔrn] adj.天生的；先天的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innate [ɪ'net] adj.先天的；固有的；与生俱来的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instinctive [ɪn'stɪŋktɪv] adj.本能的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negative ['neɡətiv] adj.消极的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presumably [prɪˈzuːməbli] adv.据推测，可能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3720" y="277495"/>
            <a:ext cx="11336020" cy="849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练习：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TPO15-lecture1</a:t>
            </a:r>
            <a:r>
              <a:rPr lang="en-US" altLang="zh-CN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注意力分散的处理机制</a:t>
            </a:r>
            <a:endParaRPr lang="en-US" altLang="zh-CN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Cognitive Failures Questionnaire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measure distraction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frequency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Lavie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irrelevant information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low priority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monitor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perceive</a:t>
            </a:r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35975" y="1517522"/>
            <a:ext cx="11132850" cy="800101"/>
          </a:xfrm>
        </p:spPr>
        <p:txBody>
          <a:bodyPr>
            <a:noAutofit/>
          </a:bodyPr>
          <a:p>
            <a:r>
              <a:rPr lang="zh-CN" altLang="en-US"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长演讲的分类、题型及解题技巧</a:t>
            </a:r>
            <a:endParaRPr lang="zh-CN" altLang="en-US"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905" y="2912110"/>
            <a:ext cx="12864465" cy="5969635"/>
          </a:xfrm>
        </p:spPr>
        <p:txBody>
          <a:bodyPr>
            <a:normAutofit fontScale="90000" lnSpcReduction="20000"/>
          </a:bodyPr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分类：对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真实大学</a:t>
            </a: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课堂教授教学和学生课堂讨论的真实还原，涉及题材广泛，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高频常考类型有</a:t>
            </a:r>
            <a:r>
              <a:rPr sz="3600" b="1" u="sng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社会科学、自然科学、生命科学和文化艺术</a:t>
            </a: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类。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社会科学类主要包括考古学、心理学、社会学、经济学、历史学、教育学、人类学等。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自然科学类主要包括地理学、天文学、环境科学、化学、生态学、物理学等。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生命科学类主要包括生物学、动物学、植物学等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艺术类主要涉及文学、建筑、艺术绘画、摄影、雕塑等题材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33655"/>
            <a:ext cx="12226290" cy="243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TPO15-conversation1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笔记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3" name="图片 2" descr="76C41E6C7CAF396153FB45E3AFB511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776730" y="1183005"/>
            <a:ext cx="8878570" cy="8153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64783"/>
            <a:ext cx="12805410" cy="750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TPO15-lecture1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1.What is the lecture mainly about?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Methods people use to eliminate distractions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The area of the brain responsible for blocking distractions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The usefulness of questionnaires in assessing distractibility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Research about how the brain deals with distractions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829310"/>
            <a:ext cx="12805410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TPO15-lecture1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2.According to the professor,what are two weaknesses of the Cognitive Failures Questionnaire?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 [Click on 2 answers.]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It relies on subjective reporting.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It assesses a limited number of situations.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It does not assess visual distractions.</a:t>
            </a:r>
            <a:endParaRPr lang="en-US" altLang="zh-CN" sz="36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36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It does not account for factors other than distractibility.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306705"/>
            <a:ext cx="12805410" cy="9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TPO15-lecture1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3.What hypotheses about distraction and the brain were Lavie's experiments involving star fields designed to investigate? [Click on 2 answers.]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Whether the capacity of the brain to process irrelevant information varies from person to person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Whether the brain perceives information that is irrelevant to the 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Whether the brain deals with distractions by categorizing irrelevant information as low priority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Whether the visual cortex is activated during the sensation of movement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259080"/>
            <a:ext cx="12805410" cy="769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TPO15-lecture1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4.What did Lavie's scans of subjects' visual cortexes reveal?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Area V5 became less active when tasks became more difficult.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The presence of the star field did not affect activity in area V5.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Area V5 became more active as more information appeared on the screen.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Stimulating area V5 interfered with subjects' ability to perceive motion.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08585"/>
            <a:ext cx="12805410" cy="707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TPO15-lecture1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5.Why does the professor mention a highway?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To compare two experiments designed to study distraction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To give an example of when area V5 might be activated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To describe a limitation in the brain's processing capacity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To make a point about the effect of distractions on driving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29858"/>
            <a:ext cx="12805410" cy="79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TPO15-lecture1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6.What is the professor's opinion of Lavie's work?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She thinks it resolves most of the major questions about distraction.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She feels it is of limited use because of flaws in the study designs.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She believes it has changed the direction of research on distraction.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She thinks its findings can be applied only to visual distraction.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190183"/>
            <a:ext cx="12226290" cy="901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考古学场景词汇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archaeology [,ɑrkɪ'ɑlədʒi] n.考古学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prehistory [priˈhɪstəri] n.史前时期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Stone Age - 石器时代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Neolithic ['niə'lɪθɪk] adj.新石器时代的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Paleolithic [,pelɪo'lɪθɪk] adj.旧石器时代的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primitive ['prɪmətɪv] adj.原始的, 远古的, 古老的; 初期的, 最早的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antiquity [æn'tɪkwəti] n.古老；古代；古迹；古物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civilization [ˌsɪvələ'zeʃən] n.文明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settlement ['sɛtlmənt] n.定居，安居地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inhabitant [inˈhæbitənt] n.居民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debris [dəˈbris] n.碎片，残骸，废墟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remains [rɪ'menz] n.残余，遗骸；遗迹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ruins ['ruɪns] n.废墟；（建筑物）倒塌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specimen [ˈspɛsəmən] n.样品；范例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indicator ['ɪndɪketɚ] n.指示物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speculation [ˌspɛkjəˈleʃən] n.推断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documentation ['dɑkjəmɛn'teʃən] n.记录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excavation [,ɛkskə'veʃən] n.挖掘；发掘物，出土文物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190183"/>
            <a:ext cx="12226290" cy="901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考古学场景词汇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oversee ['ovɚ'si] v.监督，监视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scratch [skrætʃ] v.擦，刮；n.划痕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crack the code [kræk] - 破译密码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decipher [dɪ'saɪfɚ] v.破解；解译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mold [mold] v.塑造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crane [kren] n.吊车，起重机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mechanic [məˈkænɪk] n.技工，机修工；adj.手工的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hieroglyph ['haɪərəɡlɪf] n.象形文字；秘密符号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pictograph ['pɪktoɡræf] n.象形文字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inscription [ɪnˈskrɪpʃən] n.铭文; 碑文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sacrificial vessel [,sækrɪ'fɪʃl] ['vɛsl] 供具；礼器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camp site - 营地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spear [spɪr] n.矛；枪；（某些植物的）嫩枝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artifact ['ɑrtə,fækt] n.人工制品(尤指原始工具)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cache [kæʃ] n.藏物处；隐藏处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fertile ['fɝtl] adj.富饶的，肥沃的；能生育的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hub [hʌb] n.中心 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inundation [,ɪnʌn'deʃən] n.洪水；泛滥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1483043"/>
            <a:ext cx="12226290" cy="643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考古学场景词汇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mobile [ˈmobəl] adj.可移动的；行动自如的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near east - 近东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burial site ['bɛrɪəl] - 墓地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cargo ['kɑrɡo] n.货物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dial [ˈdaɪəl] n.刻度盘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ceramic [sə'ræmɪk] adj.陶瓷的；陶器的；n.陶瓷，陶瓷制品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pottery ['pɑtəri] n.陶器；陶器厂；陶艺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shipwreck ['ʃɪprɛk] n.遇难船只，沉船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anchor [ˈæŋkə(r)] n.锚；抛锚停泊；v.抛锚；使固定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corroded [kə'rəudid] adj.被腐蚀的，受侵蚀的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submerge [səb'mɝdʒ] v.淹没；把…浸入；沉浸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subsidence [səb'saɪdns] v.下沉；沉淀；陷没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/>
          </a:bodyPr>
          <a:p>
            <a:r>
              <a:rPr lang="en-US" altLang="zh-CN"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1. </a:t>
            </a:r>
            <a:r>
              <a:rPr lang="zh-CN" altLang="en-US"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主旨题</a:t>
            </a:r>
            <a:endParaRPr lang="zh-CN" altLang="en-US"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endParaRPr lang="zh-CN" altLang="en-US"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  <a:cs typeface="Lantinghei SC Demibold" panose="02000000000000000000" charset="-122"/>
            </a:endParaRPr>
          </a:p>
          <a:p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is the main idea of this lecture?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文章的开头直接给出；上节课➕本节课；重复；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新旧理论；专有名词；总结词；细节是错误选项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6780" y="244793"/>
            <a:ext cx="10818495" cy="9263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练习：</a:t>
            </a:r>
            <a:endParaRPr lang="zh-CN" alt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TPO50-lecture1</a:t>
            </a:r>
            <a:endParaRPr lang="en-US" altLang="zh-CN" sz="60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28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trade and commerce</a:t>
            </a:r>
            <a:endParaRPr lang="en-US" altLang="zh-CN" sz="2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  <a:p>
            <a:pPr indent="0" algn="l" eaLnBrk="1" hangingPunct="1"/>
            <a:r>
              <a:rPr lang="en-US" altLang="zh-CN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Bronze Age</a:t>
            </a:r>
            <a:endParaRPr lang="en-US" altLang="zh-CN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archeological excavation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production stage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transparent mineral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vessels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jar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clay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metallic dye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Mesopotamia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precious stones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emeralds and pearls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bead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sophisticated process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perfume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royal family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mutual trade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disk</a:t>
            </a:r>
            <a:endParaRPr 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358140"/>
            <a:ext cx="1222629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TPO50-lecture1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笔记</a:t>
            </a:r>
            <a:endParaRPr lang="zh-CN" alt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2" name="图片 1" descr="51EE04586A334FEF898284BAD0D1B5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504440" y="1228725"/>
            <a:ext cx="8422005" cy="8014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200025"/>
            <a:ext cx="1222629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TPO50-lecture1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8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3" name="图片 2" descr="271F54890DE5ED4B57BE62979ACED7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3550920" y="-151765"/>
            <a:ext cx="5487035" cy="100577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251460"/>
            <a:ext cx="12805410" cy="729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TPO50-lecture 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1.What is the lecture mainly about?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New information about glass production and use in ancient Egypt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Whether Egyptians or Mesopotamians were the first to invent glass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Differences between Egyptian glass and other kinds of glass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Reasons why ancient Egyptians imported glass from other countries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29210"/>
            <a:ext cx="12805410" cy="852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TPO50-lecture 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3.The professor describes a process for making glass disks. Summarize the process by putting the steps in the correct order. [Click on a sentence. Then drag it to the space where it belongs. The last one is done for you.]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A.Glass-like material is ground up and dyed blue or red.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B.Powdered material is heated at very high temperatures.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C.Crushed quartz and plant ash are heated at low temperatures.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D.Containers are broken to remove glass disks.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411163"/>
            <a:ext cx="12805410" cy="606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TPO50-lecture 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5.According to the professor, what are two reasons why ancient Egyptians exported glass? [Click on 2 answers.]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To build relationships with foreign leaders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To hold cooking oil that was sold in other countries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To get bronze tools from other countries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To acquire colors of glass not made in Egypt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559435"/>
            <a:ext cx="12805410" cy="667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TPO50-lecture 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6.Why does the professor say this: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To emphasize that glass objects were only made in ancient Egypt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To find out what the student does not understand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To indicate that there was no contradiction in her previous statement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To correct what she said in her previous statement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1"/>
          </p:nvPr>
        </p:nvSpPr>
        <p:spPr>
          <a:xfrm>
            <a:off x="424815" y="1892300"/>
            <a:ext cx="12320905" cy="5969635"/>
          </a:xfrm>
        </p:spPr>
        <p:txBody>
          <a:bodyPr/>
          <a:p>
            <a:r>
              <a:rPr lang="zh-CN" altLang="en-US" sz="4000" b="1" i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课后作业：</a:t>
            </a:r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1. 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回顾本次课内容，完成心理学</a:t>
            </a:r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+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考古学单词记忆内容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2. 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完成</a:t>
            </a:r>
            <a:r>
              <a:rPr lang="en-US" altLang="zh-CN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TPO10-4</a:t>
            </a:r>
            <a:r>
              <a:rPr lang="zh-CN" altLang="en-US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；</a:t>
            </a:r>
            <a:r>
              <a:rPr lang="en-US" altLang="zh-CN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14-1</a:t>
            </a:r>
            <a:r>
              <a:rPr lang="zh-CN" altLang="en-US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；</a:t>
            </a:r>
            <a:r>
              <a:rPr lang="en-US" altLang="zh-CN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30-1</a:t>
            </a:r>
            <a:r>
              <a:rPr lang="zh-CN" altLang="en-US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；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					</a:t>
            </a:r>
            <a:r>
              <a:rPr lang="en-US" altLang="zh-CN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28-4</a:t>
            </a:r>
            <a:r>
              <a:rPr lang="zh-CN" altLang="en-US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；</a:t>
            </a:r>
            <a:r>
              <a:rPr lang="en-US" altLang="zh-CN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33-1</a:t>
            </a:r>
            <a:r>
              <a:rPr lang="zh-CN" altLang="en-US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；</a:t>
            </a:r>
            <a:r>
              <a:rPr lang="en-US" altLang="zh-CN" sz="4000" b="1" u="sng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37-2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的所有</a:t>
            </a:r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lecture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题目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3. 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预习第五次课中天文学</a:t>
            </a:r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+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地质地理词汇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题目群里打卡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1"/>
          </p:nvPr>
        </p:nvSpPr>
        <p:spPr>
          <a:xfrm>
            <a:off x="559778" y="150071"/>
            <a:ext cx="11120704" cy="5969398"/>
          </a:xfrm>
        </p:spPr>
        <p:txBody>
          <a:bodyPr/>
          <a:p>
            <a:r>
              <a:rPr lang="zh-CN" altLang="en-US" sz="4000" b="1" i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【✨课程福利✨】</a:t>
            </a:r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1. 微博打卡：#考虫托福系统班#+天数+收获+图片+@考虫托福 @相应科目的老师 </a:t>
            </a:r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@</a:t>
            </a:r>
            <a:r>
              <a:rPr lang="zh-CN" altLang="en-US" sz="3600" b="1" i="1">
                <a:solidFill>
                  <a:srgbClr val="0070C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酵母菁</a:t>
            </a:r>
            <a:endParaRPr lang="zh-CN" altLang="en-US" sz="3600" b="1" i="1">
              <a:solidFill>
                <a:srgbClr val="0070C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（1）每周一抽取2个上周连续打卡的虫子送抱枕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2. 听课评论，听课后点击右上角【评论】按钮，说说虫子们对课程的想法和感受，课程结束后抽2个考虫T恤喔！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  <p:pic>
        <p:nvPicPr>
          <p:cNvPr id="3" name="图片 2" descr="A23FB1FF4E39D3D827C7AA3927FC49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8060" y="5102225"/>
            <a:ext cx="5579745" cy="4380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953000" y="3934460"/>
            <a:ext cx="2812415" cy="1000760"/>
          </a:xfrm>
        </p:spPr>
        <p:txBody>
          <a:bodyPr>
            <a:normAutofit fontScale="90000" lnSpcReduction="20000"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10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L4</a:t>
            </a:r>
            <a:endParaRPr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 fontScale="90000"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2. 细节题：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does the word “anthropologist" mean? According to the passage, What is the most significant event in 2.000 B.C.?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Why does the critic dislike the ancient style of sculpture?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把握信号词，如因果的accordingly，thus，列举、相似或对比、转折、强调、总结、定义、建议、数字。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770255" y="82550"/>
            <a:ext cx="2812415" cy="1000760"/>
          </a:xfrm>
        </p:spPr>
        <p:txBody>
          <a:bodyPr>
            <a:normAutofit fontScale="90000" lnSpcReduction="20000"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10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L4</a:t>
            </a:r>
            <a:endParaRPr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3180" y="1083310"/>
            <a:ext cx="8342630" cy="8011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12678" y="3516058"/>
            <a:ext cx="330136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3800" dirty="0">
                <a:solidFill>
                  <a:srgbClr val="FF0000"/>
                </a:solidFill>
                <a:latin typeface="Helvetica" charset="0"/>
                <a:cs typeface="Helvetica" charset="0"/>
              </a:rPr>
              <a:t>E</a:t>
            </a:r>
            <a:r>
              <a:rPr kumimoji="1" lang="en-US" altLang="zh-CN" sz="13800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nd</a:t>
            </a:r>
            <a:endParaRPr kumimoji="1" lang="en-US" altLang="zh-CN" sz="13800" dirty="0" smtClean="0">
              <a:solidFill>
                <a:srgbClr val="FF0000"/>
              </a:solidFill>
              <a:latin typeface="Helvetica" charset="0"/>
              <a:cs typeface="Helvetica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 lnSpcReduction="20000"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3. 态度题：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is the professor’s attitude toward......？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marL="571500" indent="-571500" eaLnBrk="1" fontAlgn="auto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通过语气、语调、重读来推测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marL="571500" indent="-571500" eaLnBrk="1" fontAlgn="auto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演讲中比较学术，通过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形容词和副词的褒贬色彩</a:t>
            </a: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来确定说话者的意图。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marL="571500" indent="-571500" eaLnBrk="1" fontAlgn="auto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正确选项不是直接表述。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 fontScale="90000"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4. 推断题：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does the woman imply about the new medical research?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can we infer from the professor’s comment on the New England system?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推断须基于原文，着重听语气，其实考察细节，选择主旨相关内容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5. 重听题：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Listen again to part of the lecture, then answer the question. 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does the professor mean when she says this?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说话人的语气加强时、有人提问、文章结构转折处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结合重复的内容在录音材料中的上下文去推理才能得出答案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/>
          </a:bodyPr>
          <a:p>
            <a:pPr eaLnBrk="1" fontAlgn="auto" hangingPunct="1">
              <a:lnSpc>
                <a:spcPct val="150000"/>
              </a:lnSpc>
            </a:pP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组织结构题：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is the organization of this passage?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How is the lecture organized?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method does the professor use to develop his idea?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考得很少但让人头疼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文章的组织结构，记录逻辑展开的框架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numdgm"/>
</p:tagLst>
</file>

<file path=ppt/tags/tag11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05_1*i*1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05_1*i*2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COLOR_SCHEME_SHAPE_ID" val="10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05_1*i*3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COLOR_SCHEME_SHAPE_ID" val="11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05_1*i*4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PRESET_TEXT" val="添加小标题：&#13;点击此处加正文您思想&#13;添加小标题：&#13;言简意赅阐述观点&#13;添加小标题：&#13;恰如其分表达您的观点"/>
  <p:tag name="KSO_WM_UNIT_NOCLEAR" val="1"/>
  <p:tag name="KSO_WM_UNIT_VALUE" val="10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05_1*f*1"/>
  <p:tag name="KSO_WM_TEMPLATE_CATEGORY" val="diagram"/>
  <p:tag name="KSO_WM_TEMPLATE_INDEX" val="20194605"/>
  <p:tag name="KSO_WM_UNIT_LAYERLEVEL" val="1"/>
  <p:tag name="KSO_WM_TAG_VERSION" val="1.0"/>
  <p:tag name="KSO_WM_BEAUTIFY_FLAG" val="#wm#"/>
  <p:tag name="KSO_WM_UNIT_SUBTYPE" val="a"/>
</p:tagLst>
</file>

<file path=ppt/tags/tag16.xml><?xml version="1.0" encoding="utf-8"?>
<p:tagLst xmlns:p="http://schemas.openxmlformats.org/presentationml/2006/main">
  <p:tag name="KSO_WM_SLIDE_COLORSCHEME_VERSION" val="3.2"/>
  <p:tag name="KSO_WM_SLIDE_ID" val="diagram2019460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194605"/>
  <p:tag name="KSO_WM_SLIDE_LAYOUT" val="a_f"/>
  <p:tag name="KSO_WM_SLIDE_LAYOUT_CNT" val="1_1"/>
</p:tagLst>
</file>

<file path=ppt/tags/tag17.xml><?xml version="1.0" encoding="utf-8"?>
<p:tagLst xmlns:p="http://schemas.openxmlformats.org/presentationml/2006/main">
  <p:tag name="KSO_WM_SLIDE_MODEL_TYPE" val="numdgm"/>
</p:tagLst>
</file>

<file path=ppt/tags/tag18.xml><?xml version="1.0" encoding="utf-8"?>
<p:tagLst xmlns:p="http://schemas.openxmlformats.org/presentationml/2006/main">
  <p:tag name="KSO_WM_SLIDE_MODEL_TYPE" val="numdgm"/>
</p:tagLst>
</file>

<file path=ppt/tags/tag19.xml><?xml version="1.0" encoding="utf-8"?>
<p:tagLst xmlns:p="http://schemas.openxmlformats.org/presentationml/2006/main">
  <p:tag name="KSO_WM_SLIDE_MODEL_TYPE" val="numdgm"/>
</p:tagLst>
</file>

<file path=ppt/tags/tag2.xml><?xml version="1.0" encoding="utf-8"?>
<p:tagLst xmlns:p="http://schemas.openxmlformats.org/presentationml/2006/main">
  <p:tag name="KSO_WM_SLIDE_MODEL_TYPE" val="numdgm"/>
</p:tagLst>
</file>

<file path=ppt/tags/tag20.xml><?xml version="1.0" encoding="utf-8"?>
<p:tagLst xmlns:p="http://schemas.openxmlformats.org/presentationml/2006/main">
  <p:tag name="KSO_WM_SLIDE_MODEL_TYPE" val="numdgm"/>
</p:tagLst>
</file>

<file path=ppt/tags/tag3.xml><?xml version="1.0" encoding="utf-8"?>
<p:tagLst xmlns:p="http://schemas.openxmlformats.org/presentationml/2006/main">
  <p:tag name="KSO_WM_SLIDE_MODEL_TYPE" val="numdgm"/>
</p:tagLst>
</file>

<file path=ppt/tags/tag4.xml><?xml version="1.0" encoding="utf-8"?>
<p:tagLst xmlns:p="http://schemas.openxmlformats.org/presentationml/2006/main">
  <p:tag name="KSO_WM_SLIDE_MODEL_TYPE" val="numdgm"/>
</p:tagLst>
</file>

<file path=ppt/tags/tag5.xml><?xml version="1.0" encoding="utf-8"?>
<p:tagLst xmlns:p="http://schemas.openxmlformats.org/presentationml/2006/main">
  <p:tag name="KSO_WM_SLIDE_MODEL_TYPE" val="numdgm"/>
</p:tagLst>
</file>

<file path=ppt/tags/tag6.xml><?xml version="1.0" encoding="utf-8"?>
<p:tagLst xmlns:p="http://schemas.openxmlformats.org/presentationml/2006/main">
  <p:tag name="KSO_WM_SLIDE_MODEL_TYPE" val="numdgm"/>
</p:tagLst>
</file>

<file path=ppt/tags/tag7.xml><?xml version="1.0" encoding="utf-8"?>
<p:tagLst xmlns:p="http://schemas.openxmlformats.org/presentationml/2006/main">
  <p:tag name="KSO_WM_SLIDE_MODEL_TYPE" val="numdgm"/>
</p:tagLst>
</file>

<file path=ppt/tags/tag8.xml><?xml version="1.0" encoding="utf-8"?>
<p:tagLst xmlns:p="http://schemas.openxmlformats.org/presentationml/2006/main">
  <p:tag name="KSO_WM_SLIDE_MODEL_TYPE" val="numdgm"/>
</p:tagLst>
</file>

<file path=ppt/tags/tag9.xml><?xml version="1.0" encoding="utf-8"?>
<p:tagLst xmlns:p="http://schemas.openxmlformats.org/presentationml/2006/main">
  <p:tag name="KSO_WM_SLIDE_MODEL_TYPE" val="numdgm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11305</Words>
  <Application>WPS 演示</Application>
  <PresentationFormat>自定义</PresentationFormat>
  <Paragraphs>479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7" baseType="lpstr">
      <vt:lpstr>Arial</vt:lpstr>
      <vt:lpstr>方正书宋_GBK</vt:lpstr>
      <vt:lpstr>Wingdings</vt:lpstr>
      <vt:lpstr>Helvetica Light</vt:lpstr>
      <vt:lpstr>Lantinghei SC Demibold</vt:lpstr>
      <vt:lpstr>Lantinghei SC Extralight</vt:lpstr>
      <vt:lpstr>Helvetica Neue</vt:lpstr>
      <vt:lpstr>微软雅黑</vt:lpstr>
      <vt:lpstr>汉仪旗黑</vt:lpstr>
      <vt:lpstr>WPS-Bullets</vt:lpstr>
      <vt:lpstr>苹方-简</vt:lpstr>
      <vt:lpstr>Helvetica</vt:lpstr>
      <vt:lpstr>宋体</vt:lpstr>
      <vt:lpstr>Arial Unicode MS</vt:lpstr>
      <vt:lpstr>汉仪书宋二KW</vt:lpstr>
      <vt:lpstr>White</vt:lpstr>
      <vt:lpstr>托福听力4</vt:lpstr>
      <vt:lpstr>第三节课回顾：  对话场景词汇 长对话的综合练习及笔记训练 长演讲的分类、题型及解题技巧 </vt:lpstr>
      <vt:lpstr>长演讲的分类、题型及解题技巧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liuzijing</cp:lastModifiedBy>
  <cp:revision>64</cp:revision>
  <dcterms:created xsi:type="dcterms:W3CDTF">2021-06-03T15:49:09Z</dcterms:created>
  <dcterms:modified xsi:type="dcterms:W3CDTF">2021-06-03T15:49:09Z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