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376" r:id="rId4"/>
    <p:sldId id="268" r:id="rId5"/>
    <p:sldId id="274" r:id="rId6"/>
    <p:sldId id="515" r:id="rId7"/>
    <p:sldId id="518" r:id="rId8"/>
    <p:sldId id="516" r:id="rId9"/>
    <p:sldId id="519" r:id="rId10"/>
    <p:sldId id="555" r:id="rId11"/>
    <p:sldId id="521" r:id="rId12"/>
    <p:sldId id="525" r:id="rId13"/>
    <p:sldId id="526" r:id="rId14"/>
    <p:sldId id="527" r:id="rId15"/>
    <p:sldId id="556" r:id="rId16"/>
    <p:sldId id="557" r:id="rId17"/>
    <p:sldId id="427" r:id="rId18"/>
    <p:sldId id="428" r:id="rId19"/>
    <p:sldId id="529" r:id="rId20"/>
    <p:sldId id="558" r:id="rId21"/>
    <p:sldId id="453" r:id="rId22"/>
    <p:sldId id="460" r:id="rId23"/>
    <p:sldId id="454" r:id="rId24"/>
    <p:sldId id="559" r:id="rId25"/>
    <p:sldId id="560" r:id="rId26"/>
    <p:sldId id="561" r:id="rId27"/>
    <p:sldId id="562" r:id="rId28"/>
    <p:sldId id="563" r:id="rId29"/>
    <p:sldId id="530" r:id="rId30"/>
    <p:sldId id="564" r:id="rId31"/>
    <p:sldId id="461" r:id="rId32"/>
    <p:sldId id="462" r:id="rId33"/>
    <p:sldId id="463" r:id="rId34"/>
    <p:sldId id="565" r:id="rId35"/>
    <p:sldId id="568" r:id="rId36"/>
    <p:sldId id="567" r:id="rId37"/>
    <p:sldId id="569" r:id="rId38"/>
    <p:sldId id="570" r:id="rId39"/>
    <p:sldId id="418" r:id="rId40"/>
    <p:sldId id="468" r:id="rId41"/>
    <p:sldId id="483" r:id="rId42"/>
    <p:sldId id="484" r:id="rId43"/>
    <p:sldId id="277"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110482" y="2708845"/>
            <a:ext cx="10464801" cy="1795291"/>
          </a:xfrm>
          <a:prstGeom prst="rect">
            <a:avLst/>
          </a:prstGeom>
        </p:spPr>
        <p:txBody>
          <a:bodyPr/>
          <a:lstStyle>
            <a:lvl1pPr>
              <a:defRPr sz="6000"/>
            </a:lvl1pPr>
          </a:lstStyle>
          <a:p>
            <a:r>
              <a:t>标题文本</a:t>
            </a:r>
          </a:p>
        </p:txBody>
      </p:sp>
      <p:sp>
        <p:nvSpPr>
          <p:cNvPr id="15" name="Shape 15"/>
          <p:cNvSpPr/>
          <p:nvPr userDrawn="1"/>
        </p:nvSpPr>
        <p:spPr>
          <a:xfrm>
            <a:off x="1110482" y="2079614"/>
            <a:ext cx="10464801" cy="716294"/>
          </a:xfrm>
          <a:prstGeom prst="rect">
            <a:avLst/>
          </a:prstGeom>
          <a:ln w="12700">
            <a:miter lim="400000"/>
          </a:ln>
        </p:spPr>
        <p:txBody>
          <a:bodyPr lIns="50800" tIns="50800" rIns="50800" bIns="50800">
            <a:normAutofit/>
          </a:bodyPr>
          <a:lstStyle>
            <a:lvl1pPr algn="l">
              <a:defRPr sz="3000">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stStyle>
          <a:p>
            <a:r>
              <a:rPr dirty="0"/>
              <a:t>考虫英语研究院</a:t>
            </a:r>
            <a:endParaRPr dirty="0"/>
          </a:p>
        </p:txBody>
      </p:sp>
      <p:sp>
        <p:nvSpPr>
          <p:cNvPr id="16" name="Shape 16"/>
          <p:cNvSpPr>
            <a:spLocks noGrp="1"/>
          </p:cNvSpPr>
          <p:nvPr>
            <p:ph type="body" sz="half" idx="1" hasCustomPrompt="1"/>
          </p:nvPr>
        </p:nvSpPr>
        <p:spPr>
          <a:xfrm>
            <a:off x="1270000" y="6377983"/>
            <a:ext cx="9222185" cy="2871537"/>
          </a:xfrm>
          <a:prstGeom prst="rect">
            <a:avLst/>
          </a:prstGeom>
        </p:spPr>
        <p:txBody>
          <a:bodyPr/>
          <a:lstStyle>
            <a:lvl1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stStyle>
          <a:p>
            <a:r>
              <a:t>正文级别 1</a:t>
            </a:r>
          </a:p>
          <a:p>
            <a:pPr lvl="1"/>
            <a:r>
              <a:t>正文级别 2</a:t>
            </a:r>
          </a:p>
          <a:p>
            <a:pPr lvl="2"/>
            <a:r>
              <a:t>正文级别 3</a:t>
            </a:r>
          </a:p>
          <a:p>
            <a:pPr lvl="3"/>
            <a:r>
              <a:t>正文级别 4</a:t>
            </a:r>
          </a:p>
          <a:p>
            <a:pPr lvl="4"/>
            <a:r>
              <a:t>正文级别 5</a:t>
            </a:r>
          </a:p>
        </p:txBody>
      </p:sp>
      <p:sp>
        <p:nvSpPr>
          <p:cNvPr id="19" name="Shape 19"/>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拷贝">
    <p:spTree>
      <p:nvGrpSpPr>
        <p:cNvPr id="1" name=""/>
        <p:cNvGrpSpPr/>
        <p:nvPr/>
      </p:nvGrpSpPr>
      <p:grpSpPr>
        <a:xfrm>
          <a:off x="0" y="0"/>
          <a:ext cx="0" cy="0"/>
          <a:chOff x="0" y="0"/>
          <a:chExt cx="0" cy="0"/>
        </a:xfrm>
      </p:grpSpPr>
      <p:sp>
        <p:nvSpPr>
          <p:cNvPr id="26" name="Shape 26"/>
          <p:cNvSpPr>
            <a:spLocks noGrp="1"/>
          </p:cNvSpPr>
          <p:nvPr>
            <p:ph type="title" hasCustomPrompt="1"/>
          </p:nvPr>
        </p:nvSpPr>
        <p:spPr>
          <a:prstGeom prst="rect">
            <a:avLst/>
          </a:prstGeom>
        </p:spPr>
        <p:txBody>
          <a:bodyPr/>
          <a:lstStyle/>
          <a:p>
            <a:r>
              <a:rPr dirty="0"/>
              <a:t>标题文本</a:t>
            </a:r>
            <a:endParaRPr dirty="0"/>
          </a:p>
        </p:txBody>
      </p:sp>
      <p:sp>
        <p:nvSpPr>
          <p:cNvPr id="27" name="Shape 2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2" name="Shape 82"/>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6"/>
          <a:stretch>
            <a:fillRect/>
          </a:stretch>
        </p:blipFill>
        <p:spPr>
          <a:xfrm>
            <a:off x="0" y="-3295"/>
            <a:ext cx="13004800" cy="1047610"/>
          </a:xfrm>
          <a:prstGeom prst="rect">
            <a:avLst/>
          </a:prstGeom>
          <a:ln w="12700">
            <a:miter lim="400000"/>
            <a:headEnd/>
            <a:tailEnd/>
          </a:ln>
        </p:spPr>
      </p:pic>
      <p:sp>
        <p:nvSpPr>
          <p:cNvPr id="3" name="Shape 3"/>
          <p:cNvSpPr>
            <a:spLocks noGrp="1"/>
          </p:cNvSpPr>
          <p:nvPr>
            <p:ph type="title"/>
          </p:nvPr>
        </p:nvSpPr>
        <p:spPr>
          <a:xfrm>
            <a:off x="935975" y="1855342"/>
            <a:ext cx="11132850" cy="800101"/>
          </a:xfrm>
          <a:prstGeom prst="rect">
            <a:avLst/>
          </a:prstGeom>
          <a:ln w="12700">
            <a:miter lim="400000"/>
          </a:ln>
        </p:spPr>
        <p:txBody>
          <a:bodyPr lIns="50800" tIns="50800" rIns="50800" bIns="50800">
            <a:normAutofit/>
          </a:bodyPr>
          <a:lstStyle/>
          <a:p>
            <a:r>
              <a:t>标题文本</a:t>
            </a:r>
          </a:p>
        </p:txBody>
      </p:sp>
      <p:sp>
        <p:nvSpPr>
          <p:cNvPr id="4" name="Shape 4"/>
          <p:cNvSpPr>
            <a:spLocks noGrp="1"/>
          </p:cNvSpPr>
          <p:nvPr>
            <p:ph type="body" idx="1"/>
          </p:nvPr>
        </p:nvSpPr>
        <p:spPr>
          <a:xfrm>
            <a:off x="942048" y="2887556"/>
            <a:ext cx="11120704" cy="5969398"/>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p:nvPr/>
        </p:nvSpPr>
        <p:spPr>
          <a:xfrm>
            <a:off x="10174378" y="3015"/>
            <a:ext cx="2252339" cy="1034989"/>
          </a:xfrm>
          <a:prstGeom prst="rect">
            <a:avLst/>
          </a:prstGeom>
          <a:solidFill>
            <a:srgbClr val="FFD301"/>
          </a:solidFill>
          <a:ln w="12700">
            <a:miter lim="400000"/>
          </a:ln>
        </p:spPr>
        <p:txBody>
          <a:bodyPr lIns="50800" tIns="50800" rIns="50800" bIns="50800" anchor="ctr"/>
          <a:lstStyle/>
          <a:p>
            <a:pPr>
              <a:defRPr sz="2400">
                <a:solidFill>
                  <a:srgbClr val="FFFFFF"/>
                </a:solidFill>
              </a:defRPr>
            </a:pPr>
          </a:p>
        </p:txBody>
      </p:sp>
      <p:pic>
        <p:nvPicPr>
          <p:cNvPr id="6" name="pasted-image.pdf"/>
          <p:cNvPicPr>
            <a:picLocks noChangeAspect="1"/>
          </p:cNvPicPr>
          <p:nvPr/>
        </p:nvPicPr>
        <p:blipFill>
          <a:blip r:embed="rId7"/>
          <a:stretch>
            <a:fillRect/>
          </a:stretch>
        </p:blipFill>
        <p:spPr>
          <a:xfrm>
            <a:off x="10722612" y="234060"/>
            <a:ext cx="1414113" cy="572899"/>
          </a:xfrm>
          <a:prstGeom prst="rect">
            <a:avLst/>
          </a:prstGeom>
          <a:ln w="12700">
            <a:miter lim="400000"/>
            <a:headEnd/>
            <a:tailEnd/>
          </a:ln>
        </p:spPr>
      </p:pic>
      <p:sp>
        <p:nvSpPr>
          <p:cNvPr id="7" name="Shape 7"/>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p:titleStyle>
    <p:body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0.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32050" y="3152140"/>
            <a:ext cx="8331835" cy="1795145"/>
          </a:xfrm>
        </p:spPr>
        <p:txBody>
          <a:bodyPr>
            <a:noAutofit/>
          </a:bodyPr>
          <a:lstStyle/>
          <a:p>
            <a:pPr algn="ctr"/>
            <a:r>
              <a:rPr lang="zh-CN" altLang="en-US" sz="8800" dirty="0"/>
              <a:t>托福听力</a:t>
            </a:r>
            <a:r>
              <a:rPr lang="en-US" altLang="zh-CN" sz="8800" dirty="0"/>
              <a:t>5</a:t>
            </a:r>
            <a:endParaRPr lang="en-US" altLang="zh-CN" sz="8800" dirty="0"/>
          </a:p>
        </p:txBody>
      </p:sp>
      <p:sp>
        <p:nvSpPr>
          <p:cNvPr id="5" name="文本占位符 4"/>
          <p:cNvSpPr>
            <a:spLocks noGrp="1"/>
          </p:cNvSpPr>
          <p:nvPr>
            <p:ph type="body" sz="half" idx="1"/>
          </p:nvPr>
        </p:nvSpPr>
        <p:spPr>
          <a:xfrm>
            <a:off x="4233545" y="4947285"/>
            <a:ext cx="4980305" cy="2449830"/>
          </a:xfrm>
        </p:spPr>
        <p:txBody>
          <a:bodyPr/>
          <a:lstStyle/>
          <a:p>
            <a:pPr algn="ctr"/>
            <a:r>
              <a:rPr lang="zh-CN" altLang="en-US" sz="4400"/>
              <a:t>金牌听力名师</a:t>
            </a:r>
            <a:endParaRPr lang="zh-CN" altLang="en-US" sz="4400"/>
          </a:p>
          <a:p>
            <a:pPr algn="ctr"/>
            <a:r>
              <a:rPr lang="zh-CN" altLang="en-US" sz="4400"/>
              <a:t>大菁儿老师</a:t>
            </a:r>
            <a:endParaRPr lang="zh-CN" altLang="en-US" sz="4400"/>
          </a:p>
          <a:p>
            <a:pPr algn="ctr"/>
            <a:r>
              <a:rPr lang="en-US" altLang="zh-CN" sz="4400"/>
              <a:t>2021.6.8</a:t>
            </a:r>
            <a:endParaRPr lang="en-US" altLang="zh-CN" sz="4400"/>
          </a:p>
        </p:txBody>
      </p:sp>
      <p:pic>
        <p:nvPicPr>
          <p:cNvPr id="3" name="图片 2"/>
          <p:cNvPicPr>
            <a:picLocks noChangeAspect="1"/>
          </p:cNvPicPr>
          <p:nvPr/>
        </p:nvPicPr>
        <p:blipFill>
          <a:blip r:embed="rId1"/>
          <a:stretch>
            <a:fillRect/>
          </a:stretch>
        </p:blipFill>
        <p:spPr>
          <a:xfrm>
            <a:off x="725170" y="4610735"/>
            <a:ext cx="3171190" cy="3171190"/>
          </a:xfrm>
          <a:prstGeom prst="rect">
            <a:avLst/>
          </a:prstGeom>
        </p:spPr>
      </p:pic>
      <p:pic>
        <p:nvPicPr>
          <p:cNvPr id="6" name="图片 5"/>
          <p:cNvPicPr>
            <a:picLocks noChangeAspect="1"/>
          </p:cNvPicPr>
          <p:nvPr/>
        </p:nvPicPr>
        <p:blipFill>
          <a:blip r:embed="rId2"/>
          <a:stretch>
            <a:fillRect/>
          </a:stretch>
        </p:blipFill>
        <p:spPr>
          <a:xfrm>
            <a:off x="9399905" y="4610735"/>
            <a:ext cx="3218815" cy="3122295"/>
          </a:xfrm>
          <a:prstGeom prst="rect">
            <a:avLst/>
          </a:prstGeom>
        </p:spPr>
      </p:pic>
    </p:spTree>
    <p:custDataLst>
      <p:tags r:id="rId3"/>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870903"/>
            <a:ext cx="12226290" cy="760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dirty="0">
                <a:solidFill>
                  <a:schemeClr val="tx1"/>
                </a:solidFill>
                <a:ea typeface="微软雅黑" charset="-122"/>
                <a:cs typeface="Lantinghei SC Demibold" panose="02000000000000000000" charset="-122"/>
              </a:rPr>
              <a:t>TPO5-lecture1</a:t>
            </a:r>
            <a:endParaRPr lang="en-US" altLang="zh-CN" sz="4800" dirty="0">
              <a:solidFill>
                <a:schemeClr val="tx1"/>
              </a:solidFill>
              <a:ea typeface="微软雅黑" charset="-122"/>
              <a:cs typeface="Lantinghei SC Demibold" panose="02000000000000000000" charset="-122"/>
            </a:endParaRPr>
          </a:p>
          <a:p>
            <a:pPr indent="0" algn="l" eaLnBrk="1" hangingPunct="1"/>
            <a:endParaRPr lang="zh-CN" altLang="en-US"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5.What does the professor compare to a housefly laying many eggs?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A child learning many different ideas from his or her parents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Alligators reproducing in New York sewers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Different people remembering different versions of a story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A person singing the “Twinkle, twinkle” song many times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21603"/>
            <a:ext cx="12226290" cy="938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考点四 ：</a:t>
            </a:r>
            <a:r>
              <a:rPr lang="zh-CN" altLang="en-US" sz="4400" dirty="0">
                <a:solidFill>
                  <a:schemeClr val="tx1"/>
                </a:solidFill>
                <a:ea typeface="微软雅黑" charset="-122"/>
                <a:cs typeface="Lantinghei SC Demibold" panose="02000000000000000000" charset="-122"/>
              </a:rPr>
              <a:t>记强调</a:t>
            </a:r>
            <a:endParaRPr lang="zh-CN" altLang="en-US" sz="4400" dirty="0">
              <a:solidFill>
                <a:schemeClr val="tx1"/>
              </a:solidFill>
              <a:ea typeface="微软雅黑" charset="-122"/>
              <a:cs typeface="Lantinghei SC Demibold" panose="02000000000000000000" charset="-122"/>
            </a:endParaRPr>
          </a:p>
          <a:p>
            <a:pPr indent="0" algn="l" eaLnBrk="1" hangingPunct="1"/>
            <a:endParaRPr lang="zh-CN" altLang="en-US" sz="44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1. 重复，停顿，吐字清楚，大声=强调</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2. 信号词：</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Especially，indeed，certainly，interesting，important， fascinating，exciting</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Just remember</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And again；Special feature</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One thing I should mention</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Make/be sure to…； Most importantly…</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3. 比较级和最高级是重点 er,  est, more, most, mostly, first, last, majority, minority, above all…</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4.一问一答：必考！问题没听清楚，答案必须听清楚</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5.否定信息</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6.特征：feature， character， characteristic， trait</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7.目的：purpose，aim, want to, goal, objective</a:t>
            </a:r>
            <a:endParaRPr lang="zh-CN" altLang="en-US" sz="36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1218248"/>
            <a:ext cx="11419840" cy="578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强调练习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TPO6-L1</a:t>
            </a:r>
            <a:r>
              <a:rPr lang="en-US" sz="4800" b="1" dirty="0">
                <a:solidFill>
                  <a:srgbClr val="FF0000"/>
                </a:solidFill>
                <a:ea typeface="微软雅黑" charset="-122"/>
                <a:cs typeface="Lantinghei SC Demibold" panose="02000000000000000000" charset="-122"/>
              </a:rPr>
              <a:t> </a:t>
            </a:r>
            <a:r>
              <a:rPr lang="en-US" altLang="zh-CN" sz="4800" b="1" dirty="0">
                <a:solidFill>
                  <a:srgbClr val="FF0000"/>
                </a:solidFill>
                <a:ea typeface="微软雅黑" charset="-122"/>
                <a:cs typeface="Lantinghei SC Demibold" panose="02000000000000000000" charset="-122"/>
              </a:rPr>
              <a:t>boom and bust 1.51-2.02</a:t>
            </a:r>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unheard</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novelty</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bulb</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roast</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onion</a:t>
            </a:r>
            <a:endParaRPr lang="en-US"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37870" y="645795"/>
            <a:ext cx="11529060" cy="846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rgbClr val="0070C0"/>
                </a:solidFill>
                <a:ea typeface="微软雅黑" charset="-122"/>
                <a:cs typeface="Lantinghei SC Demibold" panose="02000000000000000000" charset="-122"/>
              </a:rPr>
              <a:t>For the Europeans, tulips were totally unheard of. Er…a great novelty. The first bulb to show up in the Netherlands, the merchant who received them roasted and ate them. He thought they were kind of onion.</a:t>
            </a:r>
            <a:endParaRPr lang="en-US" altLang="zh-CN" sz="3600" b="1" dirty="0">
              <a:solidFill>
                <a:srgbClr val="0070C0"/>
              </a:solidFill>
              <a:ea typeface="微软雅黑" charset="-122"/>
              <a:cs typeface="Lantinghei SC Demibold" panose="02000000000000000000" charset="-122"/>
            </a:endParaRPr>
          </a:p>
          <a:p>
            <a:pPr indent="0" algn="l" eaLnBrk="1" hangingPunct="1"/>
            <a:endParaRPr lang="en-US" altLang="zh-CN" sz="3600" b="1" dirty="0">
              <a:solidFill>
                <a:srgbClr val="0070C0"/>
              </a:solidFill>
              <a:ea typeface="微软雅黑" charset="-122"/>
              <a:cs typeface="Lantinghei SC Demibold" panose="02000000000000000000" charset="-122"/>
            </a:endParaRPr>
          </a:p>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4.Why does the professor mention a merchant who ate tulip bulbs?</a:t>
            </a:r>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200" dirty="0">
                <a:solidFill>
                  <a:schemeClr val="tx1">
                    <a:lumMod val="95000"/>
                    <a:lumOff val="5000"/>
                  </a:schemeClr>
                </a:solidFill>
                <a:ea typeface="微软雅黑" charset="-122"/>
                <a:cs typeface="Lantinghei SC Demibold" panose="02000000000000000000" charset="-122"/>
              </a:rPr>
              <a:t>A. to explain how the Turks introduce the flower to European visitors.</a:t>
            </a:r>
            <a:endParaRPr lang="en-US" altLang="zh-CN" sz="32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200" dirty="0">
                <a:solidFill>
                  <a:schemeClr val="tx1">
                    <a:lumMod val="95000"/>
                    <a:lumOff val="5000"/>
                  </a:schemeClr>
                </a:solidFill>
                <a:ea typeface="微软雅黑" charset="-122"/>
                <a:cs typeface="Lantinghei SC Demibold" panose="02000000000000000000" charset="-122"/>
              </a:rPr>
              <a:t>B. to explain what happened to tulip bulbs that did not produce desirable colors.</a:t>
            </a:r>
            <a:endParaRPr lang="en-US" altLang="zh-CN" sz="32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200" dirty="0">
                <a:solidFill>
                  <a:schemeClr val="tx1">
                    <a:lumMod val="95000"/>
                    <a:lumOff val="5000"/>
                  </a:schemeClr>
                </a:solidFill>
                <a:ea typeface="微软雅黑" charset="-122"/>
                <a:cs typeface="Lantinghei SC Demibold" panose="02000000000000000000" charset="-122"/>
              </a:rPr>
              <a:t>C. to give an example of one way that the rich in the Netherlands showed off their wealth.</a:t>
            </a:r>
            <a:endParaRPr lang="en-US" altLang="zh-CN" sz="32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200" dirty="0">
                <a:solidFill>
                  <a:schemeClr val="tx1">
                    <a:lumMod val="95000"/>
                    <a:lumOff val="5000"/>
                  </a:schemeClr>
                </a:solidFill>
                <a:ea typeface="微软雅黑" charset="-122"/>
                <a:cs typeface="Lantinghei SC Demibold" panose="02000000000000000000" charset="-122"/>
              </a:rPr>
              <a:t>D. to illustrate her point that Europeans were unfamiliar with the flower.</a:t>
            </a:r>
            <a:endParaRPr lang="en-US" altLang="zh-CN" sz="3200"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1495425"/>
            <a:ext cx="11419840"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强调练习</a:t>
            </a:r>
            <a:r>
              <a:rPr lang="en-US" altLang="zh-CN" sz="5400" b="1" dirty="0">
                <a:solidFill>
                  <a:schemeClr val="tx1"/>
                </a:solidFill>
                <a:ea typeface="微软雅黑" charset="-122"/>
                <a:cs typeface="Lantinghei SC Demibold" panose="02000000000000000000" charset="-122"/>
              </a:rPr>
              <a:t>2</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TPO10-L4 childhood amnesia</a:t>
            </a:r>
            <a:endParaRPr lang="en-US" altLang="zh-CN"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1.06-1'34</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repressed</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disturbing</a:t>
            </a:r>
            <a:endParaRPr lang="en-US"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17550" y="521653"/>
            <a:ext cx="12042775" cy="89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rgbClr val="0070C0"/>
                </a:solidFill>
                <a:ea typeface="微软雅黑" charset="-122"/>
                <a:cs typeface="Lantinghei SC Demibold" panose="02000000000000000000" charset="-122"/>
              </a:rPr>
              <a:t>Well, once a popular explanation was that childhood memories are repressed… um, the memories are disturbing, so that as adults we keep them buried. And so we can’t recall them… and this is based on… well—well it’s not based on–on–on the the kind of solid research and lab testing I want to talk about today, so—so let’s put that explanation aside and concentrate on just two. OK.</a:t>
            </a:r>
            <a:endParaRPr lang="en-US" altLang="zh-CN" sz="3600" b="1" dirty="0">
              <a:solidFill>
                <a:srgbClr val="0070C0"/>
              </a:solidFill>
              <a:ea typeface="微软雅黑" charset="-122"/>
              <a:cs typeface="Lantinghei SC Demibold" panose="02000000000000000000" charset="-122"/>
            </a:endParaRPr>
          </a:p>
          <a:p>
            <a:pPr indent="0" algn="l" eaLnBrk="1" hangingPunct="1"/>
            <a:endParaRPr lang="en-US" altLang="zh-CN" sz="3600" b="1" dirty="0">
              <a:solidFill>
                <a:srgbClr val="0070C0"/>
              </a:solidFill>
              <a:ea typeface="微软雅黑" charset="-122"/>
              <a:cs typeface="Lantinghei SC Demibold" panose="02000000000000000000" charset="-122"/>
            </a:endParaRPr>
          </a:p>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3.What does the professor imply about some of the explanations for childhood amnesia that she describes?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A. They can never be proved or disproved.</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B. They were formed without proper evidence.</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C. They explain only certain types of childhood amnesia.</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D. They are contradicted by her own research.</a:t>
            </a:r>
            <a:endParaRPr lang="en-US" altLang="zh-CN" sz="3600"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51143"/>
            <a:ext cx="12226290" cy="74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天文学场景词汇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aerospace ['ɛrospes] n.航空与航天空间，宇宙空间；航空航天学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adj.宇宙航行的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astronaut [ˈæstrənɔ:t] n.宇航员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astronomer [ə'strɑnəmɚ] n.天文学家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astronomy [əˈstrɔnəmi] n.天文学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ambient ['æmbiənt] adj.周围的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crater ['kretɚ] n.火山口；陨石坑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diameter [daiˈæmitə] n.直径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eclipse [ɪˈklɪps] n. (日、月) 食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electromagnetic [ɪ,lɛktromæɡ'nɛtɪk] adj.电磁的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elliptical [ɪ'lɪptɪkl] adj.椭圆的；省略的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emit [ɪ'mɪt] vt.发出，放射 </a:t>
            </a:r>
            <a:endParaRPr lang="zh-CN" altLang="en-US" sz="32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28955" y="149860"/>
            <a:ext cx="12226290" cy="883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天文学</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4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epicycle ['ɛpə,saɪkl] n.[天]本轮；[数]周转圆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exploration [,ɛksplə'reʃən] n.探测，勘探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gauge [gedʒ] n.计量器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geocentric [,dʒio'sɛntrɪk] adj.以地球为中心的,由地球中心所见或测量的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geomagnetic [,dʒiomæg'nɛtɪk] adj.地磁的；地磁气的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gravitational [,grævɪ'teʃənl] adj.引力的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gravity ['ɡrævəti] n.万有引力; 地心引力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heliacal [hɪ'laɪək(ə)l] adj.太阳的；与太阳同时升落的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heliocentric [,hilɪə'sɛntrɪk] adj.以太阳为中心的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illuminate [ɪ'lumɪnet] vi.照亮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lopsided [,lɑp'saɪdɪd] adj.不平衡的，倾向一方的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luminosity [ˌluːmɪˈnɒsəti] n.光；发光体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magnetic [mæg'nɛtɪk] adj.地磁的；有磁性的；有吸引力的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object ['ɑbdʒɛkt] n.物体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optical ['ɑptɪkl] adj.光(学)的</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orbit ['ɔrbɪt] vi/vt.盘旋；绕轨道运行; n.轨道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orient [ 'ɔ:rient] v.确定方向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0230" y="1058228"/>
            <a:ext cx="12226290" cy="772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天文学</a:t>
            </a:r>
            <a:r>
              <a:rPr lang="zh-CN" altLang="en-US" sz="4800" b="1" dirty="0">
                <a:solidFill>
                  <a:schemeClr val="tx1"/>
                </a:solidFill>
                <a:ea typeface="微软雅黑" charset="-122"/>
                <a:cs typeface="Lantinghei SC Demibold" panose="02000000000000000000" charset="-122"/>
              </a:rPr>
              <a:t>场景词汇</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parabolic-orbit [,pærə’bɒlɪk] - n.抛物线运行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paradox ['pærədɒks] n.悖论，似是而非的观点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pattern ['pætə(r)n] n.图案, 图样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periodic-orbit [,pɪrɪ'ɑdɪk] - n.绕轨道周期运行</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phase [fez] n.阶段, 时期 (月亮、行星的)位相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prism [prism] n.棱镜; 棱晶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radiation [,redɪ'eʃən] n.放射, 辐射; 发射; 发光</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radio astronomy ['redɪo] [ə'strɑnəmi] [天] 射电天文学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radio wave 无线电波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reference point ['ref(ə)r(ə)ns][pɒɪnt] 参照点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remnant [ˈremnənt] adj.剩余部分；残余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revolve [rɪ'vɔlv] v.(使)旋转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rocket [ˈrɒkɪt] n.火箭；火箭发射器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rotate ['rotet] v.转动；交替；自转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satellite [ˈsætəlaɪt] n.人造卫星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scatter ['skætɚ] vi.分散，散开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0230" y="196215"/>
            <a:ext cx="12226290" cy="94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天文学</a:t>
            </a:r>
            <a:r>
              <a:rPr lang="zh-CN" altLang="en-US" sz="4800" b="1" dirty="0">
                <a:solidFill>
                  <a:schemeClr val="tx1"/>
                </a:solidFill>
                <a:ea typeface="微软雅黑" charset="-122"/>
                <a:cs typeface="Lantinghei SC Demibold" panose="02000000000000000000" charset="-122"/>
              </a:rPr>
              <a:t>场景词汇</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diffuse [dɪ'fjus] adj.弥漫的；散开的；v. 扩散；传播；漫射；vi.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传播；四散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sea horizon [siː][hə'raɪz(ə)n] 海平线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solar ['solɚ] adj.太阳的；日光的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space shuttle [spes] ['ʃʌtl] 航天飞机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spacecraft ['speskræft] n.宇宙飞船；航天器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stationary ['steʃənɛri］ adj.不动的; 静止的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sunspot ['sʌn,spɑt] n.太阳黑子；雀斑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symmetrically [sə'mɛtrɪkli] adv.对称地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telescope ['tɛlɪskop] n.望远镜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observatory [əb'zɝvətɔri] n.天文台；气象台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terrestrial [tə'restrɪəl] adj.陆生的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visible light ['vɪzəbl] [光]可见光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axial tilt ['æksɪəl] [tɪlt] n.轴倾角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launch [lɔ:ntʃ] v.发射；发动；开展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velocity [vəˈlɒsəti] n.速率，速度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impact ['impækt, im'pækt] n.碰撞；冲击力; vt.撞击；冲突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sphere [sfɪr] n.球体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treatise [‘tritɪs] n.论述；专著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ultraviolet [,ʌltrə'vaɪələt] adj.紫外线的</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0945" y="1779270"/>
            <a:ext cx="11132820" cy="6195695"/>
          </a:xfrm>
        </p:spPr>
        <p:txBody>
          <a:bodyPr>
            <a:normAutofit/>
          </a:bodyPr>
          <a:lstStyle/>
          <a:p>
            <a:r>
              <a:rPr lang="zh-CN" altLang="en-US" sz="4800" b="1" dirty="0">
                <a:solidFill>
                  <a:sysClr val="windowText" lastClr="000000">
                    <a:lumMod val="75000"/>
                    <a:lumOff val="25000"/>
                  </a:sysClr>
                </a:solidFill>
                <a:latin typeface="Arial" panose="020B0604020202090204" pitchFamily="34" charset="0"/>
                <a:ea typeface="微软雅黑" charset="-122"/>
                <a:sym typeface="+mn-ea"/>
              </a:rPr>
              <a:t>第四节课回顾：</a:t>
            </a:r>
            <a:br>
              <a:rPr lang="zh-CN" altLang="en-US" sz="4800" b="1" dirty="0">
                <a:solidFill>
                  <a:sysClr val="windowText" lastClr="000000">
                    <a:lumMod val="75000"/>
                    <a:lumOff val="25000"/>
                  </a:sysClr>
                </a:solidFill>
                <a:latin typeface="Arial" panose="020B0604020202090204" pitchFamily="34" charset="0"/>
                <a:ea typeface="微软雅黑" charset="-122"/>
                <a:sym typeface="+mn-ea"/>
              </a:rPr>
            </a:b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rPr>
              <a:t>十大考点——主旨+定义；</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社会科学词汇串讲</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考古学、心理学文章及菁讲精练</a:t>
            </a:r>
            <a:br>
              <a:rPr lang="zh-CN" altLang="en-US" sz="4000" b="1" dirty="0">
                <a:solidFill>
                  <a:sysClr val="windowText" lastClr="000000">
                    <a:lumMod val="75000"/>
                    <a:lumOff val="25000"/>
                  </a:sysClr>
                </a:solidFill>
                <a:latin typeface="Arial" panose="020B0604020202090204" pitchFamily="34" charset="0"/>
                <a:ea typeface="微软雅黑" charset="-122"/>
              </a:rPr>
            </a:br>
            <a:endParaRPr lang="zh-CN" altLang="en-US" sz="4000" dirty="0">
              <a:solidFill>
                <a:sysClr val="windowText" lastClr="000000">
                  <a:lumMod val="75000"/>
                  <a:lumOff val="25000"/>
                </a:sysClr>
              </a:solidFill>
              <a:latin typeface="Arial" panose="020B0604020202090204" pitchFamily="34" charset="0"/>
              <a:ea typeface="微软雅黑" charset="-122"/>
              <a:sym typeface="+mn-ea"/>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53720" y="1477963"/>
            <a:ext cx="1133602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天文学精讲精练：</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TPO18-lecture1太阳黑子 sunspot</a:t>
            </a:r>
            <a:endParaRPr lang="en-US" altLang="zh-CN" sz="4800" b="1" dirty="0">
              <a:solidFill>
                <a:schemeClr val="tx1"/>
              </a:solidFill>
              <a:ea typeface="微软雅黑" charset="-122"/>
              <a:cs typeface="Lantinghei SC Demibold" panose="02000000000000000000" charset="-122"/>
            </a:endParaRPr>
          </a:p>
          <a:p>
            <a:pPr indent="0" algn="l" eaLnBrk="1" hangingPunct="1"/>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flaw and blemishes</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Galileo</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lopsided</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a lot of hypotheses were tossed around</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geomagnetic activity</a:t>
            </a:r>
            <a:endParaRPr lang="en-US" altLang="zh-CN" sz="48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33655"/>
            <a:ext cx="12226290"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p:txBody>
      </p:sp>
      <p:pic>
        <p:nvPicPr>
          <p:cNvPr id="2" name="图片 1" descr="371F890800411426C240880C3A1A98DC"/>
          <p:cNvPicPr>
            <a:picLocks noChangeAspect="1"/>
          </p:cNvPicPr>
          <p:nvPr/>
        </p:nvPicPr>
        <p:blipFill>
          <a:blip r:embed="rId1"/>
          <a:stretch>
            <a:fillRect/>
          </a:stretch>
        </p:blipFill>
        <p:spPr>
          <a:xfrm>
            <a:off x="2115820" y="986155"/>
            <a:ext cx="8773160" cy="870394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5242"/>
            <a:ext cx="12805410" cy="79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is the lecture mainly about?</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A.The importance of record keeping in the development of hypotheses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 relationship between sunspots and Earth's geomagnetic cycle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progression of scientific knowledge about sunspots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effect of sunspots on Earth's climate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5242"/>
            <a:ext cx="12805410" cy="79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Why did European astronomers before the time of Galileo not believe sunspots were on the Sun's surface?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They based their beliefs on earlier observations by Chinese astronomers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 idea was contrary to their beliefs about objects in space.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sunspots often changed their shape.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sunspots were not always visible.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80390"/>
            <a:ext cx="12805410" cy="667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Which hypothesis regarding sunspots did Galilee Challenge?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Sunspots are shadows of planets trussing the Sun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Sunspots are cloud in the solar atmosphere.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Sunspots are evidence of the Sun's rotation.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Sunspots are evidence of magnetic fields.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80390"/>
            <a:ext cx="12805410" cy="667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was the importance of Schwabe's observation?</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They determined the age of sunspots.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They established that sunspots appear in cycles.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They proved that sunspots were actually on the Sun.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They showed the reason that sunspots change their shape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71450"/>
            <a:ext cx="12805410" cy="852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is the professor’s attitude toward Schwabe's and Wolf's research?</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He is surprised that the research is contradictory.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He is impressed by how many years were spent on the research.</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He has difficulty believing that research should take so long.</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He doubts that the research is given enough credit by modern astronomers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272415"/>
            <a:ext cx="12805410" cy="729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TPO18-lecture1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Why does the professor imply about the discovery of a relationship between the sunspot cycle and Earth's geomagnetic cycle?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It proved that Gallieo's cloud hypothesis was correct.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It showed how conditions on Earth can affect the Sun.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It was the start of modern astronomy.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It led to a period of intense scientific research.</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589915"/>
            <a:ext cx="12226290" cy="907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地质与地理词汇 Geology &amp; Geography </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glacial period ['ɡleʃl] ['pɪrɪəd] 冰河时代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Ice Age - 冰河时代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epoch [ˈepək] n.[地质]世; 新纪元，新时代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Antarctic [æn'tɑ:ktɪk] adj.南极的；n.南极洲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Arctic ['ɑrktɪk] adj.北级的；n.北极圈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pole [pol] n.极点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polar ['polɚ] adj.极地的；两极的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latitude ['lætɪtud] n.纬度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longitude ['lɑndʒətud] n.经度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equator [ɪ'kwetɚ] n.赤道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subtropical [,sʌb'trɑpɪkl] adj.亚热带的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tropical ['trɑpɪkl] adj.热带的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temperate zone ['tɛmpərət] - 温带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frigid zone ['frɪdʒɪd] - 寒带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sym typeface="+mn-ea"/>
              </a:rPr>
              <a:t>merge [mɜ:dʒ] v.混合；相融；融入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sym typeface="+mn-ea"/>
              </a:rPr>
              <a:t>slab pull [slæb] [pʊl] 板块拉力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sym typeface="+mn-ea"/>
              </a:rPr>
              <a:t>spiral [ˈspaɪrəl] n.螺旋；漩涡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sym typeface="+mn-ea"/>
              </a:rPr>
              <a:t>steep [sti:p] adj.陡峭的，险峻的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649605"/>
            <a:ext cx="12226290" cy="85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地质与地理词汇 Geology &amp; Geography </a:t>
            </a:r>
            <a:endParaRPr lang="zh-CN" altLang="en-US" sz="2800" b="1" dirty="0">
              <a:solidFill>
                <a:schemeClr val="tx1"/>
              </a:solidFill>
              <a:ea typeface="微软雅黑" charset="-122"/>
              <a:cs typeface="Lantinghei SC Demibold" panose="02000000000000000000" charset="-122"/>
            </a:endParaRPr>
          </a:p>
          <a:p>
            <a:pPr indent="0" algn="l" eaLnBrk="1" hangingPunct="1"/>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subduction zone [səb'dʌkʃən] - 俯冲带，削减带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tectonic plate [tɛk'tɑnɪk] [plet] 地壳板块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tide [taɪd] n.潮汐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compression [kəmˈprɛʃən] n.压缩，浓缩；压榨，压迫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deformation [ˌdifɔrˈmeʃən,ˌdɛfə-] n.变形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lubricant [ˈlubrɪkənt] n.润滑剂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shatter [ˈʃætɚ] n.碎片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sliding ['slaɪdɪŋ] n.滑；移动 adj.变化的；滑行的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dynamic [daiˈnæmik] n.动态；动力，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evaporate [ɪˈvæpəˌret] vt.&amp; vi.蒸发掉; 消失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filter [ˈfɪltɚ] vi.过滤；透过；渗透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impetus [ˈɪmpɪtəs] n.动力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perimeter [pəˈrɪmɪtɚ] n.&lt;数&gt;周长；周围，边界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deforestation [,di,fɔrɪ'steʃən] n.森林采伐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deposit [dɪ'pɒzɪt] n.沉积物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dormant ['dɔ:mənt] n.休眠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glacier ['ɡleʃɚ] n.冰河，冰川</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406400" y="1447800"/>
            <a:ext cx="8077200" cy="6858000"/>
          </a:xfrm>
          <a:custGeom>
            <a:avLst/>
            <a:gdLst>
              <a:gd name="connsiteX0" fmla="*/ 1736336 w 7714968"/>
              <a:gd name="connsiteY0" fmla="*/ 0 h 6858000"/>
              <a:gd name="connsiteX1" fmla="*/ 5645816 w 7714968"/>
              <a:gd name="connsiteY1" fmla="*/ 0 h 6858000"/>
              <a:gd name="connsiteX2" fmla="*/ 5839302 w 7714968"/>
              <a:gd name="connsiteY2" fmla="*/ 113594 h 6858000"/>
              <a:gd name="connsiteX3" fmla="*/ 7714968 w 7714968"/>
              <a:gd name="connsiteY3" fmla="*/ 3516874 h 6858000"/>
              <a:gd name="connsiteX4" fmla="*/ 5940720 w 7714968"/>
              <a:gd name="connsiteY4" fmla="*/ 6853836 h 6858000"/>
              <a:gd name="connsiteX5" fmla="*/ 5934226 w 7714968"/>
              <a:gd name="connsiteY5" fmla="*/ 6858000 h 6858000"/>
              <a:gd name="connsiteX6" fmla="*/ 1447412 w 7714968"/>
              <a:gd name="connsiteY6" fmla="*/ 6858000 h 6858000"/>
              <a:gd name="connsiteX7" fmla="*/ 1440740 w 7714968"/>
              <a:gd name="connsiteY7" fmla="*/ 6853836 h 6858000"/>
              <a:gd name="connsiteX8" fmla="*/ 106742 w 7714968"/>
              <a:gd name="connsiteY8" fmla="*/ 5348915 h 6858000"/>
              <a:gd name="connsiteX9" fmla="*/ 0 w 7714968"/>
              <a:gd name="connsiteY9" fmla="*/ 5120268 h 6858000"/>
              <a:gd name="connsiteX10" fmla="*/ 0 w 7714968"/>
              <a:gd name="connsiteY10" fmla="*/ 1910728 h 6858000"/>
              <a:gd name="connsiteX11" fmla="*/ 2094 w 7714968"/>
              <a:gd name="connsiteY11" fmla="*/ 1905464 h 6858000"/>
              <a:gd name="connsiteX12" fmla="*/ 1486117 w 7714968"/>
              <a:gd name="connsiteY12" fmla="*/ 14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14968" h="6858000">
                <a:moveTo>
                  <a:pt x="1736336" y="0"/>
                </a:moveTo>
                <a:lnTo>
                  <a:pt x="5645816" y="0"/>
                </a:lnTo>
                <a:lnTo>
                  <a:pt x="5839302" y="113594"/>
                </a:lnTo>
                <a:cubicBezTo>
                  <a:pt x="6966500" y="826715"/>
                  <a:pt x="7714968" y="2084387"/>
                  <a:pt x="7714968" y="3516874"/>
                </a:cubicBezTo>
                <a:cubicBezTo>
                  <a:pt x="7714968" y="4905952"/>
                  <a:pt x="7011174" y="6130651"/>
                  <a:pt x="5940720" y="6853836"/>
                </a:cubicBezTo>
                <a:lnTo>
                  <a:pt x="5934226" y="6858000"/>
                </a:lnTo>
                <a:lnTo>
                  <a:pt x="1447412" y="6858000"/>
                </a:lnTo>
                <a:lnTo>
                  <a:pt x="1440740" y="6853836"/>
                </a:lnTo>
                <a:cubicBezTo>
                  <a:pt x="878752" y="6474164"/>
                  <a:pt x="417824" y="5956262"/>
                  <a:pt x="106742" y="5348915"/>
                </a:cubicBezTo>
                <a:lnTo>
                  <a:pt x="0" y="5120268"/>
                </a:lnTo>
                <a:lnTo>
                  <a:pt x="0" y="1910728"/>
                </a:lnTo>
                <a:lnTo>
                  <a:pt x="2094" y="1905464"/>
                </a:lnTo>
                <a:cubicBezTo>
                  <a:pt x="316870" y="1185936"/>
                  <a:pt x="836008" y="576218"/>
                  <a:pt x="1486117" y="149702"/>
                </a:cubicBezTo>
                <a:close/>
              </a:path>
            </a:pathLst>
          </a:custGeom>
          <a:solidFill>
            <a:srgbClr val="3984D7">
              <a:lumMod val="40000"/>
              <a:lumOff val="60000"/>
              <a:alpha val="22000"/>
            </a:srgbClr>
          </a:solidFill>
          <a:ln w="12700" cap="flat" cmpd="sng" algn="ctr">
            <a:noFill/>
            <a:prstDash val="solid"/>
            <a:miter lim="800000"/>
          </a:ln>
          <a:effectLst/>
        </p:spPr>
        <p:txBody>
          <a:bodyPr rtlCol="0" anchor="ctr"/>
          <a:p>
            <a:pPr algn="ctr"/>
            <a:endParaRPr lang="zh-CN" altLang="en-US"/>
          </a:p>
        </p:txBody>
      </p:sp>
      <p:sp>
        <p:nvSpPr>
          <p:cNvPr id="9" name="任意多边形: 形状 8"/>
          <p:cNvSpPr/>
          <p:nvPr>
            <p:custDataLst>
              <p:tags r:id="rId2"/>
            </p:custDataLst>
          </p:nvPr>
        </p:nvSpPr>
        <p:spPr>
          <a:xfrm>
            <a:off x="611941" y="1447800"/>
            <a:ext cx="7313692" cy="6858000"/>
          </a:xfrm>
          <a:custGeom>
            <a:avLst/>
            <a:gdLst>
              <a:gd name="connsiteX0" fmla="*/ 2390577 w 7313692"/>
              <a:gd name="connsiteY0" fmla="*/ 0 h 6858000"/>
              <a:gd name="connsiteX1" fmla="*/ 4923117 w 7313692"/>
              <a:gd name="connsiteY1" fmla="*/ 0 h 6858000"/>
              <a:gd name="connsiteX2" fmla="*/ 5141490 w 7313692"/>
              <a:gd name="connsiteY2" fmla="*/ 86476 h 6858000"/>
              <a:gd name="connsiteX3" fmla="*/ 7313692 w 7313692"/>
              <a:gd name="connsiteY3" fmla="*/ 3429383 h 6858000"/>
              <a:gd name="connsiteX4" fmla="*/ 5141490 w 7313692"/>
              <a:gd name="connsiteY4" fmla="*/ 6772292 h 6858000"/>
              <a:gd name="connsiteX5" fmla="*/ 4925055 w 7313692"/>
              <a:gd name="connsiteY5" fmla="*/ 6858000 h 6858000"/>
              <a:gd name="connsiteX6" fmla="*/ 2388638 w 7313692"/>
              <a:gd name="connsiteY6" fmla="*/ 6858000 h 6858000"/>
              <a:gd name="connsiteX7" fmla="*/ 2172202 w 7313692"/>
              <a:gd name="connsiteY7" fmla="*/ 6772292 h 6858000"/>
              <a:gd name="connsiteX8" fmla="*/ 0 w 7313692"/>
              <a:gd name="connsiteY8" fmla="*/ 3429383 h 6858000"/>
              <a:gd name="connsiteX9" fmla="*/ 2172202 w 7313692"/>
              <a:gd name="connsiteY9" fmla="*/ 864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3692" h="6858000">
                <a:moveTo>
                  <a:pt x="2390577" y="0"/>
                </a:moveTo>
                <a:lnTo>
                  <a:pt x="4923117" y="0"/>
                </a:lnTo>
                <a:lnTo>
                  <a:pt x="5141490" y="86476"/>
                </a:lnTo>
                <a:cubicBezTo>
                  <a:pt x="6421307" y="655715"/>
                  <a:pt x="7313692" y="1938335"/>
                  <a:pt x="7313692" y="3429383"/>
                </a:cubicBezTo>
                <a:cubicBezTo>
                  <a:pt x="7313692" y="4920432"/>
                  <a:pt x="6421308" y="6203052"/>
                  <a:pt x="5141490" y="6772292"/>
                </a:cubicBezTo>
                <a:lnTo>
                  <a:pt x="4925055" y="6858000"/>
                </a:lnTo>
                <a:lnTo>
                  <a:pt x="2388638" y="6858000"/>
                </a:lnTo>
                <a:lnTo>
                  <a:pt x="2172202" y="6772292"/>
                </a:lnTo>
                <a:cubicBezTo>
                  <a:pt x="892385" y="6203052"/>
                  <a:pt x="0" y="4920432"/>
                  <a:pt x="0" y="3429383"/>
                </a:cubicBezTo>
                <a:cubicBezTo>
                  <a:pt x="0" y="1938335"/>
                  <a:pt x="892385" y="655715"/>
                  <a:pt x="2172202" y="86476"/>
                </a:cubicBezTo>
                <a:close/>
              </a:path>
            </a:pathLst>
          </a:custGeom>
          <a:solidFill>
            <a:srgbClr val="3984D7">
              <a:lumMod val="40000"/>
              <a:lumOff val="60000"/>
            </a:srgbClr>
          </a:solidFill>
          <a:ln w="12700" cap="flat" cmpd="sng" algn="ctr">
            <a:noFill/>
            <a:prstDash val="solid"/>
            <a:miter lim="800000"/>
          </a:ln>
          <a:effectLst/>
        </p:spPr>
        <p:txBody>
          <a:bodyPr rtlCol="0" anchor="ctr"/>
          <a:p>
            <a:pPr algn="ctr"/>
            <a:endParaRPr lang="zh-CN" altLang="en-US"/>
          </a:p>
        </p:txBody>
      </p:sp>
      <p:sp>
        <p:nvSpPr>
          <p:cNvPr id="7" name="任意多边形: 形状 9"/>
          <p:cNvSpPr/>
          <p:nvPr>
            <p:custDataLst>
              <p:tags r:id="rId3"/>
            </p:custDataLst>
          </p:nvPr>
        </p:nvSpPr>
        <p:spPr>
          <a:xfrm>
            <a:off x="9289965" y="6869336"/>
            <a:ext cx="3308435" cy="1436465"/>
          </a:xfrm>
          <a:custGeom>
            <a:avLst/>
            <a:gdLst>
              <a:gd name="connsiteX0" fmla="*/ 2072311 w 3308435"/>
              <a:gd name="connsiteY0" fmla="*/ 0 h 1436465"/>
              <a:gd name="connsiteX1" fmla="*/ 3175387 w 3308435"/>
              <a:gd name="connsiteY1" fmla="*/ 293607 h 1436465"/>
              <a:gd name="connsiteX2" fmla="*/ 3308435 w 3308435"/>
              <a:gd name="connsiteY2" fmla="*/ 376655 h 1436465"/>
              <a:gd name="connsiteX3" fmla="*/ 3308435 w 3308435"/>
              <a:gd name="connsiteY3" fmla="*/ 1436465 h 1436465"/>
              <a:gd name="connsiteX4" fmla="*/ 0 w 3308435"/>
              <a:gd name="connsiteY4" fmla="*/ 1436465 h 1436465"/>
              <a:gd name="connsiteX5" fmla="*/ 30369 w 3308435"/>
              <a:gd name="connsiteY5" fmla="*/ 1353490 h 1436465"/>
              <a:gd name="connsiteX6" fmla="*/ 2072311 w 3308435"/>
              <a:gd name="connsiteY6" fmla="*/ 0 h 14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435" h="1436465">
                <a:moveTo>
                  <a:pt x="2072311" y="0"/>
                </a:moveTo>
                <a:cubicBezTo>
                  <a:pt x="2473908" y="0"/>
                  <a:pt x="2850555" y="106824"/>
                  <a:pt x="3175387" y="293607"/>
                </a:cubicBezTo>
                <a:lnTo>
                  <a:pt x="3308435" y="376655"/>
                </a:lnTo>
                <a:lnTo>
                  <a:pt x="3308435" y="1436465"/>
                </a:lnTo>
                <a:lnTo>
                  <a:pt x="0" y="1436465"/>
                </a:lnTo>
                <a:lnTo>
                  <a:pt x="30369" y="1353490"/>
                </a:lnTo>
                <a:cubicBezTo>
                  <a:pt x="366790" y="558101"/>
                  <a:pt x="1154375" y="0"/>
                  <a:pt x="2072311" y="0"/>
                </a:cubicBezTo>
                <a:close/>
              </a:path>
            </a:pathLst>
          </a:custGeom>
          <a:solidFill>
            <a:srgbClr val="3984D7">
              <a:lumMod val="60000"/>
              <a:lumOff val="40000"/>
              <a:alpha val="53000"/>
            </a:srgbClr>
          </a:solidFill>
          <a:ln w="12700" cap="flat" cmpd="sng" algn="ctr">
            <a:noFill/>
            <a:prstDash val="solid"/>
            <a:miter lim="800000"/>
          </a:ln>
          <a:effectLst/>
        </p:spPr>
        <p:txBody>
          <a:bodyPr rtlCol="0" anchor="ctr"/>
          <a:p>
            <a:pPr algn="ctr"/>
            <a:endParaRPr lang="zh-CN" altLang="en-US"/>
          </a:p>
        </p:txBody>
      </p:sp>
      <p:sp>
        <p:nvSpPr>
          <p:cNvPr id="11" name="椭圆 10"/>
          <p:cNvSpPr/>
          <p:nvPr>
            <p:custDataLst>
              <p:tags r:id="rId4"/>
            </p:custDataLst>
          </p:nvPr>
        </p:nvSpPr>
        <p:spPr>
          <a:xfrm>
            <a:off x="1073150" y="1724025"/>
            <a:ext cx="6391275" cy="6305550"/>
          </a:xfrm>
          <a:prstGeom prst="ellipse">
            <a:avLst/>
          </a:prstGeom>
          <a:solidFill>
            <a:sysClr val="window" lastClr="FFFFFF"/>
          </a:solidFill>
          <a:ln w="12700" cap="flat" cmpd="sng" algn="ctr">
            <a:solidFill>
              <a:sysClr val="window" lastClr="FFFFFF">
                <a:lumMod val="95000"/>
              </a:sysClr>
            </a:solidFill>
            <a:prstDash val="solid"/>
            <a:miter lim="800000"/>
          </a:ln>
          <a:effectLst/>
        </p:spPr>
        <p:txBody>
          <a:bodyPr rtlCol="0" anchor="ctr"/>
          <a:p>
            <a:pPr algn="ctr"/>
            <a:endParaRPr lang="zh-CN" altLang="en-US" dirty="0"/>
          </a:p>
        </p:txBody>
      </p:sp>
      <p:sp>
        <p:nvSpPr>
          <p:cNvPr id="15" name="文本框 14"/>
          <p:cNvSpPr txBox="1"/>
          <p:nvPr>
            <p:custDataLst>
              <p:tags r:id="rId5"/>
            </p:custDataLst>
          </p:nvPr>
        </p:nvSpPr>
        <p:spPr>
          <a:xfrm>
            <a:off x="919480" y="2925445"/>
            <a:ext cx="11501120" cy="3100705"/>
          </a:xfrm>
          <a:prstGeom prst="rect">
            <a:avLst/>
          </a:prstGeom>
          <a:noFill/>
        </p:spPr>
        <p:txBody>
          <a:bodyPr wrap="square" lIns="90170" tIns="46990" rIns="90170" bIns="46990" rtlCol="0">
            <a:noAutofit/>
          </a:bodyPr>
          <a:lstStyle>
            <a:defPPr>
              <a:defRPr lang="zh-CN"/>
            </a:defPPr>
            <a:lvl1pPr fontAlgn="auto">
              <a:lnSpc>
                <a:spcPct val="130000"/>
              </a:lnSpc>
              <a:spcAft>
                <a:spcPts val="1000"/>
              </a:spcAft>
              <a:defRPr sz="1600" spc="150"/>
            </a:lvl1pPr>
          </a:lstStyle>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十大考点——例子+强调；</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自然科学词汇串讲</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 天文学+地理学文章及菁讲精练</a:t>
            </a:r>
            <a:endParaRPr lang="zh-CN" altLang="en-US" sz="3600" b="1" dirty="0">
              <a:solidFill>
                <a:sysClr val="windowText" lastClr="000000">
                  <a:lumMod val="75000"/>
                  <a:lumOff val="25000"/>
                </a:sysClr>
              </a:solidFill>
              <a:latin typeface="Arial" panose="020B0604020202090204" pitchFamily="34" charset="0"/>
              <a:ea typeface="微软雅黑" charset="-122"/>
            </a:endParaRPr>
          </a:p>
        </p:txBody>
      </p:sp>
    </p:spTree>
    <p:custDataLst>
      <p:tags r:id="rId6"/>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06780" y="2276158"/>
            <a:ext cx="1081849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400" b="1" dirty="0">
                <a:solidFill>
                  <a:schemeClr val="tx1"/>
                </a:solidFill>
                <a:ea typeface="微软雅黑" charset="-122"/>
                <a:cs typeface="Lantinghei SC Demibold" panose="02000000000000000000" charset="-122"/>
              </a:rPr>
              <a:t>练习：</a:t>
            </a:r>
            <a:endParaRPr lang="zh-CN" altLang="en-US" sz="4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TPO4-lecture3移动的石头</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000" b="1" dirty="0">
                <a:solidFill>
                  <a:schemeClr val="tx1"/>
                </a:solidFill>
                <a:ea typeface="微软雅黑" charset="-122"/>
                <a:cs typeface="Lantinghei SC Demibold" panose="02000000000000000000" charset="-122"/>
                <a:sym typeface="+mn-ea"/>
              </a:rPr>
              <a:t>machinary</a:t>
            </a:r>
            <a:endParaRPr lang="en-US" altLang="zh-CN" sz="4000" b="1" dirty="0">
              <a:solidFill>
                <a:schemeClr val="tx1"/>
              </a:solidFill>
              <a:ea typeface="微软雅黑" charset="-122"/>
              <a:cs typeface="Lantinghei SC Demibold" panose="02000000000000000000" charset="-122"/>
              <a:sym typeface="+mn-ea"/>
            </a:endParaRPr>
          </a:p>
          <a:p>
            <a:pPr indent="0" algn="l" eaLnBrk="1" hangingPunct="1"/>
            <a:r>
              <a:rPr lang="en-US" altLang="zh-CN" sz="4000" b="1" dirty="0">
                <a:solidFill>
                  <a:schemeClr val="tx1"/>
                </a:solidFill>
                <a:ea typeface="微软雅黑" charset="-122"/>
                <a:cs typeface="Lantinghei SC Demibold" panose="02000000000000000000" charset="-122"/>
                <a:sym typeface="+mn-ea"/>
              </a:rPr>
              <a:t>bulldozer</a:t>
            </a:r>
            <a:endParaRPr lang="en-US" altLang="zh-CN" sz="4000" b="1" dirty="0">
              <a:solidFill>
                <a:schemeClr val="tx1"/>
              </a:solidFill>
              <a:ea typeface="微软雅黑" charset="-122"/>
              <a:cs typeface="Lantinghei SC Demibold" panose="02000000000000000000" charset="-122"/>
              <a:sym typeface="+mn-ea"/>
            </a:endParaRPr>
          </a:p>
          <a:p>
            <a:pPr indent="0" algn="l" eaLnBrk="1" hangingPunct="1"/>
            <a:r>
              <a:rPr lang="en-US" sz="4000" b="1" dirty="0">
                <a:solidFill>
                  <a:schemeClr val="tx1"/>
                </a:solidFill>
                <a:ea typeface="微软雅黑" charset="-122"/>
                <a:cs typeface="Lantinghei SC Demibold" panose="02000000000000000000" charset="-122"/>
              </a:rPr>
              <a:t>dominent</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windstorm</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meteorology</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wilderness</a:t>
            </a:r>
            <a:endParaRPr lang="en-US" sz="40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32080"/>
            <a:ext cx="1222629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TPO4-lecture3</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zh-CN" altLang="en-US" sz="44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pic>
        <p:nvPicPr>
          <p:cNvPr id="4" name="图片 3" descr="F4462ED84037D5AF19B8DE8F9D31C4CC"/>
          <p:cNvPicPr>
            <a:picLocks noChangeAspect="1"/>
          </p:cNvPicPr>
          <p:nvPr/>
        </p:nvPicPr>
        <p:blipFill>
          <a:blip r:embed="rId1"/>
          <a:stretch>
            <a:fillRect/>
          </a:stretch>
        </p:blipFill>
        <p:spPr>
          <a:xfrm>
            <a:off x="2331720" y="1029970"/>
            <a:ext cx="8371205" cy="859028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282700"/>
            <a:ext cx="12805410"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does the professor mainly discuss?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His plans for research involving moving rocks.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A difference between two geological forces that cause rocks to move.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Theories about why desert rocks move.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Reasons why geologists should study moving rocks.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282700"/>
            <a:ext cx="12805410"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According to the professor, what have the researchers agreed on?</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 rocks cannot move after ice storms.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 rocks do not move at night.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rocks never move in circles.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rocks are not moved by people.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59410"/>
            <a:ext cx="12805410" cy="707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The professor mentions experiments on the wind speed necessary to move rocks. What is the professor’s attitude toward the experiments?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Their results were decisive.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They were not carried out carefully.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They were not continued long enough to reach a conclusion.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government should not have allowed the experiments.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282700"/>
            <a:ext cx="12805410"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9.  What important point does the professor make about the area where the rocks are found?</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It has been the site of Earth’s highest wind speeds.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It is subject to laws that restrict experimentation.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It is accessible to heavy machinery.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It is not subject to significant changes in temperature.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975043"/>
            <a:ext cx="12805410" cy="58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10.  What is the professor’s purpose in telling the students about moving rocks?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To teach a lesson about the structure of solid matter.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To share a recent advance in geology.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To give an example of how ice can move rocks.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To show how geologists need to combine information from several fields.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667068"/>
            <a:ext cx="12805410" cy="64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TPO4-lecture 3</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11.  Replay: What does the professor imply when he says this: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 movement pattern of the rocks was misreported by researchers.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 rocks are probably being moved by people.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movement pattern of the rocks does not support the wind theory.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There must be differences in the rocks’ composition.</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424815" y="1892300"/>
            <a:ext cx="12320905" cy="5969635"/>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课后作业：</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1. </a:t>
            </a:r>
            <a:r>
              <a:rPr lang="zh-CN" altLang="en-US" sz="4000" b="1">
                <a:latin typeface="Lantinghei SC Demibold" panose="02000000000000000000" charset="-122"/>
                <a:ea typeface="Lantinghei SC Demibold" panose="02000000000000000000" charset="-122"/>
                <a:cs typeface="Lantinghei SC Demibold" panose="02000000000000000000" charset="-122"/>
              </a:rPr>
              <a:t>回顾本次课内容，完成天文学</a:t>
            </a:r>
            <a:r>
              <a:rPr lang="en-US" altLang="zh-CN" sz="4000" b="1">
                <a:latin typeface="Lantinghei SC Demibold" panose="02000000000000000000" charset="-122"/>
                <a:ea typeface="Lantinghei SC Demibold" panose="02000000000000000000" charset="-122"/>
                <a:cs typeface="Lantinghei SC Demibold" panose="02000000000000000000" charset="-122"/>
              </a:rPr>
              <a:t>+</a:t>
            </a:r>
            <a:r>
              <a:rPr lang="zh-CN" altLang="en-US" sz="4000" b="1">
                <a:latin typeface="Lantinghei SC Demibold" panose="02000000000000000000" charset="-122"/>
                <a:ea typeface="Lantinghei SC Demibold" panose="02000000000000000000" charset="-122"/>
                <a:cs typeface="Lantinghei SC Demibold" panose="02000000000000000000" charset="-122"/>
              </a:rPr>
              <a:t>地质学单词记忆内容</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2. </a:t>
            </a:r>
            <a:r>
              <a:rPr lang="zh-CN" altLang="en-US" sz="4000" b="1">
                <a:latin typeface="Lantinghei SC Demibold" panose="02000000000000000000" charset="-122"/>
                <a:ea typeface="Lantinghei SC Demibold" panose="02000000000000000000" charset="-122"/>
                <a:cs typeface="Lantinghei SC Demibold" panose="02000000000000000000" charset="-122"/>
              </a:rPr>
              <a:t>完成</a:t>
            </a:r>
            <a:r>
              <a:rPr lang="en-US" altLang="zh-CN" sz="4000" b="1" u="sng">
                <a:latin typeface="Lantinghei SC Demibold" panose="02000000000000000000" charset="-122"/>
                <a:ea typeface="Lantinghei SC Demibold" panose="02000000000000000000" charset="-122"/>
                <a:cs typeface="Lantinghei SC Demibold" panose="02000000000000000000" charset="-122"/>
              </a:rPr>
              <a:t>TPO54-4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53-4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42-2</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					50</a:t>
            </a:r>
            <a:r>
              <a:rPr lang="en-US" altLang="zh-CN" sz="4000" b="1" u="sng">
                <a:latin typeface="Lantinghei SC Demibold" panose="02000000000000000000" charset="-122"/>
                <a:ea typeface="Lantinghei SC Demibold" panose="02000000000000000000" charset="-122"/>
                <a:cs typeface="Lantinghei SC Demibold" panose="02000000000000000000" charset="-122"/>
              </a:rPr>
              <a:t>-4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39-1</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49-1</a:t>
            </a:r>
            <a:r>
              <a:rPr lang="zh-CN" altLang="en-US" sz="4000" b="1">
                <a:latin typeface="Lantinghei SC Demibold" panose="02000000000000000000" charset="-122"/>
                <a:ea typeface="Lantinghei SC Demibold" panose="02000000000000000000" charset="-122"/>
                <a:cs typeface="Lantinghei SC Demibold" panose="02000000000000000000" charset="-122"/>
              </a:rPr>
              <a:t>的所有</a:t>
            </a:r>
            <a:r>
              <a:rPr lang="en-US" altLang="zh-CN" sz="4000" b="1">
                <a:latin typeface="Lantinghei SC Demibold" panose="02000000000000000000" charset="-122"/>
                <a:ea typeface="Lantinghei SC Demibold" panose="02000000000000000000" charset="-122"/>
                <a:cs typeface="Lantinghei SC Demibold" panose="02000000000000000000" charset="-122"/>
              </a:rPr>
              <a:t>lecture</a:t>
            </a:r>
            <a:r>
              <a:rPr lang="zh-CN" altLang="en-US" sz="4000" b="1">
                <a:latin typeface="Lantinghei SC Demibold" panose="02000000000000000000" charset="-122"/>
                <a:ea typeface="Lantinghei SC Demibold" panose="02000000000000000000" charset="-122"/>
                <a:cs typeface="Lantinghei SC Demibold" panose="02000000000000000000" charset="-122"/>
              </a:rPr>
              <a:t>题目</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3. </a:t>
            </a:r>
            <a:r>
              <a:rPr lang="zh-CN" altLang="en-US" sz="4000" b="1">
                <a:latin typeface="Lantinghei SC Demibold" panose="02000000000000000000" charset="-122"/>
                <a:ea typeface="Lantinghei SC Demibold" panose="02000000000000000000" charset="-122"/>
                <a:cs typeface="Lantinghei SC Demibold" panose="02000000000000000000" charset="-122"/>
              </a:rPr>
              <a:t>预习第六次课中生态学</a:t>
            </a:r>
            <a:r>
              <a:rPr lang="en-US" altLang="zh-CN" sz="4000" b="1">
                <a:latin typeface="Lantinghei SC Demibold" panose="02000000000000000000" charset="-122"/>
                <a:ea typeface="Lantinghei SC Demibold" panose="02000000000000000000" charset="-122"/>
                <a:cs typeface="Lantinghei SC Demibold" panose="02000000000000000000" charset="-122"/>
              </a:rPr>
              <a:t>+</a:t>
            </a:r>
            <a:r>
              <a:rPr lang="zh-CN" altLang="en-US" sz="4000" b="1">
                <a:latin typeface="Lantinghei SC Demibold" panose="02000000000000000000" charset="-122"/>
                <a:ea typeface="Lantinghei SC Demibold" panose="02000000000000000000" charset="-122"/>
                <a:cs typeface="Lantinghei SC Demibold" panose="02000000000000000000" charset="-122"/>
              </a:rPr>
              <a:t>动物词汇</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zh-CN" altLang="en-US" sz="4000" b="1">
                <a:latin typeface="Lantinghei SC Demibold" panose="02000000000000000000" charset="-122"/>
                <a:ea typeface="Lantinghei SC Demibold" panose="02000000000000000000" charset="-122"/>
                <a:cs typeface="Lantinghei SC Demibold" panose="02000000000000000000" charset="-122"/>
              </a:rPr>
              <a:t>题目群里打卡</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559778" y="150071"/>
            <a:ext cx="11120704" cy="5969398"/>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【✨课程福利✨】</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 微博打卡：#考虫托福系统班#+天数+收获+图片+@考虫托福 @相应科目的老师 </a:t>
            </a:r>
            <a:r>
              <a:rPr lang="en-US" altLang="zh-CN"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t>
            </a:r>
            <a:r>
              <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rPr>
              <a:t>酵母菁</a:t>
            </a:r>
            <a:endPar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（1）每周一抽取2个上周连续打卡的虫子送抱枕</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2. 听课评论，听课后点击右上角【评论】按钮，说说虫子们对课程的想法和感受，课程结束后抽2个考虫T恤喔！</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pic>
        <p:nvPicPr>
          <p:cNvPr id="3" name="图片 2" descr="A23FB1FF4E39D3D827C7AA3927FC49AA"/>
          <p:cNvPicPr>
            <a:picLocks noChangeAspect="1"/>
          </p:cNvPicPr>
          <p:nvPr/>
        </p:nvPicPr>
        <p:blipFill>
          <a:blip r:embed="rId1"/>
          <a:stretch>
            <a:fillRect/>
          </a:stretch>
        </p:blipFill>
        <p:spPr>
          <a:xfrm>
            <a:off x="7338060" y="5102225"/>
            <a:ext cx="5579745" cy="4380865"/>
          </a:xfrm>
          <a:prstGeom prst="rect">
            <a:avLst/>
          </a:prstGeom>
        </p:spPr>
      </p:pic>
    </p:spTree>
    <p:custDataLst>
      <p:tags r:id="rId2"/>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318135"/>
            <a:ext cx="12226290" cy="846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考点三：记例子</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信号词：</a:t>
            </a:r>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for instance</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Such as </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As an example</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Take example for</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Say</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Consider</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Take</a:t>
            </a:r>
            <a:endParaRPr lang="zh-CN" altLang="en-US" sz="3600" b="1" dirty="0">
              <a:solidFill>
                <a:srgbClr val="0070C0"/>
              </a:solidFill>
              <a:ea typeface="微软雅黑" charset="-122"/>
              <a:cs typeface="Lantinghei SC Demibold" panose="02000000000000000000" charset="-122"/>
            </a:endParaRPr>
          </a:p>
          <a:p>
            <a:pPr indent="0" algn="l" eaLnBrk="1" hangingPunct="1"/>
            <a:r>
              <a:rPr lang="zh-CN" altLang="en-US" sz="3600" b="1" dirty="0">
                <a:solidFill>
                  <a:srgbClr val="0070C0"/>
                </a:solidFill>
                <a:ea typeface="微软雅黑" charset="-122"/>
                <a:cs typeface="Lantinghei SC Demibold" panose="02000000000000000000" charset="-122"/>
              </a:rPr>
              <a:t>Namely</a:t>
            </a:r>
            <a:endParaRPr lang="zh-CN" altLang="en-US" sz="4000" b="1" dirty="0">
              <a:solidFill>
                <a:schemeClr val="tx1"/>
              </a:solidFill>
              <a:ea typeface="微软雅黑" charset="-122"/>
              <a:cs typeface="Lantinghei SC Demibold" panose="02000000000000000000" charset="-122"/>
            </a:endParaRPr>
          </a:p>
          <a:p>
            <a:pPr indent="0" algn="l" eaLnBrk="1" hangingPunct="1"/>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注意：例子容易拿分，是刚开始练习的重点。</a:t>
            </a:r>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例子前一句话没跟上，别灰心，友善的教授还会重复</a:t>
            </a:r>
            <a:endParaRPr lang="zh-CN" altLang="en-US" sz="40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4664075" y="168275"/>
            <a:ext cx="2812415"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L1</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2" name="图片 1" descr="BAF4CB3535E901086D049E4830A47ABF"/>
          <p:cNvPicPr>
            <a:picLocks noChangeAspect="1"/>
          </p:cNvPicPr>
          <p:nvPr/>
        </p:nvPicPr>
        <p:blipFill>
          <a:blip r:embed="rId1"/>
          <a:stretch>
            <a:fillRect/>
          </a:stretch>
        </p:blipFill>
        <p:spPr>
          <a:xfrm>
            <a:off x="1473200" y="1417955"/>
            <a:ext cx="10058400" cy="7834630"/>
          </a:xfrm>
          <a:prstGeom prst="rect">
            <a:avLst/>
          </a:prstGeom>
        </p:spPr>
      </p:pic>
    </p:spTree>
    <p:custDataLst>
      <p:tags r:id="rId2"/>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770255" y="82550"/>
            <a:ext cx="2812415"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L1</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3" name="图片 2" descr="9CAAED7C498D558A335652E6BE07333B"/>
          <p:cNvPicPr>
            <a:picLocks noChangeAspect="1"/>
          </p:cNvPicPr>
          <p:nvPr/>
        </p:nvPicPr>
        <p:blipFill>
          <a:blip r:embed="rId1"/>
          <a:stretch>
            <a:fillRect/>
          </a:stretch>
        </p:blipFill>
        <p:spPr>
          <a:xfrm>
            <a:off x="3169285" y="145415"/>
            <a:ext cx="9022715" cy="9639935"/>
          </a:xfrm>
          <a:prstGeom prst="rect">
            <a:avLst/>
          </a:prstGeom>
        </p:spPr>
      </p:pic>
    </p:spTree>
    <p:custDataLst>
      <p:tags r:id="rId2"/>
    </p:custData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12678" y="3516058"/>
            <a:ext cx="3301365" cy="2214880"/>
          </a:xfrm>
          <a:prstGeom prst="rect">
            <a:avLst/>
          </a:prstGeom>
          <a:noFill/>
        </p:spPr>
        <p:txBody>
          <a:bodyPr wrap="none" rtlCol="0">
            <a:spAutoFit/>
          </a:bodyPr>
          <a:p>
            <a:r>
              <a:rPr kumimoji="1" lang="en-US" altLang="zh-CN" sz="13800" dirty="0">
                <a:solidFill>
                  <a:srgbClr val="FF0000"/>
                </a:solidFill>
                <a:latin typeface="Helvetica" charset="0"/>
                <a:cs typeface="Helvetica" charset="0"/>
              </a:rPr>
              <a:t>E</a:t>
            </a:r>
            <a:r>
              <a:rPr kumimoji="1" lang="en-US" altLang="zh-CN" sz="13800" dirty="0" smtClean="0">
                <a:solidFill>
                  <a:srgbClr val="FF0000"/>
                </a:solidFill>
                <a:latin typeface="Helvetica" charset="0"/>
                <a:cs typeface="Helvetica" charset="0"/>
              </a:rPr>
              <a:t>nd</a:t>
            </a:r>
            <a:endParaRPr kumimoji="1" lang="en-US" altLang="zh-CN" sz="13800" dirty="0" smtClean="0">
              <a:solidFill>
                <a:srgbClr val="FF0000"/>
              </a:solidFill>
              <a:latin typeface="Helvetica" charset="0"/>
              <a:cs typeface="Helvetica"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65120" y="1840230"/>
            <a:ext cx="8127365" cy="578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例子题练习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TPO5-L1 meme 2'27-3'15</a:t>
            </a:r>
            <a:endParaRPr lang="en-US" altLang="zh-CN" b="1" dirty="0">
              <a:solidFill>
                <a:srgbClr val="FF0000"/>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longevity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fecundity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fidelity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replicator</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alligator  </a:t>
            </a:r>
            <a:endParaRPr lang="en-US" altLang="zh-CN"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807085" y="700723"/>
            <a:ext cx="11094085" cy="54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练习</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TPO5-L1 meme </a:t>
            </a:r>
            <a:r>
              <a:rPr lang="zh-CN" altLang="en-US" sz="4000" b="1" dirty="0">
                <a:solidFill>
                  <a:srgbClr val="FF0000"/>
                </a:solidFill>
                <a:ea typeface="微软雅黑" charset="-122"/>
                <a:cs typeface="Lantinghei SC Demibold" panose="02000000000000000000" charset="-122"/>
              </a:rPr>
              <a:t>笔记</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success replicator: long~; fecu~;fide~</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L: long enough ---copy+trans info</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long---better</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eg:alligator  long in mem---10 yrs </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star~~~</a:t>
            </a:r>
            <a:endParaRPr lang="en-US" altLang="zh-CN" sz="4000" b="1" dirty="0">
              <a:solidFill>
                <a:srgbClr val="FF0000"/>
              </a:solidFill>
              <a:ea typeface="微软雅黑" charset="-122"/>
              <a:cs typeface="Lantinghei SC Demibold" panose="02000000000000000000"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952183"/>
            <a:ext cx="12226290" cy="760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dirty="0">
                <a:solidFill>
                  <a:schemeClr val="tx1"/>
                </a:solidFill>
                <a:ea typeface="微软雅黑" charset="-122"/>
                <a:cs typeface="Lantinghei SC Demibold" panose="02000000000000000000" charset="-122"/>
              </a:rPr>
              <a:t>TPO5-L1 meme</a:t>
            </a:r>
            <a:endParaRPr lang="zh-CN" altLang="en-US" sz="40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4.What example does the professor give of a meme’s longevity?</a:t>
            </a:r>
            <a:endParaRPr lang="en-US" altLang="zh-CN" sz="4400" dirty="0">
              <a:solidFill>
                <a:schemeClr val="tx1"/>
              </a:solidFill>
              <a:ea typeface="微软雅黑" charset="-122"/>
              <a:cs typeface="Lantinghei SC Demibold" panose="02000000000000000000" charset="-122"/>
            </a:endParaRPr>
          </a:p>
          <a:p>
            <a:pPr indent="0" algn="l" eaLnBrk="1" hangingPunct="1"/>
            <a:endParaRPr lang="en-US" altLang="zh-CN" sz="44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A. A story has been changing since it first appeared in the 1930s.</a:t>
            </a:r>
            <a:endParaRPr lang="en-US" altLang="zh-CN" sz="44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B. A person remembers a story for many years.</a:t>
            </a:r>
            <a:endParaRPr lang="en-US" altLang="zh-CN" sz="44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C. A gene is passed on through many generations without changing.</a:t>
            </a:r>
            <a:endParaRPr lang="en-US" altLang="zh-CN" sz="44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D. A song quickly becomes popular all over the world.</a:t>
            </a:r>
            <a:endParaRPr lang="en-US" altLang="zh-CN" sz="44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788795" y="2938463"/>
            <a:ext cx="903922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例子题练习</a:t>
            </a:r>
            <a:r>
              <a:rPr lang="en-US" altLang="zh-CN" sz="5400" b="1" dirty="0">
                <a:solidFill>
                  <a:schemeClr val="tx1"/>
                </a:solidFill>
                <a:ea typeface="微软雅黑" charset="-122"/>
                <a:cs typeface="Lantinghei SC Demibold" panose="02000000000000000000" charset="-122"/>
              </a:rPr>
              <a:t>2</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TPO5-L1  3'22-3'47</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b="1" dirty="0">
              <a:solidFill>
                <a:srgbClr val="FF0000"/>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housefly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reproduce </a:t>
            </a:r>
            <a:endParaRPr lang="en-US" altLang="zh-CN"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807085" y="1316355"/>
            <a:ext cx="1109408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练习</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TPO5-L1 meme </a:t>
            </a:r>
            <a:r>
              <a:rPr lang="zh-CN" altLang="en-US" sz="4000" b="1" dirty="0">
                <a:solidFill>
                  <a:srgbClr val="FF0000"/>
                </a:solidFill>
                <a:ea typeface="微软雅黑" charset="-122"/>
                <a:cs typeface="Lantinghei SC Demibold" panose="02000000000000000000" charset="-122"/>
              </a:rPr>
              <a:t>笔记</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eg: housefly lay eggs </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copy 1000----</a:t>
            </a:r>
            <a:r>
              <a:rPr lang="zh-CN" altLang="en-US" sz="4000" b="1" dirty="0">
                <a:solidFill>
                  <a:srgbClr val="FF0000"/>
                </a:solidFill>
                <a:ea typeface="微软雅黑" charset="-122"/>
                <a:cs typeface="Lantinghei SC Demibold" panose="02000000000000000000" charset="-122"/>
              </a:rPr>
              <a:t>多</a:t>
            </a:r>
            <a:endParaRPr lang="zh-CN" altLang="en-US" sz="4000" b="1" dirty="0">
              <a:solidFill>
                <a:srgbClr val="FF0000"/>
              </a:solidFill>
              <a:ea typeface="微软雅黑" charset="-122"/>
              <a:cs typeface="Lantinghei SC Demibold" panose="02000000000000000000" charset="-122"/>
            </a:endParaRPr>
          </a:p>
          <a:p>
            <a:pPr indent="0" algn="l" eaLnBrk="1" hangingPunct="1"/>
            <a:r>
              <a:rPr lang="zh-CN" altLang="en-US" sz="4000" b="1" dirty="0">
                <a:solidFill>
                  <a:srgbClr val="FF0000"/>
                </a:solidFill>
                <a:ea typeface="微软雅黑" charset="-122"/>
                <a:cs typeface="Lantinghei SC Demibold" panose="02000000000000000000" charset="-122"/>
              </a:rPr>
              <a:t>       </a:t>
            </a:r>
            <a:r>
              <a:rPr lang="en-US" altLang="zh-CN" sz="4000" b="1" dirty="0">
                <a:solidFill>
                  <a:srgbClr val="FF0000"/>
                </a:solidFill>
                <a:ea typeface="微软雅黑" charset="-122"/>
                <a:cs typeface="Lantinghei SC Demibold" panose="02000000000000000000" charset="-122"/>
              </a:rPr>
              <a:t>twinkle~~~  pass along</a:t>
            </a:r>
            <a:endParaRPr lang="en-US" altLang="zh-CN" sz="4000" b="1" dirty="0">
              <a:solidFill>
                <a:srgbClr val="FF0000"/>
              </a:solidFill>
              <a:ea typeface="微软雅黑" charset="-122"/>
              <a:cs typeface="Lantinghei SC Demibold" panose="02000000000000000000" charset="-122"/>
            </a:endParaRPr>
          </a:p>
        </p:txBody>
      </p:sp>
    </p:spTree>
  </p:cSld>
  <p:clrMapOvr>
    <a:masterClrMapping/>
  </p:clrMapOvr>
  <p:transition spd="med"/>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numdgm"/>
</p:tagLst>
</file>

<file path=ppt/tags/tag11.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1"/>
  <p:tag name="KSO_WM_UNIT_ID" val="diagram20194605_1*i*1"/>
  <p:tag name="KSO_WM_TEMPLATE_CATEGORY" val="diagram"/>
  <p:tag name="KSO_WM_TEMPLATE_INDEX" val="20194605"/>
  <p:tag name="KSO_WM_UNIT_LAYERLEVEL" val="1"/>
  <p:tag name="KSO_WM_TAG_VERSION" val="1.0"/>
  <p:tag name="KSO_WM_BEAUTIFY_FLAG" val="#wm#"/>
</p:tagLst>
</file>

<file path=ppt/tags/tag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194605_1*i*2"/>
  <p:tag name="KSO_WM_TEMPLATE_CATEGORY" val="diagram"/>
  <p:tag name="KSO_WM_TEMPLATE_INDEX" val="20194605"/>
  <p:tag name="KSO_WM_UNIT_LAYERLEVEL" val="1"/>
  <p:tag name="KSO_WM_TAG_VERSION" val="1.0"/>
  <p:tag name="KSO_WM_BEAUTIFY_FLAG" val="#wm#"/>
</p:tagLst>
</file>

<file path=ppt/tags/tag4.xml><?xml version="1.0" encoding="utf-8"?>
<p:tagLst xmlns:p="http://schemas.openxmlformats.org/presentationml/2006/main">
  <p:tag name="KSO_WM_UNIT_COLOR_SCHEME_SHAPE_ID" val="10"/>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194605_1*i*3"/>
  <p:tag name="KSO_WM_TEMPLATE_CATEGORY" val="diagram"/>
  <p:tag name="KSO_WM_TEMPLATE_INDEX" val="20194605"/>
  <p:tag name="KSO_WM_UNIT_LAYERLEVEL" val="1"/>
  <p:tag name="KSO_WM_TAG_VERSION" val="1.0"/>
  <p:tag name="KSO_WM_BEAUTIFY_FLAG" val="#wm#"/>
</p:tagLst>
</file>

<file path=ppt/tags/tag5.xml><?xml version="1.0" encoding="utf-8"?>
<p:tagLst xmlns:p="http://schemas.openxmlformats.org/presentationml/2006/main">
  <p:tag name="KSO_WM_UNIT_COLOR_SCHEME_SHAPE_ID" val="11"/>
  <p:tag name="KSO_WM_UNIT_COLOR_SCHEME_PARENT_PAGE" val="0_1"/>
  <p:tag name="KSO_WM_UNIT_FOIL_COLOR" val="1"/>
  <p:tag name="KSO_WM_UNIT_HIGHLIGHT" val="0"/>
  <p:tag name="KSO_WM_UNIT_COMPATIBLE" val="0"/>
  <p:tag name="KSO_WM_UNIT_DIAGRAM_ISNUMVISUAL" val="0"/>
  <p:tag name="KSO_WM_UNIT_DIAGRAM_ISREFERUNIT" val="0"/>
  <p:tag name="KSO_WM_UNIT_TYPE" val="i"/>
  <p:tag name="KSO_WM_UNIT_INDEX" val="4"/>
  <p:tag name="KSO_WM_UNIT_ID" val="diagram20194605_1*i*4"/>
  <p:tag name="KSO_WM_TEMPLATE_CATEGORY" val="diagram"/>
  <p:tag name="KSO_WM_TEMPLATE_INDEX" val="20194605"/>
  <p:tag name="KSO_WM_UNIT_LAYERLEVEL" val="1"/>
  <p:tag name="KSO_WM_TAG_VERSION" val="1.0"/>
  <p:tag name="KSO_WM_BEAUTIFY_FLAG" val="#wm#"/>
</p:tagLst>
</file>

<file path=ppt/tags/tag6.xml><?xml version="1.0" encoding="utf-8"?>
<p:tagLst xmlns:p="http://schemas.openxmlformats.org/presentationml/2006/main">
  <p:tag name="KSO_WM_UNIT_TEXT_PART_ID_V2" val="d-1-2"/>
  <p:tag name="KSO_WM_UNIT_COLOR_SCHEME_SHAPE_ID" val="2"/>
  <p:tag name="KSO_WM_UNIT_COLOR_SCHEME_PARENT_PAGE" val="0_1"/>
  <p:tag name="KSO_WM_UNIT_PRESET_TEXT" val="添加小标题：&#13;点击此处加正文您思想&#13;添加小标题：&#13;言简意赅阐述观点&#13;添加小标题：&#13;恰如其分表达您的观点"/>
  <p:tag name="KSO_WM_UNIT_NOCLEAR" val="1"/>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diagram20194605_1*f*1"/>
  <p:tag name="KSO_WM_TEMPLATE_CATEGORY" val="diagram"/>
  <p:tag name="KSO_WM_TEMPLATE_INDEX" val="20194605"/>
  <p:tag name="KSO_WM_UNIT_LAYERLEVEL" val="1"/>
  <p:tag name="KSO_WM_TAG_VERSION" val="1.0"/>
  <p:tag name="KSO_WM_BEAUTIFY_FLAG" val="#wm#"/>
  <p:tag name="KSO_WM_UNIT_SUBTYPE" val="a"/>
</p:tagLst>
</file>

<file path=ppt/tags/tag7.xml><?xml version="1.0" encoding="utf-8"?>
<p:tagLst xmlns:p="http://schemas.openxmlformats.org/presentationml/2006/main">
  <p:tag name="KSO_WM_SLIDE_COLORSCHEME_VERSION" val="3.2"/>
  <p:tag name="KSO_WM_SLIDE_ID" val="diagram2019460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194605"/>
  <p:tag name="KSO_WM_SLIDE_LAYOUT" val="a_f"/>
  <p:tag name="KSO_WM_SLIDE_LAYOUT_CNT" val="1_1"/>
</p:tagLst>
</file>

<file path=ppt/tags/tag8.xml><?xml version="1.0" encoding="utf-8"?>
<p:tagLst xmlns:p="http://schemas.openxmlformats.org/presentationml/2006/main">
  <p:tag name="KSO_WM_SLIDE_MODEL_TYPE" val="numdgm"/>
</p:tagLst>
</file>

<file path=ppt/tags/tag9.xml><?xml version="1.0" encoding="utf-8"?>
<p:tagLst xmlns:p="http://schemas.openxmlformats.org/presentationml/2006/main">
  <p:tag name="KSO_WM_SLIDE_MODEL_TYPE" val="numdgm"/>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10296</Words>
  <Application>WPS 演示</Application>
  <PresentationFormat>自定义</PresentationFormat>
  <Paragraphs>401</Paragraphs>
  <Slides>42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42</vt:i4>
      </vt:variant>
    </vt:vector>
  </HeadingPairs>
  <TitlesOfParts>
    <vt:vector size="60" baseType="lpstr">
      <vt:lpstr>Arial</vt:lpstr>
      <vt:lpstr>方正书宋_GBK</vt:lpstr>
      <vt:lpstr>Wingdings</vt:lpstr>
      <vt:lpstr>Helvetica Light</vt:lpstr>
      <vt:lpstr>Lantinghei SC Demibold</vt:lpstr>
      <vt:lpstr>Lantinghei SC Extralight</vt:lpstr>
      <vt:lpstr>Helvetica Neue</vt:lpstr>
      <vt:lpstr>微软雅黑</vt:lpstr>
      <vt:lpstr>汉仪旗黑</vt:lpstr>
      <vt:lpstr>WPS-Bullets</vt:lpstr>
      <vt:lpstr>苹方-简</vt:lpstr>
      <vt:lpstr>Helvetica</vt:lpstr>
      <vt:lpstr>宋体</vt:lpstr>
      <vt:lpstr>Arial Unicode MS</vt:lpstr>
      <vt:lpstr>汉仪书宋二KW</vt:lpstr>
      <vt:lpstr>Wingdings</vt:lpstr>
      <vt:lpstr>宋体-简</vt:lpstr>
      <vt:lpstr>White</vt:lpstr>
      <vt:lpstr>托福听力5</vt:lpstr>
      <vt:lpstr>第四节课回顾：  十大考点——主旨+定义； 社会科学词汇串讲 考古学、心理学文章及菁讲精练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liuzijing</cp:lastModifiedBy>
  <cp:revision>71</cp:revision>
  <dcterms:created xsi:type="dcterms:W3CDTF">2021-06-03T15:49:38Z</dcterms:created>
  <dcterms:modified xsi:type="dcterms:W3CDTF">2021-06-03T15:49:38Z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