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0"/>
  </p:notesMasterIdLst>
  <p:sldIdLst>
    <p:sldId id="256" r:id="rId4"/>
    <p:sldId id="376" r:id="rId5"/>
    <p:sldId id="268" r:id="rId6"/>
    <p:sldId id="274" r:id="rId7"/>
    <p:sldId id="515" r:id="rId8"/>
    <p:sldId id="516" r:id="rId9"/>
    <p:sldId id="518" r:id="rId10"/>
    <p:sldId id="525" r:id="rId11"/>
    <p:sldId id="526" r:id="rId12"/>
    <p:sldId id="589" r:id="rId13"/>
    <p:sldId id="527" r:id="rId14"/>
    <p:sldId id="618" r:id="rId15"/>
    <p:sldId id="619" r:id="rId16"/>
    <p:sldId id="620" r:id="rId17"/>
    <p:sldId id="621" r:id="rId18"/>
    <p:sldId id="622" r:id="rId19"/>
    <p:sldId id="623" r:id="rId20"/>
    <p:sldId id="427" r:id="rId21"/>
    <p:sldId id="428" r:id="rId22"/>
    <p:sldId id="529" r:id="rId23"/>
    <p:sldId id="558" r:id="rId24"/>
    <p:sldId id="453" r:id="rId25"/>
    <p:sldId id="460" r:id="rId26"/>
    <p:sldId id="454" r:id="rId27"/>
    <p:sldId id="590" r:id="rId28"/>
    <p:sldId id="591" r:id="rId29"/>
    <p:sldId id="592" r:id="rId30"/>
    <p:sldId id="593" r:id="rId31"/>
    <p:sldId id="594" r:id="rId32"/>
    <p:sldId id="461" r:id="rId33"/>
    <p:sldId id="462" r:id="rId34"/>
    <p:sldId id="463" r:id="rId35"/>
    <p:sldId id="596" r:id="rId36"/>
    <p:sldId id="597" r:id="rId37"/>
    <p:sldId id="598" r:id="rId38"/>
    <p:sldId id="599" r:id="rId39"/>
    <p:sldId id="624" r:id="rId40"/>
    <p:sldId id="418" r:id="rId41"/>
    <p:sldId id="468" r:id="rId42"/>
    <p:sldId id="483" r:id="rId43"/>
    <p:sldId id="484" r:id="rId44"/>
    <p:sldId id="649" r:id="rId45"/>
    <p:sldId id="650" r:id="rId46"/>
    <p:sldId id="651" r:id="rId47"/>
    <p:sldId id="652" r:id="rId48"/>
    <p:sldId id="277" r:id="rId4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notesMaster" Target="notesMasters/notes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110482" y="2708845"/>
            <a:ext cx="10464801" cy="1795291"/>
          </a:xfrm>
          <a:prstGeom prst="rect">
            <a:avLst/>
          </a:prstGeom>
        </p:spPr>
        <p:txBody>
          <a:bodyPr/>
          <a:lstStyle>
            <a:lvl1pPr>
              <a:defRPr sz="6000"/>
            </a:lvl1pPr>
          </a:lstStyle>
          <a:p>
            <a:r>
              <a:t>标题文本</a:t>
            </a:r>
          </a:p>
        </p:txBody>
      </p:sp>
      <p:sp>
        <p:nvSpPr>
          <p:cNvPr id="15" name="Shape 15"/>
          <p:cNvSpPr/>
          <p:nvPr userDrawn="1"/>
        </p:nvSpPr>
        <p:spPr>
          <a:xfrm>
            <a:off x="1110482" y="2079614"/>
            <a:ext cx="10464801" cy="716294"/>
          </a:xfrm>
          <a:prstGeom prst="rect">
            <a:avLst/>
          </a:prstGeom>
          <a:ln w="12700">
            <a:miter lim="400000"/>
          </a:ln>
        </p:spPr>
        <p:txBody>
          <a:bodyPr lIns="50800" tIns="50800" rIns="50800" bIns="50800">
            <a:normAutofit/>
          </a:bodyPr>
          <a:lstStyle>
            <a:lvl1pPr algn="l">
              <a:defRPr sz="3000">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stStyle>
          <a:p>
            <a:r>
              <a:rPr dirty="0"/>
              <a:t>考虫英语研究院</a:t>
            </a:r>
            <a:endParaRPr dirty="0"/>
          </a:p>
        </p:txBody>
      </p:sp>
      <p:sp>
        <p:nvSpPr>
          <p:cNvPr id="16" name="Shape 16"/>
          <p:cNvSpPr>
            <a:spLocks noGrp="1"/>
          </p:cNvSpPr>
          <p:nvPr>
            <p:ph type="body" sz="half" idx="1" hasCustomPrompt="1"/>
          </p:nvPr>
        </p:nvSpPr>
        <p:spPr>
          <a:xfrm>
            <a:off x="1270000" y="6377983"/>
            <a:ext cx="9222185" cy="2871537"/>
          </a:xfrm>
          <a:prstGeom prst="rect">
            <a:avLst/>
          </a:prstGeom>
        </p:spPr>
        <p:txBody>
          <a:bodyPr/>
          <a:lstStyle>
            <a:lvl1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stStyle>
          <a:p>
            <a:r>
              <a:t>正文级别 1</a:t>
            </a:r>
          </a:p>
          <a:p>
            <a:pPr lvl="1"/>
            <a:r>
              <a:t>正文级别 2</a:t>
            </a:r>
          </a:p>
          <a:p>
            <a:pPr lvl="2"/>
            <a:r>
              <a:t>正文级别 3</a:t>
            </a:r>
          </a:p>
          <a:p>
            <a:pPr lvl="3"/>
            <a:r>
              <a:t>正文级别 4</a:t>
            </a:r>
          </a:p>
          <a:p>
            <a:pPr lvl="4"/>
            <a:r>
              <a:t>正文级别 5</a:t>
            </a:r>
          </a:p>
        </p:txBody>
      </p:sp>
      <p:sp>
        <p:nvSpPr>
          <p:cNvPr id="19" name="Shape 19"/>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拷贝">
    <p:spTree>
      <p:nvGrpSpPr>
        <p:cNvPr id="1" name=""/>
        <p:cNvGrpSpPr/>
        <p:nvPr/>
      </p:nvGrpSpPr>
      <p:grpSpPr>
        <a:xfrm>
          <a:off x="0" y="0"/>
          <a:ext cx="0" cy="0"/>
          <a:chOff x="0" y="0"/>
          <a:chExt cx="0" cy="0"/>
        </a:xfrm>
      </p:grpSpPr>
      <p:sp>
        <p:nvSpPr>
          <p:cNvPr id="26" name="Shape 26"/>
          <p:cNvSpPr>
            <a:spLocks noGrp="1"/>
          </p:cNvSpPr>
          <p:nvPr>
            <p:ph type="title" hasCustomPrompt="1"/>
          </p:nvPr>
        </p:nvSpPr>
        <p:spPr>
          <a:prstGeom prst="rect">
            <a:avLst/>
          </a:prstGeom>
        </p:spPr>
        <p:txBody>
          <a:bodyPr/>
          <a:lstStyle/>
          <a:p>
            <a:r>
              <a:rPr dirty="0"/>
              <a:t>标题文本</a:t>
            </a:r>
            <a:endParaRPr dirty="0"/>
          </a:p>
        </p:txBody>
      </p:sp>
      <p:sp>
        <p:nvSpPr>
          <p:cNvPr id="27" name="Shape 2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4" name="Shape 74"/>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75" name="Shape 75"/>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82" name="Shape 82"/>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110482" y="2708845"/>
            <a:ext cx="10464801" cy="1795291"/>
          </a:xfrm>
          <a:prstGeom prst="rect">
            <a:avLst/>
          </a:prstGeom>
        </p:spPr>
        <p:txBody>
          <a:bodyPr/>
          <a:lstStyle>
            <a:lvl1pPr>
              <a:defRPr sz="6000"/>
            </a:lvl1pPr>
          </a:lstStyle>
          <a:p>
            <a:r>
              <a:t>标题文本</a:t>
            </a:r>
          </a:p>
        </p:txBody>
      </p:sp>
      <p:sp>
        <p:nvSpPr>
          <p:cNvPr id="15" name="Shape 15"/>
          <p:cNvSpPr/>
          <p:nvPr userDrawn="1"/>
        </p:nvSpPr>
        <p:spPr>
          <a:xfrm>
            <a:off x="1110482" y="2079614"/>
            <a:ext cx="10464801" cy="716294"/>
          </a:xfrm>
          <a:prstGeom prst="rect">
            <a:avLst/>
          </a:prstGeom>
          <a:ln w="12700">
            <a:miter lim="400000"/>
          </a:ln>
        </p:spPr>
        <p:txBody>
          <a:bodyPr lIns="50800" tIns="50800" rIns="50800" bIns="50800">
            <a:normAutofit/>
          </a:bodyPr>
          <a:lstStyle>
            <a:lvl1pPr algn="l">
              <a:defRPr sz="3000">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stStyle>
          <a:p>
            <a:r>
              <a:rPr dirty="0"/>
              <a:t>考虫英语研究院</a:t>
            </a:r>
            <a:endParaRPr dirty="0"/>
          </a:p>
        </p:txBody>
      </p:sp>
      <p:sp>
        <p:nvSpPr>
          <p:cNvPr id="16" name="Shape 16"/>
          <p:cNvSpPr>
            <a:spLocks noGrp="1"/>
          </p:cNvSpPr>
          <p:nvPr>
            <p:ph type="body" sz="half" idx="1" hasCustomPrompt="1"/>
          </p:nvPr>
        </p:nvSpPr>
        <p:spPr>
          <a:xfrm>
            <a:off x="1270000" y="6377983"/>
            <a:ext cx="9222185" cy="2871537"/>
          </a:xfrm>
          <a:prstGeom prst="rect">
            <a:avLst/>
          </a:prstGeom>
        </p:spPr>
        <p:txBody>
          <a:bodyPr/>
          <a:lstStyle>
            <a:lvl1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stStyle>
          <a:p>
            <a:r>
              <a:t>正文级别 1</a:t>
            </a:r>
          </a:p>
          <a:p>
            <a:pPr lvl="1"/>
            <a:r>
              <a:t>正文级别 2</a:t>
            </a:r>
          </a:p>
          <a:p>
            <a:pPr lvl="2"/>
            <a:r>
              <a:t>正文级别 3</a:t>
            </a:r>
          </a:p>
          <a:p>
            <a:pPr lvl="3"/>
            <a:r>
              <a:t>正文级别 4</a:t>
            </a:r>
          </a:p>
          <a:p>
            <a:pPr lvl="4"/>
            <a:r>
              <a:t>正文级别 5</a:t>
            </a:r>
          </a:p>
        </p:txBody>
      </p:sp>
      <p:sp>
        <p:nvSpPr>
          <p:cNvPr id="19" name="Shape 19"/>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照片 - 水平 拷贝">
    <p:spTree>
      <p:nvGrpSpPr>
        <p:cNvPr id="1" name=""/>
        <p:cNvGrpSpPr/>
        <p:nvPr/>
      </p:nvGrpSpPr>
      <p:grpSpPr>
        <a:xfrm>
          <a:off x="0" y="0"/>
          <a:ext cx="0" cy="0"/>
          <a:chOff x="0" y="0"/>
          <a:chExt cx="0" cy="0"/>
        </a:xfrm>
      </p:grpSpPr>
      <p:sp>
        <p:nvSpPr>
          <p:cNvPr id="26" name="Shape 26"/>
          <p:cNvSpPr>
            <a:spLocks noGrp="1"/>
          </p:cNvSpPr>
          <p:nvPr>
            <p:ph type="title" hasCustomPrompt="1"/>
          </p:nvPr>
        </p:nvSpPr>
        <p:spPr>
          <a:prstGeom prst="rect">
            <a:avLst/>
          </a:prstGeom>
        </p:spPr>
        <p:txBody>
          <a:bodyPr/>
          <a:lstStyle/>
          <a:p>
            <a:r>
              <a:rPr dirty="0"/>
              <a:t>标题文本</a:t>
            </a:r>
            <a:endParaRPr dirty="0"/>
          </a:p>
        </p:txBody>
      </p:sp>
      <p:sp>
        <p:nvSpPr>
          <p:cNvPr id="27" name="Shape 2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4" name="Shape 74"/>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75" name="Shape 75"/>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82" name="Shape 82"/>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6"/>
          <a:stretch>
            <a:fillRect/>
          </a:stretch>
        </p:blipFill>
        <p:spPr>
          <a:xfrm>
            <a:off x="0" y="-3295"/>
            <a:ext cx="13004800" cy="1047610"/>
          </a:xfrm>
          <a:prstGeom prst="rect">
            <a:avLst/>
          </a:prstGeom>
          <a:ln w="12700">
            <a:miter lim="400000"/>
            <a:headEnd/>
            <a:tailEnd/>
          </a:ln>
        </p:spPr>
      </p:pic>
      <p:sp>
        <p:nvSpPr>
          <p:cNvPr id="3" name="Shape 3"/>
          <p:cNvSpPr>
            <a:spLocks noGrp="1"/>
          </p:cNvSpPr>
          <p:nvPr>
            <p:ph type="title"/>
          </p:nvPr>
        </p:nvSpPr>
        <p:spPr>
          <a:xfrm>
            <a:off x="935975" y="1855342"/>
            <a:ext cx="11132850" cy="800101"/>
          </a:xfrm>
          <a:prstGeom prst="rect">
            <a:avLst/>
          </a:prstGeom>
          <a:ln w="12700">
            <a:miter lim="400000"/>
          </a:ln>
        </p:spPr>
        <p:txBody>
          <a:bodyPr lIns="50800" tIns="50800" rIns="50800" bIns="50800">
            <a:normAutofit/>
          </a:bodyPr>
          <a:lstStyle/>
          <a:p>
            <a:r>
              <a:t>标题文本</a:t>
            </a:r>
          </a:p>
        </p:txBody>
      </p:sp>
      <p:sp>
        <p:nvSpPr>
          <p:cNvPr id="4" name="Shape 4"/>
          <p:cNvSpPr>
            <a:spLocks noGrp="1"/>
          </p:cNvSpPr>
          <p:nvPr>
            <p:ph type="body" idx="1"/>
          </p:nvPr>
        </p:nvSpPr>
        <p:spPr>
          <a:xfrm>
            <a:off x="942048" y="2887556"/>
            <a:ext cx="11120704" cy="5969398"/>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p:nvPr/>
        </p:nvSpPr>
        <p:spPr>
          <a:xfrm>
            <a:off x="10174378" y="3015"/>
            <a:ext cx="2252339" cy="1034989"/>
          </a:xfrm>
          <a:prstGeom prst="rect">
            <a:avLst/>
          </a:prstGeom>
          <a:solidFill>
            <a:srgbClr val="FFD301"/>
          </a:solidFill>
          <a:ln w="12700">
            <a:miter lim="400000"/>
          </a:ln>
        </p:spPr>
        <p:txBody>
          <a:bodyPr lIns="50800" tIns="50800" rIns="50800" bIns="50800" anchor="ctr"/>
          <a:lstStyle/>
          <a:p>
            <a:pPr>
              <a:defRPr sz="2400">
                <a:solidFill>
                  <a:srgbClr val="FFFFFF"/>
                </a:solidFill>
              </a:defRPr>
            </a:pPr>
          </a:p>
        </p:txBody>
      </p:sp>
      <p:pic>
        <p:nvPicPr>
          <p:cNvPr id="6" name="pasted-image.pdf"/>
          <p:cNvPicPr>
            <a:picLocks noChangeAspect="1"/>
          </p:cNvPicPr>
          <p:nvPr/>
        </p:nvPicPr>
        <p:blipFill>
          <a:blip r:embed="rId7"/>
          <a:stretch>
            <a:fillRect/>
          </a:stretch>
        </p:blipFill>
        <p:spPr>
          <a:xfrm>
            <a:off x="10722612" y="234060"/>
            <a:ext cx="1414113" cy="572899"/>
          </a:xfrm>
          <a:prstGeom prst="rect">
            <a:avLst/>
          </a:prstGeom>
          <a:ln w="12700">
            <a:miter lim="400000"/>
            <a:headEnd/>
            <a:tailEnd/>
          </a:ln>
        </p:spPr>
      </p:pic>
      <p:sp>
        <p:nvSpPr>
          <p:cNvPr id="7" name="Shape 7"/>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marL="0" marR="0" indent="228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marL="0" marR="0" indent="457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marL="0" marR="0" indent="685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marL="0" marR="0" indent="9144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vl6pPr marL="0" marR="0" indent="11430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6pPr>
      <a:lvl7pPr marL="0" marR="0" indent="1371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7pPr>
      <a:lvl8pPr marL="0" marR="0" indent="1600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8pPr>
      <a:lvl9pPr marL="0" marR="0" indent="1828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9pPr>
    </p:titleStyle>
    <p:bodyStyle>
      <a:lvl1pPr marL="0" marR="0" indent="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vl2pPr marL="0" marR="0" indent="228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2pPr>
      <a:lvl3pPr marL="0" marR="0" indent="457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3pPr>
      <a:lvl4pPr marL="0" marR="0" indent="685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4pPr>
      <a:lvl5pPr marL="0" marR="0" indent="9144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5pPr>
      <a:lvl6pPr marL="0" marR="0" indent="11430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6pPr>
      <a:lvl7pPr marL="0" marR="0" indent="1371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7pPr>
      <a:lvl8pPr marL="0" marR="0" indent="1600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8pPr>
      <a:lvl9pPr marL="0" marR="0" indent="1828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6"/>
          <a:stretch>
            <a:fillRect/>
          </a:stretch>
        </p:blipFill>
        <p:spPr>
          <a:xfrm>
            <a:off x="0" y="-3295"/>
            <a:ext cx="13004800" cy="1047610"/>
          </a:xfrm>
          <a:prstGeom prst="rect">
            <a:avLst/>
          </a:prstGeom>
          <a:ln w="12700">
            <a:miter lim="400000"/>
            <a:headEnd/>
            <a:tailEnd/>
          </a:ln>
        </p:spPr>
      </p:pic>
      <p:sp>
        <p:nvSpPr>
          <p:cNvPr id="3" name="Shape 3"/>
          <p:cNvSpPr>
            <a:spLocks noGrp="1"/>
          </p:cNvSpPr>
          <p:nvPr>
            <p:ph type="title"/>
          </p:nvPr>
        </p:nvSpPr>
        <p:spPr>
          <a:xfrm>
            <a:off x="935975" y="1855342"/>
            <a:ext cx="11132850" cy="800101"/>
          </a:xfrm>
          <a:prstGeom prst="rect">
            <a:avLst/>
          </a:prstGeom>
          <a:ln w="12700">
            <a:miter lim="400000"/>
          </a:ln>
        </p:spPr>
        <p:txBody>
          <a:bodyPr lIns="50800" tIns="50800" rIns="50800" bIns="50800">
            <a:normAutofit/>
          </a:bodyPr>
          <a:lstStyle/>
          <a:p>
            <a:r>
              <a:t>标题文本</a:t>
            </a:r>
          </a:p>
        </p:txBody>
      </p:sp>
      <p:sp>
        <p:nvSpPr>
          <p:cNvPr id="4" name="Shape 4"/>
          <p:cNvSpPr>
            <a:spLocks noGrp="1"/>
          </p:cNvSpPr>
          <p:nvPr>
            <p:ph type="body" idx="1"/>
          </p:nvPr>
        </p:nvSpPr>
        <p:spPr>
          <a:xfrm>
            <a:off x="942048" y="2887556"/>
            <a:ext cx="11120704" cy="5969398"/>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p:nvPr/>
        </p:nvSpPr>
        <p:spPr>
          <a:xfrm>
            <a:off x="10174378" y="3015"/>
            <a:ext cx="2252339" cy="1034989"/>
          </a:xfrm>
          <a:prstGeom prst="rect">
            <a:avLst/>
          </a:prstGeom>
          <a:solidFill>
            <a:srgbClr val="FFD301"/>
          </a:solidFill>
          <a:ln w="12700">
            <a:miter lim="400000"/>
          </a:ln>
        </p:spPr>
        <p:txBody>
          <a:bodyPr lIns="50800" tIns="50800" rIns="50800" bIns="50800" anchor="ctr"/>
          <a:lstStyle/>
          <a:p>
            <a:pPr>
              <a:defRPr sz="2400">
                <a:solidFill>
                  <a:srgbClr val="FFFFFF"/>
                </a:solidFill>
              </a:defRPr>
            </a:pPr>
            <a:endParaRPr sz="3600"/>
          </a:p>
        </p:txBody>
      </p:sp>
      <p:pic>
        <p:nvPicPr>
          <p:cNvPr id="6" name="pasted-image.pdf"/>
          <p:cNvPicPr>
            <a:picLocks noChangeAspect="1"/>
          </p:cNvPicPr>
          <p:nvPr/>
        </p:nvPicPr>
        <p:blipFill>
          <a:blip r:embed="rId7"/>
          <a:stretch>
            <a:fillRect/>
          </a:stretch>
        </p:blipFill>
        <p:spPr>
          <a:xfrm>
            <a:off x="10722612" y="234060"/>
            <a:ext cx="1414113" cy="572899"/>
          </a:xfrm>
          <a:prstGeom prst="rect">
            <a:avLst/>
          </a:prstGeom>
          <a:ln w="12700">
            <a:miter lim="400000"/>
            <a:headEnd/>
            <a:tailEnd/>
          </a:ln>
        </p:spPr>
      </p:pic>
      <p:sp>
        <p:nvSpPr>
          <p:cNvPr id="7" name="Shape 7"/>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marL="0" marR="0" indent="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marL="0" marR="0" indent="228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marL="0" marR="0" indent="457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marL="0" marR="0" indent="685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marL="0" marR="0" indent="9144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vl6pPr marL="0" marR="0" indent="11430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6pPr>
      <a:lvl7pPr marL="0" marR="0" indent="1371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7pPr>
      <a:lvl8pPr marL="0" marR="0" indent="1600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8pPr>
      <a:lvl9pPr marL="0" marR="0" indent="1828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9pPr>
    </p:titleStyle>
    <p:bodyStyle>
      <a:lvl1pPr marL="0" marR="0" indent="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vl2pPr marL="0" marR="0" indent="228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2pPr>
      <a:lvl3pPr marL="0" marR="0" indent="457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3pPr>
      <a:lvl4pPr marL="0" marR="0" indent="685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4pPr>
      <a:lvl5pPr marL="0" marR="0" indent="9144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5pPr>
      <a:lvl6pPr marL="0" marR="0" indent="11430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6pPr>
      <a:lvl7pPr marL="0" marR="0" indent="1371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7pPr>
      <a:lvl8pPr marL="0" marR="0" indent="1600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8pPr>
      <a:lvl9pPr marL="0" marR="0" indent="1828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32050" y="3152140"/>
            <a:ext cx="8331835" cy="1795145"/>
          </a:xfrm>
        </p:spPr>
        <p:txBody>
          <a:bodyPr>
            <a:noAutofit/>
          </a:bodyPr>
          <a:lstStyle/>
          <a:p>
            <a:pPr algn="ctr"/>
            <a:r>
              <a:rPr lang="zh-CN" altLang="en-US" sz="8800" dirty="0"/>
              <a:t>托福听力</a:t>
            </a:r>
            <a:r>
              <a:rPr lang="en-US" altLang="zh-CN" sz="8800" dirty="0"/>
              <a:t>7</a:t>
            </a:r>
            <a:endParaRPr lang="en-US" altLang="zh-CN" sz="8800" dirty="0"/>
          </a:p>
        </p:txBody>
      </p:sp>
      <p:sp>
        <p:nvSpPr>
          <p:cNvPr id="5" name="文本占位符 4"/>
          <p:cNvSpPr>
            <a:spLocks noGrp="1"/>
          </p:cNvSpPr>
          <p:nvPr>
            <p:ph type="body" sz="half" idx="1"/>
          </p:nvPr>
        </p:nvSpPr>
        <p:spPr>
          <a:xfrm>
            <a:off x="4233545" y="4947285"/>
            <a:ext cx="4980305" cy="2449830"/>
          </a:xfrm>
        </p:spPr>
        <p:txBody>
          <a:bodyPr/>
          <a:lstStyle/>
          <a:p>
            <a:pPr algn="ctr"/>
            <a:r>
              <a:rPr lang="zh-CN" altLang="en-US" sz="4400"/>
              <a:t>金牌听力名师</a:t>
            </a:r>
            <a:endParaRPr lang="zh-CN" altLang="en-US" sz="4400"/>
          </a:p>
          <a:p>
            <a:pPr algn="ctr"/>
            <a:r>
              <a:rPr lang="zh-CN" altLang="en-US" sz="4400"/>
              <a:t>大菁儿老师</a:t>
            </a:r>
            <a:endParaRPr lang="zh-CN" altLang="en-US" sz="4400"/>
          </a:p>
          <a:p>
            <a:pPr algn="ctr"/>
            <a:r>
              <a:rPr lang="en-US" altLang="zh-CN" sz="4400"/>
              <a:t>2021.6.15</a:t>
            </a:r>
            <a:endParaRPr lang="en-US" altLang="zh-CN" sz="4400"/>
          </a:p>
        </p:txBody>
      </p:sp>
      <p:pic>
        <p:nvPicPr>
          <p:cNvPr id="3" name="图片 2"/>
          <p:cNvPicPr>
            <a:picLocks noChangeAspect="1"/>
          </p:cNvPicPr>
          <p:nvPr/>
        </p:nvPicPr>
        <p:blipFill>
          <a:blip r:embed="rId1"/>
          <a:stretch>
            <a:fillRect/>
          </a:stretch>
        </p:blipFill>
        <p:spPr>
          <a:xfrm>
            <a:off x="725170" y="4610735"/>
            <a:ext cx="3171190" cy="3171190"/>
          </a:xfrm>
          <a:prstGeom prst="rect">
            <a:avLst/>
          </a:prstGeom>
        </p:spPr>
      </p:pic>
      <p:pic>
        <p:nvPicPr>
          <p:cNvPr id="6" name="图片 5"/>
          <p:cNvPicPr>
            <a:picLocks noChangeAspect="1"/>
          </p:cNvPicPr>
          <p:nvPr/>
        </p:nvPicPr>
        <p:blipFill>
          <a:blip r:embed="rId2"/>
          <a:stretch>
            <a:fillRect/>
          </a:stretch>
        </p:blipFill>
        <p:spPr>
          <a:xfrm>
            <a:off x="9399905" y="4610735"/>
            <a:ext cx="3218815" cy="3122295"/>
          </a:xfrm>
          <a:prstGeom prst="rect">
            <a:avLst/>
          </a:prstGeom>
        </p:spPr>
      </p:pic>
    </p:spTree>
    <p:custDataLst>
      <p:tags r:id="rId3"/>
    </p:custData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28955" y="1337310"/>
            <a:ext cx="11946255"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200" b="1" dirty="0">
                <a:solidFill>
                  <a:schemeClr val="tx1"/>
                </a:solidFill>
                <a:ea typeface="微软雅黑" charset="-122"/>
                <a:cs typeface="Lantinghei SC Demibold" panose="02000000000000000000" charset="-122"/>
              </a:rPr>
              <a:t>Student : Well, the Netherlands, right? </a:t>
            </a:r>
            <a:endParaRPr lang="en-US" altLang="zh-CN" sz="3200" b="1" dirty="0">
              <a:solidFill>
                <a:schemeClr val="tx1"/>
              </a:solidFill>
              <a:ea typeface="微软雅黑" charset="-122"/>
              <a:cs typeface="Lantinghei SC Demibold" panose="02000000000000000000" charset="-122"/>
            </a:endParaRPr>
          </a:p>
          <a:p>
            <a:pPr indent="0" algn="l" eaLnBrk="1" hangingPunct="1"/>
            <a:r>
              <a:rPr lang="en-US" altLang="zh-CN" sz="3200" b="1" dirty="0">
                <a:solidFill>
                  <a:schemeClr val="tx1"/>
                </a:solidFill>
                <a:ea typeface="微软雅黑" charset="-122"/>
                <a:cs typeface="Lantinghei SC Demibold" panose="02000000000000000000" charset="-122"/>
              </a:rPr>
              <a:t>Professor : That’s what most people think, </a:t>
            </a:r>
            <a:r>
              <a:rPr lang="en-US" altLang="zh-CN" sz="3200" b="1" dirty="0">
                <a:solidFill>
                  <a:srgbClr val="FF0000"/>
                </a:solidFill>
                <a:ea typeface="微软雅黑" charset="-122"/>
                <a:cs typeface="Lantinghei SC Demibold" panose="02000000000000000000" charset="-122"/>
              </a:rPr>
              <a:t>but no.</a:t>
            </a:r>
            <a:r>
              <a:rPr lang="en-US" altLang="zh-CN" sz="3200" b="1" dirty="0">
                <a:solidFill>
                  <a:schemeClr val="tx1"/>
                </a:solidFill>
                <a:ea typeface="微软雅黑" charset="-122"/>
                <a:cs typeface="Lantinghei SC Demibold" panose="02000000000000000000" charset="-122"/>
              </a:rPr>
              <a:t> They are not native to the Netherlands, or even Europe. Tulips actually </a:t>
            </a:r>
            <a:r>
              <a:rPr lang="en-US" altLang="zh-CN" sz="3200" b="1" dirty="0">
                <a:solidFill>
                  <a:srgbClr val="FF0000"/>
                </a:solidFill>
                <a:ea typeface="微软雅黑" charset="-122"/>
                <a:cs typeface="Lantinghei SC Demibold" panose="02000000000000000000" charset="-122"/>
              </a:rPr>
              <a:t>hail from</a:t>
            </a:r>
            <a:r>
              <a:rPr lang="en-US" altLang="zh-CN" sz="3200" b="1" dirty="0">
                <a:solidFill>
                  <a:schemeClr val="tx1"/>
                </a:solidFill>
                <a:ea typeface="微软雅黑" charset="-122"/>
                <a:cs typeface="Lantinghei SC Demibold" panose="02000000000000000000" charset="-122"/>
              </a:rPr>
              <a:t> an area that Chinese call the Celestial Mountains in Central Asia.</a:t>
            </a:r>
            <a:endParaRPr lang="en-US" altLang="zh-CN" sz="3200" b="1" dirty="0">
              <a:solidFill>
                <a:schemeClr val="tx1"/>
              </a:solidFill>
              <a:ea typeface="微软雅黑" charset="-122"/>
              <a:cs typeface="Lantinghei SC Demibold" panose="02000000000000000000" charset="-122"/>
            </a:endParaRPr>
          </a:p>
        </p:txBody>
      </p:sp>
      <p:pic>
        <p:nvPicPr>
          <p:cNvPr id="2" name="图片 1"/>
          <p:cNvPicPr>
            <a:picLocks noChangeAspect="1"/>
          </p:cNvPicPr>
          <p:nvPr/>
        </p:nvPicPr>
        <p:blipFill>
          <a:blip r:embed="rId1"/>
          <a:stretch>
            <a:fillRect/>
          </a:stretch>
        </p:blipFill>
        <p:spPr>
          <a:xfrm>
            <a:off x="6529705" y="3890645"/>
            <a:ext cx="5945505" cy="394589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64795" y="2922588"/>
            <a:ext cx="1247521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600" b="1" dirty="0">
                <a:solidFill>
                  <a:schemeClr val="tx1">
                    <a:lumMod val="95000"/>
                    <a:lumOff val="5000"/>
                  </a:schemeClr>
                </a:solidFill>
                <a:ea typeface="微软雅黑" charset="-122"/>
                <a:cs typeface="Lantinghei SC Demibold" panose="02000000000000000000" charset="-122"/>
              </a:rPr>
              <a:t>3.According to the professor,where did tulips originate?</a:t>
            </a:r>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A. the mountains of central Asia.</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B. the region around Istanbul in Turkey.</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C. the sandy soils of the Netherlands.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D. the forests of northern Europe.</a:t>
            </a:r>
            <a:endParaRPr lang="en-US" altLang="zh-CN" sz="3600"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28370" y="2234248"/>
            <a:ext cx="11419840" cy="375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转折练习</a:t>
            </a:r>
            <a:r>
              <a:rPr lang="en-US" altLang="zh-CN" sz="5400" b="1" dirty="0">
                <a:solidFill>
                  <a:schemeClr val="tx1"/>
                </a:solidFill>
                <a:ea typeface="微软雅黑" charset="-122"/>
                <a:cs typeface="Lantinghei SC Demibold" panose="02000000000000000000" charset="-122"/>
              </a:rPr>
              <a:t>2</a:t>
            </a:r>
            <a:endParaRPr lang="zh-CN" altLang="en-US"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TPO4-L4 政府支持艺术 4'17</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government funding</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for and against</a:t>
            </a:r>
            <a:endParaRPr lang="en-US"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28955" y="1463675"/>
            <a:ext cx="11946255" cy="501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200" b="1" dirty="0">
                <a:solidFill>
                  <a:srgbClr val="FF0000"/>
                </a:solidFill>
                <a:ea typeface="微软雅黑" charset="-122"/>
                <a:cs typeface="Lantinghei SC Demibold" panose="02000000000000000000" charset="-122"/>
              </a:rPr>
              <a:t>in fact, </a:t>
            </a:r>
            <a:r>
              <a:rPr lang="en-US" altLang="zh-CN" sz="3200" b="1" dirty="0">
                <a:solidFill>
                  <a:schemeClr val="tx1"/>
                </a:solidFill>
                <a:ea typeface="微软雅黑" charset="-122"/>
                <a:cs typeface="Lantinghei SC Demibold" panose="02000000000000000000" charset="-122"/>
              </a:rPr>
              <a:t>with artists in particular, you have lots of artists who support—and who have benefit from—this agency, al–although it seems that just as many artists oppose a government agency being involved in the arts for many different reasons—reasons like they don't want the government to control what they create. In other words... the arguments both for and against government funding of the arts are as many and, and as varied as the individual styles of the artists who hold them.</a:t>
            </a:r>
            <a:endParaRPr lang="en-US" altLang="zh-CN" sz="32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37870" y="1784350"/>
            <a:ext cx="11529060" cy="6185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600" b="1" dirty="0">
                <a:solidFill>
                  <a:schemeClr val="tx1">
                    <a:lumMod val="95000"/>
                    <a:lumOff val="5000"/>
                  </a:schemeClr>
                </a:solidFill>
                <a:ea typeface="微软雅黑" charset="-122"/>
                <a:cs typeface="Lantinghei SC Demibold" panose="02000000000000000000" charset="-122"/>
              </a:rPr>
              <a:t>5.What does the professor say about artists’ opinions of government support for the arts?</a:t>
            </a:r>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A. Most artists </a:t>
            </a:r>
            <a:r>
              <a:rPr lang="en-US" altLang="zh-CN" sz="3600" dirty="0">
                <a:solidFill>
                  <a:schemeClr val="accent5"/>
                </a:solidFill>
                <a:ea typeface="微软雅黑" charset="-122"/>
                <a:cs typeface="Lantinghei SC Demibold" panose="02000000000000000000" charset="-122"/>
              </a:rPr>
              <a:t>believe </a:t>
            </a:r>
            <a:r>
              <a:rPr lang="en-US" altLang="zh-CN" sz="3600" dirty="0">
                <a:solidFill>
                  <a:schemeClr val="tx1">
                    <a:lumMod val="95000"/>
                    <a:lumOff val="5000"/>
                  </a:schemeClr>
                </a:solidFill>
                <a:ea typeface="微软雅黑" charset="-122"/>
                <a:cs typeface="Lantinghei SC Demibold" panose="02000000000000000000" charset="-122"/>
              </a:rPr>
              <a:t>that the government should provide more funding for the art.</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B. Most artists </a:t>
            </a:r>
            <a:r>
              <a:rPr lang="en-US" altLang="zh-CN" sz="3600" dirty="0">
                <a:solidFill>
                  <a:schemeClr val="accent5"/>
                </a:solidFill>
                <a:ea typeface="微软雅黑" charset="-122"/>
                <a:cs typeface="Lantinghei SC Demibold" panose="02000000000000000000" charset="-122"/>
              </a:rPr>
              <a:t>approve </a:t>
            </a:r>
            <a:r>
              <a:rPr lang="en-US" altLang="zh-CN" sz="3600" dirty="0">
                <a:solidFill>
                  <a:schemeClr val="tx1">
                    <a:lumMod val="95000"/>
                    <a:lumOff val="5000"/>
                  </a:schemeClr>
                </a:solidFill>
                <a:ea typeface="微软雅黑" charset="-122"/>
                <a:cs typeface="Lantinghei SC Demibold" panose="02000000000000000000" charset="-122"/>
              </a:rPr>
              <a:t>of the ways in which the government supports the arts.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C. Even artists </a:t>
            </a:r>
            <a:r>
              <a:rPr lang="en-US" altLang="zh-CN" sz="3600" dirty="0">
                <a:solidFill>
                  <a:schemeClr val="accent5"/>
                </a:solidFill>
                <a:ea typeface="微软雅黑" charset="-122"/>
                <a:cs typeface="Lantinghei SC Demibold" panose="02000000000000000000" charset="-122"/>
              </a:rPr>
              <a:t>do not agree on</a:t>
            </a:r>
            <a:r>
              <a:rPr lang="en-US" altLang="zh-CN" sz="3600" dirty="0">
                <a:solidFill>
                  <a:schemeClr val="tx1">
                    <a:lumMod val="95000"/>
                    <a:lumOff val="5000"/>
                  </a:schemeClr>
                </a:solidFill>
                <a:ea typeface="微软雅黑" charset="-122"/>
                <a:cs typeface="Lantinghei SC Demibold" panose="02000000000000000000" charset="-122"/>
              </a:rPr>
              <a:t> whether the government should support the arts.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D. Even artists </a:t>
            </a:r>
            <a:r>
              <a:rPr lang="en-US" altLang="zh-CN" sz="3600" dirty="0">
                <a:solidFill>
                  <a:schemeClr val="accent5"/>
                </a:solidFill>
                <a:ea typeface="微软雅黑" charset="-122"/>
                <a:cs typeface="Lantinghei SC Demibold" panose="02000000000000000000" charset="-122"/>
              </a:rPr>
              <a:t>have a low opinion </a:t>
            </a:r>
            <a:r>
              <a:rPr lang="en-US" altLang="zh-CN" sz="3600" dirty="0">
                <a:solidFill>
                  <a:schemeClr val="tx1">
                    <a:lumMod val="95000"/>
                    <a:lumOff val="5000"/>
                  </a:schemeClr>
                </a:solidFill>
                <a:ea typeface="微软雅黑" charset="-122"/>
                <a:cs typeface="Lantinghei SC Demibold" panose="02000000000000000000" charset="-122"/>
              </a:rPr>
              <a:t>of government support for the arts.</a:t>
            </a:r>
            <a:endParaRPr lang="en-US" altLang="zh-CN" sz="3600"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28370" y="1218248"/>
            <a:ext cx="11419840" cy="578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转折练习</a:t>
            </a:r>
            <a:r>
              <a:rPr lang="en-US" altLang="zh-CN" sz="5400" b="1" dirty="0">
                <a:solidFill>
                  <a:schemeClr val="tx1"/>
                </a:solidFill>
                <a:ea typeface="微软雅黑" charset="-122"/>
                <a:cs typeface="Lantinghei SC Demibold" panose="02000000000000000000" charset="-122"/>
              </a:rPr>
              <a:t>3</a:t>
            </a:r>
            <a:endParaRPr lang="zh-CN" altLang="en-US"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TPO17-L4 octopus 3'33-4'22</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mimic</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texture</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resemble</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papillae</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flatten out</a:t>
            </a:r>
            <a:endParaRPr lang="en-US"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28955" y="459740"/>
            <a:ext cx="11946255" cy="920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000" b="1" dirty="0">
                <a:solidFill>
                  <a:srgbClr val="FF0000"/>
                </a:solidFill>
                <a:ea typeface="微软雅黑" charset="-122"/>
                <a:cs typeface="Lantinghei SC Demibold" panose="02000000000000000000" charset="-122"/>
              </a:rPr>
              <a:t>note:</a:t>
            </a:r>
            <a:endParaRPr lang="en-US" altLang="zh-CN" sz="4000" b="1" dirty="0">
              <a:solidFill>
                <a:srgbClr val="FF0000"/>
              </a:solidFill>
              <a:ea typeface="微软雅黑" charset="-122"/>
              <a:cs typeface="Lantinghei SC Demibold" panose="02000000000000000000" charset="-122"/>
            </a:endParaRPr>
          </a:p>
          <a:p>
            <a:pPr indent="0" algn="l" eaLnBrk="1" hangingPunct="1"/>
            <a:r>
              <a:rPr lang="zh-CN" altLang="en-US" sz="4000" b="1" dirty="0">
                <a:solidFill>
                  <a:srgbClr val="FF0000"/>
                </a:solidFill>
                <a:ea typeface="微软雅黑" charset="-122"/>
                <a:cs typeface="Lantinghei SC Demibold" panose="02000000000000000000" charset="-122"/>
              </a:rPr>
              <a:t>×  </a:t>
            </a:r>
            <a:r>
              <a:rPr lang="en-US" altLang="zh-CN" sz="4000" b="1" dirty="0">
                <a:solidFill>
                  <a:srgbClr val="FF0000"/>
                </a:solidFill>
                <a:ea typeface="微软雅黑" charset="-122"/>
                <a:cs typeface="Lantinghei SC Demibold" panose="02000000000000000000" charset="-122"/>
              </a:rPr>
              <a:t>color, </a:t>
            </a:r>
            <a:r>
              <a:rPr lang="zh-CN" altLang="en-US" sz="4000" b="1" dirty="0">
                <a:solidFill>
                  <a:srgbClr val="FF0000"/>
                </a:solidFill>
                <a:ea typeface="微软雅黑" charset="-122"/>
                <a:cs typeface="Lantinghei SC Demibold" panose="02000000000000000000" charset="-122"/>
              </a:rPr>
              <a:t>也 </a:t>
            </a:r>
            <a:r>
              <a:rPr lang="en-US" altLang="zh-CN" sz="4000" b="1" dirty="0">
                <a:solidFill>
                  <a:srgbClr val="FF0000"/>
                </a:solidFill>
                <a:ea typeface="微软雅黑" charset="-122"/>
                <a:cs typeface="Lantinghei SC Demibold" panose="02000000000000000000" charset="-122"/>
              </a:rPr>
              <a:t>texture</a:t>
            </a:r>
            <a:endParaRPr lang="en-US" altLang="zh-CN" sz="4000" b="1" dirty="0">
              <a:solidFill>
                <a:srgbClr val="FF0000"/>
              </a:solidFill>
              <a:ea typeface="微软雅黑" charset="-122"/>
              <a:cs typeface="Lantinghei SC Demibold" panose="02000000000000000000" charset="-122"/>
            </a:endParaRPr>
          </a:p>
          <a:p>
            <a:pPr indent="0" algn="l" eaLnBrk="1" hangingPunct="1"/>
            <a:r>
              <a:rPr lang="zh-CN" altLang="en-US" sz="4000" b="1" dirty="0">
                <a:solidFill>
                  <a:srgbClr val="FF0000"/>
                </a:solidFill>
                <a:ea typeface="微软雅黑" charset="-122"/>
                <a:cs typeface="Lantinghei SC Demibold" panose="02000000000000000000" charset="-122"/>
              </a:rPr>
              <a:t>小</a:t>
            </a:r>
            <a:r>
              <a:rPr lang="en-US" altLang="zh-CN" sz="4000" b="1" dirty="0">
                <a:solidFill>
                  <a:srgbClr val="FF0000"/>
                </a:solidFill>
                <a:ea typeface="微软雅黑" charset="-122"/>
                <a:cs typeface="Lantinghei SC Demibold" panose="02000000000000000000" charset="-122"/>
              </a:rPr>
              <a:t>pro---</a:t>
            </a:r>
            <a:r>
              <a:rPr lang="zh-CN" altLang="en-US" sz="4000" b="1" dirty="0">
                <a:solidFill>
                  <a:srgbClr val="FF0000"/>
                </a:solidFill>
                <a:ea typeface="微软雅黑" charset="-122"/>
                <a:cs typeface="Lantinghei SC Demibold" panose="02000000000000000000" charset="-122"/>
              </a:rPr>
              <a:t>不同</a:t>
            </a:r>
            <a:r>
              <a:rPr lang="en-US" altLang="zh-CN" sz="4000" b="1" dirty="0">
                <a:solidFill>
                  <a:srgbClr val="FF0000"/>
                </a:solidFill>
                <a:ea typeface="微软雅黑" charset="-122"/>
                <a:cs typeface="Lantinghei SC Demibold" panose="02000000000000000000" charset="-122"/>
              </a:rPr>
              <a:t>texture </a:t>
            </a:r>
            <a:r>
              <a:rPr lang="zh-CN" altLang="en-US" sz="4000" b="1" dirty="0">
                <a:solidFill>
                  <a:srgbClr val="FF0000"/>
                </a:solidFill>
                <a:ea typeface="微软雅黑" charset="-122"/>
                <a:cs typeface="Lantinghei SC Demibold" panose="02000000000000000000" charset="-122"/>
              </a:rPr>
              <a:t>“</a:t>
            </a:r>
            <a:r>
              <a:rPr lang="en-US" altLang="zh-CN" sz="4000" b="1" dirty="0">
                <a:solidFill>
                  <a:srgbClr val="FF0000"/>
                </a:solidFill>
                <a:ea typeface="微软雅黑" charset="-122"/>
                <a:cs typeface="Lantinghei SC Demibold" panose="02000000000000000000" charset="-122"/>
              </a:rPr>
              <a:t>ppl</a:t>
            </a:r>
            <a:r>
              <a:rPr lang="zh-CN" altLang="en-US" sz="4000" b="1" dirty="0">
                <a:solidFill>
                  <a:srgbClr val="FF0000"/>
                </a:solidFill>
                <a:ea typeface="微软雅黑" charset="-122"/>
                <a:cs typeface="Lantinghei SC Demibold" panose="02000000000000000000" charset="-122"/>
              </a:rPr>
              <a:t>”</a:t>
            </a:r>
            <a:endParaRPr lang="zh-CN" altLang="en-US"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rough----raise</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smooth---flatten(blend in env)</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swim </a:t>
            </a:r>
            <a:r>
              <a:rPr lang="zh-CN" altLang="en-US" sz="4000" b="1" dirty="0">
                <a:solidFill>
                  <a:srgbClr val="FF0000"/>
                </a:solidFill>
                <a:ea typeface="微软雅黑" charset="-122"/>
                <a:cs typeface="Lantinghei SC Demibold" panose="02000000000000000000" charset="-122"/>
              </a:rPr>
              <a:t>× </a:t>
            </a:r>
            <a:r>
              <a:rPr lang="en-US" altLang="zh-CN" sz="4000" b="1" dirty="0">
                <a:solidFill>
                  <a:srgbClr val="FF0000"/>
                </a:solidFill>
                <a:ea typeface="微软雅黑" charset="-122"/>
                <a:cs typeface="Lantinghei SC Demibold" panose="02000000000000000000" charset="-122"/>
              </a:rPr>
              <a:t>see</a:t>
            </a:r>
            <a:endParaRPr lang="en-US" altLang="zh-CN" sz="3200" dirty="0">
              <a:solidFill>
                <a:schemeClr val="accent5"/>
              </a:solidFill>
              <a:ea typeface="微软雅黑" charset="-122"/>
              <a:cs typeface="Lantinghei SC Demibold" panose="02000000000000000000" charset="-122"/>
            </a:endParaRPr>
          </a:p>
          <a:p>
            <a:pPr indent="0" algn="l" eaLnBrk="1" hangingPunct="1"/>
            <a:r>
              <a:rPr lang="en-US" altLang="zh-CN" sz="3200" b="1" u="sng" dirty="0">
                <a:solidFill>
                  <a:srgbClr val="7030A0"/>
                </a:solidFill>
                <a:ea typeface="微软雅黑" charset="-122"/>
                <a:cs typeface="Lantinghei SC Demibold" panose="02000000000000000000" charset="-122"/>
                <a:sym typeface="+mn-ea"/>
              </a:rPr>
              <a:t>But </a:t>
            </a:r>
            <a:r>
              <a:rPr lang="en-US" altLang="zh-CN" sz="3200" dirty="0">
                <a:solidFill>
                  <a:schemeClr val="tx1"/>
                </a:solidFill>
                <a:ea typeface="微软雅黑" charset="-122"/>
                <a:cs typeface="Lantinghei SC Demibold" panose="02000000000000000000" charset="-122"/>
                <a:sym typeface="+mn-ea"/>
              </a:rPr>
              <a:t>they don’t just mimic the colors in their environment; they can also mimic the texture of objects in their environment. They have these little projections on their skin that allow them to resemble various textures. The projections are called papillae. If the octopus wants to have a rough texture, it raises the papillae. If it wants to have a smooth texture, it flattens out the papillae, so it can acquire a smooth texture to blend in with the sandy bottom of the sea. So the octopus has the ability to mimic both the color and the texture of its environment. And it’s truly amazing how well it can blend in with its surroundings. You can easily swim within a few feet of an octopus and never see it.</a:t>
            </a:r>
            <a:endParaRPr lang="en-US" altLang="zh-CN" sz="3200" dirty="0">
              <a:solidFill>
                <a:schemeClr val="tx1"/>
              </a:solidFill>
              <a:ea typeface="微软雅黑" charset="-122"/>
              <a:cs typeface="Lantinghei SC Demibold" panose="02000000000000000000" charset="-122"/>
              <a:sym typeface="+mn-ea"/>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37870" y="2028190"/>
            <a:ext cx="1152906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600" b="1" dirty="0">
                <a:solidFill>
                  <a:schemeClr val="tx1">
                    <a:lumMod val="95000"/>
                    <a:lumOff val="5000"/>
                  </a:schemeClr>
                </a:solidFill>
                <a:ea typeface="微软雅黑" charset="-122"/>
                <a:cs typeface="Lantinghei SC Demibold" panose="02000000000000000000" charset="-122"/>
              </a:rPr>
              <a:t>4.What does the professor say about the function of the papillae?</a:t>
            </a:r>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A. They produce dye in different colors.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B. They propel the octopus through the water.</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C. They change the texture of the octopus’ skin.</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D. They help the octopus contract into a smaller shape.</a:t>
            </a:r>
            <a:endParaRPr lang="en-US" altLang="zh-CN" sz="3600"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269875"/>
            <a:ext cx="12226290" cy="920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b="1" dirty="0">
                <a:solidFill>
                  <a:schemeClr val="tx1"/>
                </a:solidFill>
                <a:ea typeface="微软雅黑" charset="-122"/>
                <a:cs typeface="Lantinghei SC Demibold" panose="02000000000000000000" charset="-122"/>
              </a:rPr>
              <a:t>art history </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intangible [ɪnˈtændʒəbəl] adj.无形的，触不到的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private collection ['praɪvət] [kə'lɛkʃən] 私人收藏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renowned [rɪˈnaʊnd] adj.享有声誉的，有名望的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authentic [ɔ'θɛntɪk] adj.真正的，真实的；可信的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authorship ['ɔθɚ'ʃɪp] n.（书等的）原创作者，来源；作者的身份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individualism [,ɪndɪ'vɪdʒuəlɪzəm] n.个人主义；利己主义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commission [kə'mɪʃən] n.佣金；委托；v.委托制作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tendency ['tɛndənsi] n.倾向，趋势；癖好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secular ['sɛkjəlɚ] adj.世俗的；长期的；现世的；不朽的；n. 修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道院外的教士，(对宗教家而言的) 俗人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visualize ['vɪʒuəlaɪz] vt.形象，形象化；想像，设想；vi. 显现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three-dimensional - ['dɪ'menʃənəl] adj.三维的；立体的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resin ['rezin] n.树脂；松香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disintegrate [dɪsˈɪntɪˌɡret] v.碎裂，崩裂; 瓦解，分崩离析;</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divinity [dɪˈvɪnɪti] n.神; 神学; 神圣，尽善尽美;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replicate ['rɛplɪket] v.复制；n.复制品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vintage ['vɪntɪdʒ] adj.老式的；n.古董，（某地某年产的）产品  </a:t>
            </a:r>
            <a:endParaRPr lang="zh-CN" altLang="en-US" sz="32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285433"/>
            <a:ext cx="12226290" cy="889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b="1" dirty="0">
                <a:solidFill>
                  <a:schemeClr val="tx1"/>
                </a:solidFill>
                <a:ea typeface="微软雅黑" charset="-122"/>
                <a:cs typeface="Lantinghei SC Demibold" panose="02000000000000000000" charset="-122"/>
              </a:rPr>
              <a:t>art history</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400" b="1"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art conservation - [,kɑnsɚ'veʃən] 艺术保护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cave art - 洞窟美术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masterpiece ['mæstəpis] n.杰作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aesthetic [ɛs'θɛtɪk] adj.美学的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school [skul] n.学派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patron ['petrən] n.赞助人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curator [kjʊ'retɚ] n.馆长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scribe [skraɪb] n.抄写员; v.写下，记下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virtuoso [,və:tju'əuzəu] n.艺术大师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master ['mæstɚ] n.大师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precursor [pri'kɝsɚ] n.先驱者；前辈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pioneer [,paɪə'nɪr] n.先驱者；先锋；倡导者；创始人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critic ['krɪtɪk] n.批评家，评论家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apprentice [ə'prɛntɪs] n.学徒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Renaissance ['rɛnəsɑns] n.文艺复兴</a:t>
            </a:r>
            <a:endParaRPr lang="zh-CN" altLang="en-US" sz="32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0945" y="1779270"/>
            <a:ext cx="11132820" cy="6195695"/>
          </a:xfrm>
        </p:spPr>
        <p:txBody>
          <a:bodyPr>
            <a:normAutofit/>
          </a:bodyPr>
          <a:lstStyle/>
          <a:p>
            <a:r>
              <a:rPr lang="zh-CN" altLang="en-US" sz="4800" b="1" dirty="0">
                <a:solidFill>
                  <a:sysClr val="windowText" lastClr="000000">
                    <a:lumMod val="75000"/>
                    <a:lumOff val="25000"/>
                  </a:sysClr>
                </a:solidFill>
                <a:latin typeface="Arial" panose="020B0604020202090204" pitchFamily="34" charset="0"/>
                <a:ea typeface="微软雅黑" charset="-122"/>
                <a:sym typeface="+mn-ea"/>
              </a:rPr>
              <a:t>第六节课回顾：</a:t>
            </a:r>
            <a:br>
              <a:rPr lang="zh-CN" altLang="en-US" sz="4800" b="1" dirty="0">
                <a:solidFill>
                  <a:sysClr val="windowText" lastClr="000000">
                    <a:lumMod val="75000"/>
                    <a:lumOff val="25000"/>
                  </a:sysClr>
                </a:solidFill>
                <a:latin typeface="Arial" panose="020B0604020202090204" pitchFamily="34" charset="0"/>
                <a:ea typeface="微软雅黑" charset="-122"/>
                <a:sym typeface="+mn-ea"/>
              </a:rPr>
            </a:b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rPr>
              <a:t>十大考点——对比+分类；</a:t>
            </a:r>
            <a:br>
              <a:rPr lang="zh-CN" altLang="en-US" sz="4000" b="1" dirty="0">
                <a:solidFill>
                  <a:sysClr val="windowText" lastClr="000000">
                    <a:lumMod val="75000"/>
                    <a:lumOff val="25000"/>
                  </a:sysClr>
                </a:solidFill>
                <a:latin typeface="Arial" panose="020B0604020202090204" pitchFamily="34" charset="0"/>
                <a:ea typeface="微软雅黑" charset="-122"/>
              </a:rPr>
            </a:br>
            <a:r>
              <a:rPr lang="zh-CN" altLang="en-US" sz="4000" b="1" dirty="0">
                <a:solidFill>
                  <a:sysClr val="windowText" lastClr="000000">
                    <a:lumMod val="75000"/>
                    <a:lumOff val="25000"/>
                  </a:sysClr>
                </a:solidFill>
                <a:latin typeface="Arial" panose="020B0604020202090204" pitchFamily="34" charset="0"/>
                <a:ea typeface="微软雅黑" charset="-122"/>
              </a:rPr>
              <a:t>生命科学词汇串讲</a:t>
            </a:r>
            <a:br>
              <a:rPr lang="zh-CN" altLang="en-US" sz="4000" b="1" dirty="0">
                <a:solidFill>
                  <a:sysClr val="windowText" lastClr="000000">
                    <a:lumMod val="75000"/>
                    <a:lumOff val="25000"/>
                  </a:sysClr>
                </a:solidFill>
                <a:latin typeface="Arial" panose="020B0604020202090204" pitchFamily="34" charset="0"/>
                <a:ea typeface="微软雅黑" charset="-122"/>
              </a:rPr>
            </a:br>
            <a:r>
              <a:rPr lang="zh-CN" altLang="en-US" sz="4000" b="1" dirty="0">
                <a:solidFill>
                  <a:sysClr val="windowText" lastClr="000000">
                    <a:lumMod val="75000"/>
                    <a:lumOff val="25000"/>
                  </a:sysClr>
                </a:solidFill>
                <a:latin typeface="Arial" panose="020B0604020202090204" pitchFamily="34" charset="0"/>
                <a:ea typeface="微软雅黑" charset="-122"/>
              </a:rPr>
              <a:t>生态学+动物学文章及菁讲精练</a:t>
            </a:r>
            <a:br>
              <a:rPr lang="zh-CN" altLang="en-US" sz="4000" b="1" dirty="0">
                <a:solidFill>
                  <a:sysClr val="windowText" lastClr="000000">
                    <a:lumMod val="75000"/>
                    <a:lumOff val="25000"/>
                  </a:sysClr>
                </a:solidFill>
                <a:latin typeface="Arial" panose="020B0604020202090204" pitchFamily="34" charset="0"/>
                <a:ea typeface="微软雅黑" charset="-122"/>
              </a:rPr>
            </a:br>
            <a:endParaRPr lang="zh-CN" altLang="en-US" sz="4000" dirty="0">
              <a:solidFill>
                <a:sysClr val="windowText" lastClr="000000">
                  <a:lumMod val="75000"/>
                  <a:lumOff val="25000"/>
                </a:sysClr>
              </a:solidFill>
              <a:latin typeface="Arial" panose="020B0604020202090204" pitchFamily="34" charset="0"/>
              <a:ea typeface="微软雅黑" charset="-122"/>
              <a:sym typeface="+mn-ea"/>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70230" y="73343"/>
            <a:ext cx="12226290" cy="969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b="1" dirty="0">
                <a:solidFill>
                  <a:schemeClr val="tx1"/>
                </a:solidFill>
                <a:ea typeface="微软雅黑" charset="-122"/>
                <a:cs typeface="Lantinghei SC Demibold" panose="02000000000000000000" charset="-122"/>
              </a:rPr>
              <a:t>music </a:t>
            </a:r>
            <a:r>
              <a:rPr lang="zh-CN" altLang="en-US" sz="4800" b="1" dirty="0">
                <a:solidFill>
                  <a:schemeClr val="tx1"/>
                </a:solidFill>
                <a:ea typeface="微软雅黑" charset="-122"/>
                <a:cs typeface="Lantinghei SC Demibold" panose="02000000000000000000" charset="-122"/>
              </a:rPr>
              <a:t>场景词汇</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romantic style - n.浪漫主义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classical music ['klæsɪk(ə)l] ['mjuzɪk] 古典音乐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avant-garde music [,ævɔŋ'ɡɑ:d] - 先锋派音乐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folk music - n.乡村音乐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blues [blu:z] n.蓝调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musical ['mjuzɪkl] n.音乐剧；adj.音乐的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opera ['ɑprə] n.歌剧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composer [kəm'pozɚ] n.作曲家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composition [,kɑmpə'zɪʃən] n.作曲；作品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conventional [kənˈvenʃənl] adj.传统的；习用的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enamored [ɪ'næməd] adj.倾心的，被迷住的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grandeur ['ɡrændʒə] n.宏伟壮丽感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hollow [ˈhɒlo] adj.空的；空洞的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improvise [ˈɪmprəvaɪz] v.即兴创作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lyrical ['lɪrɪkl] adj.抒情的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melodious [mə'lodɪəs] adj.旋律优美的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melody ['mɛlədi] n.旋律；美妙的音乐 </a:t>
            </a:r>
            <a:endParaRPr lang="zh-CN" altLang="en-US" sz="3200" dirty="0">
              <a:solidFill>
                <a:schemeClr val="tx1"/>
              </a:solidFill>
              <a:ea typeface="微软雅黑" charset="-122"/>
              <a:cs typeface="Lantinghei SC Demibold" panose="02000000000000000000" charset="-122"/>
            </a:endParaRPr>
          </a:p>
          <a:p>
            <a:pPr indent="0" algn="l" eaLnBrk="1" hangingPunct="1"/>
            <a:r>
              <a:rPr lang="zh-CN" altLang="en-US" sz="3200" dirty="0">
                <a:solidFill>
                  <a:schemeClr val="tx1"/>
                </a:solidFill>
                <a:ea typeface="微软雅黑" charset="-122"/>
                <a:cs typeface="Lantinghei SC Demibold" panose="02000000000000000000" charset="-122"/>
              </a:rPr>
              <a:t>rhythm [ˈrɪðəm] n.节奏，韵律 </a:t>
            </a:r>
            <a:endParaRPr lang="zh-CN" altLang="en-US" sz="32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80415" y="1076325"/>
            <a:ext cx="11444605" cy="760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b="1" dirty="0">
                <a:solidFill>
                  <a:schemeClr val="tx1"/>
                </a:solidFill>
                <a:ea typeface="微软雅黑" charset="-122"/>
                <a:cs typeface="Lantinghei SC Demibold" panose="02000000000000000000" charset="-122"/>
                <a:sym typeface="+mn-ea"/>
              </a:rPr>
              <a:t>music </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tone [ton] n.音色；色调；语气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note [not] n.音符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pitch [pɪtʃ] n.音高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orchestra ['ɔrkɪstrə] n.管弦乐队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piece [pis] n.作品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lyrics ['lɪrɪks] n.歌词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soundtrack [ˈsaʊndˌtræk] n.声道，声带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anechoic chamber [ˌænɛˈkoɪk ˈtʃembɚ] 消声室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aria ['ɑrɪə] n.咏叹调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recitative [,rɛsɪtə'tiv] n.宣叙调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chanting ['tʃɑ:ntɪŋ] n.吟诵，咏唱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theme [θim] n.主题；主旋律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movement ['muvmənt] n.乐章 </a:t>
            </a:r>
            <a:endParaRPr lang="zh-CN" altLang="en-US" sz="2800" dirty="0">
              <a:solidFill>
                <a:schemeClr val="tx1"/>
              </a:solidFill>
              <a:ea typeface="微软雅黑" charset="-122"/>
              <a:cs typeface="Lantinghei SC Demibold" panose="02000000000000000000" charset="-122"/>
            </a:endParaRPr>
          </a:p>
          <a:p>
            <a:pPr indent="0" algn="l" eaLnBrk="1" hangingPunct="1"/>
            <a:r>
              <a:rPr lang="zh-CN" altLang="en-US" sz="2800" dirty="0">
                <a:solidFill>
                  <a:schemeClr val="tx1"/>
                </a:solidFill>
                <a:ea typeface="微软雅黑" charset="-122"/>
                <a:cs typeface="Lantinghei SC Demibold" panose="02000000000000000000" charset="-122"/>
              </a:rPr>
              <a:t>register ['rɛdʒɪstɚ] n. 声区 音区</a:t>
            </a:r>
            <a:endParaRPr lang="zh-CN" altLang="en-US" sz="28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53720" y="369888"/>
            <a:ext cx="11336020" cy="830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art 精讲精练：</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TPO8-lecture4 巴黎女性艺术家发展史</a:t>
            </a:r>
            <a:endParaRPr lang="en-US" altLang="zh-CN" sz="4800" b="1"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canny businessman 精明的</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premier(premiere)</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trial</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progressive</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formal setting</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criticism</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sculpture</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approval</a:t>
            </a:r>
            <a:endParaRPr lang="en-US" altLang="zh-CN" sz="48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33655"/>
            <a:ext cx="12226290"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p:txBody>
      </p:sp>
      <p:pic>
        <p:nvPicPr>
          <p:cNvPr id="3" name="图片 2" descr="2EE0DB1863B9BF39F9240E6A604AD852"/>
          <p:cNvPicPr>
            <a:picLocks noChangeAspect="1"/>
          </p:cNvPicPr>
          <p:nvPr/>
        </p:nvPicPr>
        <p:blipFill>
          <a:blip r:embed="rId1"/>
          <a:stretch>
            <a:fillRect/>
          </a:stretch>
        </p:blipFill>
        <p:spPr>
          <a:xfrm>
            <a:off x="2541270" y="1019175"/>
            <a:ext cx="8188960" cy="867410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112838"/>
            <a:ext cx="12805410"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1.What is the lecture mainly about?</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A.Why the Salon exhibitions became popular among women artists in Paris</a:t>
            </a:r>
            <a:endParaRPr lang="en-US" altLang="zh-CN" sz="36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B.Why French society did not approve of art schools or women</a:t>
            </a:r>
            <a:endParaRPr lang="en-US" altLang="zh-CN" sz="36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C.How opportunities for women artists in Paris improved</a:t>
            </a:r>
            <a:endParaRPr lang="en-US" altLang="zh-CN" sz="36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D.How women artists in Paris cooperated with one another</a:t>
            </a:r>
            <a:endParaRPr lang="en-US" altLang="zh-CN" sz="36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12420"/>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2.What point does the professor make about Julian when he mentions that Julian’s art school offered some classes only for women?</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A.Julian’s school was the first art school in Paris to offer women-only classes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B.Julian wanted to encourage the distinctive style of women in Paris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C.Julian viewed himself as a social reformer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D.Julian possessed outstanding business skills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620395"/>
            <a:ext cx="12805410" cy="707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3.What does the professor emphasize as one benefit of competition in women’s classes?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A.Women gained more confidence in their artistic abilities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B.Women became instructors in private art studios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C.Women were able to sell their paintings for large amounts of money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D.Women created new styles of painting</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12420"/>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4.According to the professor, what were two ways that the situation of women artists had changed by then end of the nineteenth century in Paris?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Click on 2 answers.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A.Women and men took art classes together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B.Women artists played a greater role in the Salon exhibitions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C.More schools were established by women artists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D.Fewer women artists were traveling to Paris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4763"/>
            <a:ext cx="12805410" cy="830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5.What does the professor imply about Bashkirtseff’s painting In the Studio?</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A.It was one of many paintings that depicted a women’s studio</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B.It did not bring Bashkirtseff recognition for her artistic ability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C.It was criticized for an unrealistic depiction of women artists </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D.It was beneficial for both Bashkirtseff and the school where she studied</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49543"/>
            <a:ext cx="12805410" cy="892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TPO8-lecture4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6.Listening again to part of the conversation. Then answer the question.</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does the professor mean when he says this?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A.Paris was a popular place to visit, but not the best place to study art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B.Paris was the most important place for an artist to study and work</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C.Living in Paris was difficult for women artists from other countries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D.Studying in Paris was beneficial for some artists, but not for others.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406400" y="1447800"/>
            <a:ext cx="8077200" cy="6858000"/>
          </a:xfrm>
          <a:custGeom>
            <a:avLst/>
            <a:gdLst>
              <a:gd name="connsiteX0" fmla="*/ 1736336 w 7714968"/>
              <a:gd name="connsiteY0" fmla="*/ 0 h 6858000"/>
              <a:gd name="connsiteX1" fmla="*/ 5645816 w 7714968"/>
              <a:gd name="connsiteY1" fmla="*/ 0 h 6858000"/>
              <a:gd name="connsiteX2" fmla="*/ 5839302 w 7714968"/>
              <a:gd name="connsiteY2" fmla="*/ 113594 h 6858000"/>
              <a:gd name="connsiteX3" fmla="*/ 7714968 w 7714968"/>
              <a:gd name="connsiteY3" fmla="*/ 3516874 h 6858000"/>
              <a:gd name="connsiteX4" fmla="*/ 5940720 w 7714968"/>
              <a:gd name="connsiteY4" fmla="*/ 6853836 h 6858000"/>
              <a:gd name="connsiteX5" fmla="*/ 5934226 w 7714968"/>
              <a:gd name="connsiteY5" fmla="*/ 6858000 h 6858000"/>
              <a:gd name="connsiteX6" fmla="*/ 1447412 w 7714968"/>
              <a:gd name="connsiteY6" fmla="*/ 6858000 h 6858000"/>
              <a:gd name="connsiteX7" fmla="*/ 1440740 w 7714968"/>
              <a:gd name="connsiteY7" fmla="*/ 6853836 h 6858000"/>
              <a:gd name="connsiteX8" fmla="*/ 106742 w 7714968"/>
              <a:gd name="connsiteY8" fmla="*/ 5348915 h 6858000"/>
              <a:gd name="connsiteX9" fmla="*/ 0 w 7714968"/>
              <a:gd name="connsiteY9" fmla="*/ 5120268 h 6858000"/>
              <a:gd name="connsiteX10" fmla="*/ 0 w 7714968"/>
              <a:gd name="connsiteY10" fmla="*/ 1910728 h 6858000"/>
              <a:gd name="connsiteX11" fmla="*/ 2094 w 7714968"/>
              <a:gd name="connsiteY11" fmla="*/ 1905464 h 6858000"/>
              <a:gd name="connsiteX12" fmla="*/ 1486117 w 7714968"/>
              <a:gd name="connsiteY12" fmla="*/ 1497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14968" h="6858000">
                <a:moveTo>
                  <a:pt x="1736336" y="0"/>
                </a:moveTo>
                <a:lnTo>
                  <a:pt x="5645816" y="0"/>
                </a:lnTo>
                <a:lnTo>
                  <a:pt x="5839302" y="113594"/>
                </a:lnTo>
                <a:cubicBezTo>
                  <a:pt x="6966500" y="826715"/>
                  <a:pt x="7714968" y="2084387"/>
                  <a:pt x="7714968" y="3516874"/>
                </a:cubicBezTo>
                <a:cubicBezTo>
                  <a:pt x="7714968" y="4905952"/>
                  <a:pt x="7011174" y="6130651"/>
                  <a:pt x="5940720" y="6853836"/>
                </a:cubicBezTo>
                <a:lnTo>
                  <a:pt x="5934226" y="6858000"/>
                </a:lnTo>
                <a:lnTo>
                  <a:pt x="1447412" y="6858000"/>
                </a:lnTo>
                <a:lnTo>
                  <a:pt x="1440740" y="6853836"/>
                </a:lnTo>
                <a:cubicBezTo>
                  <a:pt x="878752" y="6474164"/>
                  <a:pt x="417824" y="5956262"/>
                  <a:pt x="106742" y="5348915"/>
                </a:cubicBezTo>
                <a:lnTo>
                  <a:pt x="0" y="5120268"/>
                </a:lnTo>
                <a:lnTo>
                  <a:pt x="0" y="1910728"/>
                </a:lnTo>
                <a:lnTo>
                  <a:pt x="2094" y="1905464"/>
                </a:lnTo>
                <a:cubicBezTo>
                  <a:pt x="316870" y="1185936"/>
                  <a:pt x="836008" y="576218"/>
                  <a:pt x="1486117" y="149702"/>
                </a:cubicBezTo>
                <a:close/>
              </a:path>
            </a:pathLst>
          </a:custGeom>
          <a:solidFill>
            <a:srgbClr val="3984D7">
              <a:lumMod val="40000"/>
              <a:lumOff val="60000"/>
              <a:alpha val="22000"/>
            </a:srgbClr>
          </a:solidFill>
          <a:ln w="12700" cap="flat" cmpd="sng" algn="ctr">
            <a:noFill/>
            <a:prstDash val="solid"/>
            <a:miter lim="800000"/>
          </a:ln>
          <a:effectLst/>
        </p:spPr>
        <p:txBody>
          <a:bodyPr rtlCol="0" anchor="ctr"/>
          <a:p>
            <a:pPr algn="ctr"/>
            <a:endParaRPr lang="zh-CN" altLang="en-US"/>
          </a:p>
        </p:txBody>
      </p:sp>
      <p:sp>
        <p:nvSpPr>
          <p:cNvPr id="9" name="任意多边形: 形状 8"/>
          <p:cNvSpPr/>
          <p:nvPr>
            <p:custDataLst>
              <p:tags r:id="rId2"/>
            </p:custDataLst>
          </p:nvPr>
        </p:nvSpPr>
        <p:spPr>
          <a:xfrm>
            <a:off x="611941" y="1447800"/>
            <a:ext cx="7313692" cy="6858000"/>
          </a:xfrm>
          <a:custGeom>
            <a:avLst/>
            <a:gdLst>
              <a:gd name="connsiteX0" fmla="*/ 2390577 w 7313692"/>
              <a:gd name="connsiteY0" fmla="*/ 0 h 6858000"/>
              <a:gd name="connsiteX1" fmla="*/ 4923117 w 7313692"/>
              <a:gd name="connsiteY1" fmla="*/ 0 h 6858000"/>
              <a:gd name="connsiteX2" fmla="*/ 5141490 w 7313692"/>
              <a:gd name="connsiteY2" fmla="*/ 86476 h 6858000"/>
              <a:gd name="connsiteX3" fmla="*/ 7313692 w 7313692"/>
              <a:gd name="connsiteY3" fmla="*/ 3429383 h 6858000"/>
              <a:gd name="connsiteX4" fmla="*/ 5141490 w 7313692"/>
              <a:gd name="connsiteY4" fmla="*/ 6772292 h 6858000"/>
              <a:gd name="connsiteX5" fmla="*/ 4925055 w 7313692"/>
              <a:gd name="connsiteY5" fmla="*/ 6858000 h 6858000"/>
              <a:gd name="connsiteX6" fmla="*/ 2388638 w 7313692"/>
              <a:gd name="connsiteY6" fmla="*/ 6858000 h 6858000"/>
              <a:gd name="connsiteX7" fmla="*/ 2172202 w 7313692"/>
              <a:gd name="connsiteY7" fmla="*/ 6772292 h 6858000"/>
              <a:gd name="connsiteX8" fmla="*/ 0 w 7313692"/>
              <a:gd name="connsiteY8" fmla="*/ 3429383 h 6858000"/>
              <a:gd name="connsiteX9" fmla="*/ 2172202 w 7313692"/>
              <a:gd name="connsiteY9" fmla="*/ 864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13692" h="6858000">
                <a:moveTo>
                  <a:pt x="2390577" y="0"/>
                </a:moveTo>
                <a:lnTo>
                  <a:pt x="4923117" y="0"/>
                </a:lnTo>
                <a:lnTo>
                  <a:pt x="5141490" y="86476"/>
                </a:lnTo>
                <a:cubicBezTo>
                  <a:pt x="6421307" y="655715"/>
                  <a:pt x="7313692" y="1938335"/>
                  <a:pt x="7313692" y="3429383"/>
                </a:cubicBezTo>
                <a:cubicBezTo>
                  <a:pt x="7313692" y="4920432"/>
                  <a:pt x="6421308" y="6203052"/>
                  <a:pt x="5141490" y="6772292"/>
                </a:cubicBezTo>
                <a:lnTo>
                  <a:pt x="4925055" y="6858000"/>
                </a:lnTo>
                <a:lnTo>
                  <a:pt x="2388638" y="6858000"/>
                </a:lnTo>
                <a:lnTo>
                  <a:pt x="2172202" y="6772292"/>
                </a:lnTo>
                <a:cubicBezTo>
                  <a:pt x="892385" y="6203052"/>
                  <a:pt x="0" y="4920432"/>
                  <a:pt x="0" y="3429383"/>
                </a:cubicBezTo>
                <a:cubicBezTo>
                  <a:pt x="0" y="1938335"/>
                  <a:pt x="892385" y="655715"/>
                  <a:pt x="2172202" y="86476"/>
                </a:cubicBezTo>
                <a:close/>
              </a:path>
            </a:pathLst>
          </a:custGeom>
          <a:solidFill>
            <a:srgbClr val="3984D7">
              <a:lumMod val="40000"/>
              <a:lumOff val="60000"/>
            </a:srgbClr>
          </a:solidFill>
          <a:ln w="12700" cap="flat" cmpd="sng" algn="ctr">
            <a:noFill/>
            <a:prstDash val="solid"/>
            <a:miter lim="800000"/>
          </a:ln>
          <a:effectLst/>
        </p:spPr>
        <p:txBody>
          <a:bodyPr rtlCol="0" anchor="ctr"/>
          <a:p>
            <a:pPr algn="ctr"/>
            <a:endParaRPr lang="zh-CN" altLang="en-US"/>
          </a:p>
        </p:txBody>
      </p:sp>
      <p:sp>
        <p:nvSpPr>
          <p:cNvPr id="7" name="任意多边形: 形状 9"/>
          <p:cNvSpPr/>
          <p:nvPr>
            <p:custDataLst>
              <p:tags r:id="rId3"/>
            </p:custDataLst>
          </p:nvPr>
        </p:nvSpPr>
        <p:spPr>
          <a:xfrm>
            <a:off x="9289965" y="6869336"/>
            <a:ext cx="3308435" cy="1436465"/>
          </a:xfrm>
          <a:custGeom>
            <a:avLst/>
            <a:gdLst>
              <a:gd name="connsiteX0" fmla="*/ 2072311 w 3308435"/>
              <a:gd name="connsiteY0" fmla="*/ 0 h 1436465"/>
              <a:gd name="connsiteX1" fmla="*/ 3175387 w 3308435"/>
              <a:gd name="connsiteY1" fmla="*/ 293607 h 1436465"/>
              <a:gd name="connsiteX2" fmla="*/ 3308435 w 3308435"/>
              <a:gd name="connsiteY2" fmla="*/ 376655 h 1436465"/>
              <a:gd name="connsiteX3" fmla="*/ 3308435 w 3308435"/>
              <a:gd name="connsiteY3" fmla="*/ 1436465 h 1436465"/>
              <a:gd name="connsiteX4" fmla="*/ 0 w 3308435"/>
              <a:gd name="connsiteY4" fmla="*/ 1436465 h 1436465"/>
              <a:gd name="connsiteX5" fmla="*/ 30369 w 3308435"/>
              <a:gd name="connsiteY5" fmla="*/ 1353490 h 1436465"/>
              <a:gd name="connsiteX6" fmla="*/ 2072311 w 3308435"/>
              <a:gd name="connsiteY6" fmla="*/ 0 h 14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435" h="1436465">
                <a:moveTo>
                  <a:pt x="2072311" y="0"/>
                </a:moveTo>
                <a:cubicBezTo>
                  <a:pt x="2473908" y="0"/>
                  <a:pt x="2850555" y="106824"/>
                  <a:pt x="3175387" y="293607"/>
                </a:cubicBezTo>
                <a:lnTo>
                  <a:pt x="3308435" y="376655"/>
                </a:lnTo>
                <a:lnTo>
                  <a:pt x="3308435" y="1436465"/>
                </a:lnTo>
                <a:lnTo>
                  <a:pt x="0" y="1436465"/>
                </a:lnTo>
                <a:lnTo>
                  <a:pt x="30369" y="1353490"/>
                </a:lnTo>
                <a:cubicBezTo>
                  <a:pt x="366790" y="558101"/>
                  <a:pt x="1154375" y="0"/>
                  <a:pt x="2072311" y="0"/>
                </a:cubicBezTo>
                <a:close/>
              </a:path>
            </a:pathLst>
          </a:custGeom>
          <a:solidFill>
            <a:srgbClr val="3984D7">
              <a:lumMod val="60000"/>
              <a:lumOff val="40000"/>
              <a:alpha val="53000"/>
            </a:srgbClr>
          </a:solidFill>
          <a:ln w="12700" cap="flat" cmpd="sng" algn="ctr">
            <a:noFill/>
            <a:prstDash val="solid"/>
            <a:miter lim="800000"/>
          </a:ln>
          <a:effectLst/>
        </p:spPr>
        <p:txBody>
          <a:bodyPr rtlCol="0" anchor="ctr"/>
          <a:p>
            <a:pPr algn="ctr"/>
            <a:endParaRPr lang="zh-CN" altLang="en-US"/>
          </a:p>
        </p:txBody>
      </p:sp>
      <p:sp>
        <p:nvSpPr>
          <p:cNvPr id="11" name="椭圆 10"/>
          <p:cNvSpPr/>
          <p:nvPr>
            <p:custDataLst>
              <p:tags r:id="rId4"/>
            </p:custDataLst>
          </p:nvPr>
        </p:nvSpPr>
        <p:spPr>
          <a:xfrm>
            <a:off x="1073150" y="1724025"/>
            <a:ext cx="6391275" cy="6305550"/>
          </a:xfrm>
          <a:prstGeom prst="ellipse">
            <a:avLst/>
          </a:prstGeom>
          <a:solidFill>
            <a:sysClr val="window" lastClr="FFFFFF"/>
          </a:solidFill>
          <a:ln w="12700" cap="flat" cmpd="sng" algn="ctr">
            <a:solidFill>
              <a:sysClr val="window" lastClr="FFFFFF">
                <a:lumMod val="95000"/>
              </a:sysClr>
            </a:solidFill>
            <a:prstDash val="solid"/>
            <a:miter lim="800000"/>
          </a:ln>
          <a:effectLst/>
        </p:spPr>
        <p:txBody>
          <a:bodyPr rtlCol="0" anchor="ctr"/>
          <a:p>
            <a:pPr algn="ctr"/>
            <a:endParaRPr lang="zh-CN" altLang="en-US" dirty="0"/>
          </a:p>
        </p:txBody>
      </p:sp>
      <p:sp>
        <p:nvSpPr>
          <p:cNvPr id="15" name="文本框 14"/>
          <p:cNvSpPr txBox="1"/>
          <p:nvPr>
            <p:custDataLst>
              <p:tags r:id="rId5"/>
            </p:custDataLst>
          </p:nvPr>
        </p:nvSpPr>
        <p:spPr>
          <a:xfrm>
            <a:off x="919480" y="2946400"/>
            <a:ext cx="11501120" cy="3100705"/>
          </a:xfrm>
          <a:prstGeom prst="rect">
            <a:avLst/>
          </a:prstGeom>
          <a:noFill/>
        </p:spPr>
        <p:txBody>
          <a:bodyPr wrap="square" lIns="90170" tIns="46990" rIns="90170" bIns="46990" rtlCol="0">
            <a:noAutofit/>
          </a:bodyPr>
          <a:lstStyle>
            <a:defPPr>
              <a:defRPr lang="zh-CN"/>
            </a:defPPr>
            <a:lvl1pPr fontAlgn="auto">
              <a:lnSpc>
                <a:spcPct val="130000"/>
              </a:lnSpc>
              <a:spcAft>
                <a:spcPts val="1000"/>
              </a:spcAft>
              <a:defRPr sz="1600" spc="150"/>
            </a:lvl1pPr>
          </a:lstStyle>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十大考点——因果+转折；</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文化艺术词汇串讲及菁讲精练</a:t>
            </a:r>
            <a:endParaRPr lang="zh-CN" altLang="en-US" sz="3600" b="1" dirty="0">
              <a:solidFill>
                <a:sysClr val="windowText" lastClr="000000">
                  <a:lumMod val="75000"/>
                  <a:lumOff val="25000"/>
                </a:sysClr>
              </a:solidFill>
              <a:latin typeface="Arial" panose="020B0604020202090204" pitchFamily="34" charset="0"/>
              <a:ea typeface="微软雅黑" charset="-122"/>
            </a:endParaRPr>
          </a:p>
        </p:txBody>
      </p:sp>
    </p:spTree>
    <p:custDataLst>
      <p:tags r:id="rId6"/>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06780" y="121920"/>
            <a:ext cx="10818495" cy="950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400" b="1" dirty="0">
                <a:solidFill>
                  <a:schemeClr val="tx1"/>
                </a:solidFill>
                <a:ea typeface="微软雅黑" charset="-122"/>
                <a:cs typeface="Lantinghei SC Demibold" panose="02000000000000000000" charset="-122"/>
              </a:rPr>
              <a:t>练习：</a:t>
            </a:r>
            <a:endParaRPr lang="zh-CN" altLang="en-US" sz="4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TPO17-lecture1 史前年代测定方法</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prehistoric art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Upper Paleolithic period</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portable work</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ivory</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mammoth tusk</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stratigraphy(strata/stratum)</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radiocarbon dating</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charcoal</a:t>
            </a:r>
            <a:endParaRPr lang="en-US" sz="4000" dirty="0">
              <a:solidFill>
                <a:schemeClr val="tx1"/>
              </a:solidFill>
              <a:ea typeface="微软雅黑" charset="-122"/>
              <a:cs typeface="Lantinghei SC Demibold" panose="02000000000000000000" charset="-122"/>
            </a:endParaRPr>
          </a:p>
          <a:p>
            <a:pPr indent="0" algn="l" eaLnBrk="1" hangingPunct="1"/>
            <a:r>
              <a:rPr lang="en-US" sz="4000" dirty="0">
                <a:solidFill>
                  <a:schemeClr val="tx1"/>
                </a:solidFill>
                <a:ea typeface="微软雅黑" charset="-122"/>
                <a:cs typeface="Lantinghei SC Demibold" panose="02000000000000000000" charset="-122"/>
              </a:rPr>
              <a:t>preconceived </a:t>
            </a:r>
            <a:r>
              <a:rPr lang="zh-CN" altLang="en-US" sz="4000" dirty="0">
                <a:solidFill>
                  <a:schemeClr val="tx1"/>
                </a:solidFill>
                <a:ea typeface="微软雅黑" charset="-122"/>
                <a:cs typeface="Lantinghei SC Demibold" panose="02000000000000000000" charset="-122"/>
              </a:rPr>
              <a:t>先入为主</a:t>
            </a:r>
            <a:endParaRPr lang="zh-CN" altLang="en-US" sz="4000" dirty="0">
              <a:solidFill>
                <a:schemeClr val="tx1"/>
              </a:solidFill>
              <a:ea typeface="微软雅黑" charset="-122"/>
              <a:cs typeface="Lantinghei SC Demibold" panose="02000000000000000000" charset="-122"/>
            </a:endParaRPr>
          </a:p>
          <a:p>
            <a:pPr indent="0" algn="l" eaLnBrk="1" hangingPunct="1"/>
            <a:r>
              <a:rPr lang="zh-CN" altLang="en-US" sz="4000" dirty="0">
                <a:solidFill>
                  <a:schemeClr val="tx1"/>
                </a:solidFill>
                <a:ea typeface="微软雅黑" charset="-122"/>
                <a:cs typeface="Lantinghei SC Demibold" panose="02000000000000000000" charset="-122"/>
              </a:rPr>
              <a:t>sophisticated artist</a:t>
            </a:r>
            <a:endParaRPr lang="zh-CN" altLang="en-US" sz="4000" dirty="0">
              <a:solidFill>
                <a:schemeClr val="tx1"/>
              </a:solidFill>
              <a:ea typeface="微软雅黑" charset="-122"/>
              <a:cs typeface="Lantinghei SC Demibold" panose="02000000000000000000" charset="-122"/>
            </a:endParaRPr>
          </a:p>
          <a:p>
            <a:pPr indent="0" algn="l" eaLnBrk="1" hangingPunct="1"/>
            <a:r>
              <a:rPr lang="zh-CN" altLang="en-US" sz="4000" dirty="0">
                <a:solidFill>
                  <a:schemeClr val="tx1"/>
                </a:solidFill>
                <a:ea typeface="微软雅黑" charset="-122"/>
                <a:cs typeface="Lantinghei SC Demibold" panose="02000000000000000000" charset="-122"/>
              </a:rPr>
              <a:t>primitive style</a:t>
            </a:r>
            <a:endParaRPr lang="zh-CN" altLang="en-US"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straight line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analogy</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32080"/>
            <a:ext cx="1222629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TPO17-lecture1</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zh-CN" altLang="en-US" sz="4400" b="1"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p:txBody>
      </p:sp>
      <p:pic>
        <p:nvPicPr>
          <p:cNvPr id="3" name="图片 2" descr="FBCBC0FE8A2C30CDC628A2A187E6D5C8"/>
          <p:cNvPicPr>
            <a:picLocks noChangeAspect="1"/>
          </p:cNvPicPr>
          <p:nvPr/>
        </p:nvPicPr>
        <p:blipFill>
          <a:blip r:embed="rId1"/>
          <a:stretch>
            <a:fillRect/>
          </a:stretch>
        </p:blipFill>
        <p:spPr>
          <a:xfrm>
            <a:off x="2669540" y="1030605"/>
            <a:ext cx="8233410" cy="8596630"/>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282700"/>
            <a:ext cx="12805410" cy="523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 1</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1.What is the talk mainly about?</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A.Techniques for locating archaeological sites.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B.Methods of preserving archaeological sites.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C.Limitations of some techniques for dating artifacts.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D.Difficulties in determining where artifacts were created.</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667068"/>
            <a:ext cx="12805410" cy="646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 1</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2.According to the professor, when might stratigraphy provide misleading information about a portable object?</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A.When the object has decomposed over time.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B.When the object is older than the site at which it was found.</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C.When the object is found in the lowest soil layer of a site.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D.When the object was broken during excavation.</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975043"/>
            <a:ext cx="12805410" cy="584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 1</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3.What are two disadvantages of radiocarbon dating? Click on 2 answers </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A.It cannot be used for dating art made of organic material.</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B.It causes damage to the material being analyzed.</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C.It can be used for dating only portable art.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D.It cannot prove when a piece of art was made.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667068"/>
            <a:ext cx="12805410" cy="646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 1</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 4.What is the professor’s opinion about the practice of dating a piece of art by analyzing its artistic style?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A.It provides the strongest type of dating evidence.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B.It is more useful for some types of art than others.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C.Use of the practice has improved over the last century.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D.Some analysts make questionable assumption when using it.</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1435"/>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 1</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 5.How does the woman summarize the professor’s main point in the talk?</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A.By drawing a parallel with a process common to the legal field.</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B.By repeating a comment the professor made at the beginning of class.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C.By referring to a study that supports the professor’s theory.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D.By comparing the professor’s remarks with statements in the textbook.</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975043"/>
            <a:ext cx="12805410" cy="584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TPO17-lecture 1</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 6.Why does the professor say this?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A.To make the point that written records are not important.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B.To explain why the question is worth discussing.</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C.To justify the omission of an important point.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D.To express his opinion about the quality of prehistoric art.</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424815" y="1892300"/>
            <a:ext cx="12320905" cy="5969635"/>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课后作业：</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1. </a:t>
            </a:r>
            <a:r>
              <a:rPr lang="zh-CN" altLang="en-US" sz="4000" b="1">
                <a:latin typeface="Lantinghei SC Demibold" panose="02000000000000000000" charset="-122"/>
                <a:ea typeface="Lantinghei SC Demibold" panose="02000000000000000000" charset="-122"/>
                <a:cs typeface="Lantinghei SC Demibold" panose="02000000000000000000" charset="-122"/>
              </a:rPr>
              <a:t>回顾本次课内容，</a:t>
            </a:r>
            <a:r>
              <a:rPr lang="en-US" sz="4000" b="1">
                <a:latin typeface="Lantinghei SC Demibold" panose="02000000000000000000" charset="-122"/>
                <a:ea typeface="Lantinghei SC Demibold" panose="02000000000000000000" charset="-122"/>
                <a:cs typeface="Lantinghei SC Demibold" panose="02000000000000000000" charset="-122"/>
              </a:rPr>
              <a:t>art history +music</a:t>
            </a:r>
            <a:r>
              <a:rPr lang="zh-CN" altLang="en-US" sz="4000" b="1">
                <a:latin typeface="Lantinghei SC Demibold" panose="02000000000000000000" charset="-122"/>
                <a:ea typeface="Lantinghei SC Demibold" panose="02000000000000000000" charset="-122"/>
                <a:cs typeface="Lantinghei SC Demibold" panose="02000000000000000000" charset="-122"/>
              </a:rPr>
              <a:t>单词记忆内容</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2. </a:t>
            </a:r>
            <a:r>
              <a:rPr lang="zh-CN" altLang="en-US" sz="4000" b="1">
                <a:latin typeface="Lantinghei SC Demibold" panose="02000000000000000000" charset="-122"/>
                <a:ea typeface="Lantinghei SC Demibold" panose="02000000000000000000" charset="-122"/>
                <a:cs typeface="Lantinghei SC Demibold" panose="02000000000000000000" charset="-122"/>
              </a:rPr>
              <a:t>完成</a:t>
            </a:r>
            <a:r>
              <a:rPr lang="en-US" altLang="zh-CN" sz="4000" b="1" u="sng">
                <a:latin typeface="Lantinghei SC Demibold" panose="02000000000000000000" charset="-122"/>
                <a:ea typeface="Lantinghei SC Demibold" panose="02000000000000000000" charset="-122"/>
                <a:cs typeface="Lantinghei SC Demibold" panose="02000000000000000000" charset="-122"/>
              </a:rPr>
              <a:t>TPO21-4</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22-4</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23-4</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					34</a:t>
            </a:r>
            <a:r>
              <a:rPr lang="en-US" altLang="zh-CN" sz="4000" b="1" u="sng">
                <a:latin typeface="Lantinghei SC Demibold" panose="02000000000000000000" charset="-122"/>
                <a:ea typeface="Lantinghei SC Demibold" panose="02000000000000000000" charset="-122"/>
                <a:cs typeface="Lantinghei SC Demibold" panose="02000000000000000000" charset="-122"/>
              </a:rPr>
              <a:t>-1</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35-3</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40-1</a:t>
            </a:r>
            <a:r>
              <a:rPr lang="zh-CN" altLang="en-US" sz="4000" b="1">
                <a:latin typeface="Lantinghei SC Demibold" panose="02000000000000000000" charset="-122"/>
                <a:ea typeface="Lantinghei SC Demibold" panose="02000000000000000000" charset="-122"/>
                <a:cs typeface="Lantinghei SC Demibold" panose="02000000000000000000" charset="-122"/>
              </a:rPr>
              <a:t>的所有</a:t>
            </a:r>
            <a:r>
              <a:rPr lang="en-US" altLang="zh-CN" sz="4000" b="1">
                <a:latin typeface="Lantinghei SC Demibold" panose="02000000000000000000" charset="-122"/>
                <a:ea typeface="Lantinghei SC Demibold" panose="02000000000000000000" charset="-122"/>
                <a:cs typeface="Lantinghei SC Demibold" panose="02000000000000000000" charset="-122"/>
              </a:rPr>
              <a:t>lecture</a:t>
            </a:r>
            <a:r>
              <a:rPr lang="zh-CN" altLang="en-US" sz="4000" b="1">
                <a:latin typeface="Lantinghei SC Demibold" panose="02000000000000000000" charset="-122"/>
                <a:ea typeface="Lantinghei SC Demibold" panose="02000000000000000000" charset="-122"/>
                <a:cs typeface="Lantinghei SC Demibold" panose="02000000000000000000" charset="-122"/>
              </a:rPr>
              <a:t>题目</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3. </a:t>
            </a:r>
            <a:r>
              <a:rPr lang="zh-CN" altLang="en-US" sz="4000" b="1">
                <a:latin typeface="Lantinghei SC Demibold" panose="02000000000000000000" charset="-122"/>
                <a:ea typeface="Lantinghei SC Demibold" panose="02000000000000000000" charset="-122"/>
                <a:cs typeface="Lantinghei SC Demibold" panose="02000000000000000000" charset="-122"/>
              </a:rPr>
              <a:t>预习第</a:t>
            </a:r>
            <a:r>
              <a:rPr lang="en-US" altLang="zh-CN" sz="4000" b="1">
                <a:latin typeface="Lantinghei SC Demibold" panose="02000000000000000000" charset="-122"/>
                <a:ea typeface="Lantinghei SC Demibold" panose="02000000000000000000" charset="-122"/>
                <a:cs typeface="Lantinghei SC Demibold" panose="02000000000000000000" charset="-122"/>
              </a:rPr>
              <a:t>8</a:t>
            </a:r>
            <a:r>
              <a:rPr lang="zh-CN" altLang="en-US" sz="4000" b="1">
                <a:latin typeface="Lantinghei SC Demibold" panose="02000000000000000000" charset="-122"/>
                <a:ea typeface="Lantinghei SC Demibold" panose="02000000000000000000" charset="-122"/>
                <a:cs typeface="Lantinghei SC Demibold" panose="02000000000000000000" charset="-122"/>
              </a:rPr>
              <a:t>次课中植物学</a:t>
            </a:r>
            <a:r>
              <a:rPr lang="en-US" altLang="zh-CN" sz="4000" b="1">
                <a:latin typeface="Lantinghei SC Demibold" panose="02000000000000000000" charset="-122"/>
                <a:ea typeface="Lantinghei SC Demibold" panose="02000000000000000000" charset="-122"/>
                <a:cs typeface="Lantinghei SC Demibold" panose="02000000000000000000" charset="-122"/>
              </a:rPr>
              <a:t>+</a:t>
            </a:r>
            <a:r>
              <a:rPr lang="zh-CN" altLang="en-US" sz="4000" b="1">
                <a:latin typeface="Lantinghei SC Demibold" panose="02000000000000000000" charset="-122"/>
                <a:ea typeface="Lantinghei SC Demibold" panose="02000000000000000000" charset="-122"/>
                <a:cs typeface="Lantinghei SC Demibold" panose="02000000000000000000" charset="-122"/>
              </a:rPr>
              <a:t>环境科学词汇</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zh-CN" altLang="en-US" sz="4000" b="1">
                <a:latin typeface="Lantinghei SC Demibold" panose="02000000000000000000" charset="-122"/>
                <a:ea typeface="Lantinghei SC Demibold" panose="02000000000000000000" charset="-122"/>
                <a:cs typeface="Lantinghei SC Demibold" panose="02000000000000000000" charset="-122"/>
              </a:rPr>
              <a:t>题目群里打卡</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559778" y="150071"/>
            <a:ext cx="11120704" cy="5969398"/>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【✨课程福利✨】</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 微博打卡：#考虫托福系统班#+天数+收获+图片+@考虫托福 @相应科目的老师 </a:t>
            </a:r>
            <a:r>
              <a:rPr lang="en-US" altLang="zh-CN"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t>
            </a:r>
            <a:r>
              <a:rPr lang="zh-CN" altLang="en-US" sz="3600" b="1" i="1">
                <a:solidFill>
                  <a:srgbClr val="0070C0"/>
                </a:solidFill>
                <a:latin typeface="Lantinghei SC Demibold" panose="02000000000000000000" charset="-122"/>
                <a:ea typeface="Lantinghei SC Demibold" panose="02000000000000000000" charset="-122"/>
                <a:cs typeface="Lantinghei SC Demibold" panose="02000000000000000000" charset="-122"/>
              </a:rPr>
              <a:t>酵母菁</a:t>
            </a:r>
            <a:endParaRPr lang="zh-CN" altLang="en-US" sz="3600" b="1" i="1">
              <a:solidFill>
                <a:srgbClr val="0070C0"/>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（1）每周一抽取2个上周连续打卡的虫子送抱枕</a:t>
            </a:r>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2. 听课评论，听课后点击右上角【评论】按钮，说说虫子们对课程的想法和感受，课程结束后抽2个考虫T恤喔！</a:t>
            </a:r>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p:txBody>
      </p:sp>
      <p:pic>
        <p:nvPicPr>
          <p:cNvPr id="3" name="图片 2" descr="A23FB1FF4E39D3D827C7AA3927FC49AA"/>
          <p:cNvPicPr>
            <a:picLocks noChangeAspect="1"/>
          </p:cNvPicPr>
          <p:nvPr/>
        </p:nvPicPr>
        <p:blipFill>
          <a:blip r:embed="rId1"/>
          <a:stretch>
            <a:fillRect/>
          </a:stretch>
        </p:blipFill>
        <p:spPr>
          <a:xfrm>
            <a:off x="7338060" y="5102225"/>
            <a:ext cx="5579745" cy="4380865"/>
          </a:xfrm>
          <a:prstGeom prst="rect">
            <a:avLst/>
          </a:prstGeom>
        </p:spPr>
      </p:pic>
    </p:spTree>
    <p:custDataLst>
      <p:tags r:id="rId2"/>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285433"/>
            <a:ext cx="12226290" cy="87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考点七：记因果</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4400" dirty="0">
                <a:solidFill>
                  <a:schemeClr val="tx1"/>
                </a:solidFill>
                <a:ea typeface="微软雅黑" charset="-122"/>
                <a:cs typeface="Lantinghei SC Demibold" panose="02000000000000000000" charset="-122"/>
              </a:rPr>
              <a:t>细节题，其实就是考原因，找不到答案，回笔记找R就是原因！</a:t>
            </a:r>
            <a:endParaRPr lang="zh-CN" altLang="en-US" sz="4400" dirty="0">
              <a:solidFill>
                <a:schemeClr val="tx1"/>
              </a:solidFill>
              <a:ea typeface="微软雅黑" charset="-122"/>
              <a:cs typeface="Lantinghei SC Demibold" panose="02000000000000000000" charset="-122"/>
            </a:endParaRPr>
          </a:p>
          <a:p>
            <a:pPr indent="0" algn="l" eaLnBrk="1" hangingPunct="1"/>
            <a:endParaRPr lang="zh-CN" altLang="en-US" sz="4400" dirty="0">
              <a:solidFill>
                <a:schemeClr val="tx1"/>
              </a:solidFill>
              <a:ea typeface="微软雅黑" charset="-122"/>
              <a:cs typeface="Lantinghei SC Demibold" panose="02000000000000000000" charset="-122"/>
            </a:endParaRPr>
          </a:p>
          <a:p>
            <a:pPr indent="0" algn="l" eaLnBrk="1" hangingPunct="1"/>
            <a:r>
              <a:rPr lang="zh-CN" altLang="en-US" sz="4800" dirty="0">
                <a:solidFill>
                  <a:schemeClr val="accent1"/>
                </a:solidFill>
                <a:ea typeface="微软雅黑" charset="-122"/>
                <a:cs typeface="Lantinghei SC Demibold" panose="02000000000000000000" charset="-122"/>
              </a:rPr>
              <a:t>原因： because ，because of ，due to ，since ，as ，for，The reason is ，That’s why，By reason of ， Owing to</a:t>
            </a:r>
            <a:r>
              <a:rPr lang="zh-CN" altLang="en-US" sz="4800" dirty="0">
                <a:solidFill>
                  <a:schemeClr val="tx1"/>
                </a:solidFill>
                <a:ea typeface="微软雅黑" charset="-122"/>
                <a:cs typeface="Lantinghei SC Demibold" panose="02000000000000000000" charset="-122"/>
              </a:rPr>
              <a:t>  </a:t>
            </a:r>
            <a:endParaRPr lang="zh-CN" altLang="en-US" sz="4800" dirty="0">
              <a:solidFill>
                <a:schemeClr val="tx1"/>
              </a:solidFill>
              <a:ea typeface="微软雅黑" charset="-122"/>
              <a:cs typeface="Lantinghei SC Demibold" panose="02000000000000000000" charset="-122"/>
            </a:endParaRPr>
          </a:p>
          <a:p>
            <a:pPr indent="0" algn="l" eaLnBrk="1" hangingPunct="1"/>
            <a:endParaRPr lang="zh-CN" altLang="en-US" sz="4800" dirty="0">
              <a:solidFill>
                <a:schemeClr val="tx1"/>
              </a:solidFill>
              <a:ea typeface="微软雅黑" charset="-122"/>
              <a:cs typeface="Lantinghei SC Demibold" panose="02000000000000000000" charset="-122"/>
            </a:endParaRPr>
          </a:p>
          <a:p>
            <a:pPr indent="0" algn="l" eaLnBrk="1" hangingPunct="1"/>
            <a:r>
              <a:rPr lang="zh-CN" altLang="en-US" sz="4800" dirty="0">
                <a:solidFill>
                  <a:schemeClr val="accent3">
                    <a:lumMod val="75000"/>
                  </a:schemeClr>
                </a:solidFill>
                <a:ea typeface="微软雅黑" charset="-122"/>
                <a:cs typeface="Lantinghei SC Demibold" panose="02000000000000000000" charset="-122"/>
              </a:rPr>
              <a:t>结果：so ，so that ，therefore ，thereby ，hereby ，thus ，As a result ，consequently ，hence ，accordingly </a:t>
            </a:r>
            <a:endParaRPr lang="zh-CN" altLang="en-US" sz="4800" dirty="0">
              <a:solidFill>
                <a:schemeClr val="accent3">
                  <a:lumMod val="75000"/>
                </a:schemeClr>
              </a:solidFill>
              <a:ea typeface="微软雅黑" charset="-122"/>
              <a:cs typeface="Lantinghei SC Demibold" panose="02000000000000000000"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160145" y="182880"/>
            <a:ext cx="2812415"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51-C2</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sp>
        <p:nvSpPr>
          <p:cNvPr id="3" name="文本框 2"/>
          <p:cNvSpPr txBox="1"/>
          <p:nvPr/>
        </p:nvSpPr>
        <p:spPr>
          <a:xfrm>
            <a:off x="1160145" y="1954848"/>
            <a:ext cx="7598410" cy="28098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rPr>
              <a:t>receptio</a:t>
            </a:r>
            <a:r>
              <a:rPr kumimoji="0" lang="en-US" altLang="zh-CN" sz="4400" b="1" i="0" u="none" strike="noStrike" cap="none" spc="0" normalizeH="0" baseline="0">
                <a:ln>
                  <a:noFill/>
                </a:ln>
                <a:solidFill>
                  <a:srgbClr val="000000"/>
                </a:solidFill>
                <a:effectLst/>
                <a:uFillTx/>
                <a:latin typeface="Helvetica Bold" charset="0"/>
                <a:ea typeface="+mn-ea"/>
                <a:cs typeface="Helvetica Bold" charset="0"/>
                <a:sym typeface="Helvetica Light"/>
              </a:rPr>
              <a:t>n  </a:t>
            </a:r>
            <a:r>
              <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rPr>
              <a:t>招待会</a:t>
            </a:r>
            <a:endPar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rPr>
              <a:t>modest  谦虚</a:t>
            </a:r>
            <a:endPar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rPr>
              <a:t>approve the funding  批准经费</a:t>
            </a:r>
            <a:endPar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rPr>
              <a:t>freight 货运</a:t>
            </a:r>
            <a:endParaRPr kumimoji="0" lang="zh-CN" altLang="en-US" sz="4400" b="1" i="0" u="none" strike="noStrike" cap="none" spc="0" normalizeH="0" baseline="0">
              <a:ln>
                <a:noFill/>
              </a:ln>
              <a:solidFill>
                <a:srgbClr val="000000"/>
              </a:solidFill>
              <a:effectLst/>
              <a:uFillTx/>
              <a:latin typeface="Helvetica Bold" charset="0"/>
              <a:ea typeface="+mn-ea"/>
              <a:cs typeface="Helvetica Bold" charset="0"/>
              <a:sym typeface="Helvetica Light"/>
            </a:endParaRPr>
          </a:p>
        </p:txBody>
      </p:sp>
    </p:spTree>
    <p:custDataLst>
      <p:tags r:id="rId1"/>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84810" y="267335"/>
            <a:ext cx="12234545" cy="5426710"/>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51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1.Why does the student go to see the woman?</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A. To ask her for help with organizing an event</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B. To invite her to a reception at an art gallery</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C. To request additional funds for a student activity</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D. To suggest a last-minute change in plans for a trip</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35255" y="442595"/>
            <a:ext cx="12234545" cy="8868410"/>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51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2.What point does the student make about his job in the Student Activities Center?</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A. He found out about the art exhibit from someone he works with.</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B. His roommate helped him to get the job.</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C. The job typically involves organizing trips to New York City.</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D. The activities that the center organizes are popular.</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85445" y="442595"/>
            <a:ext cx="12234545" cy="8868410"/>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51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3.What two points does the student make about the history of the High Line? </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[Click on 2 answers.]</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A. The High Line once was part of a train line that transported freight</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B. The High Line originally was built as a park for outdoor art exhibits.</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C. The High Line has long been a popular destination for tourists to New York City.</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D. The High Line was not used for many years.</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82880" y="442595"/>
            <a:ext cx="12618720" cy="8868410"/>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51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4.Why does the woman mention the information in the poster?</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A. To point out that the tour leader's name was not listed</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B. To point out a problem with the student's suggestion about walking to the gallery</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C. To explain why so few students signed up for the trip</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D. To explain why the bus would not be available for taking the students on the trip</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82880" y="442595"/>
            <a:ext cx="12618720" cy="8868410"/>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51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5.What does the woman imply when she says this:</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A. She has already seen the art exhibit.</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B. She would be willing to go on the trip.</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C. She prefers walking to taking the bus in New York.</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rPr>
              <a:t>D. She is surprised that she has not heard of the High Line.</a:t>
            </a:r>
            <a:endParaRPr sz="3600" b="1">
              <a:solidFill>
                <a:schemeClr val="bg2">
                  <a:lumMod val="10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12678" y="3516058"/>
            <a:ext cx="3301365" cy="2214880"/>
          </a:xfrm>
          <a:prstGeom prst="rect">
            <a:avLst/>
          </a:prstGeom>
          <a:noFill/>
        </p:spPr>
        <p:txBody>
          <a:bodyPr wrap="none" rtlCol="0">
            <a:spAutoFit/>
          </a:bodyPr>
          <a:p>
            <a:r>
              <a:rPr kumimoji="1" lang="en-US" altLang="zh-CN" sz="13800" dirty="0">
                <a:solidFill>
                  <a:srgbClr val="FF0000"/>
                </a:solidFill>
                <a:latin typeface="Helvetica" charset="0"/>
                <a:cs typeface="Helvetica" charset="0"/>
              </a:rPr>
              <a:t>E</a:t>
            </a:r>
            <a:r>
              <a:rPr kumimoji="1" lang="en-US" altLang="zh-CN" sz="13800" dirty="0" smtClean="0">
                <a:solidFill>
                  <a:srgbClr val="FF0000"/>
                </a:solidFill>
                <a:latin typeface="Helvetica" charset="0"/>
                <a:cs typeface="Helvetica" charset="0"/>
              </a:rPr>
              <a:t>nd</a:t>
            </a:r>
            <a:endParaRPr kumimoji="1" lang="en-US" altLang="zh-CN" sz="13800" dirty="0" smtClean="0">
              <a:solidFill>
                <a:srgbClr val="FF0000"/>
              </a:solidFill>
              <a:latin typeface="Helvetica" charset="0"/>
              <a:cs typeface="Helvetica"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65120" y="1101725"/>
            <a:ext cx="8127365" cy="7262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因果题练习</a:t>
            </a:r>
            <a:r>
              <a:rPr lang="en-US" altLang="zh-CN" sz="5400" b="1" dirty="0">
                <a:solidFill>
                  <a:schemeClr val="tx1"/>
                </a:solidFill>
                <a:ea typeface="微软雅黑" charset="-122"/>
                <a:cs typeface="Lantinghei SC Demibold" panose="02000000000000000000" charset="-122"/>
              </a:rPr>
              <a:t>1</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TPO24-L3 巨型动物 1'59;3'12-3'31</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alternative</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seasonality</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moderate</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extreme shift</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plant diversity</a:t>
            </a:r>
            <a:endParaRPr lang="en-US" altLang="zh-CN"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03835" y="1383348"/>
            <a:ext cx="12597130" cy="673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dirty="0">
                <a:solidFill>
                  <a:schemeClr val="tx1"/>
                </a:solidFill>
                <a:ea typeface="微软雅黑" charset="-122"/>
                <a:cs typeface="Lantinghei SC Demibold" panose="02000000000000000000" charset="-122"/>
              </a:rPr>
              <a:t>TPO24-3</a:t>
            </a:r>
            <a:endParaRPr lang="en-US" altLang="zh-CN" sz="4800" dirty="0">
              <a:solidFill>
                <a:schemeClr val="tx1"/>
              </a:solidFill>
              <a:ea typeface="微软雅黑" charset="-122"/>
              <a:cs typeface="Lantinghei SC Demibold" panose="02000000000000000000" charset="-122"/>
            </a:endParaRPr>
          </a:p>
          <a:p>
            <a:pPr indent="0" algn="l" eaLnBrk="1" hangingPunct="1"/>
            <a:endParaRPr lang="zh-CN" altLang="en-US"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4.According to the climate change theory, how did the climate change at the end of the ice age make it more difficult for large animals to survive? </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rgbClr val="FF0000"/>
                </a:solidFill>
                <a:ea typeface="微软雅黑" charset="-122"/>
                <a:cs typeface="Lantinghei SC Demibold" panose="02000000000000000000" charset="-122"/>
              </a:rPr>
              <a:t>[Click on 2 answers.]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A. By reducing the size of their habitats</a:t>
            </a:r>
            <a:endParaRPr lang="en-US" altLang="zh-CN" sz="36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B. By forcing them to endure a wider range of temperatures</a:t>
            </a:r>
            <a:endParaRPr lang="en-US" altLang="zh-CN" sz="36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C. By reducing the variety of food available to them</a:t>
            </a:r>
            <a:endParaRPr lang="en-US" altLang="zh-CN" sz="3600" dirty="0">
              <a:solidFill>
                <a:schemeClr val="tx1"/>
              </a:solidFill>
              <a:ea typeface="微软雅黑" charset="-122"/>
              <a:cs typeface="Lantinghei SC Demibold" panose="02000000000000000000" charset="-122"/>
            </a:endParaRPr>
          </a:p>
          <a:p>
            <a:pPr indent="0" algn="l" eaLnBrk="1" hangingPunct="1"/>
            <a:r>
              <a:rPr lang="en-US" altLang="zh-CN" sz="3600" dirty="0">
                <a:solidFill>
                  <a:schemeClr val="tx1"/>
                </a:solidFill>
                <a:ea typeface="微软雅黑" charset="-122"/>
                <a:cs typeface="Lantinghei SC Demibold" panose="02000000000000000000" charset="-122"/>
              </a:rPr>
              <a:t>D. By forcing them to live near humans</a:t>
            </a:r>
            <a:endParaRPr lang="en-US" altLang="zh-CN" sz="36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4010" y="1968500"/>
            <a:ext cx="12657455" cy="581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练习</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5400" b="1" dirty="0">
              <a:solidFill>
                <a:schemeClr val="tx1"/>
              </a:solidFill>
              <a:ea typeface="微软雅黑" charset="-122"/>
              <a:cs typeface="Lantinghei SC Demibold" panose="02000000000000000000" charset="-122"/>
            </a:endParaRPr>
          </a:p>
          <a:p>
            <a:pPr indent="0" algn="l" eaLnBrk="1" hangingPunct="1"/>
            <a:r>
              <a:rPr lang="zh-CN" altLang="en-US" sz="4400" dirty="0">
                <a:solidFill>
                  <a:schemeClr val="tx1"/>
                </a:solidFill>
                <a:ea typeface="微软雅黑" charset="-122"/>
                <a:cs typeface="Lantinghei SC Demibold" panose="02000000000000000000" charset="-122"/>
              </a:rPr>
              <a:t>These extreme shifts would have put a lot of stress on the bodies of animals that were used to a more moderate range of temperatures.</a:t>
            </a:r>
            <a:endParaRPr lang="zh-CN" altLang="en-US" sz="4400" dirty="0">
              <a:solidFill>
                <a:schemeClr val="tx1"/>
              </a:solidFill>
              <a:ea typeface="微软雅黑" charset="-122"/>
              <a:cs typeface="Lantinghei SC Demibold" panose="02000000000000000000" charset="-122"/>
            </a:endParaRPr>
          </a:p>
          <a:p>
            <a:pPr indent="0" algn="l" eaLnBrk="1" hangingPunct="1"/>
            <a:r>
              <a:rPr lang="zh-CN" altLang="en-US" sz="4400" dirty="0">
                <a:solidFill>
                  <a:schemeClr val="tx1"/>
                </a:solidFill>
                <a:ea typeface="微软雅黑" charset="-122"/>
                <a:cs typeface="Lantinghei SC Demibold" panose="02000000000000000000" charset="-122"/>
              </a:rPr>
              <a:t>(B)</a:t>
            </a:r>
            <a:r>
              <a:rPr lang="zh-CN" altLang="en-US" sz="4400" b="1" dirty="0">
                <a:gradFill>
                  <a:gsLst>
                    <a:gs pos="0">
                      <a:srgbClr val="FE4444"/>
                    </a:gs>
                    <a:gs pos="100000">
                      <a:srgbClr val="832B2B"/>
                    </a:gs>
                  </a:gsLst>
                  <a:lin scaled="0"/>
                </a:gradFill>
                <a:latin typeface="Arial Bold" panose="020B0604020202090204" charset="0"/>
                <a:ea typeface="微软雅黑" charset="-122"/>
                <a:cs typeface="Arial Bold" panose="020B0604020202090204" charset="0"/>
              </a:rPr>
              <a:t> And as a result,</a:t>
            </a:r>
            <a:r>
              <a:rPr lang="zh-CN" altLang="en-US" sz="4400" dirty="0">
                <a:solidFill>
                  <a:schemeClr val="tx1"/>
                </a:solidFill>
                <a:ea typeface="微软雅黑" charset="-122"/>
                <a:cs typeface="Lantinghei SC Demibold" panose="02000000000000000000" charset="-122"/>
              </a:rPr>
              <a:t> uh, so the theory goes, the Ice Age animals that depended on plant diversity couldn't survive.（C)</a:t>
            </a:r>
            <a:endParaRPr lang="zh-CN" altLang="en-US" sz="44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082358"/>
            <a:ext cx="1222629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考点八：记转折</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4000" dirty="0">
                <a:solidFill>
                  <a:schemeClr val="tx1"/>
                </a:solidFill>
                <a:ea typeface="微软雅黑" charset="-122"/>
                <a:cs typeface="Lantinghei SC Demibold" panose="02000000000000000000" charset="-122"/>
              </a:rPr>
              <a:t>遇到</a:t>
            </a:r>
            <a:r>
              <a:rPr lang="zh-CN" altLang="en-US" sz="4000" dirty="0">
                <a:solidFill>
                  <a:srgbClr val="FF0000"/>
                </a:solidFill>
                <a:ea typeface="微软雅黑" charset="-122"/>
                <a:cs typeface="Lantinghei SC Demibold" panose="02000000000000000000" charset="-122"/>
              </a:rPr>
              <a:t>but</a:t>
            </a:r>
            <a:r>
              <a:rPr lang="zh-CN" altLang="en-US" sz="4000" dirty="0">
                <a:solidFill>
                  <a:schemeClr val="tx1"/>
                </a:solidFill>
                <a:ea typeface="微软雅黑" charset="-122"/>
                <a:cs typeface="Lantinghei SC Demibold" panose="02000000000000000000" charset="-122"/>
              </a:rPr>
              <a:t>不能放，托福听力也是一样</a:t>
            </a:r>
            <a:endParaRPr lang="zh-CN" altLang="en-US" sz="4000" dirty="0">
              <a:solidFill>
                <a:schemeClr val="tx1"/>
              </a:solidFill>
              <a:ea typeface="微软雅黑" charset="-122"/>
              <a:cs typeface="Lantinghei SC Demibold" panose="02000000000000000000" charset="-122"/>
            </a:endParaRPr>
          </a:p>
          <a:p>
            <a:pPr indent="0" algn="l" eaLnBrk="1" hangingPunct="1"/>
            <a:endParaRPr lang="zh-CN" altLang="en-US" sz="4000" dirty="0">
              <a:solidFill>
                <a:schemeClr val="tx1"/>
              </a:solidFill>
              <a:ea typeface="微软雅黑" charset="-122"/>
              <a:cs typeface="Lantinghei SC Demibold" panose="02000000000000000000" charset="-122"/>
            </a:endParaRPr>
          </a:p>
          <a:p>
            <a:pPr indent="0" algn="l" eaLnBrk="1" hangingPunct="1"/>
            <a:r>
              <a:rPr lang="zh-CN" altLang="en-US" sz="4000" dirty="0">
                <a:solidFill>
                  <a:schemeClr val="tx1"/>
                </a:solidFill>
                <a:ea typeface="微软雅黑" charset="-122"/>
                <a:cs typeface="Lantinghei SC Demibold" panose="02000000000000000000" charset="-122"/>
              </a:rPr>
              <a:t>信号词： </a:t>
            </a:r>
            <a:endParaRPr lang="zh-CN" altLang="en-US" sz="4000" dirty="0">
              <a:solidFill>
                <a:schemeClr val="tx1"/>
              </a:solidFill>
              <a:ea typeface="微软雅黑" charset="-122"/>
              <a:cs typeface="Lantinghei SC Demibold" panose="02000000000000000000" charset="-122"/>
            </a:endParaRPr>
          </a:p>
          <a:p>
            <a:pPr indent="0" algn="l" eaLnBrk="1" hangingPunct="1"/>
            <a:r>
              <a:rPr lang="zh-CN" altLang="en-US" sz="4000" dirty="0">
                <a:solidFill>
                  <a:schemeClr val="tx1"/>
                </a:solidFill>
                <a:ea typeface="微软雅黑" charset="-122"/>
                <a:cs typeface="Lantinghei SC Demibold" panose="02000000000000000000" charset="-122"/>
              </a:rPr>
              <a:t>But, however, nevertheless, while, yet, unless, except for, actually, in fact, to tell you the truth，practically, virtually, as a matter of fact </a:t>
            </a:r>
            <a:endParaRPr lang="zh-CN" altLang="en-US"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28370" y="2234248"/>
            <a:ext cx="11419840" cy="3753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转折练习</a:t>
            </a:r>
            <a:r>
              <a:rPr lang="en-US" altLang="zh-CN" sz="5400" b="1" dirty="0">
                <a:solidFill>
                  <a:schemeClr val="tx1"/>
                </a:solidFill>
                <a:ea typeface="微软雅黑" charset="-122"/>
                <a:cs typeface="Lantinghei SC Demibold" panose="02000000000000000000" charset="-122"/>
              </a:rPr>
              <a:t>1</a:t>
            </a:r>
            <a:endParaRPr lang="zh-CN" altLang="en-US"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TPO6-L1 boom and bust 1'14-1'30</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hail from </a:t>
            </a:r>
            <a:r>
              <a:rPr lang="zh-CN" altLang="en-US" sz="4400" b="1" dirty="0">
                <a:solidFill>
                  <a:schemeClr val="tx1">
                    <a:lumMod val="95000"/>
                    <a:lumOff val="5000"/>
                  </a:schemeClr>
                </a:solidFill>
                <a:ea typeface="微软雅黑" charset="-122"/>
                <a:cs typeface="Lantinghei SC Demibold" panose="02000000000000000000" charset="-122"/>
              </a:rPr>
              <a:t>出生于</a:t>
            </a:r>
            <a:endParaRPr lang="zh-CN" alt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zh-CN" altLang="en-US" sz="4400" b="1" dirty="0">
                <a:solidFill>
                  <a:schemeClr val="tx1">
                    <a:lumMod val="95000"/>
                    <a:lumOff val="5000"/>
                  </a:schemeClr>
                </a:solidFill>
                <a:ea typeface="微软雅黑" charset="-122"/>
                <a:cs typeface="Lantinghei SC Demibold" panose="02000000000000000000" charset="-122"/>
              </a:rPr>
              <a:t>Celestial Mountain昆仑山脉</a:t>
            </a:r>
            <a:r>
              <a:rPr lang="en-US" altLang="zh-CN" sz="4400" b="1" dirty="0">
                <a:solidFill>
                  <a:schemeClr val="tx1">
                    <a:lumMod val="95000"/>
                    <a:lumOff val="5000"/>
                  </a:schemeClr>
                </a:solidFill>
                <a:ea typeface="微软雅黑" charset="-122"/>
                <a:cs typeface="Lantinghei SC Demibold" panose="02000000000000000000" charset="-122"/>
              </a:rPr>
              <a:t> </a:t>
            </a:r>
            <a:endParaRPr lang="en-US" altLang="zh-CN"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numdgm"/>
</p:tagLst>
</file>

<file path=ppt/tags/tag11.xml><?xml version="1.0" encoding="utf-8"?>
<p:tagLst xmlns:p="http://schemas.openxmlformats.org/presentationml/2006/main">
  <p:tag name="KSO_WM_SLIDE_MODEL_TYPE" val="numdgm"/>
</p:tagLst>
</file>

<file path=ppt/tags/tag12.xml><?xml version="1.0" encoding="utf-8"?>
<p:tagLst xmlns:p="http://schemas.openxmlformats.org/presentationml/2006/main">
  <p:tag name="KSO_WM_SLIDE_MODEL_TYPE" val="numdgm"/>
</p:tagLst>
</file>

<file path=ppt/tags/tag13.xml><?xml version="1.0" encoding="utf-8"?>
<p:tagLst xmlns:p="http://schemas.openxmlformats.org/presentationml/2006/main">
  <p:tag name="KSO_WM_SLIDE_MODEL_TYPE" val="numdgm"/>
</p:tagLst>
</file>

<file path=ppt/tags/tag14.xml><?xml version="1.0" encoding="utf-8"?>
<p:tagLst xmlns:p="http://schemas.openxmlformats.org/presentationml/2006/main">
  <p:tag name="KSO_WM_SLIDE_MODEL_TYPE" val="numdgm"/>
</p:tagLst>
</file>

<file path=ppt/tags/tag15.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1"/>
  <p:tag name="KSO_WM_UNIT_ID" val="diagram20194605_1*i*1"/>
  <p:tag name="KSO_WM_TEMPLATE_CATEGORY" val="diagram"/>
  <p:tag name="KSO_WM_TEMPLATE_INDEX" val="20194605"/>
  <p:tag name="KSO_WM_UNIT_LAYERLEVEL" val="1"/>
  <p:tag name="KSO_WM_TAG_VERSION" val="1.0"/>
  <p:tag name="KSO_WM_BEAUTIFY_FLAG" val="#wm#"/>
</p:tagLst>
</file>

<file path=ppt/tags/tag3.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194605_1*i*2"/>
  <p:tag name="KSO_WM_TEMPLATE_CATEGORY" val="diagram"/>
  <p:tag name="KSO_WM_TEMPLATE_INDEX" val="20194605"/>
  <p:tag name="KSO_WM_UNIT_LAYERLEVEL" val="1"/>
  <p:tag name="KSO_WM_TAG_VERSION" val="1.0"/>
  <p:tag name="KSO_WM_BEAUTIFY_FLAG" val="#wm#"/>
</p:tagLst>
</file>

<file path=ppt/tags/tag4.xml><?xml version="1.0" encoding="utf-8"?>
<p:tagLst xmlns:p="http://schemas.openxmlformats.org/presentationml/2006/main">
  <p:tag name="KSO_WM_UNIT_COLOR_SCHEME_SHAPE_ID" val="10"/>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194605_1*i*3"/>
  <p:tag name="KSO_WM_TEMPLATE_CATEGORY" val="diagram"/>
  <p:tag name="KSO_WM_TEMPLATE_INDEX" val="20194605"/>
  <p:tag name="KSO_WM_UNIT_LAYERLEVEL" val="1"/>
  <p:tag name="KSO_WM_TAG_VERSION" val="1.0"/>
  <p:tag name="KSO_WM_BEAUTIFY_FLAG" val="#wm#"/>
</p:tagLst>
</file>

<file path=ppt/tags/tag5.xml><?xml version="1.0" encoding="utf-8"?>
<p:tagLst xmlns:p="http://schemas.openxmlformats.org/presentationml/2006/main">
  <p:tag name="KSO_WM_UNIT_COLOR_SCHEME_SHAPE_ID" val="11"/>
  <p:tag name="KSO_WM_UNIT_COLOR_SCHEME_PARENT_PAGE" val="0_1"/>
  <p:tag name="KSO_WM_UNIT_FOIL_COLOR" val="1"/>
  <p:tag name="KSO_WM_UNIT_HIGHLIGHT" val="0"/>
  <p:tag name="KSO_WM_UNIT_COMPATIBLE" val="0"/>
  <p:tag name="KSO_WM_UNIT_DIAGRAM_ISNUMVISUAL" val="0"/>
  <p:tag name="KSO_WM_UNIT_DIAGRAM_ISREFERUNIT" val="0"/>
  <p:tag name="KSO_WM_UNIT_TYPE" val="i"/>
  <p:tag name="KSO_WM_UNIT_INDEX" val="4"/>
  <p:tag name="KSO_WM_UNIT_ID" val="diagram20194605_1*i*4"/>
  <p:tag name="KSO_WM_TEMPLATE_CATEGORY" val="diagram"/>
  <p:tag name="KSO_WM_TEMPLATE_INDEX" val="20194605"/>
  <p:tag name="KSO_WM_UNIT_LAYERLEVEL" val="1"/>
  <p:tag name="KSO_WM_TAG_VERSION" val="1.0"/>
  <p:tag name="KSO_WM_BEAUTIFY_FLAG" val="#wm#"/>
</p:tagLst>
</file>

<file path=ppt/tags/tag6.xml><?xml version="1.0" encoding="utf-8"?>
<p:tagLst xmlns:p="http://schemas.openxmlformats.org/presentationml/2006/main">
  <p:tag name="KSO_WM_UNIT_TEXT_PART_ID_V2" val="d-1-2"/>
  <p:tag name="KSO_WM_UNIT_COLOR_SCHEME_SHAPE_ID" val="2"/>
  <p:tag name="KSO_WM_UNIT_COLOR_SCHEME_PARENT_PAGE" val="0_1"/>
  <p:tag name="KSO_WM_UNIT_PRESET_TEXT" val="添加小标题：&#13;点击此处加正文您思想&#13;添加小标题：&#13;言简意赅阐述观点&#13;添加小标题：&#13;恰如其分表达您的观点"/>
  <p:tag name="KSO_WM_UNIT_NOCLEAR" val="1"/>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diagram20194605_1*f*1"/>
  <p:tag name="KSO_WM_TEMPLATE_CATEGORY" val="diagram"/>
  <p:tag name="KSO_WM_TEMPLATE_INDEX" val="20194605"/>
  <p:tag name="KSO_WM_UNIT_LAYERLEVEL" val="1"/>
  <p:tag name="KSO_WM_TAG_VERSION" val="1.0"/>
  <p:tag name="KSO_WM_BEAUTIFY_FLAG" val="#wm#"/>
  <p:tag name="KSO_WM_UNIT_SUBTYPE" val="a"/>
</p:tagLst>
</file>

<file path=ppt/tags/tag7.xml><?xml version="1.0" encoding="utf-8"?>
<p:tagLst xmlns:p="http://schemas.openxmlformats.org/presentationml/2006/main">
  <p:tag name="KSO_WM_SLIDE_COLORSCHEME_VERSION" val="3.2"/>
  <p:tag name="KSO_WM_SLIDE_ID" val="diagram2019460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194605"/>
  <p:tag name="KSO_WM_SLIDE_LAYOUT" val="a_f"/>
  <p:tag name="KSO_WM_SLIDE_LAYOUT_CNT" val="1_1"/>
</p:tagLst>
</file>

<file path=ppt/tags/tag8.xml><?xml version="1.0" encoding="utf-8"?>
<p:tagLst xmlns:p="http://schemas.openxmlformats.org/presentationml/2006/main">
  <p:tag name="KSO_WM_SLIDE_MODEL_TYPE" val="numdgm"/>
</p:tagLst>
</file>

<file path=ppt/tags/tag9.xml><?xml version="1.0" encoding="utf-8"?>
<p:tagLst xmlns:p="http://schemas.openxmlformats.org/presentationml/2006/main">
  <p:tag name="KSO_WM_SLIDE_MODEL_TYPE" val="numdgm"/>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_rels/theme3.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12042</Words>
  <Application>WPS 演示</Application>
  <PresentationFormat>自定义</PresentationFormat>
  <Paragraphs>400</Paragraphs>
  <Slides>46</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46</vt:i4>
      </vt:variant>
    </vt:vector>
  </HeadingPairs>
  <TitlesOfParts>
    <vt:vector size="69" baseType="lpstr">
      <vt:lpstr>Arial</vt:lpstr>
      <vt:lpstr>方正书宋_GBK</vt:lpstr>
      <vt:lpstr>Wingdings</vt:lpstr>
      <vt:lpstr>Helvetica Light</vt:lpstr>
      <vt:lpstr>Lantinghei SC Demibold</vt:lpstr>
      <vt:lpstr>Lantinghei SC Extralight</vt:lpstr>
      <vt:lpstr>Helvetica Neue</vt:lpstr>
      <vt:lpstr>微软雅黑</vt:lpstr>
      <vt:lpstr>汉仪旗黑</vt:lpstr>
      <vt:lpstr>WPS-Bullets</vt:lpstr>
      <vt:lpstr>苹方-简</vt:lpstr>
      <vt:lpstr>Arial Bold</vt:lpstr>
      <vt:lpstr>Helvetica</vt:lpstr>
      <vt:lpstr>宋体</vt:lpstr>
      <vt:lpstr>Arial Unicode MS</vt:lpstr>
      <vt:lpstr>汉仪书宋二KW</vt:lpstr>
      <vt:lpstr>Wingdings</vt:lpstr>
      <vt:lpstr>宋体-简</vt:lpstr>
      <vt:lpstr>Apple Color Emoji</vt:lpstr>
      <vt:lpstr>Helvetica Light</vt:lpstr>
      <vt:lpstr>Helvetica Bold</vt:lpstr>
      <vt:lpstr>White</vt:lpstr>
      <vt:lpstr>1_White</vt:lpstr>
      <vt:lpstr>托福听力7</vt:lpstr>
      <vt:lpstr>第六节课回顾：  十大考点——对比+分类； 生命科学词汇串讲 生态学+动物学文章及菁讲精练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liuzijing</cp:lastModifiedBy>
  <cp:revision>80</cp:revision>
  <dcterms:created xsi:type="dcterms:W3CDTF">2021-06-14T13:46:17Z</dcterms:created>
  <dcterms:modified xsi:type="dcterms:W3CDTF">2021-06-14T13:46:17Z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2052-3.6.2.5883</vt:lpwstr>
  </property>
</Properties>
</file>