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376" r:id="rId4"/>
    <p:sldId id="268" r:id="rId5"/>
    <p:sldId id="274" r:id="rId6"/>
    <p:sldId id="515" r:id="rId7"/>
    <p:sldId id="518" r:id="rId8"/>
    <p:sldId id="516" r:id="rId9"/>
    <p:sldId id="649" r:id="rId10"/>
    <p:sldId id="650" r:id="rId11"/>
    <p:sldId id="651" r:id="rId12"/>
    <p:sldId id="525" r:id="rId13"/>
    <p:sldId id="526" r:id="rId14"/>
    <p:sldId id="589" r:id="rId15"/>
    <p:sldId id="527" r:id="rId16"/>
    <p:sldId id="427" r:id="rId17"/>
    <p:sldId id="428" r:id="rId18"/>
    <p:sldId id="652" r:id="rId19"/>
    <p:sldId id="653" r:id="rId20"/>
    <p:sldId id="453" r:id="rId21"/>
    <p:sldId id="681" r:id="rId22"/>
    <p:sldId id="460" r:id="rId23"/>
    <p:sldId id="454" r:id="rId24"/>
    <p:sldId id="654" r:id="rId25"/>
    <p:sldId id="655" r:id="rId26"/>
    <p:sldId id="656" r:id="rId27"/>
    <p:sldId id="657" r:id="rId28"/>
    <p:sldId id="658" r:id="rId29"/>
    <p:sldId id="461" r:id="rId30"/>
    <p:sldId id="462" r:id="rId31"/>
    <p:sldId id="463" r:id="rId32"/>
    <p:sldId id="596" r:id="rId33"/>
    <p:sldId id="659" r:id="rId34"/>
    <p:sldId id="660" r:id="rId35"/>
    <p:sldId id="661" r:id="rId36"/>
    <p:sldId id="662" r:id="rId37"/>
    <p:sldId id="418" r:id="rId38"/>
    <p:sldId id="468" r:id="rId39"/>
    <p:sldId id="702" r:id="rId40"/>
    <p:sldId id="703" r:id="rId41"/>
    <p:sldId id="704" r:id="rId42"/>
    <p:sldId id="705" r:id="rId43"/>
    <p:sldId id="706" r:id="rId44"/>
    <p:sldId id="707" r:id="rId45"/>
    <p:sldId id="277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xfrm>
            <a:off x="1110482" y="2708845"/>
            <a:ext cx="10464801" cy="179529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5" name="Shape 15"/>
          <p:cNvSpPr/>
          <p:nvPr userDrawn="1"/>
        </p:nvSpPr>
        <p:spPr>
          <a:xfrm>
            <a:off x="1110482" y="2079614"/>
            <a:ext cx="10464801" cy="71629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algn="l">
              <a:defRPr sz="300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Lantinghei SC Extralight" panose="02000000000000000000" charset="-122"/>
              </a:defRPr>
            </a:lvl1pPr>
          </a:lstStyle>
          <a:p>
            <a:r>
              <a:rPr dirty="0"/>
              <a:t>考虫英语研究院</a:t>
            </a:r>
            <a:endParaRPr dirty="0"/>
          </a:p>
        </p:txBody>
      </p:sp>
      <p:sp>
        <p:nvSpPr>
          <p:cNvPr id="16" name="Shape 16"/>
          <p:cNvSpPr>
            <a:spLocks noGrp="1"/>
          </p:cNvSpPr>
          <p:nvPr>
            <p:ph type="body" sz="half" idx="1" hasCustomPrompt="1"/>
          </p:nvPr>
        </p:nvSpPr>
        <p:spPr>
          <a:xfrm>
            <a:off x="1270000" y="6377983"/>
            <a:ext cx="9222185" cy="287153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1pPr>
            <a:lvl2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2pPr>
            <a:lvl3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3pPr>
            <a:lvl4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4pPr>
            <a:lvl5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标题文本</a:t>
            </a:r>
            <a:endParaRPr dirty="0"/>
          </a:p>
        </p:txBody>
      </p:sp>
      <p:sp>
        <p:nvSpPr>
          <p:cNvPr id="27" name="Shape 2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ctr"/>
          <a:lstStyle>
            <a:lvl1pPr marL="444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ctr"/>
          <a:lstStyle>
            <a:lvl1pPr marL="444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3295"/>
            <a:ext cx="13004800" cy="1047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35975" y="1855342"/>
            <a:ext cx="11132850" cy="8001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42048" y="2887556"/>
            <a:ext cx="11120704" cy="596939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/>
        </p:nvSpPr>
        <p:spPr>
          <a:xfrm>
            <a:off x="10174378" y="3015"/>
            <a:ext cx="2252339" cy="1034989"/>
          </a:xfrm>
          <a:prstGeom prst="rect">
            <a:avLst/>
          </a:prstGeom>
          <a:solidFill>
            <a:srgbClr val="FFD3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2612" y="234060"/>
            <a:ext cx="1414113" cy="5728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32050" y="3152140"/>
            <a:ext cx="8331835" cy="1795145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dirty="0"/>
              <a:t>托福听力</a:t>
            </a:r>
            <a:r>
              <a:rPr lang="en-US" altLang="zh-CN" sz="8800" dirty="0"/>
              <a:t>8</a:t>
            </a:r>
            <a:endParaRPr lang="en-US" altLang="zh-CN" sz="8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4233545" y="4947285"/>
            <a:ext cx="4980305" cy="2449830"/>
          </a:xfrm>
        </p:spPr>
        <p:txBody>
          <a:bodyPr/>
          <a:lstStyle/>
          <a:p>
            <a:pPr algn="ctr"/>
            <a:r>
              <a:rPr lang="zh-CN" altLang="en-US" sz="4400"/>
              <a:t>金牌听力名师</a:t>
            </a:r>
            <a:endParaRPr lang="zh-CN" altLang="en-US" sz="4400"/>
          </a:p>
          <a:p>
            <a:pPr algn="ctr"/>
            <a:r>
              <a:rPr lang="zh-CN" altLang="en-US" sz="4400"/>
              <a:t>大菁儿老师</a:t>
            </a:r>
            <a:endParaRPr lang="zh-CN" altLang="en-US" sz="4400"/>
          </a:p>
          <a:p>
            <a:pPr algn="ctr"/>
            <a:r>
              <a:rPr lang="en-US" altLang="zh-CN" sz="4400"/>
              <a:t>2021.6.18</a:t>
            </a:r>
            <a:endParaRPr lang="en-US" altLang="zh-CN" sz="4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4610735"/>
            <a:ext cx="3171190" cy="3171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905" y="4610735"/>
            <a:ext cx="3218815" cy="3122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" y="1372236"/>
            <a:ext cx="12597130" cy="643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Arial" panose="020B0604020202090204" pitchFamily="34" charset="0"/>
              </a:rPr>
              <a:t>3.The professor describes a process for making glass disks. Summarize the process by putting the steps in the correct order. 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Arial" panose="020B0604020202090204" pitchFamily="34" charset="0"/>
            </a:endParaRPr>
          </a:p>
          <a:p>
            <a:pPr indent="0" algn="l" eaLnBrk="1" hangingPunct="1"/>
            <a:r>
              <a:rPr lang="en-US" altLang="zh-CN" sz="3600" dirty="0">
                <a:solidFill>
                  <a:srgbClr val="FF0000"/>
                </a:solidFill>
                <a:ea typeface="微软雅黑" charset="-122"/>
                <a:cs typeface="Arial" panose="020B0604020202090204" pitchFamily="34" charset="0"/>
              </a:rPr>
              <a:t>[Click on a sentence. Then drag it to the space where it belongs. The last one is done for you.]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Arial" panose="020B0604020202090204" pitchFamily="34" charset="0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Arial" panose="020B0604020202090204" pitchFamily="34" charset="0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Arial" panose="020B0604020202090204" pitchFamily="34" charset="0"/>
              </a:rPr>
              <a:t>A.Glass-like material is ground up and dyed blue or red.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Arial" panose="020B0604020202090204" pitchFamily="34" charset="0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Arial" panose="020B0604020202090204" pitchFamily="34" charset="0"/>
              </a:rPr>
              <a:t>B.Powdered material is heated at very high temperatures.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Arial" panose="020B0604020202090204" pitchFamily="34" charset="0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Arial" panose="020B0604020202090204" pitchFamily="34" charset="0"/>
              </a:rPr>
              <a:t>C.Crushed quartz and plant ash are heated at low temperatures.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Arial" panose="020B0604020202090204" pitchFamily="34" charset="0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Arial" panose="020B0604020202090204" pitchFamily="34" charset="0"/>
              </a:rPr>
              <a:t>D.Containers are broken to remove glass disks.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1107440"/>
            <a:ext cx="12226290" cy="753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考点十：记结论——看进度条！</a:t>
            </a:r>
            <a:endParaRPr lang="zh-CN" alt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出现在文章结尾的信息点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有时候会用信号词引出。有时候就直接总结了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在讲座快结尾的时候，竖起耳朵来听。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因为即使你中间一点都没听懂，只要听懂最后一个信息点，也能帮你至少答对一个题目。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3600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600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“So”“conclusion”、“summarize”“make a summary（总结）”、“in brief（概括说）”、 “in short（简而言之）”、“in a word（简而言之）”、“in a conclusion”、 “finally”、“all in all”、“to sum up”</a:t>
            </a:r>
            <a:r>
              <a:rPr lang="zh-CN" altLang="en-US" sz="2800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 </a:t>
            </a:r>
            <a:endParaRPr lang="zh-CN" altLang="en-US" sz="2800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8370" y="2234248"/>
            <a:ext cx="11419840" cy="375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结论练习</a:t>
            </a:r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</a:t>
            </a:r>
            <a:endParaRPr lang="zh-CN" altLang="en-US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TPO17-L4 octopus  4</a:t>
            </a:r>
            <a:r>
              <a:rPr lang="zh-CN" altLang="en-US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’</a:t>
            </a:r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50-5</a:t>
            </a:r>
            <a:r>
              <a:rPr lang="zh-CN" altLang="en-US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‘</a:t>
            </a:r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27</a:t>
            </a:r>
            <a:endParaRPr lang="en-US" altLang="zh-CN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seafloor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Nestle up 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依偎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955" y="1829753"/>
            <a:ext cx="1194625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32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So </a:t>
            </a:r>
            <a:r>
              <a:rPr lang="en-US" altLang="zh-CN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it can contract into the shape of a little round stone, and sit perfectly still on the seafloor. Or it can nestle up in the middle of a plant and take the shape of one of the leaves.</a:t>
            </a:r>
            <a:endParaRPr lang="en-US" altLang="zh-CN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795" y="2368551"/>
            <a:ext cx="12475210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5.What two examples does the professor mention to describe the octopus ability to change its shape? 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[Click on 2 answers.]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A. A small round stone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B. The leaves of a plant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C. A cloud of ink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D. A piece of coral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269875"/>
            <a:ext cx="12226290" cy="920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botany </a:t>
            </a:r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birch [bə:tʃ] n.桦木；桦树；桦条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pliable [ˈplaɪəbəl] adj.柔韧的；柔软的；圆滑的；易曲折的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deciduous [dɪˈsɪdʒuəs] adj.落叶性的，脱落性的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bush [bʊʃ] n.灌木(丛), 矮树(丛)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vegetative ['vɛdʒə'tetɪv] adj.植物的; 蔬菜的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acorn [ˈekɔ:n] n.栎实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algae [ˈældʒi] n.水藻，海藻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fern [fɝn] n.蕨类植物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bloom [blu:m] n.花;开花期; v.开花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botany ['bɑtəni] n.植物，植物学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cluster [ˈklʌstɚ] n.丛；簇，串；群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phytoplankton [faɪtəʊ'plæŋktən] n.浮游植物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coral reef [ˈkɔrəl ri:f] 珊瑚礁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cordgrass ['kɔdɡræs] n.带状草地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moss [mɔs] n.苔藓  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lichen ['laɪkən] n.地衣；青苔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cultivated [ˈkʌltɪvetɪd] adj.耕种的；栽培的；有教养的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6135" y="3488055"/>
            <a:ext cx="2381250" cy="17100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7303"/>
            <a:ext cx="12226290" cy="969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botany</a:t>
            </a:r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edible [ˈedəbl] adj.可以吃的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inedible [ɪn'ɛdəbl] adj.不可食用的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germinate [ˈdʒə:məˌnet] vt./ vi.发芽；生长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hay [heɪ] n.干草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intervention [ˌɪntə'venʃn] n.介入，干涉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nectar [ˈnektə(r)] n.花蜜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nightcap oak ['naitkæp] [əuk] 夜冠橡树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oak [əʊk] n.橡树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organic [ɔ:ˈgænɪk] adj.有机的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plum [plʌm] n.李子，李树；李属植物；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tulip [ˈtu:lɪp] n.郁金香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pollination [ˌpɒlə'neʃn] n.授粉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scent [sent] n.香味，气味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odor ['oʊdə] n.气味 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seedling ['sidlɪŋ] n.幼苗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soil [sɔɪl] n.泥土；土地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sugarcane ['ʃʊgɚ,ken] n.甘蔗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499745"/>
            <a:ext cx="12226290" cy="870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botany</a:t>
            </a:r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trunk [trʌŋk] n.树干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bundle ['bʌndl] n.捆, 束, 包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crop [krɑp] n.谷物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fiber ['faɪbə(r)] n.纤维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hemp [hɛmp] n.大麻(纤维)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shrub [ʃrʌb] n.灌木丛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textile [ 'tekstaɪl] n.织物; 纺织品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vegetation ['vɛdʒə'teʃən] n.植被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translocate [trænz'loket] v.移动；改变…的位置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transplantation [,trænsplɑːn'teʃən] n.移植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ash tree [æʃ] [triː] 白蜡树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aspen tree ['æspən][triː] 山杨树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bark [bɑ:k] n.树皮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spinach [‘spɪnɪtʃ] n.菠菜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disperse [dis'pə:s] vt.分散；使散开；传播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2469515"/>
            <a:ext cx="12226290" cy="476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botany</a:t>
            </a:r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poisonous ['pɔɪzənəs] adj.毒的,引起中毒的, 有害的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detrimental [ˌdɛtrəˈmɛntl] adj.有害的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absorb [əbˈsɔ:b] v.吸收（液体、气体等）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delicate [ˈdelɪkət] adj.微妙的；熟练的；纤弱的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disposal [dɪˈspozəl] n.（事情的）处置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dense [dɛns] adj.稠密的；浓厚的 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snap [snæp] vt.突然折断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3720" y="214313"/>
            <a:ext cx="11336020" cy="932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botany 精讲精练：</a:t>
            </a:r>
            <a:endParaRPr lang="en-US" altLang="zh-CN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TPO41-lecture1 desert plant</a:t>
            </a:r>
            <a:endParaRPr lang="en-US" altLang="zh-CN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harsh environment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adaptive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succulent plant </a:t>
            </a:r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多汁的 肉质植物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植物的根、茎、叶三种营养器官中叶是肥厚多汁并且具备储藏大量水分功能的植物，也称“多浆植物</a:t>
            </a:r>
            <a:endParaRPr lang="zh-CN" altLang="en-US" sz="2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seep </a:t>
            </a:r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渗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shallow root system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saturate </a:t>
            </a:r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渗透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moist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evaporate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waxy outer layer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waterproof </a:t>
            </a:r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防水的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stomate </a:t>
            </a:r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气孔 （</a:t>
            </a:r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stomach</a:t>
            </a:r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）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dought-tolerate </a:t>
            </a:r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耐旱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matabollism 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4660" y="4178300"/>
            <a:ext cx="3677285" cy="27584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945" y="6402070"/>
            <a:ext cx="6096000" cy="3301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0945" y="1779270"/>
            <a:ext cx="11132820" cy="6195695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第七节课回顾：</a:t>
            </a:r>
            <a:br>
              <a:rPr lang="zh-CN" altLang="en-US" sz="48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</a:br>
            <a:br>
              <a:rPr lang="zh-CN" altLang="en-US" sz="4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</a:br>
            <a:r>
              <a:rPr lang="zh-CN" altLang="en-US" sz="4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  <a:t>十大考点——因果+转折；</a:t>
            </a:r>
            <a:br>
              <a:rPr lang="zh-CN" altLang="en-US" sz="4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</a:br>
            <a:r>
              <a:rPr lang="zh-CN" altLang="en-US" sz="4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  <a:t>文化艺术词汇串讲及菁讲精练</a:t>
            </a:r>
            <a:endParaRPr lang="zh-CN" altLang="en-US" sz="40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3720" y="971234"/>
            <a:ext cx="11336020" cy="526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dormant state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light and brief </a:t>
            </a:r>
            <a:r>
              <a:rPr lang="zh-CN" altLang="en-US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降雨小且少</a:t>
            </a:r>
            <a:endParaRPr lang="zh-CN" altLang="en-US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revive  </a:t>
            </a:r>
            <a:r>
              <a:rPr lang="zh-CN" altLang="en-US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复活</a:t>
            </a:r>
            <a:endParaRPr lang="zh-CN" altLang="en-US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annual plant </a:t>
            </a:r>
            <a:r>
              <a:rPr lang="zh-CN" altLang="en-US" sz="2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一年生植物 </a:t>
            </a:r>
            <a:r>
              <a:rPr lang="en-US" altLang="zh-CN" sz="2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(在一年期间发芽、生长、开花然后死亡的植物:水稻、花生、高粱、南瓜、红薯、牵牛花、瓜叶菊、葫芦、翠菊、蛾蝶花、向日葵、大豆、辣椒、茄子、番茄、玉米、小麦、荸荠。)</a:t>
            </a:r>
            <a:endParaRPr lang="en-US" altLang="zh-CN" sz="2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wipe out 灭绝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unfavorable </a:t>
            </a:r>
            <a:r>
              <a:rPr lang="zh-CN" altLang="en-US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不适宜的</a:t>
            </a:r>
            <a:endParaRPr lang="zh-CN" altLang="en-US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far-between </a:t>
            </a:r>
            <a:endParaRPr lang="zh-CN" altLang="en-US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5310" y="4443730"/>
            <a:ext cx="3518535" cy="52781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297498"/>
            <a:ext cx="2966720" cy="326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笔记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3" name="图片 2" descr="090A89E4BC4B66BF3F10E26131FF89B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9285" y="71755"/>
            <a:ext cx="7606030" cy="96507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112838"/>
            <a:ext cx="1280541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TPO41-lecture1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1.What is the lecture mainly about?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The growth rates of plants in different geographical regions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Different ways that plants have adapted to desert environments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The different mechanisms that plant roots use to absorb water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Different kinds of succulent plants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887730"/>
            <a:ext cx="12805410" cy="707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TPO41-lecture1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2.What are two features of succulent plants that help them survive in deserts? [Click on 2 answers.]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Succulent plants store water in their leaves and stems.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Succulent plants become dormant until the next rainfall.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Succulent plants have short stems.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Succulent plants have few leaves.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934210"/>
            <a:ext cx="1280541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TPO41-lecture1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3.Why does the professor mention bears?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To remind students of information from a previous lecture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To point out a feature common to all desert plants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To reinforce a point about drought-tolerant plants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To help students understand the concept of adaptation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349375"/>
            <a:ext cx="12805410" cy="61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TPO41-lecture1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4.What is one ability that drought-tolerant plants have that succulent plants do not have?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The ability to absorb water from dry soil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The ability to absorb water through their leaves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The ability to prevent moisture from being lost through their leaves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The ability to shed leaves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072198"/>
            <a:ext cx="12805410" cy="67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TPO41-lecture1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5.Why can annual plants grow in a desert even after a year of no rainfall?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Annual plants have an extensive root system that can absorb water from far away.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Annual plants produce seeds all year long.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Seeds of annual plants can store water for a long time.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Seeds of annual plants can survive in the ground for a long time without water.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349375"/>
            <a:ext cx="12805410" cy="61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TPO41-lecture1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6.Listen again to part of the lecture. Then, answer the question. 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To correct a previous statement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To acknowledge a potentially surprising fact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To anticipate the types of questions that students might have about the topic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To make sure that students are paying attention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2955" y="-32067"/>
            <a:ext cx="10818495" cy="981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40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TPO40-lecture3温室效应</a:t>
            </a:r>
            <a:endParaRPr lang="en-US" altLang="zh-CN" sz="40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“花房效应”，是大气保温效应的俗称。大气能使太阳短波辐射到达地面，但地表受热后向外放出的大量长波热辐射线却被大气吸收，这样就使地表与低层大气温度增高，因其作用类似于栽培农作物的温室，故名温室效应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cellular  level </a:t>
            </a:r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细胞阶段</a:t>
            </a:r>
            <a:endParaRPr lang="en-US" altLang="zh-CN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glucose </a:t>
            </a:r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葡萄糖</a:t>
            </a:r>
            <a:endParaRPr lang="en-US" altLang="zh-CN" sz="40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outer space</a:t>
            </a:r>
            <a:endParaRPr lang="en-US" altLang="zh-CN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photosynthesis</a:t>
            </a:r>
            <a:endParaRPr lang="en-US" altLang="zh-CN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shellfish </a:t>
            </a:r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贝壳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sequester </a:t>
            </a:r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隐退 偏僻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imbalance</a:t>
            </a:r>
            <a:endParaRPr lang="en-US" altLang="zh-CN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dig up </a:t>
            </a:r>
            <a:endParaRPr lang="en-US" altLang="zh-CN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drill well  </a:t>
            </a:r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钻井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bathtub  </a:t>
            </a:r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浴缸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brim/spill over</a:t>
            </a:r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溢出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biomass fuel  </a:t>
            </a:r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生物燃料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buffalo dropping </a:t>
            </a:r>
            <a:endParaRPr lang="en-US" altLang="zh-CN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peat  </a:t>
            </a:r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泥煤  </a:t>
            </a:r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bog </a:t>
            </a:r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泥塘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carbon netutural </a:t>
            </a:r>
            <a:r>
              <a:rPr lang="zh-CN" altLang="en-US" sz="32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中性碳</a:t>
            </a:r>
            <a:endParaRPr lang="zh-CN" altLang="en-US" sz="32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310" y="3129915"/>
            <a:ext cx="7789545" cy="48298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132080"/>
            <a:ext cx="1222629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TPO40-lecture3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笔记</a:t>
            </a:r>
            <a:endParaRPr lang="zh-CN" alt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2" name="图片 1" descr="DBBB43B6A673901EC283F3747A803FE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130" y="822960"/>
            <a:ext cx="10057765" cy="90093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1"/>
            </p:custDataLst>
          </p:nvPr>
        </p:nvSpPr>
        <p:spPr>
          <a:xfrm>
            <a:off x="406400" y="1447800"/>
            <a:ext cx="8077200" cy="6858000"/>
          </a:xfrm>
          <a:custGeom>
            <a:avLst/>
            <a:gdLst>
              <a:gd name="connsiteX0" fmla="*/ 1736336 w 7714968"/>
              <a:gd name="connsiteY0" fmla="*/ 0 h 6858000"/>
              <a:gd name="connsiteX1" fmla="*/ 5645816 w 7714968"/>
              <a:gd name="connsiteY1" fmla="*/ 0 h 6858000"/>
              <a:gd name="connsiteX2" fmla="*/ 5839302 w 7714968"/>
              <a:gd name="connsiteY2" fmla="*/ 113594 h 6858000"/>
              <a:gd name="connsiteX3" fmla="*/ 7714968 w 7714968"/>
              <a:gd name="connsiteY3" fmla="*/ 3516874 h 6858000"/>
              <a:gd name="connsiteX4" fmla="*/ 5940720 w 7714968"/>
              <a:gd name="connsiteY4" fmla="*/ 6853836 h 6858000"/>
              <a:gd name="connsiteX5" fmla="*/ 5934226 w 7714968"/>
              <a:gd name="connsiteY5" fmla="*/ 6858000 h 6858000"/>
              <a:gd name="connsiteX6" fmla="*/ 1447412 w 7714968"/>
              <a:gd name="connsiteY6" fmla="*/ 6858000 h 6858000"/>
              <a:gd name="connsiteX7" fmla="*/ 1440740 w 7714968"/>
              <a:gd name="connsiteY7" fmla="*/ 6853836 h 6858000"/>
              <a:gd name="connsiteX8" fmla="*/ 106742 w 7714968"/>
              <a:gd name="connsiteY8" fmla="*/ 5348915 h 6858000"/>
              <a:gd name="connsiteX9" fmla="*/ 0 w 7714968"/>
              <a:gd name="connsiteY9" fmla="*/ 5120268 h 6858000"/>
              <a:gd name="connsiteX10" fmla="*/ 0 w 7714968"/>
              <a:gd name="connsiteY10" fmla="*/ 1910728 h 6858000"/>
              <a:gd name="connsiteX11" fmla="*/ 2094 w 7714968"/>
              <a:gd name="connsiteY11" fmla="*/ 1905464 h 6858000"/>
              <a:gd name="connsiteX12" fmla="*/ 1486117 w 7714968"/>
              <a:gd name="connsiteY12" fmla="*/ 1497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14968" h="6858000">
                <a:moveTo>
                  <a:pt x="1736336" y="0"/>
                </a:moveTo>
                <a:lnTo>
                  <a:pt x="5645816" y="0"/>
                </a:lnTo>
                <a:lnTo>
                  <a:pt x="5839302" y="113594"/>
                </a:lnTo>
                <a:cubicBezTo>
                  <a:pt x="6966500" y="826715"/>
                  <a:pt x="7714968" y="2084387"/>
                  <a:pt x="7714968" y="3516874"/>
                </a:cubicBezTo>
                <a:cubicBezTo>
                  <a:pt x="7714968" y="4905952"/>
                  <a:pt x="7011174" y="6130651"/>
                  <a:pt x="5940720" y="6853836"/>
                </a:cubicBezTo>
                <a:lnTo>
                  <a:pt x="5934226" y="6858000"/>
                </a:lnTo>
                <a:lnTo>
                  <a:pt x="1447412" y="6858000"/>
                </a:lnTo>
                <a:lnTo>
                  <a:pt x="1440740" y="6853836"/>
                </a:lnTo>
                <a:cubicBezTo>
                  <a:pt x="878752" y="6474164"/>
                  <a:pt x="417824" y="5956262"/>
                  <a:pt x="106742" y="5348915"/>
                </a:cubicBezTo>
                <a:lnTo>
                  <a:pt x="0" y="5120268"/>
                </a:lnTo>
                <a:lnTo>
                  <a:pt x="0" y="1910728"/>
                </a:lnTo>
                <a:lnTo>
                  <a:pt x="2094" y="1905464"/>
                </a:lnTo>
                <a:cubicBezTo>
                  <a:pt x="316870" y="1185936"/>
                  <a:pt x="836008" y="576218"/>
                  <a:pt x="1486117" y="149702"/>
                </a:cubicBezTo>
                <a:close/>
              </a:path>
            </a:pathLst>
          </a:custGeom>
          <a:solidFill>
            <a:srgbClr val="3984D7">
              <a:lumMod val="40000"/>
              <a:lumOff val="60000"/>
              <a:alpha val="2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2"/>
            </p:custDataLst>
          </p:nvPr>
        </p:nvSpPr>
        <p:spPr>
          <a:xfrm>
            <a:off x="611941" y="1447800"/>
            <a:ext cx="7313692" cy="6858000"/>
          </a:xfrm>
          <a:custGeom>
            <a:avLst/>
            <a:gdLst>
              <a:gd name="connsiteX0" fmla="*/ 2390577 w 7313692"/>
              <a:gd name="connsiteY0" fmla="*/ 0 h 6858000"/>
              <a:gd name="connsiteX1" fmla="*/ 4923117 w 7313692"/>
              <a:gd name="connsiteY1" fmla="*/ 0 h 6858000"/>
              <a:gd name="connsiteX2" fmla="*/ 5141490 w 7313692"/>
              <a:gd name="connsiteY2" fmla="*/ 86476 h 6858000"/>
              <a:gd name="connsiteX3" fmla="*/ 7313692 w 7313692"/>
              <a:gd name="connsiteY3" fmla="*/ 3429383 h 6858000"/>
              <a:gd name="connsiteX4" fmla="*/ 5141490 w 7313692"/>
              <a:gd name="connsiteY4" fmla="*/ 6772292 h 6858000"/>
              <a:gd name="connsiteX5" fmla="*/ 4925055 w 7313692"/>
              <a:gd name="connsiteY5" fmla="*/ 6858000 h 6858000"/>
              <a:gd name="connsiteX6" fmla="*/ 2388638 w 7313692"/>
              <a:gd name="connsiteY6" fmla="*/ 6858000 h 6858000"/>
              <a:gd name="connsiteX7" fmla="*/ 2172202 w 7313692"/>
              <a:gd name="connsiteY7" fmla="*/ 6772292 h 6858000"/>
              <a:gd name="connsiteX8" fmla="*/ 0 w 7313692"/>
              <a:gd name="connsiteY8" fmla="*/ 3429383 h 6858000"/>
              <a:gd name="connsiteX9" fmla="*/ 2172202 w 7313692"/>
              <a:gd name="connsiteY9" fmla="*/ 864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3692" h="6858000">
                <a:moveTo>
                  <a:pt x="2390577" y="0"/>
                </a:moveTo>
                <a:lnTo>
                  <a:pt x="4923117" y="0"/>
                </a:lnTo>
                <a:lnTo>
                  <a:pt x="5141490" y="86476"/>
                </a:lnTo>
                <a:cubicBezTo>
                  <a:pt x="6421307" y="655715"/>
                  <a:pt x="7313692" y="1938335"/>
                  <a:pt x="7313692" y="3429383"/>
                </a:cubicBezTo>
                <a:cubicBezTo>
                  <a:pt x="7313692" y="4920432"/>
                  <a:pt x="6421308" y="6203052"/>
                  <a:pt x="5141490" y="6772292"/>
                </a:cubicBezTo>
                <a:lnTo>
                  <a:pt x="4925055" y="6858000"/>
                </a:lnTo>
                <a:lnTo>
                  <a:pt x="2388638" y="6858000"/>
                </a:lnTo>
                <a:lnTo>
                  <a:pt x="2172202" y="6772292"/>
                </a:lnTo>
                <a:cubicBezTo>
                  <a:pt x="892385" y="6203052"/>
                  <a:pt x="0" y="4920432"/>
                  <a:pt x="0" y="3429383"/>
                </a:cubicBezTo>
                <a:cubicBezTo>
                  <a:pt x="0" y="1938335"/>
                  <a:pt x="892385" y="655715"/>
                  <a:pt x="2172202" y="86476"/>
                </a:cubicBezTo>
                <a:close/>
              </a:path>
            </a:pathLst>
          </a:custGeom>
          <a:solidFill>
            <a:srgbClr val="3984D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: 形状 9"/>
          <p:cNvSpPr/>
          <p:nvPr>
            <p:custDataLst>
              <p:tags r:id="rId3"/>
            </p:custDataLst>
          </p:nvPr>
        </p:nvSpPr>
        <p:spPr>
          <a:xfrm>
            <a:off x="9289965" y="6869336"/>
            <a:ext cx="3308435" cy="1436465"/>
          </a:xfrm>
          <a:custGeom>
            <a:avLst/>
            <a:gdLst>
              <a:gd name="connsiteX0" fmla="*/ 2072311 w 3308435"/>
              <a:gd name="connsiteY0" fmla="*/ 0 h 1436465"/>
              <a:gd name="connsiteX1" fmla="*/ 3175387 w 3308435"/>
              <a:gd name="connsiteY1" fmla="*/ 293607 h 1436465"/>
              <a:gd name="connsiteX2" fmla="*/ 3308435 w 3308435"/>
              <a:gd name="connsiteY2" fmla="*/ 376655 h 1436465"/>
              <a:gd name="connsiteX3" fmla="*/ 3308435 w 3308435"/>
              <a:gd name="connsiteY3" fmla="*/ 1436465 h 1436465"/>
              <a:gd name="connsiteX4" fmla="*/ 0 w 3308435"/>
              <a:gd name="connsiteY4" fmla="*/ 1436465 h 1436465"/>
              <a:gd name="connsiteX5" fmla="*/ 30369 w 3308435"/>
              <a:gd name="connsiteY5" fmla="*/ 1353490 h 1436465"/>
              <a:gd name="connsiteX6" fmla="*/ 2072311 w 3308435"/>
              <a:gd name="connsiteY6" fmla="*/ 0 h 143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8435" h="1436465">
                <a:moveTo>
                  <a:pt x="2072311" y="0"/>
                </a:moveTo>
                <a:cubicBezTo>
                  <a:pt x="2473908" y="0"/>
                  <a:pt x="2850555" y="106824"/>
                  <a:pt x="3175387" y="293607"/>
                </a:cubicBezTo>
                <a:lnTo>
                  <a:pt x="3308435" y="376655"/>
                </a:lnTo>
                <a:lnTo>
                  <a:pt x="3308435" y="1436465"/>
                </a:lnTo>
                <a:lnTo>
                  <a:pt x="0" y="1436465"/>
                </a:lnTo>
                <a:lnTo>
                  <a:pt x="30369" y="1353490"/>
                </a:lnTo>
                <a:cubicBezTo>
                  <a:pt x="366790" y="558101"/>
                  <a:pt x="1154375" y="0"/>
                  <a:pt x="2072311" y="0"/>
                </a:cubicBezTo>
                <a:close/>
              </a:path>
            </a:pathLst>
          </a:custGeom>
          <a:solidFill>
            <a:srgbClr val="3984D7">
              <a:lumMod val="60000"/>
              <a:lumOff val="40000"/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1073150" y="1724025"/>
            <a:ext cx="6391275" cy="630555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919480" y="2946400"/>
            <a:ext cx="11501120" cy="3100705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"/>
            </a:pPr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  <a:t>十大考点——过程+结论；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"/>
            </a:pPr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  <a:t>二级学科词汇精讲：植物学+环境科学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119823"/>
            <a:ext cx="12805410" cy="65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TPO40-lecture 3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1.What is the main purpose of the lecture?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To argue that carbon emissions today are not the only factor responsible for global warming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To provide evidence that rates of global carbon emissions fluctuate over time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To show the importance of distinguishing between different types of carbon emissions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To describe different ways carbon is removed from the atmosphere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867093"/>
            <a:ext cx="12805410" cy="606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TPO40-lecture 3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2.What aspects of outer space does the professor emphasize? [Click on 2 answers.]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Its vastness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Its cold temperatures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The absence of life there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Its role as the ultimate source of energy on Earth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559435"/>
            <a:ext cx="12805410" cy="667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TPO40-lecture 3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3.According to the professor, how do the oceans remove carbon from the atmosphere? 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[Click on 2 answers.]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By dissolving it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Through a process of condensation and precipitation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By storing the remains of marine animals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Through the regulation of air temperature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497840"/>
            <a:ext cx="12805410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TPO40-lecture 3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4.Why does the professor mention mining?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To explain why the price of fossil fuels is continually rising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To explain how certain fuel sources can be recovered from the ocean floor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To explain why coal and oil are more difficult to obtain than natural gas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To explain why fossil fuels contribute to an excess of carbon in the atmosphere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091248"/>
            <a:ext cx="12805410" cy="787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TPO40-lecture 3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5.What does the professor mean when he refers to biomass carbon as "current carbon"?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</a:t>
            </a:r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. It is the fuel source most widely approved by environmentalists today.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It is part of a balanced system of carbon emission and absorption.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It is circulated throughout the oceans by the movement of ocean 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It readily combines with other carbon molecules to produce long chains.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737678"/>
            <a:ext cx="12805410" cy="65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TPO40-lecture 3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6.Replay: Why does the professor say this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To let students know that the term “greenhouse effect” will be tested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To indicate that the definition of “greenhouse effect” will be discussed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To suggest that his previous definition of “greenhouse effect” was imprecise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To acknowledge that there is controversy surrounding the use of the term “greenhouse effect”water.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1"/>
          </p:nvPr>
        </p:nvSpPr>
        <p:spPr>
          <a:xfrm>
            <a:off x="424815" y="1892300"/>
            <a:ext cx="12320905" cy="5969635"/>
          </a:xfrm>
        </p:spPr>
        <p:txBody>
          <a:bodyPr/>
          <a:p>
            <a:r>
              <a:rPr lang="zh-CN" altLang="en-US" sz="4000" b="1" i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课后作业：</a:t>
            </a:r>
            <a:endParaRPr lang="zh-CN" altLang="en-US" sz="4000" b="1" i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zh-CN" altLang="en-US" sz="4000" b="1" i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1. 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回顾本次课内容，</a:t>
            </a:r>
            <a:r>
              <a:rPr 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botany 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单词记忆内容</a:t>
            </a:r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2. 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完成</a:t>
            </a:r>
            <a:r>
              <a:rPr lang="en-US" altLang="zh-CN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TPO51-1</a:t>
            </a:r>
            <a:r>
              <a:rPr lang="zh-CN" altLang="en-US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；</a:t>
            </a:r>
            <a:r>
              <a:rPr lang="en-US" altLang="zh-CN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43-1</a:t>
            </a:r>
            <a:r>
              <a:rPr lang="zh-CN" altLang="en-US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；</a:t>
            </a:r>
            <a:r>
              <a:rPr lang="en-US" altLang="zh-CN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38-1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的所有</a:t>
            </a:r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lecture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题目</a:t>
            </a:r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3. 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预习第</a:t>
            </a:r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9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次课中</a:t>
            </a:r>
            <a:r>
              <a:rPr 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business+history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科学词汇</a:t>
            </a:r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题目群里打卡</a:t>
            </a:r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1"/>
          </p:nvPr>
        </p:nvSpPr>
        <p:spPr>
          <a:xfrm>
            <a:off x="559778" y="150071"/>
            <a:ext cx="11120704" cy="5969398"/>
          </a:xfrm>
        </p:spPr>
        <p:txBody>
          <a:bodyPr/>
          <a:p>
            <a:r>
              <a:rPr lang="zh-CN" altLang="en-US" sz="4000" b="1" i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【✨课程福利✨】</a:t>
            </a:r>
            <a:endParaRPr lang="zh-CN" altLang="en-US" sz="4000" b="1" i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zh-CN" altLang="en-US" sz="4000" b="1" i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1. 微博打卡：#考虫托福系统班#+天数+收获+图片+@考虫托福 @相应科目的老师 </a:t>
            </a:r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@</a:t>
            </a:r>
            <a:r>
              <a:rPr lang="zh-CN" altLang="en-US" sz="3600" b="1" i="1">
                <a:solidFill>
                  <a:srgbClr val="0070C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酵母菁</a:t>
            </a:r>
            <a:endParaRPr lang="zh-CN" altLang="en-US" sz="3600" b="1" i="1">
              <a:solidFill>
                <a:srgbClr val="0070C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（1）每周一抽取2个上周连续打卡的虫子送抱枕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2. 听课评论，听课后点击右上角【评论】按钮，说说虫子们对课程的想法和感受，课程结束后抽2个考虫T恤喔！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  <p:pic>
        <p:nvPicPr>
          <p:cNvPr id="3" name="图片 2" descr="A23FB1FF4E39D3D827C7AA3927FC49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8060" y="5102225"/>
            <a:ext cx="5579745" cy="4380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160145" y="182880"/>
            <a:ext cx="2812415" cy="1000760"/>
          </a:xfrm>
        </p:spPr>
        <p:txBody>
          <a:bodyPr>
            <a:normAutofit fontScale="90000" lnSpcReduction="20000"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51-C2</a:t>
            </a:r>
            <a:endParaRPr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0145" y="1954848"/>
            <a:ext cx="7598410" cy="2809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Bold" charset="0"/>
                <a:ea typeface="+mn-ea"/>
                <a:cs typeface="Helvetica Bold" charset="0"/>
                <a:sym typeface="Helvetica Light"/>
              </a:rPr>
              <a:t>receptio</a:t>
            </a:r>
            <a:r>
              <a:rPr kumimoji="0" lang="en-US" altLang="zh-CN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Bold" charset="0"/>
                <a:ea typeface="+mn-ea"/>
                <a:cs typeface="Helvetica Bold" charset="0"/>
                <a:sym typeface="Helvetica Light"/>
              </a:rPr>
              <a:t>n  </a:t>
            </a: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Bold" charset="0"/>
                <a:ea typeface="+mn-ea"/>
                <a:cs typeface="Helvetica Bold" charset="0"/>
                <a:sym typeface="Helvetica Light"/>
              </a:rPr>
              <a:t>招待会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Bold" charset="0"/>
              <a:ea typeface="+mn-ea"/>
              <a:cs typeface="Helvetica Bold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Bold" charset="0"/>
                <a:ea typeface="+mn-ea"/>
                <a:cs typeface="Helvetica Bold" charset="0"/>
                <a:sym typeface="Helvetica Light"/>
              </a:rPr>
              <a:t>modest  谦虚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Bold" charset="0"/>
              <a:ea typeface="+mn-ea"/>
              <a:cs typeface="Helvetica Bold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Bold" charset="0"/>
                <a:ea typeface="+mn-ea"/>
                <a:cs typeface="Helvetica Bold" charset="0"/>
                <a:sym typeface="Helvetica Light"/>
              </a:rPr>
              <a:t>approve the funding  批准经费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Bold" charset="0"/>
              <a:ea typeface="+mn-ea"/>
              <a:cs typeface="Helvetica Bold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Bold" charset="0"/>
                <a:ea typeface="+mn-ea"/>
                <a:cs typeface="Helvetica Bold" charset="0"/>
                <a:sym typeface="Helvetica Light"/>
              </a:rPr>
              <a:t>freight 货运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Bold" charset="0"/>
              <a:ea typeface="+mn-ea"/>
              <a:cs typeface="Helvetica Bold" charset="0"/>
              <a:sym typeface="Helvetica Light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84810" y="267335"/>
            <a:ext cx="12234545" cy="5426710"/>
          </a:xfrm>
        </p:spPr>
        <p:txBody>
          <a:bodyPr>
            <a:normAutofit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51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C2</a:t>
            </a:r>
            <a:endParaRPr lang="en-US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1.Why does the student go to see the woman?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A. To ask her for help with organizing an event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B. To invite her to a reception at an art gallery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C. To request additional funds for a student activity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D. To suggest a last-minute change in plans for a trip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50" y="1299528"/>
            <a:ext cx="12534900" cy="587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考点</a:t>
            </a:r>
            <a:r>
              <a:rPr lang="zh-CN" altLang="en-US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记过程</a:t>
            </a:r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——历史题、地质题、气象学</a:t>
            </a:r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考试难点：有时候不给你提示，全文说完了，让你自己排序，那你按照你自己的笔记顺序排就行了</a:t>
            </a:r>
            <a:endParaRPr lang="zh-CN" altLang="en-US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规律性的是如果老师说到这样一些词，可能会有排序：development, formation, process, procedure, method, </a:t>
            </a:r>
            <a:endParaRPr lang="zh-CN" altLang="en-US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approach, evolution </a:t>
            </a:r>
            <a:endParaRPr lang="zh-CN" altLang="en-US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听顺序first, second, third, then </a:t>
            </a:r>
            <a:endParaRPr lang="zh-CN" altLang="en-US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35255" y="442595"/>
            <a:ext cx="12234545" cy="8868410"/>
          </a:xfrm>
        </p:spPr>
        <p:txBody>
          <a:bodyPr>
            <a:normAutofit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51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C2</a:t>
            </a:r>
            <a:endParaRPr lang="en-US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2.What point does the student make about his job in the Student Activities Center?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A. He found out about the art exhibit from someone he works with.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B. His roommate helped him to get the job.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C. The job typically involves organizing trips to New York City.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D. The activities that the center organizes are popular.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85445" y="442595"/>
            <a:ext cx="12234545" cy="8868410"/>
          </a:xfrm>
        </p:spPr>
        <p:txBody>
          <a:bodyPr>
            <a:normAutofit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51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C2</a:t>
            </a:r>
            <a:endParaRPr lang="en-US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3.What two points does the student make about the history of the High Line? 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[Click on 2 answers.]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A. The High Line once was part of a train line that transported freight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B. The High Line originally was built as a park for outdoor art exhibits.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C. The High Line has long been a popular destination for tourists to New York City.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D. The High Line was not used for many years.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82880" y="442595"/>
            <a:ext cx="12618720" cy="8868410"/>
          </a:xfrm>
        </p:spPr>
        <p:txBody>
          <a:bodyPr>
            <a:normAutofit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51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C2</a:t>
            </a:r>
            <a:endParaRPr lang="en-US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4.Why does the woman mention the information in the poster?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A. To point out that the tour leader's name was not listed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B. To point out a problem with the student's suggestion about walking to the gallery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C. To explain why so few students signed up for the trip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D. To explain why the bus would not be available for taking the students on the trip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82880" y="442595"/>
            <a:ext cx="12618720" cy="8868410"/>
          </a:xfrm>
        </p:spPr>
        <p:txBody>
          <a:bodyPr>
            <a:normAutofit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51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C2</a:t>
            </a:r>
            <a:endParaRPr lang="en-US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5.What does the woman imply when she says this: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A. She has already seen the art exhibit.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B. She would be willing to go on the trip.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C. She prefers walking to taking the bus in New York.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chemeClr val="bg2">
                    <a:lumMod val="10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D. She is surprised that she has not heard of the High Line.</a:t>
            </a:r>
            <a:endParaRPr sz="3600" b="1">
              <a:solidFill>
                <a:schemeClr val="bg2">
                  <a:lumMod val="10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12678" y="3516058"/>
            <a:ext cx="330136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3800" dirty="0">
                <a:solidFill>
                  <a:srgbClr val="FF0000"/>
                </a:solidFill>
                <a:latin typeface="Helvetica" charset="0"/>
                <a:cs typeface="Helvetica" charset="0"/>
              </a:rPr>
              <a:t>E</a:t>
            </a:r>
            <a:r>
              <a:rPr kumimoji="1" lang="en-US" altLang="zh-CN" sz="13800" dirty="0" smtClean="0">
                <a:solidFill>
                  <a:srgbClr val="FF0000"/>
                </a:solidFill>
                <a:latin typeface="Helvetica" charset="0"/>
                <a:cs typeface="Helvetica" charset="0"/>
              </a:rPr>
              <a:t>nd</a:t>
            </a:r>
            <a:endParaRPr kumimoji="1" lang="en-US" altLang="zh-CN" sz="13800" dirty="0" smtClean="0">
              <a:solidFill>
                <a:srgbClr val="FF0000"/>
              </a:solidFill>
              <a:latin typeface="Helvetica" charset="0"/>
              <a:cs typeface="Helvetica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3030" y="793750"/>
            <a:ext cx="12037060" cy="787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过程题练习</a:t>
            </a:r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</a:t>
            </a:r>
            <a:endParaRPr lang="zh-CN" altLang="en-US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TPO4-L4  政府对艺术的支持 </a:t>
            </a:r>
            <a:endParaRPr lang="en-US" altLang="zh-CN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1'17-2'54 </a:t>
            </a:r>
            <a:endParaRPr lang="en-US" altLang="zh-CN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Kennedy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unemployment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federal subsidy 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联邦津贴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financial assistance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cultural institution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endowment (NEA) 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捐赠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council 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委员会 理事会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9760" y="1009650"/>
            <a:ext cx="6519545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>
            <a:spAutoFit/>
          </a:bodyPr>
          <a:p>
            <a:pPr indent="0" algn="l" eaLnBrk="1" hangingPunct="1"/>
            <a:r>
              <a:rPr lang="en-US" altLang="zh-CN" sz="40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TPO4-L4  政府对艺术的支持</a:t>
            </a:r>
            <a:endParaRPr lang="en-US" altLang="zh-CN" sz="40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笔记</a:t>
            </a: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图片 2" descr="0B57CFAE8A84BCE0AE1D18960AC198D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2156460"/>
            <a:ext cx="10057765" cy="65481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" y="2227263"/>
            <a:ext cx="12597130" cy="698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TPO4-4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3.The class discusses some important events related to government support for the arts in the United States. Put the events in order from earliest to latest. 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[Drag each sentence to the space where it belongs. The first one is done for you.]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A.Arts councils were established in all 50 states of the country.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B.The federal budget supporting the arts was reduced by half.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C.The Federal Art Project helped reduce unemployment.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D.The National Endowment for the Arts was established.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3510" y="905193"/>
            <a:ext cx="1265745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0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重要的时间点有 the first attempt, in 1965, mid 1970s 。按照信号词将选项排序</a:t>
            </a:r>
            <a:endParaRPr lang="zh-CN" altLang="en-US" sz="40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4615" y="229870"/>
            <a:ext cx="11355705" cy="904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过程题练习</a:t>
            </a:r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2</a:t>
            </a:r>
            <a:endParaRPr lang="zh-CN" altLang="en-US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TPO50-L1古埃及的玻璃制造 1'58-3'02</a:t>
            </a:r>
            <a:endParaRPr lang="en-US" altLang="zh-CN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quatz  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石英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transparent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crush 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压碎 碾碎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plant ash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vessel  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容器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jar  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罐子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clay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glassy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metallic dye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pour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disk-shaped mold 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模具</a:t>
            </a:r>
            <a:endParaRPr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ground 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磨碎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9760" y="1009650"/>
            <a:ext cx="6661150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>
            <a:spAutoFit/>
          </a:bodyPr>
          <a:p>
            <a:pPr indent="0" algn="l" eaLnBrk="1" hangingPunct="1"/>
            <a:r>
              <a:rPr lang="en-US" altLang="zh-CN" sz="40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TPO50-L1 古埃及的玻璃制造</a:t>
            </a:r>
            <a:endParaRPr lang="en-US" altLang="zh-CN" sz="40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笔记</a:t>
            </a: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图片 2" descr="4BB148872E955A3F46B1DD627FEC5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2806700"/>
            <a:ext cx="11506835" cy="5389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numdgm"/>
</p:tagLst>
</file>

<file path=ppt/tags/tag11.xml><?xml version="1.0" encoding="utf-8"?>
<p:tagLst xmlns:p="http://schemas.openxmlformats.org/presentationml/2006/main">
  <p:tag name="KSO_WM_SLIDE_MODEL_TYPE" val="numdgm"/>
</p:tagLst>
</file>

<file path=ppt/tags/tag12.xml><?xml version="1.0" encoding="utf-8"?>
<p:tagLst xmlns:p="http://schemas.openxmlformats.org/presentationml/2006/main">
  <p:tag name="KSO_WM_SLIDE_MODEL_TYPE" val="numdgm"/>
</p:tagLst>
</file>

<file path=ppt/tags/tag13.xml><?xml version="1.0" encoding="utf-8"?>
<p:tagLst xmlns:p="http://schemas.openxmlformats.org/presentationml/2006/main">
  <p:tag name="KSO_WM_SLIDE_MODEL_TYPE" val="numdgm"/>
</p:tagLst>
</file>

<file path=ppt/tags/tag14.xml><?xml version="1.0" encoding="utf-8"?>
<p:tagLst xmlns:p="http://schemas.openxmlformats.org/presentationml/2006/main">
  <p:tag name="KSO_WM_SLIDE_MODEL_TYPE" val="numdgm"/>
</p:tagLst>
</file>

<file path=ppt/tags/tag15.xml><?xml version="1.0" encoding="utf-8"?>
<p:tagLst xmlns:p="http://schemas.openxmlformats.org/presentationml/2006/main">
  <p:tag name="KSO_WM_SLIDE_MODEL_TYPE" val="numdgm"/>
</p:tagLst>
</file>

<file path=ppt/tags/tag2.xml><?xml version="1.0" encoding="utf-8"?>
<p:tagLst xmlns:p="http://schemas.openxmlformats.org/presentationml/2006/main"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05_1*i*1"/>
  <p:tag name="KSO_WM_TEMPLATE_CATEGORY" val="diagram"/>
  <p:tag name="KSO_WM_TEMPLATE_INDEX" val="20194605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05_1*i*2"/>
  <p:tag name="KSO_WM_TEMPLATE_CATEGORY" val="diagram"/>
  <p:tag name="KSO_WM_TEMPLATE_INDEX" val="20194605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COLOR_SCHEME_SHAPE_ID" val="10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05_1*i*3"/>
  <p:tag name="KSO_WM_TEMPLATE_CATEGORY" val="diagram"/>
  <p:tag name="KSO_WM_TEMPLATE_INDEX" val="20194605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COLOR_SCHEME_SHAPE_ID" val="11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05_1*i*4"/>
  <p:tag name="KSO_WM_TEMPLATE_CATEGORY" val="diagram"/>
  <p:tag name="KSO_WM_TEMPLATE_INDEX" val="20194605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TEXT_PART_ID_V2" val="d-1-2"/>
  <p:tag name="KSO_WM_UNIT_COLOR_SCHEME_SHAPE_ID" val="2"/>
  <p:tag name="KSO_WM_UNIT_COLOR_SCHEME_PARENT_PAGE" val="0_1"/>
  <p:tag name="KSO_WM_UNIT_PRESET_TEXT" val="添加小标题：&#13;点击此处加正文您思想&#13;添加小标题：&#13;言简意赅阐述观点&#13;添加小标题：&#13;恰如其分表达您的观点"/>
  <p:tag name="KSO_WM_UNIT_NOCLEAR" val="1"/>
  <p:tag name="KSO_WM_UNIT_VALUE" val="10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05_1*f*1"/>
  <p:tag name="KSO_WM_TEMPLATE_CATEGORY" val="diagram"/>
  <p:tag name="KSO_WM_TEMPLATE_INDEX" val="20194605"/>
  <p:tag name="KSO_WM_UNIT_LAYERLEVEL" val="1"/>
  <p:tag name="KSO_WM_TAG_VERSION" val="1.0"/>
  <p:tag name="KSO_WM_BEAUTIFY_FLAG" val="#wm#"/>
  <p:tag name="KSO_WM_UNIT_SUBTYPE" val="a"/>
</p:tagLst>
</file>

<file path=ppt/tags/tag7.xml><?xml version="1.0" encoding="utf-8"?>
<p:tagLst xmlns:p="http://schemas.openxmlformats.org/presentationml/2006/main">
  <p:tag name="KSO_WM_SLIDE_COLORSCHEME_VERSION" val="3.2"/>
  <p:tag name="KSO_WM_SLIDE_ID" val="diagram2019460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194605"/>
  <p:tag name="KSO_WM_SLIDE_LAYOUT" val="a_f"/>
  <p:tag name="KSO_WM_SLIDE_LAYOUT_CNT" val="1_1"/>
</p:tagLst>
</file>

<file path=ppt/tags/tag8.xml><?xml version="1.0" encoding="utf-8"?>
<p:tagLst xmlns:p="http://schemas.openxmlformats.org/presentationml/2006/main">
  <p:tag name="KSO_WM_SLIDE_MODEL_TYPE" val="numdgm"/>
</p:tagLst>
</file>

<file path=ppt/tags/tag9.xml><?xml version="1.0" encoding="utf-8"?>
<p:tagLst xmlns:p="http://schemas.openxmlformats.org/presentationml/2006/main">
  <p:tag name="KSO_WM_SLIDE_MODEL_TYPE" val="numdgm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10331</Words>
  <Application>WPS 文字</Application>
  <PresentationFormat>自定义</PresentationFormat>
  <Paragraphs>401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4" baseType="lpstr">
      <vt:lpstr>Arial</vt:lpstr>
      <vt:lpstr>方正书宋_GBK</vt:lpstr>
      <vt:lpstr>Wingdings</vt:lpstr>
      <vt:lpstr>Helvetica Light</vt:lpstr>
      <vt:lpstr>Lantinghei SC Demibold</vt:lpstr>
      <vt:lpstr>Lantinghei SC Extralight</vt:lpstr>
      <vt:lpstr>Helvetica Neue</vt:lpstr>
      <vt:lpstr>微软雅黑</vt:lpstr>
      <vt:lpstr>汉仪旗黑</vt:lpstr>
      <vt:lpstr>WPS-Bullets</vt:lpstr>
      <vt:lpstr>苹方-简</vt:lpstr>
      <vt:lpstr>Helvetica</vt:lpstr>
      <vt:lpstr>宋体</vt:lpstr>
      <vt:lpstr>Arial Unicode MS</vt:lpstr>
      <vt:lpstr>汉仪书宋二KW</vt:lpstr>
      <vt:lpstr>Wingdings</vt:lpstr>
      <vt:lpstr>宋体-简</vt:lpstr>
      <vt:lpstr>Apple Color Emoji</vt:lpstr>
      <vt:lpstr>Helvetica Bold</vt:lpstr>
      <vt:lpstr>White</vt:lpstr>
      <vt:lpstr>托福听力8</vt:lpstr>
      <vt:lpstr>第七节课回顾：  十大考点——因果+转折； 文化艺术词汇串讲及菁讲精练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liuzijing</cp:lastModifiedBy>
  <cp:revision>90</cp:revision>
  <dcterms:created xsi:type="dcterms:W3CDTF">2021-06-18T02:19:02Z</dcterms:created>
  <dcterms:modified xsi:type="dcterms:W3CDTF">2021-06-18T02:19:02Z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2052-3.6.2.5883</vt:lpwstr>
  </property>
</Properties>
</file>