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62" r:id="rId2"/>
    <p:sldId id="265" r:id="rId3"/>
    <p:sldId id="316" r:id="rId4"/>
    <p:sldId id="347" r:id="rId5"/>
    <p:sldId id="348" r:id="rId6"/>
    <p:sldId id="351" r:id="rId7"/>
    <p:sldId id="352" r:id="rId8"/>
    <p:sldId id="355" r:id="rId9"/>
    <p:sldId id="356" r:id="rId10"/>
    <p:sldId id="349" r:id="rId11"/>
    <p:sldId id="353" r:id="rId12"/>
    <p:sldId id="350" r:id="rId13"/>
    <p:sldId id="354" r:id="rId14"/>
    <p:sldId id="357" r:id="rId15"/>
    <p:sldId id="358" r:id="rId16"/>
    <p:sldId id="360" r:id="rId17"/>
    <p:sldId id="361" r:id="rId18"/>
    <p:sldId id="362" r:id="rId19"/>
    <p:sldId id="363" r:id="rId20"/>
    <p:sldId id="364"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8103" autoAdjust="0"/>
  </p:normalViewPr>
  <p:slideViewPr>
    <p:cSldViewPr snapToGrid="0">
      <p:cViewPr>
        <p:scale>
          <a:sx n="75" d="100"/>
          <a:sy n="75" d="100"/>
        </p:scale>
        <p:origin x="-1896" y="-4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hong zhanhui" userId="aa32af3bfbd27b9a" providerId="LiveId" clId="{2F0DD55E-FCEF-4003-BC95-2CE8C3052461}"/>
    <pc:docChg chg="custSel addSld modSld">
      <pc:chgData name="zhong zhanhui" userId="aa32af3bfbd27b9a" providerId="LiveId" clId="{2F0DD55E-FCEF-4003-BC95-2CE8C3052461}" dt="2019-12-17T16:20:40.396" v="55" actId="1076"/>
      <pc:docMkLst>
        <pc:docMk/>
      </pc:docMkLst>
      <pc:sldChg chg="modSp add">
        <pc:chgData name="zhong zhanhui" userId="aa32af3bfbd27b9a" providerId="LiveId" clId="{2F0DD55E-FCEF-4003-BC95-2CE8C3052461}" dt="2019-12-17T16:17:25.506" v="15"/>
        <pc:sldMkLst>
          <pc:docMk/>
          <pc:sldMk cId="2302710161" sldId="377"/>
        </pc:sldMkLst>
        <pc:spChg chg="mod">
          <ac:chgData name="zhong zhanhui" userId="aa32af3bfbd27b9a" providerId="LiveId" clId="{2F0DD55E-FCEF-4003-BC95-2CE8C3052461}" dt="2019-12-17T16:17:25.506" v="15"/>
          <ac:spMkLst>
            <pc:docMk/>
            <pc:sldMk cId="2302710161" sldId="377"/>
            <ac:spMk id="5" creationId="{00000000-0000-0000-0000-000000000000}"/>
          </ac:spMkLst>
        </pc:spChg>
      </pc:sldChg>
      <pc:sldChg chg="addSp delSp modSp add">
        <pc:chgData name="zhong zhanhui" userId="aa32af3bfbd27b9a" providerId="LiveId" clId="{2F0DD55E-FCEF-4003-BC95-2CE8C3052461}" dt="2019-12-17T16:19:22.181" v="27" actId="478"/>
        <pc:sldMkLst>
          <pc:docMk/>
          <pc:sldMk cId="1316428843" sldId="378"/>
        </pc:sldMkLst>
        <pc:spChg chg="del mod">
          <ac:chgData name="zhong zhanhui" userId="aa32af3bfbd27b9a" providerId="LiveId" clId="{2F0DD55E-FCEF-4003-BC95-2CE8C3052461}" dt="2019-12-17T16:19:22.181" v="27" actId="478"/>
          <ac:spMkLst>
            <pc:docMk/>
            <pc:sldMk cId="1316428843" sldId="378"/>
            <ac:spMk id="4" creationId="{00000000-0000-0000-0000-000000000000}"/>
          </ac:spMkLst>
        </pc:spChg>
        <pc:graphicFrameChg chg="del">
          <ac:chgData name="zhong zhanhui" userId="aa32af3bfbd27b9a" providerId="LiveId" clId="{2F0DD55E-FCEF-4003-BC95-2CE8C3052461}" dt="2019-12-17T16:18:11.483" v="17" actId="478"/>
          <ac:graphicFrameMkLst>
            <pc:docMk/>
            <pc:sldMk cId="1316428843" sldId="378"/>
            <ac:graphicFrameMk id="2" creationId="{02A5C613-FCCF-46EE-AFCB-E38235E645E1}"/>
          </ac:graphicFrameMkLst>
        </pc:graphicFrameChg>
        <pc:picChg chg="add mod">
          <ac:chgData name="zhong zhanhui" userId="aa32af3bfbd27b9a" providerId="LiveId" clId="{2F0DD55E-FCEF-4003-BC95-2CE8C3052461}" dt="2019-12-17T16:18:21.148" v="20" actId="14100"/>
          <ac:picMkLst>
            <pc:docMk/>
            <pc:sldMk cId="1316428843" sldId="378"/>
            <ac:picMk id="7" creationId="{01F6AC53-AB41-4E8A-9D36-9E8D651FAB8F}"/>
          </ac:picMkLst>
        </pc:picChg>
      </pc:sldChg>
      <pc:sldChg chg="addSp delSp modSp add">
        <pc:chgData name="zhong zhanhui" userId="aa32af3bfbd27b9a" providerId="LiveId" clId="{2F0DD55E-FCEF-4003-BC95-2CE8C3052461}" dt="2019-12-17T16:19:57.878" v="41" actId="1076"/>
        <pc:sldMkLst>
          <pc:docMk/>
          <pc:sldMk cId="2598469878" sldId="379"/>
        </pc:sldMkLst>
        <pc:spChg chg="mod">
          <ac:chgData name="zhong zhanhui" userId="aa32af3bfbd27b9a" providerId="LiveId" clId="{2F0DD55E-FCEF-4003-BC95-2CE8C3052461}" dt="2019-12-17T16:19:41.783" v="35"/>
          <ac:spMkLst>
            <pc:docMk/>
            <pc:sldMk cId="2598469878" sldId="379"/>
            <ac:spMk id="4" creationId="{00000000-0000-0000-0000-000000000000}"/>
          </ac:spMkLst>
        </pc:spChg>
        <pc:picChg chg="add mod">
          <ac:chgData name="zhong zhanhui" userId="aa32af3bfbd27b9a" providerId="LiveId" clId="{2F0DD55E-FCEF-4003-BC95-2CE8C3052461}" dt="2019-12-17T16:19:57.878" v="41" actId="1076"/>
          <ac:picMkLst>
            <pc:docMk/>
            <pc:sldMk cId="2598469878" sldId="379"/>
            <ac:picMk id="7" creationId="{A4B532F9-B0FB-4273-907F-5A2FCEC70D5B}"/>
          </ac:picMkLst>
        </pc:picChg>
        <pc:picChg chg="del">
          <ac:chgData name="zhong zhanhui" userId="aa32af3bfbd27b9a" providerId="LiveId" clId="{2F0DD55E-FCEF-4003-BC95-2CE8C3052461}" dt="2019-12-17T16:19:46.875" v="36" actId="478"/>
          <ac:picMkLst>
            <pc:docMk/>
            <pc:sldMk cId="2598469878" sldId="379"/>
            <ac:picMk id="9" creationId="{B63DE292-C149-4378-A3B4-9467ECFFCDED}"/>
          </ac:picMkLst>
        </pc:picChg>
        <pc:picChg chg="del">
          <ac:chgData name="zhong zhanhui" userId="aa32af3bfbd27b9a" providerId="LiveId" clId="{2F0DD55E-FCEF-4003-BC95-2CE8C3052461}" dt="2019-12-17T16:19:48.199" v="37" actId="478"/>
          <ac:picMkLst>
            <pc:docMk/>
            <pc:sldMk cId="2598469878" sldId="379"/>
            <ac:picMk id="10" creationId="{EBCE60A5-23D5-4282-AED8-75FBAC662210}"/>
          </ac:picMkLst>
        </pc:picChg>
      </pc:sldChg>
      <pc:sldChg chg="addSp delSp modSp add">
        <pc:chgData name="zhong zhanhui" userId="aa32af3bfbd27b9a" providerId="LiveId" clId="{2F0DD55E-FCEF-4003-BC95-2CE8C3052461}" dt="2019-12-17T16:20:40.396" v="55" actId="1076"/>
        <pc:sldMkLst>
          <pc:docMk/>
          <pc:sldMk cId="577551572" sldId="380"/>
        </pc:sldMkLst>
        <pc:spChg chg="mod">
          <ac:chgData name="zhong zhanhui" userId="aa32af3bfbd27b9a" providerId="LiveId" clId="{2F0DD55E-FCEF-4003-BC95-2CE8C3052461}" dt="2019-12-17T16:20:31.501" v="50"/>
          <ac:spMkLst>
            <pc:docMk/>
            <pc:sldMk cId="577551572" sldId="380"/>
            <ac:spMk id="4" creationId="{00000000-0000-0000-0000-000000000000}"/>
          </ac:spMkLst>
        </pc:spChg>
        <pc:picChg chg="del">
          <ac:chgData name="zhong zhanhui" userId="aa32af3bfbd27b9a" providerId="LiveId" clId="{2F0DD55E-FCEF-4003-BC95-2CE8C3052461}" dt="2019-12-17T16:20:33.516" v="51" actId="478"/>
          <ac:picMkLst>
            <pc:docMk/>
            <pc:sldMk cId="577551572" sldId="380"/>
            <ac:picMk id="7" creationId="{A4B532F9-B0FB-4273-907F-5A2FCEC70D5B}"/>
          </ac:picMkLst>
        </pc:picChg>
        <pc:picChg chg="add mod">
          <ac:chgData name="zhong zhanhui" userId="aa32af3bfbd27b9a" providerId="LiveId" clId="{2F0DD55E-FCEF-4003-BC95-2CE8C3052461}" dt="2019-12-17T16:20:40.396" v="55" actId="1076"/>
          <ac:picMkLst>
            <pc:docMk/>
            <pc:sldMk cId="577551572" sldId="380"/>
            <ac:picMk id="8" creationId="{263C92C9-2A86-4E99-A3C1-9805E7837D7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B8921-664C-4CDC-93CF-F5CB13A24BED}" type="datetimeFigureOut">
              <a:rPr lang="zh-CN" altLang="en-US" smtClean="0"/>
              <a:t>2019/12/23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FCB5EC-6003-4F19-A905-D2FCD7431810}" type="slidenum">
              <a:rPr lang="zh-CN" altLang="en-US" smtClean="0"/>
              <a:t>‹#›</a:t>
            </a:fld>
            <a:endParaRPr lang="zh-CN" altLang="en-US"/>
          </a:p>
        </p:txBody>
      </p:sp>
    </p:spTree>
    <p:extLst>
      <p:ext uri="{BB962C8B-B14F-4D97-AF65-F5344CB8AC3E}">
        <p14:creationId xmlns:p14="http://schemas.microsoft.com/office/powerpoint/2010/main" val="32044400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FCB5EC-6003-4F19-A905-D2FCD7431810}" type="slidenum">
              <a:rPr lang="zh-CN" altLang="en-US" smtClean="0"/>
              <a:t>1</a:t>
            </a:fld>
            <a:endParaRPr lang="zh-CN" altLang="en-US"/>
          </a:p>
        </p:txBody>
      </p:sp>
    </p:spTree>
    <p:extLst>
      <p:ext uri="{BB962C8B-B14F-4D97-AF65-F5344CB8AC3E}">
        <p14:creationId xmlns:p14="http://schemas.microsoft.com/office/powerpoint/2010/main" val="20657396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smtClean="0">
                <a:solidFill>
                  <a:schemeClr val="tx1"/>
                </a:solidFill>
                <a:effectLst/>
                <a:latin typeface="+mn-lt"/>
                <a:ea typeface="+mn-ea"/>
                <a:cs typeface="+mn-cs"/>
              </a:rPr>
              <a:t>到目前为止，我们已经了解了 </a:t>
            </a:r>
            <a:r>
              <a:rPr lang="en-US" altLang="zh-CN" sz="1200" b="0" i="0" kern="1200" smtClean="0">
                <a:solidFill>
                  <a:schemeClr val="tx1"/>
                </a:solidFill>
                <a:effectLst/>
                <a:latin typeface="+mn-lt"/>
                <a:ea typeface="+mn-ea"/>
                <a:cs typeface="+mn-cs"/>
              </a:rPr>
              <a:t>CI/CD </a:t>
            </a:r>
            <a:r>
              <a:rPr lang="zh-CN" altLang="en-US" sz="1200" b="0" i="0" kern="1200" smtClean="0">
                <a:solidFill>
                  <a:schemeClr val="tx1"/>
                </a:solidFill>
                <a:effectLst/>
                <a:latin typeface="+mn-lt"/>
                <a:ea typeface="+mn-ea"/>
                <a:cs typeface="+mn-cs"/>
              </a:rPr>
              <a:t>流水线及其工作原理，还有相关的一些工具。</a:t>
            </a:r>
            <a:r>
              <a:rPr lang="zh-CN" altLang="en-US" sz="1200" b="0" i="0" kern="1200" smtClean="0">
                <a:solidFill>
                  <a:schemeClr val="tx1"/>
                </a:solidFill>
                <a:effectLst/>
                <a:latin typeface="+mn-lt"/>
                <a:ea typeface="+mn-ea"/>
                <a:cs typeface="+mn-cs"/>
              </a:rPr>
              <a:t>接下来要介绍的是如何</a:t>
            </a:r>
            <a:r>
              <a:rPr lang="zh-CN" altLang="en-US" sz="1200" b="0" i="0" kern="1200" smtClean="0">
                <a:solidFill>
                  <a:schemeClr val="tx1"/>
                </a:solidFill>
                <a:effectLst/>
                <a:latin typeface="+mn-lt"/>
                <a:ea typeface="+mn-ea"/>
                <a:cs typeface="+mn-cs"/>
              </a:rPr>
              <a:t>使用 </a:t>
            </a:r>
            <a:r>
              <a:rPr lang="en-US" altLang="zh-CN" sz="1200" b="0" i="0" kern="1200" smtClean="0">
                <a:solidFill>
                  <a:schemeClr val="tx1"/>
                </a:solidFill>
                <a:effectLst/>
                <a:latin typeface="+mn-lt"/>
                <a:ea typeface="+mn-ea"/>
                <a:cs typeface="+mn-cs"/>
              </a:rPr>
              <a:t>Jenkins </a:t>
            </a:r>
            <a:r>
              <a:rPr lang="zh-CN" altLang="en-US" sz="1200" b="0" i="0" kern="1200" smtClean="0">
                <a:solidFill>
                  <a:schemeClr val="tx1"/>
                </a:solidFill>
                <a:effectLst/>
                <a:latin typeface="+mn-lt"/>
                <a:ea typeface="+mn-ea"/>
                <a:cs typeface="+mn-cs"/>
              </a:rPr>
              <a:t>构建</a:t>
            </a:r>
            <a:r>
              <a:rPr lang="en-US" altLang="zh-CN" sz="1200" b="0" i="0" kern="1200" smtClean="0">
                <a:solidFill>
                  <a:schemeClr val="tx1"/>
                </a:solidFill>
                <a:effectLst/>
                <a:latin typeface="+mn-lt"/>
                <a:ea typeface="+mn-ea"/>
                <a:cs typeface="+mn-cs"/>
              </a:rPr>
              <a:t>CI/CD</a:t>
            </a:r>
            <a:r>
              <a:rPr lang="zh-CN" altLang="en-US" sz="1200" b="0" i="0" kern="1200" smtClean="0">
                <a:solidFill>
                  <a:schemeClr val="tx1"/>
                </a:solidFill>
                <a:effectLst/>
                <a:latin typeface="+mn-lt"/>
                <a:ea typeface="+mn-ea"/>
                <a:cs typeface="+mn-cs"/>
              </a:rPr>
              <a:t>流水线，并自动化整个过程</a:t>
            </a:r>
            <a:r>
              <a:rPr lang="zh-CN" altLang="en-US" sz="1200" b="0" i="0" kern="1200" smtClean="0">
                <a:solidFill>
                  <a:schemeClr val="tx1"/>
                </a:solidFill>
                <a:effectLst/>
                <a:latin typeface="+mn-lt"/>
                <a:ea typeface="+mn-ea"/>
                <a:cs typeface="+mn-cs"/>
              </a:rPr>
              <a:t>。</a:t>
            </a:r>
            <a:endParaRPr lang="en-US" altLang="zh-CN" sz="1200" b="0" i="0" kern="120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我们使用的是码云</a:t>
            </a:r>
            <a:r>
              <a:rPr lang="en-US" altLang="zh-CN" smtClean="0"/>
              <a:t>+jenkins+docker</a:t>
            </a:r>
            <a:r>
              <a:rPr lang="zh-CN" altLang="en-US" smtClean="0"/>
              <a:t>来部署一个</a:t>
            </a:r>
            <a:r>
              <a:rPr lang="en-US" altLang="zh-CN" smtClean="0"/>
              <a:t>springboot</a:t>
            </a:r>
            <a:r>
              <a:rPr lang="zh-CN" altLang="en-US" smtClean="0"/>
              <a:t>项目。</a:t>
            </a: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码云是一个基于</a:t>
            </a:r>
            <a:r>
              <a:rPr lang="en-US" altLang="zh-CN" smtClean="0"/>
              <a:t>git</a:t>
            </a:r>
            <a:r>
              <a:rPr lang="zh-CN" altLang="en-US" smtClean="0"/>
              <a:t>的代码管理平台；</a:t>
            </a: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Jenkins</a:t>
            </a:r>
            <a:r>
              <a:rPr lang="zh-CN" altLang="en-US" smtClean="0"/>
              <a:t>是一个实现持续集成、交付和部署的平台；</a:t>
            </a: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Docker</a:t>
            </a:r>
            <a:r>
              <a:rPr lang="zh-CN" altLang="en-US" smtClean="0"/>
              <a:t>可以用来保证开发环境和生产环境一致，方面部署。</a:t>
            </a:r>
            <a:endParaRPr lang="en-US" altLang="zh-CN" smtClean="0"/>
          </a:p>
          <a:p>
            <a:endParaRPr lang="zh-CN" altLang="en-US"/>
          </a:p>
        </p:txBody>
      </p:sp>
      <p:sp>
        <p:nvSpPr>
          <p:cNvPr id="4" name="灯片编号占位符 3"/>
          <p:cNvSpPr>
            <a:spLocks noGrp="1"/>
          </p:cNvSpPr>
          <p:nvPr>
            <p:ph type="sldNum" sz="quarter" idx="10"/>
          </p:nvPr>
        </p:nvSpPr>
        <p:spPr/>
        <p:txBody>
          <a:bodyPr/>
          <a:lstStyle/>
          <a:p>
            <a:fld id="{CFFCB5EC-6003-4F19-A905-D2FCD7431810}" type="slidenum">
              <a:rPr lang="zh-CN" altLang="en-US" smtClean="0"/>
              <a:t>13</a:t>
            </a:fld>
            <a:endParaRPr lang="zh-CN" altLang="en-US"/>
          </a:p>
        </p:txBody>
      </p:sp>
    </p:spTree>
    <p:extLst>
      <p:ext uri="{BB962C8B-B14F-4D97-AF65-F5344CB8AC3E}">
        <p14:creationId xmlns:p14="http://schemas.microsoft.com/office/powerpoint/2010/main" val="5183042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第一步是先写一个最简单的只是响应</a:t>
            </a:r>
            <a:r>
              <a:rPr lang="en-US" altLang="zh-CN" smtClean="0"/>
              <a:t>“hello spring boot”</a:t>
            </a:r>
            <a:r>
              <a:rPr lang="zh-CN" altLang="en-US" smtClean="0"/>
              <a:t>的</a:t>
            </a:r>
            <a:r>
              <a:rPr lang="en-US" altLang="zh-CN" smtClean="0"/>
              <a:t>springboot</a:t>
            </a:r>
            <a:r>
              <a:rPr lang="zh-CN" altLang="en-US" smtClean="0"/>
              <a:t>项目，编写</a:t>
            </a:r>
            <a:r>
              <a:rPr lang="en-US" altLang="zh-CN" smtClean="0"/>
              <a:t>Dockerfile</a:t>
            </a:r>
            <a:r>
              <a:rPr lang="zh-CN" altLang="en-US" smtClean="0"/>
              <a:t>，然后提交到码云上。</a:t>
            </a:r>
            <a:endParaRPr lang="en-US" altLang="zh-CN" smtClean="0"/>
          </a:p>
          <a:p>
            <a:endParaRPr lang="zh-CN" altLang="en-US"/>
          </a:p>
        </p:txBody>
      </p:sp>
      <p:sp>
        <p:nvSpPr>
          <p:cNvPr id="4" name="灯片编号占位符 3"/>
          <p:cNvSpPr>
            <a:spLocks noGrp="1"/>
          </p:cNvSpPr>
          <p:nvPr>
            <p:ph type="sldNum" sz="quarter" idx="10"/>
          </p:nvPr>
        </p:nvSpPr>
        <p:spPr/>
        <p:txBody>
          <a:bodyPr/>
          <a:lstStyle/>
          <a:p>
            <a:fld id="{CFFCB5EC-6003-4F19-A905-D2FCD7431810}" type="slidenum">
              <a:rPr lang="zh-CN" altLang="en-US" smtClean="0"/>
              <a:t>14</a:t>
            </a:fld>
            <a:endParaRPr lang="zh-CN" altLang="en-US"/>
          </a:p>
        </p:txBody>
      </p:sp>
    </p:spTree>
    <p:extLst>
      <p:ext uri="{BB962C8B-B14F-4D97-AF65-F5344CB8AC3E}">
        <p14:creationId xmlns:p14="http://schemas.microsoft.com/office/powerpoint/2010/main" val="22036403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第二步是安装和配置</a:t>
            </a:r>
            <a:r>
              <a:rPr lang="en-US" altLang="zh-CN" smtClean="0"/>
              <a:t>Jenkins</a:t>
            </a:r>
            <a:r>
              <a:rPr lang="zh-CN" altLang="en-US" smtClean="0"/>
              <a:t>。这部分按照网上教程是很快完成的。</a:t>
            </a:r>
            <a:endParaRPr lang="en-US" altLang="zh-CN" smtClean="0"/>
          </a:p>
          <a:p>
            <a:endParaRPr lang="zh-CN" altLang="en-US"/>
          </a:p>
        </p:txBody>
      </p:sp>
      <p:sp>
        <p:nvSpPr>
          <p:cNvPr id="4" name="灯片编号占位符 3"/>
          <p:cNvSpPr>
            <a:spLocks noGrp="1"/>
          </p:cNvSpPr>
          <p:nvPr>
            <p:ph type="sldNum" sz="quarter" idx="10"/>
          </p:nvPr>
        </p:nvSpPr>
        <p:spPr/>
        <p:txBody>
          <a:bodyPr/>
          <a:lstStyle/>
          <a:p>
            <a:fld id="{CFFCB5EC-6003-4F19-A905-D2FCD7431810}" type="slidenum">
              <a:rPr lang="zh-CN" altLang="en-US" smtClean="0"/>
              <a:t>15</a:t>
            </a:fld>
            <a:endParaRPr lang="zh-CN" altLang="en-US"/>
          </a:p>
        </p:txBody>
      </p:sp>
    </p:spTree>
    <p:extLst>
      <p:ext uri="{BB962C8B-B14F-4D97-AF65-F5344CB8AC3E}">
        <p14:creationId xmlns:p14="http://schemas.microsoft.com/office/powerpoint/2010/main" val="10121176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第三部是使用</a:t>
            </a:r>
            <a:r>
              <a:rPr lang="en-US" altLang="zh-CN" smtClean="0"/>
              <a:t>Jenkins</a:t>
            </a:r>
            <a:r>
              <a:rPr lang="zh-CN" altLang="en-US" smtClean="0"/>
              <a:t>部署项目到</a:t>
            </a:r>
            <a:r>
              <a:rPr lang="en-US" altLang="zh-CN" smtClean="0"/>
              <a:t>docker</a:t>
            </a:r>
            <a:r>
              <a:rPr lang="zh-CN" altLang="en-US" smtClean="0"/>
              <a:t>上。</a:t>
            </a:r>
            <a:endParaRPr lang="en-US" altLang="zh-CN" smtClean="0"/>
          </a:p>
          <a:p>
            <a:r>
              <a:rPr lang="zh-CN" altLang="en-US" smtClean="0"/>
              <a:t>这里首先要在</a:t>
            </a:r>
            <a:r>
              <a:rPr lang="en-US" altLang="zh-CN" smtClean="0"/>
              <a:t>Jenkins</a:t>
            </a:r>
            <a:r>
              <a:rPr lang="zh-CN" altLang="en-US" smtClean="0"/>
              <a:t>上新建一个项目，填写</a:t>
            </a:r>
            <a:r>
              <a:rPr lang="en-US" altLang="zh-CN" smtClean="0"/>
              <a:t>git</a:t>
            </a:r>
            <a:r>
              <a:rPr lang="zh-CN" altLang="en-US" smtClean="0"/>
              <a:t>代码地址，后面</a:t>
            </a:r>
            <a:r>
              <a:rPr lang="en-US" altLang="zh-CN" smtClean="0"/>
              <a:t>Jenkins</a:t>
            </a:r>
            <a:r>
              <a:rPr lang="zh-CN" altLang="en-US" smtClean="0"/>
              <a:t>将会从这个</a:t>
            </a:r>
            <a:r>
              <a:rPr lang="en-US" altLang="zh-CN" smtClean="0"/>
              <a:t>git</a:t>
            </a:r>
            <a:r>
              <a:rPr lang="zh-CN" altLang="en-US" smtClean="0"/>
              <a:t>地址拉取</a:t>
            </a:r>
            <a:r>
              <a:rPr lang="zh-CN" altLang="en-US" smtClean="0"/>
              <a:t>代码。</a:t>
            </a:r>
            <a:endParaRPr lang="zh-CN" altLang="en-US"/>
          </a:p>
        </p:txBody>
      </p:sp>
      <p:sp>
        <p:nvSpPr>
          <p:cNvPr id="4" name="灯片编号占位符 3"/>
          <p:cNvSpPr>
            <a:spLocks noGrp="1"/>
          </p:cNvSpPr>
          <p:nvPr>
            <p:ph type="sldNum" sz="quarter" idx="10"/>
          </p:nvPr>
        </p:nvSpPr>
        <p:spPr/>
        <p:txBody>
          <a:bodyPr/>
          <a:lstStyle/>
          <a:p>
            <a:fld id="{CFFCB5EC-6003-4F19-A905-D2FCD7431810}" type="slidenum">
              <a:rPr lang="zh-CN" altLang="en-US" smtClean="0"/>
              <a:t>16</a:t>
            </a:fld>
            <a:endParaRPr lang="zh-CN" altLang="en-US"/>
          </a:p>
        </p:txBody>
      </p:sp>
    </p:spTree>
    <p:extLst>
      <p:ext uri="{BB962C8B-B14F-4D97-AF65-F5344CB8AC3E}">
        <p14:creationId xmlns:p14="http://schemas.microsoft.com/office/powerpoint/2010/main" val="16833771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然后要添加两个构建步骤，</a:t>
            </a:r>
            <a:endParaRPr lang="en-US" altLang="zh-CN" smtClean="0"/>
          </a:p>
          <a:p>
            <a:r>
              <a:rPr lang="zh-CN" altLang="en-US" smtClean="0"/>
              <a:t>第一个是添加</a:t>
            </a:r>
            <a:r>
              <a:rPr lang="en-US" altLang="zh-CN" smtClean="0"/>
              <a:t>maven</a:t>
            </a:r>
            <a:r>
              <a:rPr lang="zh-CN" altLang="en-US" smtClean="0"/>
              <a:t>命令，构建这个</a:t>
            </a:r>
            <a:r>
              <a:rPr lang="en-US" altLang="zh-CN" smtClean="0"/>
              <a:t>springboot</a:t>
            </a:r>
            <a:r>
              <a:rPr lang="zh-CN" altLang="en-US" smtClean="0"/>
              <a:t>项目</a:t>
            </a:r>
            <a:endParaRPr lang="en-US" altLang="zh-CN" smtClean="0"/>
          </a:p>
          <a:p>
            <a:r>
              <a:rPr lang="zh-CN" altLang="en-US" smtClean="0"/>
              <a:t>第二个是添加</a:t>
            </a:r>
            <a:r>
              <a:rPr lang="en-US" altLang="zh-CN" smtClean="0"/>
              <a:t>shell</a:t>
            </a:r>
            <a:r>
              <a:rPr lang="zh-CN" altLang="en-US" smtClean="0"/>
              <a:t>命令，将构建</a:t>
            </a:r>
            <a:r>
              <a:rPr lang="zh-CN" altLang="en-US" smtClean="0"/>
              <a:t>好的项目部署到</a:t>
            </a:r>
            <a:r>
              <a:rPr lang="en-US" altLang="zh-CN" smtClean="0"/>
              <a:t>docker</a:t>
            </a:r>
            <a:r>
              <a:rPr lang="zh-CN" altLang="en-US" smtClean="0"/>
              <a:t>上，并且启动服务。</a:t>
            </a:r>
            <a:endParaRPr lang="zh-CN" altLang="en-US"/>
          </a:p>
        </p:txBody>
      </p:sp>
      <p:sp>
        <p:nvSpPr>
          <p:cNvPr id="4" name="灯片编号占位符 3"/>
          <p:cNvSpPr>
            <a:spLocks noGrp="1"/>
          </p:cNvSpPr>
          <p:nvPr>
            <p:ph type="sldNum" sz="quarter" idx="10"/>
          </p:nvPr>
        </p:nvSpPr>
        <p:spPr/>
        <p:txBody>
          <a:bodyPr/>
          <a:lstStyle/>
          <a:p>
            <a:fld id="{CFFCB5EC-6003-4F19-A905-D2FCD7431810}" type="slidenum">
              <a:rPr lang="zh-CN" altLang="en-US" smtClean="0"/>
              <a:t>17</a:t>
            </a:fld>
            <a:endParaRPr lang="zh-CN" altLang="en-US"/>
          </a:p>
        </p:txBody>
      </p:sp>
    </p:spTree>
    <p:extLst>
      <p:ext uri="{BB962C8B-B14F-4D97-AF65-F5344CB8AC3E}">
        <p14:creationId xmlns:p14="http://schemas.microsoft.com/office/powerpoint/2010/main" val="36442103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接着是第四步，执行构建并启动服务。</a:t>
            </a:r>
            <a:endParaRPr lang="en-US" altLang="zh-CN" smtClean="0"/>
          </a:p>
          <a:p>
            <a:r>
              <a:rPr lang="zh-CN" altLang="en-US" smtClean="0"/>
              <a:t>在</a:t>
            </a:r>
            <a:r>
              <a:rPr lang="en-US" altLang="zh-CN" smtClean="0"/>
              <a:t>Jenkin</a:t>
            </a:r>
            <a:r>
              <a:rPr lang="zh-CN" altLang="en-US" smtClean="0"/>
              <a:t>的</a:t>
            </a:r>
            <a:r>
              <a:rPr lang="en-US" altLang="zh-CN" smtClean="0"/>
              <a:t>Web</a:t>
            </a:r>
            <a:r>
              <a:rPr lang="zh-CN" altLang="en-US" smtClean="0"/>
              <a:t>主页点击立即构建，然后打开浏览器访问项目主页，就可以看到项目已经构建并且部署成功了。</a:t>
            </a:r>
            <a:endParaRPr lang="en-US" altLang="zh-CN" smtClean="0"/>
          </a:p>
          <a:p>
            <a:r>
              <a:rPr lang="zh-CN" altLang="en-US" smtClean="0"/>
              <a:t>可以看到这里</a:t>
            </a:r>
            <a:r>
              <a:rPr lang="zh-CN" altLang="en-US" smtClean="0"/>
              <a:t>需要点击立即构建才能构建、部署、启动服务，但实际上</a:t>
            </a:r>
            <a:r>
              <a:rPr lang="en-US" altLang="zh-CN" smtClean="0"/>
              <a:t>Jenkins</a:t>
            </a:r>
            <a:r>
              <a:rPr lang="zh-CN" altLang="en-US" smtClean="0"/>
              <a:t>还提供了条件触发功能，比如定时构建</a:t>
            </a:r>
            <a:r>
              <a:rPr lang="zh-CN" altLang="en-US" smtClean="0"/>
              <a:t>，所以说是</a:t>
            </a:r>
            <a:r>
              <a:rPr lang="zh-CN" altLang="en-US" smtClean="0"/>
              <a:t>可以将这一步也自动化完成的。</a:t>
            </a:r>
            <a:endParaRPr lang="zh-CN" altLang="en-US"/>
          </a:p>
        </p:txBody>
      </p:sp>
      <p:sp>
        <p:nvSpPr>
          <p:cNvPr id="4" name="灯片编号占位符 3"/>
          <p:cNvSpPr>
            <a:spLocks noGrp="1"/>
          </p:cNvSpPr>
          <p:nvPr>
            <p:ph type="sldNum" sz="quarter" idx="10"/>
          </p:nvPr>
        </p:nvSpPr>
        <p:spPr/>
        <p:txBody>
          <a:bodyPr/>
          <a:lstStyle/>
          <a:p>
            <a:fld id="{CFFCB5EC-6003-4F19-A905-D2FCD7431810}" type="slidenum">
              <a:rPr lang="zh-CN" altLang="en-US" smtClean="0"/>
              <a:t>18</a:t>
            </a:fld>
            <a:endParaRPr lang="zh-CN" altLang="en-US"/>
          </a:p>
        </p:txBody>
      </p:sp>
    </p:spTree>
    <p:extLst>
      <p:ext uri="{BB962C8B-B14F-4D97-AF65-F5344CB8AC3E}">
        <p14:creationId xmlns:p14="http://schemas.microsoft.com/office/powerpoint/2010/main" val="2452709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最后一步是改造</a:t>
            </a:r>
            <a:r>
              <a:rPr lang="en-US" altLang="zh-CN" smtClean="0"/>
              <a:t>shell</a:t>
            </a:r>
            <a:r>
              <a:rPr lang="zh-CN" altLang="en-US" smtClean="0"/>
              <a:t>脚本，就是刚才</a:t>
            </a:r>
            <a:r>
              <a:rPr lang="en-US" altLang="zh-CN" smtClean="0"/>
              <a:t>jenkins</a:t>
            </a:r>
            <a:r>
              <a:rPr lang="zh-CN" altLang="en-US" smtClean="0"/>
              <a:t>构建环节的</a:t>
            </a:r>
            <a:r>
              <a:rPr lang="en-US" altLang="zh-CN" smtClean="0"/>
              <a:t>shell</a:t>
            </a:r>
            <a:r>
              <a:rPr lang="zh-CN" altLang="en-US" smtClean="0"/>
              <a:t>命令，</a:t>
            </a:r>
            <a:endParaRPr lang="en-US" altLang="zh-CN" smtClean="0"/>
          </a:p>
          <a:p>
            <a:r>
              <a:rPr lang="zh-CN" altLang="en-US" smtClean="0"/>
              <a:t>因为</a:t>
            </a:r>
            <a:r>
              <a:rPr lang="en-US" altLang="zh-CN" smtClean="0"/>
              <a:t>DevOps</a:t>
            </a:r>
            <a:r>
              <a:rPr lang="zh-CN" altLang="en-US" smtClean="0"/>
              <a:t>的开发周期中要重复进行</a:t>
            </a:r>
            <a:r>
              <a:rPr lang="en-US" altLang="zh-CN" smtClean="0"/>
              <a:t>CI</a:t>
            </a:r>
            <a:r>
              <a:rPr lang="zh-CN" altLang="en-US" smtClean="0"/>
              <a:t>和</a:t>
            </a:r>
            <a:r>
              <a:rPr lang="en-US" altLang="zh-CN" smtClean="0"/>
              <a:t>CD</a:t>
            </a:r>
            <a:r>
              <a:rPr lang="zh-CN" altLang="en-US" smtClean="0"/>
              <a:t>，因此每次重新构建、部署项目时需要删除已有的</a:t>
            </a:r>
            <a:r>
              <a:rPr lang="en-US" altLang="zh-CN" smtClean="0"/>
              <a:t>docker</a:t>
            </a:r>
            <a:r>
              <a:rPr lang="zh-CN" altLang="en-US" smtClean="0"/>
              <a:t>镜像和服务</a:t>
            </a:r>
            <a:r>
              <a:rPr lang="zh-CN" altLang="en-US" smtClean="0"/>
              <a:t>。</a:t>
            </a:r>
            <a:endParaRPr lang="en-US" altLang="zh-CN" smtClean="0"/>
          </a:p>
          <a:p>
            <a:r>
              <a:rPr lang="zh-CN" altLang="en-US" smtClean="0"/>
              <a:t>所以需要加上删除已有镜像和服务的命令。</a:t>
            </a:r>
            <a:endParaRPr lang="zh-CN" altLang="en-US"/>
          </a:p>
        </p:txBody>
      </p:sp>
      <p:sp>
        <p:nvSpPr>
          <p:cNvPr id="4" name="灯片编号占位符 3"/>
          <p:cNvSpPr>
            <a:spLocks noGrp="1"/>
          </p:cNvSpPr>
          <p:nvPr>
            <p:ph type="sldNum" sz="quarter" idx="10"/>
          </p:nvPr>
        </p:nvSpPr>
        <p:spPr/>
        <p:txBody>
          <a:bodyPr/>
          <a:lstStyle/>
          <a:p>
            <a:fld id="{CFFCB5EC-6003-4F19-A905-D2FCD7431810}" type="slidenum">
              <a:rPr lang="zh-CN" altLang="en-US" smtClean="0"/>
              <a:t>19</a:t>
            </a:fld>
            <a:endParaRPr lang="zh-CN" altLang="en-US"/>
          </a:p>
        </p:txBody>
      </p:sp>
    </p:spTree>
    <p:extLst>
      <p:ext uri="{BB962C8B-B14F-4D97-AF65-F5344CB8AC3E}">
        <p14:creationId xmlns:p14="http://schemas.microsoft.com/office/powerpoint/2010/main" val="25543770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FCB5EC-6003-4F19-A905-D2FCD7431810}" type="slidenum">
              <a:rPr lang="zh-CN" altLang="en-US" smtClean="0"/>
              <a:t>20</a:t>
            </a:fld>
            <a:endParaRPr lang="zh-CN" altLang="en-US"/>
          </a:p>
        </p:txBody>
      </p:sp>
    </p:spTree>
    <p:extLst>
      <p:ext uri="{BB962C8B-B14F-4D97-AF65-F5344CB8AC3E}">
        <p14:creationId xmlns:p14="http://schemas.microsoft.com/office/powerpoint/2010/main" val="602115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sz="1200" b="0" i="0" kern="1200" smtClean="0">
                <a:solidFill>
                  <a:schemeClr val="tx1"/>
                </a:solidFill>
                <a:effectLst/>
                <a:latin typeface="+mn-lt"/>
                <a:ea typeface="+mn-ea"/>
                <a:cs typeface="+mn-cs"/>
              </a:rPr>
              <a:t>/de'vɒps/</a:t>
            </a:r>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B9E74D3A-2355-4E6E-96C7-DE300F977B18}"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t>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smtClean="0">
                <a:solidFill>
                  <a:schemeClr val="tx1"/>
                </a:solidFill>
                <a:effectLst/>
                <a:latin typeface="+mn-lt"/>
                <a:ea typeface="+mn-ea"/>
                <a:cs typeface="+mn-cs"/>
              </a:rPr>
              <a:t>DevOps</a:t>
            </a:r>
            <a:r>
              <a:rPr lang="zh-CN" altLang="en-US" sz="1200" b="0" i="0" kern="1200" smtClean="0">
                <a:solidFill>
                  <a:schemeClr val="tx1"/>
                </a:solidFill>
                <a:effectLst/>
                <a:latin typeface="+mn-lt"/>
                <a:ea typeface="+mn-ea"/>
                <a:cs typeface="+mn-cs"/>
              </a:rPr>
              <a:t>是</a:t>
            </a:r>
            <a:r>
              <a:rPr lang="en-US" altLang="zh-CN" sz="1200" b="1" smtClean="0"/>
              <a:t>Development and Operations</a:t>
            </a:r>
            <a:r>
              <a:rPr lang="zh-CN" altLang="en-US" sz="1200" b="0" smtClean="0"/>
              <a:t>的缩写，代表开发和运维的融合，</a:t>
            </a:r>
            <a:r>
              <a:rPr lang="zh-CN" altLang="en-US" smtClean="0"/>
              <a:t>突出重视了软件开发人员和运维人员的沟通合作。</a:t>
            </a:r>
            <a:endParaRPr lang="en-US" altLang="zh-CN" smtClean="0"/>
          </a:p>
          <a:p>
            <a:r>
              <a:rPr lang="zh-CN" altLang="en-US" smtClean="0"/>
              <a:t>首先是右上角的这幅图。</a:t>
            </a:r>
            <a:endParaRPr lang="en-US" altLang="zh-CN" smtClean="0"/>
          </a:p>
          <a:p>
            <a:r>
              <a:rPr lang="zh-CN" altLang="en-US" smtClean="0"/>
              <a:t>在软件开发方法的发展过程中，最初是瀑布式开发，就是先开发，然后测试，最后是部署，分成三个部分。</a:t>
            </a:r>
            <a:endParaRPr lang="en-US" altLang="zh-CN" smtClean="0"/>
          </a:p>
          <a:p>
            <a:r>
              <a:rPr lang="zh-CN" altLang="en-US" smtClean="0"/>
              <a:t>后来发展成敏捷开发，变成了开发和测试多次交替进行，每次开发完一个小的版本就进行测试，然后继续开发下一个版本。可以看到，敏捷开发将开发和测试结合了起来，但是部署这部分还是独立的。</a:t>
            </a:r>
            <a:endParaRPr lang="en-US" altLang="zh-CN" smtClean="0"/>
          </a:p>
          <a:p>
            <a:r>
              <a:rPr lang="zh-CN" altLang="en-US" sz="1200" b="0" i="0" kern="1200" smtClean="0">
                <a:solidFill>
                  <a:schemeClr val="tx1"/>
                </a:solidFill>
                <a:effectLst/>
                <a:latin typeface="+mn-lt"/>
                <a:ea typeface="+mn-ea"/>
                <a:cs typeface="+mn-cs"/>
              </a:rPr>
              <a:t>然后发展到</a:t>
            </a:r>
            <a:r>
              <a:rPr lang="en-US" altLang="zh-CN" sz="1200" b="0" i="0" kern="1200" smtClean="0">
                <a:solidFill>
                  <a:schemeClr val="tx1"/>
                </a:solidFill>
                <a:effectLst/>
                <a:latin typeface="+mn-lt"/>
                <a:ea typeface="+mn-ea"/>
                <a:cs typeface="+mn-cs"/>
              </a:rPr>
              <a:t>Devops</a:t>
            </a:r>
            <a:r>
              <a:rPr lang="zh-CN" altLang="en-US" sz="1200" b="0" i="0" kern="1200" smtClean="0">
                <a:solidFill>
                  <a:schemeClr val="tx1"/>
                </a:solidFill>
                <a:effectLst/>
                <a:latin typeface="+mn-lt"/>
                <a:ea typeface="+mn-ea"/>
                <a:cs typeface="+mn-cs"/>
              </a:rPr>
              <a:t>，就变成了开发、测试、部署多次交替进行，就像左边这幅图一样，</a:t>
            </a:r>
            <a:r>
              <a:rPr lang="en-US" altLang="zh-CN" sz="1200" b="0" i="0" kern="1200" smtClean="0">
                <a:solidFill>
                  <a:schemeClr val="tx1"/>
                </a:solidFill>
                <a:effectLst/>
                <a:latin typeface="+mn-lt"/>
                <a:ea typeface="+mn-ea"/>
                <a:cs typeface="+mn-cs"/>
              </a:rPr>
              <a:t>Devops</a:t>
            </a:r>
            <a:r>
              <a:rPr lang="zh-CN" altLang="en-US" sz="1200" b="0" i="0" kern="1200" smtClean="0">
                <a:solidFill>
                  <a:schemeClr val="tx1"/>
                </a:solidFill>
                <a:effectLst/>
                <a:latin typeface="+mn-lt"/>
                <a:ea typeface="+mn-ea"/>
                <a:cs typeface="+mn-cs"/>
              </a:rPr>
              <a:t>打破了开发和运维之间的隔阂。</a:t>
            </a:r>
            <a:endParaRPr lang="en-US" altLang="zh-CN" sz="1200" b="0" i="0" kern="1200" smtClean="0">
              <a:solidFill>
                <a:schemeClr val="tx1"/>
              </a:solidFill>
              <a:effectLst/>
              <a:latin typeface="+mn-lt"/>
              <a:ea typeface="+mn-ea"/>
              <a:cs typeface="+mn-cs"/>
            </a:endParaRPr>
          </a:p>
          <a:p>
            <a:r>
              <a:rPr lang="zh-CN" altLang="en-US" sz="1200" b="0" i="0" kern="1200" smtClean="0">
                <a:solidFill>
                  <a:schemeClr val="tx1"/>
                </a:solidFill>
                <a:effectLst/>
                <a:latin typeface="+mn-lt"/>
                <a:ea typeface="+mn-ea"/>
                <a:cs typeface="+mn-cs"/>
              </a:rPr>
              <a:t>结果就是使得软件开发变成了右下角的这幅图一样，开发、测试、部署循环往复的进行。</a:t>
            </a:r>
            <a:endParaRPr lang="en-US" altLang="zh-CN" sz="1200" b="0" i="0" kern="1200" smtClean="0">
              <a:solidFill>
                <a:schemeClr val="tx1"/>
              </a:solidFill>
              <a:effectLst/>
              <a:latin typeface="+mn-lt"/>
              <a:ea typeface="+mn-ea"/>
              <a:cs typeface="+mn-cs"/>
            </a:endParaRPr>
          </a:p>
          <a:p>
            <a:r>
              <a:rPr lang="zh-CN" altLang="en-US" sz="1200" b="0" i="0" kern="1200" smtClean="0">
                <a:solidFill>
                  <a:schemeClr val="tx1"/>
                </a:solidFill>
                <a:effectLst/>
                <a:latin typeface="+mn-lt"/>
                <a:ea typeface="+mn-ea"/>
                <a:cs typeface="+mn-cs"/>
              </a:rPr>
              <a:t>这种小步快跑，多次迭代的方式的好处是可以</a:t>
            </a:r>
            <a:r>
              <a:rPr lang="zh-CN" altLang="en-US" sz="1200" b="0" i="0" kern="1200" smtClean="0">
                <a:solidFill>
                  <a:schemeClr val="tx1"/>
                </a:solidFill>
                <a:effectLst/>
                <a:latin typeface="+mn-lt"/>
                <a:ea typeface="+mn-ea"/>
                <a:cs typeface="+mn-cs"/>
              </a:rPr>
              <a:t>帮助更快地发现问题，产品被更快地交付到用户手中，团队可以更快地得到用户的反馈，从而进行更快</a:t>
            </a:r>
            <a:r>
              <a:rPr lang="zh-CN" altLang="en-US" sz="1200" b="0" i="0" kern="1200" smtClean="0">
                <a:solidFill>
                  <a:schemeClr val="tx1"/>
                </a:solidFill>
                <a:effectLst/>
                <a:latin typeface="+mn-lt"/>
                <a:ea typeface="+mn-ea"/>
                <a:cs typeface="+mn-cs"/>
              </a:rPr>
              <a:t>地进行响应和调整。</a:t>
            </a:r>
            <a:endParaRPr lang="zh-CN" altLang="en-US"/>
          </a:p>
        </p:txBody>
      </p:sp>
      <p:sp>
        <p:nvSpPr>
          <p:cNvPr id="4" name="灯片编号占位符 3"/>
          <p:cNvSpPr>
            <a:spLocks noGrp="1"/>
          </p:cNvSpPr>
          <p:nvPr>
            <p:ph type="sldNum" sz="quarter" idx="10"/>
          </p:nvPr>
        </p:nvSpPr>
        <p:spPr/>
        <p:txBody>
          <a:bodyPr/>
          <a:lstStyle/>
          <a:p>
            <a:fld id="{CFFCB5EC-6003-4F19-A905-D2FCD7431810}" type="slidenum">
              <a:rPr lang="zh-CN" altLang="en-US" smtClean="0"/>
              <a:t>4</a:t>
            </a:fld>
            <a:endParaRPr lang="zh-CN" altLang="en-US"/>
          </a:p>
        </p:txBody>
      </p:sp>
    </p:spTree>
    <p:extLst>
      <p:ext uri="{BB962C8B-B14F-4D97-AF65-F5344CB8AC3E}">
        <p14:creationId xmlns:p14="http://schemas.microsoft.com/office/powerpoint/2010/main" val="6208609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DevOps</a:t>
            </a:r>
            <a:r>
              <a:rPr lang="zh-CN" altLang="en-US" smtClean="0"/>
              <a:t>中有两个常见的概念，就是</a:t>
            </a:r>
            <a:r>
              <a:rPr lang="en-US" altLang="zh-CN" smtClean="0"/>
              <a:t>CI</a:t>
            </a:r>
            <a:r>
              <a:rPr lang="zh-CN" altLang="en-US" smtClean="0"/>
              <a:t>和</a:t>
            </a:r>
            <a:r>
              <a:rPr lang="en-US" altLang="zh-CN" smtClean="0"/>
              <a:t>CD</a:t>
            </a:r>
            <a:r>
              <a:rPr lang="zh-CN" altLang="en-US" smtClean="0"/>
              <a:t>。</a:t>
            </a:r>
            <a:endParaRPr lang="en-US" altLang="zh-CN" smtClean="0"/>
          </a:p>
          <a:p>
            <a:r>
              <a:rPr lang="en-US" altLang="zh-CN" smtClean="0"/>
              <a:t>CI</a:t>
            </a:r>
            <a:r>
              <a:rPr lang="zh-CN" altLang="en-US" smtClean="0"/>
              <a:t>指的是持续集成，而</a:t>
            </a:r>
            <a:r>
              <a:rPr lang="en-US" altLang="zh-CN" smtClean="0"/>
              <a:t>CD</a:t>
            </a:r>
            <a:r>
              <a:rPr lang="zh-CN" altLang="en-US" smtClean="0"/>
              <a:t>可以是持续交付或者持续部署。</a:t>
            </a:r>
            <a:endParaRPr lang="en-US" altLang="zh-CN" smtClean="0"/>
          </a:p>
          <a:p>
            <a:r>
              <a:rPr lang="zh-CN" altLang="en-US" smtClean="0"/>
              <a:t>三者的关系是依次递进的，持续集成的下一步是持续支付，持续支付的下一步是持续部署。</a:t>
            </a:r>
            <a:endParaRPr lang="en-US" altLang="zh-CN" smtClean="0"/>
          </a:p>
          <a:p>
            <a:r>
              <a:rPr lang="en-US" altLang="zh-CN" smtClean="0"/>
              <a:t>CI/CD</a:t>
            </a:r>
            <a:r>
              <a:rPr lang="zh-CN" altLang="en-US" smtClean="0"/>
              <a:t>流水线大致就是由这三个东西构成的。</a:t>
            </a:r>
            <a:endParaRPr lang="zh-CN" altLang="en-US"/>
          </a:p>
        </p:txBody>
      </p:sp>
      <p:sp>
        <p:nvSpPr>
          <p:cNvPr id="4" name="灯片编号占位符 3"/>
          <p:cNvSpPr>
            <a:spLocks noGrp="1"/>
          </p:cNvSpPr>
          <p:nvPr>
            <p:ph type="sldNum" sz="quarter" idx="10"/>
          </p:nvPr>
        </p:nvSpPr>
        <p:spPr/>
        <p:txBody>
          <a:bodyPr/>
          <a:lstStyle/>
          <a:p>
            <a:fld id="{CFFCB5EC-6003-4F19-A905-D2FCD7431810}" type="slidenum">
              <a:rPr lang="zh-CN" altLang="en-US" smtClean="0"/>
              <a:t>6</a:t>
            </a:fld>
            <a:endParaRPr lang="zh-CN" altLang="en-US"/>
          </a:p>
        </p:txBody>
      </p:sp>
    </p:spTree>
    <p:extLst>
      <p:ext uri="{BB962C8B-B14F-4D97-AF65-F5344CB8AC3E}">
        <p14:creationId xmlns:p14="http://schemas.microsoft.com/office/powerpoint/2010/main" val="21614939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smtClean="0">
                <a:solidFill>
                  <a:schemeClr val="tx1"/>
                </a:solidFill>
                <a:effectLst/>
                <a:latin typeface="+mn-lt"/>
                <a:ea typeface="+mn-ea"/>
                <a:cs typeface="+mn-cs"/>
              </a:rPr>
              <a:t>首先是持续集成方法。</a:t>
            </a:r>
            <a:endParaRPr lang="en-US" altLang="zh-CN" sz="1200" b="0" i="0" kern="1200" smtClean="0">
              <a:solidFill>
                <a:schemeClr val="tx1"/>
              </a:solidFill>
              <a:effectLst/>
              <a:latin typeface="+mn-lt"/>
              <a:ea typeface="+mn-ea"/>
              <a:cs typeface="+mn-cs"/>
            </a:endParaRPr>
          </a:p>
          <a:p>
            <a:r>
              <a:rPr lang="zh-CN" altLang="en-US" sz="1200" b="0" i="0" kern="1200" smtClean="0">
                <a:solidFill>
                  <a:schemeClr val="tx1"/>
                </a:solidFill>
                <a:effectLst/>
                <a:latin typeface="+mn-lt"/>
                <a:ea typeface="+mn-ea"/>
                <a:cs typeface="+mn-cs"/>
              </a:rPr>
              <a:t>在</a:t>
            </a:r>
            <a:r>
              <a:rPr lang="zh-CN" altLang="en-US" sz="1200" b="0" i="0" kern="1200" smtClean="0">
                <a:solidFill>
                  <a:schemeClr val="tx1"/>
                </a:solidFill>
                <a:effectLst/>
                <a:latin typeface="+mn-lt"/>
                <a:ea typeface="+mn-ea"/>
                <a:cs typeface="+mn-cs"/>
              </a:rPr>
              <a:t>传统软件开发过程中，代码集成一般是在项目结束阶段一次性将所有开发人员的代码整合起来，这个整合</a:t>
            </a:r>
            <a:r>
              <a:rPr lang="zh-CN" altLang="en-US" sz="1200" b="0" i="0" kern="1200" smtClean="0">
                <a:solidFill>
                  <a:schemeClr val="tx1"/>
                </a:solidFill>
                <a:effectLst/>
                <a:latin typeface="+mn-lt"/>
                <a:ea typeface="+mn-ea"/>
                <a:cs typeface="+mn-cs"/>
              </a:rPr>
              <a:t>过程会花费</a:t>
            </a:r>
            <a:r>
              <a:rPr lang="zh-CN" altLang="en-US" sz="1200" b="0" i="0" kern="1200" smtClean="0">
                <a:solidFill>
                  <a:schemeClr val="tx1"/>
                </a:solidFill>
                <a:effectLst/>
                <a:latin typeface="+mn-lt"/>
                <a:ea typeface="+mn-ea"/>
                <a:cs typeface="+mn-cs"/>
              </a:rPr>
              <a:t>大量时间和人力</a:t>
            </a:r>
            <a:r>
              <a:rPr lang="zh-CN" altLang="en-US" sz="1200" b="0" i="0" kern="1200" smtClean="0">
                <a:solidFill>
                  <a:schemeClr val="tx1"/>
                </a:solidFill>
                <a:effectLst/>
                <a:latin typeface="+mn-lt"/>
                <a:ea typeface="+mn-ea"/>
                <a:cs typeface="+mn-cs"/>
              </a:rPr>
              <a:t>。</a:t>
            </a:r>
            <a:endParaRPr lang="en-US" altLang="zh-CN" sz="1200" b="0" i="0" kern="1200" smtClean="0">
              <a:solidFill>
                <a:schemeClr val="tx1"/>
              </a:solidFill>
              <a:effectLst/>
              <a:latin typeface="+mn-lt"/>
              <a:ea typeface="+mn-ea"/>
              <a:cs typeface="+mn-cs"/>
            </a:endParaRPr>
          </a:p>
          <a:p>
            <a:r>
              <a:rPr lang="zh-CN" altLang="en-US" sz="1200" b="0" i="0" kern="1200" smtClean="0">
                <a:solidFill>
                  <a:schemeClr val="tx1"/>
                </a:solidFill>
                <a:effectLst/>
                <a:latin typeface="+mn-lt"/>
                <a:ea typeface="+mn-ea"/>
                <a:cs typeface="+mn-cs"/>
              </a:rPr>
              <a:t>而</a:t>
            </a:r>
            <a:r>
              <a:rPr lang="zh-CN" altLang="en-US" sz="1200" b="0" i="0" kern="1200" smtClean="0">
                <a:solidFill>
                  <a:schemeClr val="tx1"/>
                </a:solidFill>
                <a:effectLst/>
                <a:latin typeface="+mn-lt"/>
                <a:ea typeface="+mn-ea"/>
                <a:cs typeface="+mn-cs"/>
              </a:rPr>
              <a:t>在持续集成（</a:t>
            </a:r>
            <a:r>
              <a:rPr lang="en-US" altLang="zh-CN" sz="1200" b="0" i="0" kern="1200" smtClean="0">
                <a:solidFill>
                  <a:schemeClr val="tx1"/>
                </a:solidFill>
                <a:effectLst/>
                <a:latin typeface="+mn-lt"/>
                <a:ea typeface="+mn-ea"/>
                <a:cs typeface="+mn-cs"/>
              </a:rPr>
              <a:t>CI</a:t>
            </a:r>
            <a:r>
              <a:rPr lang="zh-CN" altLang="en-US" sz="1200" b="0" i="0" kern="1200" smtClean="0">
                <a:solidFill>
                  <a:schemeClr val="tx1"/>
                </a:solidFill>
                <a:effectLst/>
                <a:latin typeface="+mn-lt"/>
                <a:ea typeface="+mn-ea"/>
                <a:cs typeface="+mn-cs"/>
              </a:rPr>
              <a:t>）方式下，代码集成每天都在发生，每次只需要花费几分钟的时间。</a:t>
            </a:r>
            <a:endParaRPr lang="en-US" altLang="zh-CN" sz="1200" b="0" i="0" kern="120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smtClean="0">
                <a:solidFill>
                  <a:schemeClr val="tx1"/>
                </a:solidFill>
                <a:effectLst/>
                <a:latin typeface="+mn-lt"/>
                <a:ea typeface="+mn-ea"/>
                <a:cs typeface="+mn-cs"/>
              </a:rPr>
              <a:t>具体来说就是</a:t>
            </a:r>
            <a:r>
              <a:rPr lang="zh-CN" altLang="en-US" smtClean="0"/>
              <a:t>不同的开发人员各自编写自己负责部分的代码，然后上传到源代码库中合并， </a:t>
            </a:r>
            <a:r>
              <a:rPr lang="en-US" altLang="zh-CN" smtClean="0"/>
              <a:t>CI </a:t>
            </a:r>
            <a:r>
              <a:rPr lang="zh-CN" altLang="en-US" smtClean="0"/>
              <a:t>服务器负责构建软件并测试是否能正常运行，将结果反馈给开发人员。</a:t>
            </a:r>
            <a:endParaRPr lang="en-US" altLang="zh-CN" smtClean="0"/>
          </a:p>
          <a:p>
            <a:endParaRPr lang="en-US" altLang="zh-CN" sz="1200" b="0" i="0" kern="1200" smtClean="0">
              <a:solidFill>
                <a:schemeClr val="tx1"/>
              </a:solidFill>
              <a:effectLst/>
              <a:latin typeface="+mn-lt"/>
              <a:ea typeface="+mn-ea"/>
              <a:cs typeface="+mn-cs"/>
            </a:endParaRPr>
          </a:p>
          <a:p>
            <a:r>
              <a:rPr lang="zh-CN" altLang="en-US" sz="1200" b="0" i="0" kern="1200" smtClean="0">
                <a:solidFill>
                  <a:schemeClr val="tx1"/>
                </a:solidFill>
                <a:effectLst/>
                <a:latin typeface="+mn-lt"/>
                <a:ea typeface="+mn-ea"/>
                <a:cs typeface="+mn-cs"/>
              </a:rPr>
              <a:t>需要注意的是，集成</a:t>
            </a:r>
            <a:r>
              <a:rPr lang="zh-CN" altLang="en-US" sz="1200" b="0" i="0" kern="1200" smtClean="0">
                <a:solidFill>
                  <a:schemeClr val="tx1"/>
                </a:solidFill>
                <a:effectLst/>
                <a:latin typeface="+mn-lt"/>
                <a:ea typeface="+mn-ea"/>
                <a:cs typeface="+mn-cs"/>
              </a:rPr>
              <a:t>的代码即使通过了</a:t>
            </a:r>
            <a:r>
              <a:rPr lang="zh-CN" altLang="en-US" sz="1200" b="0" i="0" kern="1200" smtClean="0">
                <a:solidFill>
                  <a:schemeClr val="tx1"/>
                </a:solidFill>
                <a:effectLst/>
                <a:latin typeface="+mn-lt"/>
                <a:ea typeface="+mn-ea"/>
                <a:cs typeface="+mn-cs"/>
              </a:rPr>
              <a:t>测试，</a:t>
            </a:r>
            <a:r>
              <a:rPr lang="zh-CN" altLang="en-US" sz="1200" b="0" i="0" kern="1200" smtClean="0">
                <a:solidFill>
                  <a:schemeClr val="tx1"/>
                </a:solidFill>
                <a:effectLst/>
                <a:latin typeface="+mn-lt"/>
                <a:ea typeface="+mn-ea"/>
                <a:cs typeface="+mn-cs"/>
              </a:rPr>
              <a:t>也仍然不能直接投产，因为它还没有在类似生产环境中</a:t>
            </a:r>
            <a:r>
              <a:rPr lang="zh-CN" altLang="en-US" sz="1200" b="0" i="0" kern="1200" smtClean="0">
                <a:solidFill>
                  <a:schemeClr val="tx1"/>
                </a:solidFill>
                <a:effectLst/>
                <a:latin typeface="+mn-lt"/>
                <a:ea typeface="+mn-ea"/>
                <a:cs typeface="+mn-cs"/>
              </a:rPr>
              <a:t>测试表明</a:t>
            </a:r>
            <a:r>
              <a:rPr lang="zh-CN" altLang="en-US" sz="1200" b="0" i="0" kern="1200" smtClean="0">
                <a:solidFill>
                  <a:schemeClr val="tx1"/>
                </a:solidFill>
                <a:effectLst/>
                <a:latin typeface="+mn-lt"/>
                <a:ea typeface="+mn-ea"/>
                <a:cs typeface="+mn-cs"/>
              </a:rPr>
              <a:t>能够工作</a:t>
            </a:r>
            <a:r>
              <a:rPr lang="zh-CN" altLang="en-US" sz="1200" b="0" i="0" kern="1200" smtClean="0">
                <a:solidFill>
                  <a:schemeClr val="tx1"/>
                </a:solidFill>
                <a:effectLst/>
                <a:latin typeface="+mn-lt"/>
                <a:ea typeface="+mn-ea"/>
                <a:cs typeface="+mn-cs"/>
              </a:rPr>
              <a:t>。</a:t>
            </a:r>
            <a:endParaRPr lang="zh-CN" altLang="en-US"/>
          </a:p>
        </p:txBody>
      </p:sp>
      <p:sp>
        <p:nvSpPr>
          <p:cNvPr id="4" name="灯片编号占位符 3"/>
          <p:cNvSpPr>
            <a:spLocks noGrp="1"/>
          </p:cNvSpPr>
          <p:nvPr>
            <p:ph type="sldNum" sz="quarter" idx="10"/>
          </p:nvPr>
        </p:nvSpPr>
        <p:spPr/>
        <p:txBody>
          <a:bodyPr/>
          <a:lstStyle/>
          <a:p>
            <a:fld id="{CFFCB5EC-6003-4F19-A905-D2FCD7431810}" type="slidenum">
              <a:rPr lang="zh-CN" altLang="en-US" smtClean="0"/>
              <a:t>7</a:t>
            </a:fld>
            <a:endParaRPr lang="zh-CN" altLang="en-US"/>
          </a:p>
        </p:txBody>
      </p:sp>
    </p:spTree>
    <p:extLst>
      <p:ext uri="{BB962C8B-B14F-4D97-AF65-F5344CB8AC3E}">
        <p14:creationId xmlns:p14="http://schemas.microsoft.com/office/powerpoint/2010/main" val="20865334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smtClean="0">
                <a:solidFill>
                  <a:schemeClr val="tx1"/>
                </a:solidFill>
                <a:effectLst/>
                <a:latin typeface="+mn-lt"/>
                <a:ea typeface="+mn-ea"/>
                <a:cs typeface="+mn-cs"/>
              </a:rPr>
              <a:t>然后是持续交付的方法。</a:t>
            </a:r>
            <a:endParaRPr lang="en-US" altLang="zh-CN" sz="1200" b="0" i="0" kern="120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smtClean="0"/>
              <a:t>持续交付</a:t>
            </a:r>
            <a:r>
              <a:rPr lang="zh-CN" altLang="en-US" smtClean="0"/>
              <a:t>是在持续集成的基础上，将集成后的代码部署到更贴近真实运行的环境中进行更多测试。比如在完成单元测试后，可以把代码部署到连接数据库的</a:t>
            </a:r>
            <a:r>
              <a:rPr lang="en-US" altLang="zh-CN" smtClean="0"/>
              <a:t>Staging</a:t>
            </a:r>
            <a:r>
              <a:rPr lang="zh-CN" altLang="en-US" smtClean="0"/>
              <a:t>环境中更多的测试。</a:t>
            </a:r>
            <a:endParaRPr lang="en-US" altLang="zh-CN" sz="1200" b="0" i="0" kern="1200" smtClean="0">
              <a:solidFill>
                <a:schemeClr val="tx1"/>
              </a:solidFill>
              <a:effectLst/>
              <a:latin typeface="+mn-lt"/>
              <a:ea typeface="+mn-ea"/>
              <a:cs typeface="+mn-cs"/>
            </a:endParaRPr>
          </a:p>
          <a:p>
            <a:endParaRPr lang="en-US" altLang="zh-CN" sz="1200" b="0" i="0" kern="1200" smtClean="0">
              <a:solidFill>
                <a:schemeClr val="tx1"/>
              </a:solidFill>
              <a:effectLst/>
              <a:latin typeface="+mn-lt"/>
              <a:ea typeface="+mn-ea"/>
              <a:cs typeface="+mn-cs"/>
            </a:endParaRPr>
          </a:p>
          <a:p>
            <a:r>
              <a:rPr lang="zh-CN" altLang="en-US" sz="1200" b="0" i="0" kern="1200" smtClean="0">
                <a:solidFill>
                  <a:schemeClr val="tx1"/>
                </a:solidFill>
                <a:effectLst/>
                <a:latin typeface="+mn-lt"/>
                <a:ea typeface="+mn-ea"/>
                <a:cs typeface="+mn-cs"/>
              </a:rPr>
              <a:t>这样就可以</a:t>
            </a:r>
            <a:r>
              <a:rPr lang="zh-CN" altLang="en-US" sz="1200" b="0" i="0" kern="1200" smtClean="0">
                <a:solidFill>
                  <a:schemeClr val="tx1"/>
                </a:solidFill>
                <a:effectLst/>
                <a:latin typeface="+mn-lt"/>
                <a:ea typeface="+mn-ea"/>
                <a:cs typeface="+mn-cs"/>
              </a:rPr>
              <a:t>从每个环境的测试中获得新的反馈</a:t>
            </a:r>
            <a:r>
              <a:rPr lang="zh-CN" altLang="en-US" sz="1200" b="0" i="0" kern="1200" smtClean="0">
                <a:solidFill>
                  <a:schemeClr val="tx1"/>
                </a:solidFill>
                <a:effectLst/>
                <a:latin typeface="+mn-lt"/>
                <a:ea typeface="+mn-ea"/>
                <a:cs typeface="+mn-cs"/>
              </a:rPr>
              <a:t>，修复错误。</a:t>
            </a:r>
            <a:r>
              <a:rPr lang="zh-CN" altLang="en-US" sz="1200" b="0" i="0" kern="1200" smtClean="0">
                <a:solidFill>
                  <a:schemeClr val="tx1"/>
                </a:solidFill>
                <a:effectLst/>
                <a:latin typeface="+mn-lt"/>
                <a:ea typeface="+mn-ea"/>
                <a:cs typeface="+mn-cs"/>
              </a:rPr>
              <a:t>如果代码没有问题，</a:t>
            </a:r>
            <a:r>
              <a:rPr lang="zh-CN" altLang="en-US" sz="1200" b="0" i="0" kern="1200" smtClean="0">
                <a:solidFill>
                  <a:schemeClr val="tx1"/>
                </a:solidFill>
                <a:effectLst/>
                <a:latin typeface="+mn-lt"/>
                <a:ea typeface="+mn-ea"/>
                <a:cs typeface="+mn-cs"/>
              </a:rPr>
              <a:t>可以进一步手动</a:t>
            </a:r>
            <a:r>
              <a:rPr lang="zh-CN" altLang="en-US" sz="1200" b="0" i="0" kern="1200" smtClean="0">
                <a:solidFill>
                  <a:schemeClr val="tx1"/>
                </a:solidFill>
                <a:effectLst/>
                <a:latin typeface="+mn-lt"/>
                <a:ea typeface="+mn-ea"/>
                <a:cs typeface="+mn-cs"/>
              </a:rPr>
              <a:t>部署到生产环境中。</a:t>
            </a:r>
            <a:endParaRPr lang="en-US" altLang="zh-CN" sz="1200" b="0" i="0" kern="1200" smtClean="0">
              <a:solidFill>
                <a:schemeClr val="tx1"/>
              </a:solidFill>
              <a:effectLst/>
              <a:latin typeface="+mn-lt"/>
              <a:ea typeface="+mn-ea"/>
              <a:cs typeface="+mn-cs"/>
            </a:endParaRPr>
          </a:p>
          <a:p>
            <a:endParaRPr lang="en-US" altLang="zh-CN" sz="1200" b="0" i="0" kern="1200" smtClean="0">
              <a:solidFill>
                <a:schemeClr val="tx1"/>
              </a:solidFill>
              <a:effectLst/>
              <a:latin typeface="+mn-lt"/>
              <a:ea typeface="+mn-ea"/>
              <a:cs typeface="+mn-cs"/>
            </a:endParaRPr>
          </a:p>
          <a:p>
            <a:r>
              <a:rPr lang="zh-CN" altLang="en-US" sz="1200" b="0" i="0" kern="1200" smtClean="0">
                <a:solidFill>
                  <a:schemeClr val="tx1"/>
                </a:solidFill>
                <a:effectLst/>
                <a:latin typeface="+mn-lt"/>
                <a:ea typeface="+mn-ea"/>
                <a:cs typeface="+mn-cs"/>
              </a:rPr>
              <a:t>持续</a:t>
            </a:r>
            <a:r>
              <a:rPr lang="zh-CN" altLang="en-US" sz="1200" b="0" i="0" kern="1200" smtClean="0">
                <a:solidFill>
                  <a:schemeClr val="tx1"/>
                </a:solidFill>
                <a:effectLst/>
                <a:latin typeface="+mn-lt"/>
                <a:ea typeface="+mn-ea"/>
                <a:cs typeface="+mn-cs"/>
              </a:rPr>
              <a:t>交付并不是</a:t>
            </a:r>
            <a:r>
              <a:rPr lang="zh-CN" altLang="en-US" sz="1200" b="0" i="0" kern="1200" smtClean="0">
                <a:solidFill>
                  <a:schemeClr val="tx1"/>
                </a:solidFill>
                <a:effectLst/>
                <a:latin typeface="+mn-lt"/>
                <a:ea typeface="+mn-ea"/>
                <a:cs typeface="+mn-cs"/>
              </a:rPr>
              <a:t>指软件每一个改动都要尽快部署到产品环境中，它指的是任何的代码修改都</a:t>
            </a:r>
            <a:r>
              <a:rPr lang="zh-CN" altLang="en-US" sz="1200" b="1" i="0" kern="1200" smtClean="0">
                <a:solidFill>
                  <a:schemeClr val="tx1"/>
                </a:solidFill>
                <a:effectLst/>
                <a:latin typeface="+mn-lt"/>
                <a:ea typeface="+mn-ea"/>
                <a:cs typeface="+mn-cs"/>
              </a:rPr>
              <a:t>可以</a:t>
            </a:r>
            <a:r>
              <a:rPr lang="zh-CN" altLang="en-US" sz="1200" b="0" i="0" kern="1200" smtClean="0">
                <a:solidFill>
                  <a:schemeClr val="tx1"/>
                </a:solidFill>
                <a:effectLst/>
                <a:latin typeface="+mn-lt"/>
                <a:ea typeface="+mn-ea"/>
                <a:cs typeface="+mn-cs"/>
              </a:rPr>
              <a:t>在任何时候实施部署。</a:t>
            </a:r>
            <a:r>
              <a:rPr lang="zh-CN" altLang="en-US" sz="1200" b="0" i="0" kern="1200" smtClean="0">
                <a:solidFill>
                  <a:schemeClr val="tx1"/>
                </a:solidFill>
                <a:effectLst/>
                <a:latin typeface="+mn-lt"/>
                <a:ea typeface="+mn-ea"/>
                <a:cs typeface="+mn-cs"/>
              </a:rPr>
              <a:t>这里需要强调</a:t>
            </a:r>
            <a:r>
              <a:rPr lang="zh-CN" altLang="en-US" sz="1200" b="0" i="0" kern="1200" smtClean="0">
                <a:solidFill>
                  <a:schemeClr val="tx1"/>
                </a:solidFill>
                <a:effectLst/>
                <a:latin typeface="+mn-lt"/>
                <a:ea typeface="+mn-ea"/>
                <a:cs typeface="+mn-cs"/>
              </a:rPr>
              <a:t>的是：</a:t>
            </a:r>
          </a:p>
          <a:p>
            <a:r>
              <a:rPr lang="en-US" altLang="zh-CN" sz="1200" b="0" i="0" kern="1200" smtClean="0">
                <a:solidFill>
                  <a:schemeClr val="tx1"/>
                </a:solidFill>
                <a:effectLst/>
                <a:latin typeface="+mn-lt"/>
                <a:ea typeface="+mn-ea"/>
                <a:cs typeface="+mn-cs"/>
              </a:rPr>
              <a:t>1</a:t>
            </a:r>
            <a:r>
              <a:rPr lang="zh-CN" altLang="en-US" sz="1200" b="0" i="0" kern="1200" smtClean="0">
                <a:solidFill>
                  <a:schemeClr val="tx1"/>
                </a:solidFill>
                <a:effectLst/>
                <a:latin typeface="+mn-lt"/>
                <a:ea typeface="+mn-ea"/>
                <a:cs typeface="+mn-cs"/>
              </a:rPr>
              <a:t>、手动部署</a:t>
            </a:r>
          </a:p>
          <a:p>
            <a:r>
              <a:rPr lang="en-US" altLang="zh-CN" sz="1200" b="0" i="0" kern="1200" smtClean="0">
                <a:solidFill>
                  <a:schemeClr val="tx1"/>
                </a:solidFill>
                <a:effectLst/>
                <a:latin typeface="+mn-lt"/>
                <a:ea typeface="+mn-ea"/>
                <a:cs typeface="+mn-cs"/>
              </a:rPr>
              <a:t>2</a:t>
            </a:r>
            <a:r>
              <a:rPr lang="zh-CN" altLang="en-US" sz="1200" b="0" i="0" kern="1200" smtClean="0">
                <a:solidFill>
                  <a:schemeClr val="tx1"/>
                </a:solidFill>
                <a:effectLst/>
                <a:latin typeface="+mn-lt"/>
                <a:ea typeface="+mn-ea"/>
                <a:cs typeface="+mn-cs"/>
              </a:rPr>
              <a:t>、有部署的能力，但不一定部署</a:t>
            </a:r>
          </a:p>
          <a:p>
            <a:endParaRPr lang="zh-CN" altLang="en-US"/>
          </a:p>
        </p:txBody>
      </p:sp>
      <p:sp>
        <p:nvSpPr>
          <p:cNvPr id="4" name="灯片编号占位符 3"/>
          <p:cNvSpPr>
            <a:spLocks noGrp="1"/>
          </p:cNvSpPr>
          <p:nvPr>
            <p:ph type="sldNum" sz="quarter" idx="10"/>
          </p:nvPr>
        </p:nvSpPr>
        <p:spPr/>
        <p:txBody>
          <a:bodyPr/>
          <a:lstStyle/>
          <a:p>
            <a:fld id="{CFFCB5EC-6003-4F19-A905-D2FCD7431810}" type="slidenum">
              <a:rPr lang="zh-CN" altLang="en-US" smtClean="0"/>
              <a:t>8</a:t>
            </a:fld>
            <a:endParaRPr lang="zh-CN" altLang="en-US"/>
          </a:p>
        </p:txBody>
      </p:sp>
    </p:spTree>
    <p:extLst>
      <p:ext uri="{BB962C8B-B14F-4D97-AF65-F5344CB8AC3E}">
        <p14:creationId xmlns:p14="http://schemas.microsoft.com/office/powerpoint/2010/main" val="27889901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0" smtClean="0"/>
              <a:t>而</a:t>
            </a:r>
            <a:r>
              <a:rPr lang="zh-CN" altLang="en-US" b="1" smtClean="0"/>
              <a:t>持续部署</a:t>
            </a:r>
            <a:r>
              <a:rPr lang="zh-CN" altLang="en-US" b="0" smtClean="0"/>
              <a:t>就</a:t>
            </a:r>
            <a:r>
              <a:rPr lang="zh-CN" altLang="en-US" smtClean="0"/>
              <a:t>是在持续交付的基础上，把部署到生产环境的这个过程自动化。</a:t>
            </a:r>
            <a:endParaRPr lang="en-US" altLang="zh-CN" smtClean="0"/>
          </a:p>
          <a:p>
            <a:endParaRPr lang="zh-CN" altLang="en-US"/>
          </a:p>
        </p:txBody>
      </p:sp>
      <p:sp>
        <p:nvSpPr>
          <p:cNvPr id="4" name="灯片编号占位符 3"/>
          <p:cNvSpPr>
            <a:spLocks noGrp="1"/>
          </p:cNvSpPr>
          <p:nvPr>
            <p:ph type="sldNum" sz="quarter" idx="10"/>
          </p:nvPr>
        </p:nvSpPr>
        <p:spPr/>
        <p:txBody>
          <a:bodyPr/>
          <a:lstStyle/>
          <a:p>
            <a:fld id="{CFFCB5EC-6003-4F19-A905-D2FCD7431810}" type="slidenum">
              <a:rPr lang="zh-CN" altLang="en-US" smtClean="0"/>
              <a:t>9</a:t>
            </a:fld>
            <a:endParaRPr lang="zh-CN" altLang="en-US"/>
          </a:p>
        </p:txBody>
      </p:sp>
    </p:spTree>
    <p:extLst>
      <p:ext uri="{BB962C8B-B14F-4D97-AF65-F5344CB8AC3E}">
        <p14:creationId xmlns:p14="http://schemas.microsoft.com/office/powerpoint/2010/main" val="14828493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与</a:t>
            </a:r>
            <a:r>
              <a:rPr lang="en-US" altLang="zh-CN" smtClean="0"/>
              <a:t>CI/CD</a:t>
            </a:r>
            <a:r>
              <a:rPr lang="zh-CN" altLang="en-US" smtClean="0"/>
              <a:t>流水线相关的工具有很多，一些常用的工具比如有</a:t>
            </a:r>
            <a:r>
              <a:rPr lang="en-US" altLang="zh-CN" smtClean="0"/>
              <a:t>github</a:t>
            </a:r>
            <a:r>
              <a:rPr lang="zh-CN" altLang="en-US" smtClean="0"/>
              <a:t>代码管理工具，</a:t>
            </a:r>
            <a:r>
              <a:rPr lang="en-US" altLang="zh-CN" smtClean="0"/>
              <a:t>jenkins</a:t>
            </a:r>
            <a:r>
              <a:rPr lang="zh-CN" altLang="en-US" smtClean="0"/>
              <a:t>持续集成工具、</a:t>
            </a:r>
            <a:r>
              <a:rPr lang="en-US" altLang="zh-CN" smtClean="0"/>
              <a:t>docker</a:t>
            </a:r>
            <a:r>
              <a:rPr lang="zh-CN" altLang="en-US" smtClean="0"/>
              <a:t>容器等等。</a:t>
            </a: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smtClean="0"/>
              <a:t>工具、</a:t>
            </a:r>
            <a:r>
              <a:rPr lang="en-US" altLang="zh-CN" b="1" smtClean="0"/>
              <a:t>CI/CD</a:t>
            </a:r>
            <a:r>
              <a:rPr lang="zh-CN" altLang="en-US" b="1" smtClean="0"/>
              <a:t>、</a:t>
            </a:r>
            <a:r>
              <a:rPr lang="en-US" altLang="zh-CN" b="1" smtClean="0"/>
              <a:t>DevOps</a:t>
            </a:r>
            <a:r>
              <a:rPr lang="zh-CN" altLang="en-US" b="1" smtClean="0"/>
              <a:t>之间的关系</a:t>
            </a:r>
            <a:r>
              <a:rPr lang="zh-CN" altLang="en-US" b="0" smtClean="0"/>
              <a:t>可以总结为：</a:t>
            </a:r>
            <a:r>
              <a:rPr lang="zh-CN" altLang="en-US" smtClean="0"/>
              <a:t>通过技术工具链完成持续集成、持续交付、持续部署、用户反馈和系统优化的整合，实现跨团队的无缝协作，也就是</a:t>
            </a:r>
            <a:r>
              <a:rPr lang="en-US" altLang="zh-CN" smtClean="0"/>
              <a:t>DevOps.</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smtClean="0"/>
              <a:t>我们可以根据实际需要，选择合适的工具组合起来构建</a:t>
            </a:r>
            <a:r>
              <a:rPr lang="en-US" altLang="zh-CN" b="1" smtClean="0"/>
              <a:t>CI/CD</a:t>
            </a:r>
            <a:r>
              <a:rPr lang="zh-CN" altLang="en-US" b="1" smtClean="0"/>
              <a:t>流水线</a:t>
            </a:r>
            <a:endParaRPr lang="zh-CN" altLang="en-US" smtClean="0"/>
          </a:p>
          <a:p>
            <a:endParaRPr lang="zh-CN" altLang="en-US"/>
          </a:p>
        </p:txBody>
      </p:sp>
      <p:sp>
        <p:nvSpPr>
          <p:cNvPr id="4" name="灯片编号占位符 3"/>
          <p:cNvSpPr>
            <a:spLocks noGrp="1"/>
          </p:cNvSpPr>
          <p:nvPr>
            <p:ph type="sldNum" sz="quarter" idx="10"/>
          </p:nvPr>
        </p:nvSpPr>
        <p:spPr/>
        <p:txBody>
          <a:bodyPr/>
          <a:lstStyle/>
          <a:p>
            <a:fld id="{CFFCB5EC-6003-4F19-A905-D2FCD7431810}" type="slidenum">
              <a:rPr lang="zh-CN" altLang="en-US" smtClean="0"/>
              <a:t>11</a:t>
            </a:fld>
            <a:endParaRPr lang="zh-CN" altLang="en-US"/>
          </a:p>
        </p:txBody>
      </p:sp>
    </p:spTree>
    <p:extLst>
      <p:ext uri="{BB962C8B-B14F-4D97-AF65-F5344CB8AC3E}">
        <p14:creationId xmlns:p14="http://schemas.microsoft.com/office/powerpoint/2010/main" val="16916873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FCB5EC-6003-4F19-A905-D2FCD7431810}" type="slidenum">
              <a:rPr lang="zh-CN" altLang="en-US" smtClean="0"/>
              <a:t>12</a:t>
            </a:fld>
            <a:endParaRPr lang="zh-CN" altLang="en-US"/>
          </a:p>
        </p:txBody>
      </p:sp>
    </p:spTree>
    <p:extLst>
      <p:ext uri="{BB962C8B-B14F-4D97-AF65-F5344CB8AC3E}">
        <p14:creationId xmlns:p14="http://schemas.microsoft.com/office/powerpoint/2010/main" val="2834458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A7CB0CE2-3A7A-4ACA-AE0C-AA91911D9E5B}" type="datetimeFigureOut">
              <a:rPr lang="zh-CN" altLang="en-US" smtClean="0"/>
              <a:t>2019/12/23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1248358-FE13-4C51-9337-7A9740D14903}"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A7CB0CE2-3A7A-4ACA-AE0C-AA91911D9E5B}" type="datetimeFigureOut">
              <a:rPr lang="zh-CN" altLang="en-US" smtClean="0"/>
              <a:t>2019/12/23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1248358-FE13-4C51-9337-7A9740D14903}"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A7CB0CE2-3A7A-4ACA-AE0C-AA91911D9E5B}" type="datetimeFigureOut">
              <a:rPr lang="zh-CN" altLang="en-US" smtClean="0"/>
              <a:t>2019/12/23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1248358-FE13-4C51-9337-7A9740D14903}"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A7CB0CE2-3A7A-4ACA-AE0C-AA91911D9E5B}" type="datetimeFigureOut">
              <a:rPr lang="zh-CN" altLang="en-US" smtClean="0"/>
              <a:t>2019/12/23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1248358-FE13-4C51-9337-7A9740D14903}"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A7CB0CE2-3A7A-4ACA-AE0C-AA91911D9E5B}" type="datetimeFigureOut">
              <a:rPr lang="zh-CN" altLang="en-US" smtClean="0"/>
              <a:t>2019/12/23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1248358-FE13-4C51-9337-7A9740D14903}"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A7CB0CE2-3A7A-4ACA-AE0C-AA91911D9E5B}" type="datetimeFigureOut">
              <a:rPr lang="zh-CN" altLang="en-US" smtClean="0"/>
              <a:t>2019/12/23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1248358-FE13-4C51-9337-7A9740D14903}"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A7CB0CE2-3A7A-4ACA-AE0C-AA91911D9E5B}" type="datetimeFigureOut">
              <a:rPr lang="zh-CN" altLang="en-US" smtClean="0"/>
              <a:t>2019/12/23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1248358-FE13-4C51-9337-7A9740D14903}"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7CB0CE2-3A7A-4ACA-AE0C-AA91911D9E5B}" type="datetimeFigureOut">
              <a:rPr lang="zh-CN" altLang="en-US" smtClean="0"/>
              <a:t>2019/12/23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1248358-FE13-4C51-9337-7A9740D14903}"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7CB0CE2-3A7A-4ACA-AE0C-AA91911D9E5B}" type="datetimeFigureOut">
              <a:rPr lang="zh-CN" altLang="en-US" smtClean="0"/>
              <a:t>2019/12/23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1248358-FE13-4C51-9337-7A9740D14903}"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7CB0CE2-3A7A-4ACA-AE0C-AA91911D9E5B}" type="datetimeFigureOut">
              <a:rPr lang="zh-CN" altLang="en-US" smtClean="0"/>
              <a:t>2019/12/23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1248358-FE13-4C51-9337-7A9740D14903}"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7CB0CE2-3A7A-4ACA-AE0C-AA91911D9E5B}" type="datetimeFigureOut">
              <a:rPr lang="zh-CN" altLang="en-US" smtClean="0"/>
              <a:t>2019/12/23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1248358-FE13-4C51-9337-7A9740D14903}"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CB0CE2-3A7A-4ACA-AE0C-AA91911D9E5B}" type="datetimeFigureOut">
              <a:rPr lang="zh-CN" altLang="en-US" smtClean="0"/>
              <a:t>2019/12/23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248358-FE13-4C51-9337-7A9740D1490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jenkins.io/download/" TargetMode="External"/><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1265066" y="-711460"/>
            <a:ext cx="14722131" cy="1485631"/>
          </a:xfrm>
          <a:prstGeom prst="ellipse">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zh-CN" altLang="en-US">
              <a:solidFill>
                <a:prstClr val="white"/>
              </a:solidFill>
              <a:latin typeface="Times New Roman" panose="02020503050405090304" pitchFamily="18" charset="0"/>
              <a:ea typeface="微软雅黑" panose="020B0503020204020204" pitchFamily="34" charset="-122"/>
              <a:cs typeface="Times New Roman" panose="02020503050405090304" pitchFamily="18" charset="0"/>
            </a:endParaRPr>
          </a:p>
        </p:txBody>
      </p:sp>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37936" y="216109"/>
            <a:ext cx="1116124" cy="1116124"/>
          </a:xfrm>
          <a:prstGeom prst="rect">
            <a:avLst/>
          </a:prstGeom>
        </p:spPr>
      </p:pic>
      <p:sp>
        <p:nvSpPr>
          <p:cNvPr id="5" name="文本框 4"/>
          <p:cNvSpPr txBox="1"/>
          <p:nvPr/>
        </p:nvSpPr>
        <p:spPr>
          <a:xfrm>
            <a:off x="3084563" y="3993183"/>
            <a:ext cx="4906746" cy="369332"/>
          </a:xfrm>
          <a:prstGeom prst="rect">
            <a:avLst/>
          </a:prstGeom>
          <a:noFill/>
        </p:spPr>
        <p:txBody>
          <a:bodyPr wrap="square" rtlCol="0">
            <a:spAutoFit/>
          </a:bodyPr>
          <a:lstStyle/>
          <a:p>
            <a:pPr algn="ctr"/>
            <a:r>
              <a:rPr lang="en-US" altLang="zh-CN" smtClean="0">
                <a:latin typeface="微软雅黑" panose="020B0503020204020204" pitchFamily="34" charset="-122"/>
                <a:ea typeface="微软雅黑" panose="020B0503020204020204" pitchFamily="34" charset="-122"/>
              </a:rPr>
              <a:t>19215062	</a:t>
            </a:r>
            <a:r>
              <a:rPr lang="zh-CN" altLang="en-US" smtClean="0">
                <a:latin typeface="微软雅黑" panose="020B0503020204020204" pitchFamily="34" charset="-122"/>
                <a:ea typeface="微软雅黑" panose="020B0503020204020204" pitchFamily="34" charset="-122"/>
              </a:rPr>
              <a:t>钟</a:t>
            </a:r>
            <a:r>
              <a:rPr lang="zh-CN" altLang="en-US" dirty="0">
                <a:latin typeface="微软雅黑" panose="020B0503020204020204" pitchFamily="34" charset="-122"/>
                <a:ea typeface="微软雅黑" panose="020B0503020204020204" pitchFamily="34" charset="-122"/>
              </a:rPr>
              <a:t>展辉</a:t>
            </a:r>
          </a:p>
        </p:txBody>
      </p:sp>
      <p:sp>
        <p:nvSpPr>
          <p:cNvPr id="2" name="Rectangle 1"/>
          <p:cNvSpPr>
            <a:spLocks noChangeArrowheads="1"/>
          </p:cNvSpPr>
          <p:nvPr/>
        </p:nvSpPr>
        <p:spPr bwMode="auto">
          <a:xfrm>
            <a:off x="2293707" y="2589142"/>
            <a:ext cx="778931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lvl="0" algn="ctr" eaLnBrk="0" fontAlgn="base" hangingPunct="0">
              <a:spcBef>
                <a:spcPct val="0"/>
              </a:spcBef>
              <a:spcAft>
                <a:spcPct val="0"/>
              </a:spcAft>
            </a:pPr>
            <a:r>
              <a:rPr lang="it-IT" altLang="zh-CN" sz="3600"/>
              <a:t>CI/CD Pipeline </a:t>
            </a:r>
            <a:r>
              <a:rPr lang="zh-CN" altLang="it-IT" sz="3600"/>
              <a:t>原理、使用工具与案例</a:t>
            </a:r>
            <a:endParaRPr kumimoji="0" lang="zh-CN" altLang="zh-CN" sz="1800" b="0" i="0" u="none" strike="noStrike" cap="none" normalizeH="0" baseline="0" dirty="0">
              <a:ln>
                <a:noFill/>
              </a:ln>
              <a:solidFill>
                <a:schemeClr val="tx1"/>
              </a:solidFill>
              <a:effectLst/>
              <a:latin typeface="Arial" panose="020B060402020209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24001" y="0"/>
            <a:ext cx="9144000" cy="6858000"/>
          </a:xfrm>
          <a:prstGeom prst="rect">
            <a:avLst/>
          </a:prstGeom>
          <a:solidFill>
            <a:srgbClr val="00582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zh-CN" altLang="en-US">
              <a:solidFill>
                <a:prstClr val="white"/>
              </a:solidFill>
              <a:latin typeface="Calibri" panose="020F0502020204030204"/>
              <a:ea typeface="等线" panose="02010600030101010101" pitchFamily="2" charset="-122"/>
            </a:endParaRPr>
          </a:p>
        </p:txBody>
      </p:sp>
      <p:sp>
        <p:nvSpPr>
          <p:cNvPr id="5" name="矩形 4"/>
          <p:cNvSpPr/>
          <p:nvPr/>
        </p:nvSpPr>
        <p:spPr>
          <a:xfrm>
            <a:off x="4389442" y="3044282"/>
            <a:ext cx="3413114" cy="769441"/>
          </a:xfrm>
          <a:prstGeom prst="rect">
            <a:avLst/>
          </a:prstGeom>
        </p:spPr>
        <p:txBody>
          <a:bodyPr wrap="none">
            <a:spAutoFit/>
          </a:bodyPr>
          <a:lstStyle/>
          <a:p>
            <a:pPr algn="ctr">
              <a:defRPr/>
            </a:pPr>
            <a:r>
              <a:rPr lang="en-US" altLang="zh-CN" sz="4400" b="1" spc="600">
                <a:solidFill>
                  <a:schemeClr val="bg1"/>
                </a:solidFill>
                <a:latin typeface="微软雅黑" panose="020B0503020204020204" pitchFamily="34" charset="-122"/>
                <a:ea typeface="微软雅黑" panose="020B0503020204020204" pitchFamily="34" charset="-122"/>
              </a:rPr>
              <a:t>3</a:t>
            </a:r>
            <a:r>
              <a:rPr lang="en-US" altLang="zh-CN" sz="4400" b="1" spc="600" smtClean="0">
                <a:solidFill>
                  <a:schemeClr val="bg1"/>
                </a:solidFill>
                <a:latin typeface="微软雅黑" panose="020B0503020204020204" pitchFamily="34" charset="-122"/>
                <a:ea typeface="微软雅黑" panose="020B0503020204020204" pitchFamily="34" charset="-122"/>
              </a:rPr>
              <a:t>.</a:t>
            </a:r>
            <a:r>
              <a:rPr lang="zh-CN" altLang="en-US" sz="4400" b="1" spc="600" smtClean="0">
                <a:solidFill>
                  <a:schemeClr val="bg1"/>
                </a:solidFill>
                <a:latin typeface="微软雅黑" panose="020B0503020204020204" pitchFamily="34" charset="-122"/>
                <a:ea typeface="微软雅黑" panose="020B0503020204020204" pitchFamily="34" charset="-122"/>
              </a:rPr>
              <a:t>使用工具</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68900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6836" y="317241"/>
            <a:ext cx="10846275" cy="523220"/>
          </a:xfrm>
          <a:prstGeom prst="rect">
            <a:avLst/>
          </a:prstGeom>
          <a:noFill/>
        </p:spPr>
        <p:txBody>
          <a:bodyPr wrap="square" rtlCol="0">
            <a:spAutoFit/>
          </a:bodyPr>
          <a:lstStyle/>
          <a:p>
            <a:r>
              <a:rPr lang="zh-CN" altLang="en-US" sz="2800" b="1"/>
              <a:t>工具</a:t>
            </a:r>
          </a:p>
        </p:txBody>
      </p:sp>
      <p:sp>
        <p:nvSpPr>
          <p:cNvPr id="23" name="矩形 22"/>
          <p:cNvSpPr/>
          <p:nvPr/>
        </p:nvSpPr>
        <p:spPr>
          <a:xfrm>
            <a:off x="1524000" y="6181381"/>
            <a:ext cx="9144000" cy="676621"/>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zh-CN" altLang="en-US">
              <a:solidFill>
                <a:prstClr val="white"/>
              </a:solidFill>
              <a:latin typeface="思源黑体 CN" panose="020B0500000000000000" pitchFamily="34" charset="-122"/>
              <a:ea typeface="思源黑体 CN" panose="020B0500000000000000" pitchFamily="34" charset="-122"/>
            </a:endParaRPr>
          </a:p>
        </p:txBody>
      </p:sp>
      <p:sp>
        <p:nvSpPr>
          <p:cNvPr id="6" name="页脚占位符 14"/>
          <p:cNvSpPr>
            <a:spLocks noGrp="1"/>
          </p:cNvSpPr>
          <p:nvPr>
            <p:ph type="ftr" sz="quarter" idx="11"/>
          </p:nvPr>
        </p:nvSpPr>
        <p:spPr>
          <a:xfrm>
            <a:off x="1697062" y="6563426"/>
            <a:ext cx="3676604" cy="365125"/>
          </a:xfrm>
        </p:spPr>
        <p:txBody>
          <a:bodyPr/>
          <a:lstStyle/>
          <a:p>
            <a:pPr lvl="0" algn="l">
              <a:defRPr/>
            </a:pPr>
            <a:r>
              <a:rPr lang="it-IT" altLang="zh-CN" sz="1400" b="1" kern="0" smtClean="0">
                <a:solidFill>
                  <a:prstClr val="white"/>
                </a:solidFill>
                <a:latin typeface="Times New Roman" panose="02020503050405090304" pitchFamily="18" charset="0"/>
                <a:ea typeface="微软雅黑" panose="020B0503020204020204" pitchFamily="34" charset="-122"/>
                <a:cs typeface="Times New Roman" panose="02020503050405090304" pitchFamily="18" charset="0"/>
              </a:rPr>
              <a:t>CI/CD </a:t>
            </a:r>
            <a:r>
              <a:rPr lang="it-IT" altLang="zh-CN" sz="1400" b="1" kern="0">
                <a:solidFill>
                  <a:prstClr val="white"/>
                </a:solidFill>
                <a:latin typeface="Times New Roman" panose="02020503050405090304" pitchFamily="18" charset="0"/>
                <a:ea typeface="微软雅黑" panose="020B0503020204020204" pitchFamily="34" charset="-122"/>
                <a:cs typeface="Times New Roman" panose="02020503050405090304" pitchFamily="18" charset="0"/>
              </a:rPr>
              <a:t>Pipeline </a:t>
            </a:r>
            <a:r>
              <a:rPr lang="zh-CN" altLang="it-IT" sz="1400" b="1" kern="0">
                <a:solidFill>
                  <a:prstClr val="white"/>
                </a:solidFill>
                <a:latin typeface="Times New Roman" panose="02020503050405090304" pitchFamily="18" charset="0"/>
                <a:ea typeface="微软雅黑" panose="020B0503020204020204" pitchFamily="34" charset="-122"/>
                <a:cs typeface="Times New Roman" panose="02020503050405090304" pitchFamily="18" charset="0"/>
              </a:rPr>
              <a:t>原理、使用工具与案例</a:t>
            </a:r>
            <a:endParaRPr lang="zh-CN" altLang="zh-CN" sz="1400" b="1" kern="0">
              <a:solidFill>
                <a:prstClr val="white"/>
              </a:solidFill>
              <a:latin typeface="Times New Roman" panose="02020503050405090304" pitchFamily="18" charset="0"/>
              <a:ea typeface="微软雅黑" panose="020B0503020204020204" pitchFamily="34" charset="-122"/>
              <a:cs typeface="Times New Roman" panose="02020503050405090304" pitchFamily="18" charset="0"/>
            </a:endParaRPr>
          </a:p>
          <a:p>
            <a:pPr algn="l">
              <a:defRPr/>
            </a:pPr>
            <a:endParaRPr lang="zh-CN" altLang="en-US" sz="1400" b="1" kern="0" smtClean="0">
              <a:solidFill>
                <a:prstClr val="white"/>
              </a:solidFill>
              <a:latin typeface="Times New Roman" panose="02020503050405090304" pitchFamily="18" charset="0"/>
              <a:ea typeface="微软雅黑" panose="020B0503020204020204" pitchFamily="34" charset="-122"/>
              <a:cs typeface="Times New Roman" panose="02020503050405090304" pitchFamily="18" charset="0"/>
            </a:endParaRPr>
          </a:p>
          <a:p>
            <a:pPr algn="l">
              <a:defRPr/>
            </a:pPr>
            <a:endParaRPr lang="en-US" altLang="zh-CN" sz="1400" b="1" kern="0" dirty="0">
              <a:solidFill>
                <a:prstClr val="white"/>
              </a:solidFill>
              <a:latin typeface="Times New Roman" panose="02020503050405090304" pitchFamily="18" charset="0"/>
              <a:ea typeface="微软雅黑" panose="020B0503020204020204" pitchFamily="34" charset="-122"/>
              <a:cs typeface="Times New Roman" panose="02020503050405090304" pitchFamily="18" charset="0"/>
            </a:endParaRPr>
          </a:p>
        </p:txBody>
      </p:sp>
      <p:sp>
        <p:nvSpPr>
          <p:cNvPr id="3" name="文本框 2"/>
          <p:cNvSpPr txBox="1"/>
          <p:nvPr/>
        </p:nvSpPr>
        <p:spPr>
          <a:xfrm>
            <a:off x="290818" y="993906"/>
            <a:ext cx="11610363" cy="5355312"/>
          </a:xfrm>
          <a:prstGeom prst="rect">
            <a:avLst/>
          </a:prstGeom>
          <a:noFill/>
        </p:spPr>
        <p:txBody>
          <a:bodyPr wrap="square" rtlCol="0">
            <a:spAutoFit/>
          </a:bodyPr>
          <a:lstStyle/>
          <a:p>
            <a:r>
              <a:rPr lang="zh-CN" altLang="en-US"/>
              <a:t>代码管理（</a:t>
            </a:r>
            <a:r>
              <a:rPr lang="en-US" altLang="zh-CN"/>
              <a:t>SCM</a:t>
            </a:r>
            <a:r>
              <a:rPr lang="zh-CN" altLang="en-US"/>
              <a:t>）：</a:t>
            </a:r>
            <a:r>
              <a:rPr lang="en-US" altLang="zh-CN"/>
              <a:t>GitHub</a:t>
            </a:r>
            <a:r>
              <a:rPr lang="zh-CN" altLang="en-US"/>
              <a:t>、</a:t>
            </a:r>
            <a:r>
              <a:rPr lang="en-US" altLang="zh-CN"/>
              <a:t>GitLab</a:t>
            </a:r>
            <a:r>
              <a:rPr lang="zh-CN" altLang="en-US"/>
              <a:t>、</a:t>
            </a:r>
            <a:r>
              <a:rPr lang="en-US" altLang="zh-CN" smtClean="0"/>
              <a:t>SubVersion</a:t>
            </a:r>
            <a:r>
              <a:rPr lang="zh-CN" altLang="en-US" smtClean="0"/>
              <a:t>、码云</a:t>
            </a:r>
            <a:endParaRPr lang="en-US" altLang="zh-CN"/>
          </a:p>
          <a:p>
            <a:r>
              <a:rPr lang="zh-CN" altLang="en-US"/>
              <a:t>构建工具：</a:t>
            </a:r>
            <a:r>
              <a:rPr lang="en-US" altLang="zh-CN"/>
              <a:t>Ant</a:t>
            </a:r>
            <a:r>
              <a:rPr lang="zh-CN" altLang="en-US"/>
              <a:t>、</a:t>
            </a:r>
            <a:r>
              <a:rPr lang="en-US" altLang="zh-CN"/>
              <a:t>Gradle</a:t>
            </a:r>
            <a:r>
              <a:rPr lang="zh-CN" altLang="en-US"/>
              <a:t>、</a:t>
            </a:r>
            <a:r>
              <a:rPr lang="en-US" altLang="zh-CN"/>
              <a:t>maven</a:t>
            </a:r>
          </a:p>
          <a:p>
            <a:r>
              <a:rPr lang="zh-CN" altLang="en-US"/>
              <a:t>持续集成（</a:t>
            </a:r>
            <a:r>
              <a:rPr lang="en-US" altLang="zh-CN"/>
              <a:t>CI</a:t>
            </a:r>
            <a:r>
              <a:rPr lang="zh-CN" altLang="en-US"/>
              <a:t>）：</a:t>
            </a:r>
            <a:r>
              <a:rPr lang="en-US" altLang="zh-CN"/>
              <a:t>Travis</a:t>
            </a:r>
            <a:r>
              <a:rPr lang="zh-CN" altLang="en-US"/>
              <a:t>、</a:t>
            </a:r>
            <a:r>
              <a:rPr lang="en-US" altLang="zh-CN"/>
              <a:t>Jenkins</a:t>
            </a:r>
            <a:r>
              <a:rPr lang="zh-CN" altLang="en-US"/>
              <a:t>、</a:t>
            </a:r>
            <a:r>
              <a:rPr lang="en-US" altLang="zh-CN"/>
              <a:t>Drone</a:t>
            </a:r>
          </a:p>
          <a:p>
            <a:r>
              <a:rPr lang="zh-CN" altLang="en-US"/>
              <a:t>容器：</a:t>
            </a:r>
            <a:r>
              <a:rPr lang="en-US" altLang="zh-CN"/>
              <a:t>Docker</a:t>
            </a:r>
            <a:r>
              <a:rPr lang="zh-CN" altLang="en-US"/>
              <a:t>、</a:t>
            </a:r>
            <a:r>
              <a:rPr lang="en-US" altLang="zh-CN"/>
              <a:t>LXC</a:t>
            </a:r>
            <a:r>
              <a:rPr lang="zh-CN" altLang="en-US"/>
              <a:t>、第三方厂商如</a:t>
            </a:r>
            <a:r>
              <a:rPr lang="en-US" altLang="zh-CN"/>
              <a:t>AWS</a:t>
            </a:r>
          </a:p>
          <a:p>
            <a:r>
              <a:rPr lang="zh-CN" altLang="en-US"/>
              <a:t>编排：</a:t>
            </a:r>
            <a:r>
              <a:rPr lang="en-US" altLang="zh-CN"/>
              <a:t>Kubernetes</a:t>
            </a:r>
            <a:r>
              <a:rPr lang="zh-CN" altLang="en-US"/>
              <a:t>、</a:t>
            </a:r>
            <a:r>
              <a:rPr lang="en-US" altLang="zh-CN"/>
              <a:t>Core</a:t>
            </a:r>
            <a:r>
              <a:rPr lang="zh-CN" altLang="en-US"/>
              <a:t>、</a:t>
            </a:r>
            <a:r>
              <a:rPr lang="en-US" altLang="zh-CN"/>
              <a:t>Apache Mesos</a:t>
            </a:r>
            <a:r>
              <a:rPr lang="zh-CN" altLang="en-US"/>
              <a:t>、</a:t>
            </a:r>
            <a:r>
              <a:rPr lang="en-US" altLang="zh-CN"/>
              <a:t>DC/OS</a:t>
            </a:r>
          </a:p>
          <a:p>
            <a:r>
              <a:rPr lang="zh-CN" altLang="en-US"/>
              <a:t>服务注册与发现：</a:t>
            </a:r>
            <a:r>
              <a:rPr lang="en-US" altLang="zh-CN"/>
              <a:t>Zookeeper</a:t>
            </a:r>
            <a:r>
              <a:rPr lang="zh-CN" altLang="en-US"/>
              <a:t>、</a:t>
            </a:r>
            <a:r>
              <a:rPr lang="en-US" altLang="zh-CN"/>
              <a:t>etcd</a:t>
            </a:r>
            <a:r>
              <a:rPr lang="zh-CN" altLang="en-US"/>
              <a:t>、</a:t>
            </a:r>
            <a:r>
              <a:rPr lang="en-US" altLang="zh-CN"/>
              <a:t>Consul</a:t>
            </a:r>
          </a:p>
          <a:p>
            <a:r>
              <a:rPr lang="zh-CN" altLang="en-US"/>
              <a:t>日志管理：</a:t>
            </a:r>
            <a:r>
              <a:rPr lang="en-US" altLang="zh-CN"/>
              <a:t>ELK</a:t>
            </a:r>
            <a:r>
              <a:rPr lang="zh-CN" altLang="en-US"/>
              <a:t>、</a:t>
            </a:r>
            <a:r>
              <a:rPr lang="en-US" altLang="zh-CN"/>
              <a:t>Logentries</a:t>
            </a:r>
          </a:p>
          <a:p>
            <a:r>
              <a:rPr lang="zh-CN" altLang="en-US"/>
              <a:t>应用服务器：</a:t>
            </a:r>
            <a:r>
              <a:rPr lang="en-US" altLang="zh-CN"/>
              <a:t>Tomcat</a:t>
            </a:r>
            <a:r>
              <a:rPr lang="zh-CN" altLang="en-US"/>
              <a:t>、</a:t>
            </a:r>
            <a:r>
              <a:rPr lang="en-US" altLang="zh-CN"/>
              <a:t>JBoss</a:t>
            </a:r>
          </a:p>
          <a:p>
            <a:r>
              <a:rPr lang="en-US" altLang="zh-CN"/>
              <a:t>Web</a:t>
            </a:r>
            <a:r>
              <a:rPr lang="zh-CN" altLang="en-US"/>
              <a:t>服务器：</a:t>
            </a:r>
            <a:r>
              <a:rPr lang="en-US" altLang="zh-CN"/>
              <a:t>Apache</a:t>
            </a:r>
            <a:r>
              <a:rPr lang="zh-CN" altLang="en-US"/>
              <a:t>、</a:t>
            </a:r>
            <a:r>
              <a:rPr lang="en-US" altLang="zh-CN"/>
              <a:t>Nginx</a:t>
            </a:r>
            <a:r>
              <a:rPr lang="zh-CN" altLang="en-US"/>
              <a:t>、</a:t>
            </a:r>
            <a:r>
              <a:rPr lang="en-US" altLang="zh-CN"/>
              <a:t>IIS</a:t>
            </a:r>
          </a:p>
          <a:p>
            <a:r>
              <a:rPr lang="zh-CN" altLang="en-US"/>
              <a:t>数据库：</a:t>
            </a:r>
            <a:r>
              <a:rPr lang="en-US" altLang="zh-CN"/>
              <a:t>MySQL</a:t>
            </a:r>
            <a:r>
              <a:rPr lang="zh-CN" altLang="en-US"/>
              <a:t>、</a:t>
            </a:r>
            <a:r>
              <a:rPr lang="en-US" altLang="zh-CN"/>
              <a:t>Oracle</a:t>
            </a:r>
            <a:r>
              <a:rPr lang="zh-CN" altLang="en-US"/>
              <a:t>、</a:t>
            </a:r>
            <a:r>
              <a:rPr lang="en-US" altLang="zh-CN"/>
              <a:t>PostgreSQL</a:t>
            </a:r>
            <a:r>
              <a:rPr lang="zh-CN" altLang="en-US"/>
              <a:t>等关系型数据库；</a:t>
            </a:r>
            <a:r>
              <a:rPr lang="en-US" altLang="zh-CN"/>
              <a:t>cassandra</a:t>
            </a:r>
            <a:r>
              <a:rPr lang="zh-CN" altLang="en-US"/>
              <a:t>、</a:t>
            </a:r>
            <a:r>
              <a:rPr lang="en-US" altLang="zh-CN"/>
              <a:t>mongoDB</a:t>
            </a:r>
            <a:r>
              <a:rPr lang="zh-CN" altLang="en-US"/>
              <a:t>、</a:t>
            </a:r>
            <a:r>
              <a:rPr lang="en-US" altLang="zh-CN"/>
              <a:t>redis</a:t>
            </a:r>
            <a:r>
              <a:rPr lang="zh-CN" altLang="en-US"/>
              <a:t>等</a:t>
            </a:r>
            <a:r>
              <a:rPr lang="en-US" altLang="zh-CN"/>
              <a:t>NoSQL</a:t>
            </a:r>
            <a:r>
              <a:rPr lang="zh-CN" altLang="en-US" smtClean="0"/>
              <a:t>数据库</a:t>
            </a:r>
            <a:endParaRPr lang="en-US" altLang="zh-CN" smtClean="0"/>
          </a:p>
          <a:p>
            <a:endParaRPr lang="en-US" altLang="zh-CN"/>
          </a:p>
          <a:p>
            <a:r>
              <a:rPr lang="zh-CN" altLang="en-US" b="1"/>
              <a:t>工具、</a:t>
            </a:r>
            <a:r>
              <a:rPr lang="en-US" altLang="zh-CN" b="1"/>
              <a:t>CI/CD</a:t>
            </a:r>
            <a:r>
              <a:rPr lang="zh-CN" altLang="en-US" b="1"/>
              <a:t>、</a:t>
            </a:r>
            <a:r>
              <a:rPr lang="en-US" altLang="zh-CN" b="1"/>
              <a:t>DevOps</a:t>
            </a:r>
            <a:r>
              <a:rPr lang="zh-CN" altLang="en-US" b="1"/>
              <a:t>的关系</a:t>
            </a:r>
            <a:r>
              <a:rPr lang="zh-CN" altLang="en-US"/>
              <a:t>：通过技术工具链完成持续</a:t>
            </a:r>
            <a:r>
              <a:rPr lang="zh-CN" altLang="en-US" smtClean="0"/>
              <a:t>集成、</a:t>
            </a:r>
            <a:r>
              <a:rPr lang="zh-CN" altLang="en-US"/>
              <a:t>持续</a:t>
            </a:r>
            <a:r>
              <a:rPr lang="zh-CN" altLang="en-US" smtClean="0"/>
              <a:t>交付、持续部署、用户</a:t>
            </a:r>
            <a:r>
              <a:rPr lang="zh-CN" altLang="en-US"/>
              <a:t>反馈和系统优化的整合，实现跨团队的无缝协作</a:t>
            </a:r>
            <a:r>
              <a:rPr lang="en-US" altLang="zh-CN"/>
              <a:t>(DevOps</a:t>
            </a:r>
            <a:r>
              <a:rPr lang="en-US" altLang="zh-CN" smtClean="0"/>
              <a:t>).</a:t>
            </a:r>
          </a:p>
          <a:p>
            <a:endParaRPr lang="en-US" altLang="zh-CN"/>
          </a:p>
          <a:p>
            <a:r>
              <a:rPr lang="zh-CN" altLang="en-US" b="1"/>
              <a:t>根据实际需要，选择合适的工具组合起来构建</a:t>
            </a:r>
            <a:r>
              <a:rPr lang="en-US" altLang="zh-CN" b="1"/>
              <a:t>CI/CD</a:t>
            </a:r>
            <a:r>
              <a:rPr lang="zh-CN" altLang="en-US" b="1"/>
              <a:t>流水线</a:t>
            </a:r>
            <a:endParaRPr lang="zh-CN" altLang="en-US"/>
          </a:p>
          <a:p>
            <a:r>
              <a:rPr lang="en-US" altLang="zh-CN"/>
              <a:t>Docker + Gogs + Jenkins + MYSQL + Nginx </a:t>
            </a:r>
          </a:p>
          <a:p>
            <a:r>
              <a:rPr lang="en-US" altLang="zh-CN"/>
              <a:t>Docker + GitLab + Drone + Nginx</a:t>
            </a:r>
          </a:p>
          <a:p>
            <a:r>
              <a:rPr lang="en-US" altLang="zh-CN"/>
              <a:t>......</a:t>
            </a:r>
          </a:p>
          <a:p>
            <a:endParaRPr lang="zh-CN" altLang="en-US"/>
          </a:p>
        </p:txBody>
      </p:sp>
      <p:pic>
        <p:nvPicPr>
          <p:cNvPr id="5123" name="Picture 3" descr="http://pic4.zhimg.com/v2-6e19cefe6305676acae30be91991cb9a_b.jpg"/>
          <p:cNvPicPr>
            <a:picLocks noChangeAspect="1" noChangeArrowheads="1"/>
          </p:cNvPicPr>
          <p:nvPr/>
        </p:nvPicPr>
        <p:blipFill rotWithShape="1">
          <a:blip r:embed="rId3">
            <a:extLst>
              <a:ext uri="{28A0092B-C50C-407E-A947-70E740481C1C}">
                <a14:useLocalDpi xmlns:a14="http://schemas.microsoft.com/office/drawing/2010/main" val="0"/>
              </a:ext>
            </a:extLst>
          </a:blip>
          <a:srcRect t="13771"/>
          <a:stretch/>
        </p:blipFill>
        <p:spPr bwMode="auto">
          <a:xfrm>
            <a:off x="6331283" y="317241"/>
            <a:ext cx="5732736" cy="2950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5904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24001" y="0"/>
            <a:ext cx="9144000" cy="6858000"/>
          </a:xfrm>
          <a:prstGeom prst="rect">
            <a:avLst/>
          </a:prstGeom>
          <a:solidFill>
            <a:srgbClr val="00582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zh-CN" altLang="en-US">
              <a:solidFill>
                <a:prstClr val="white"/>
              </a:solidFill>
              <a:latin typeface="Calibri" panose="020F0502020204030204"/>
              <a:ea typeface="等线" panose="02010600030101010101" pitchFamily="2" charset="-122"/>
            </a:endParaRPr>
          </a:p>
        </p:txBody>
      </p:sp>
      <p:sp>
        <p:nvSpPr>
          <p:cNvPr id="5" name="矩形 4"/>
          <p:cNvSpPr/>
          <p:nvPr/>
        </p:nvSpPr>
        <p:spPr>
          <a:xfrm>
            <a:off x="5030642" y="3044282"/>
            <a:ext cx="2130713" cy="769441"/>
          </a:xfrm>
          <a:prstGeom prst="rect">
            <a:avLst/>
          </a:prstGeom>
        </p:spPr>
        <p:txBody>
          <a:bodyPr wrap="none">
            <a:spAutoFit/>
          </a:bodyPr>
          <a:lstStyle/>
          <a:p>
            <a:pPr algn="ctr">
              <a:defRPr/>
            </a:pPr>
            <a:r>
              <a:rPr lang="en-US" altLang="zh-CN" sz="4400" b="1" spc="600">
                <a:solidFill>
                  <a:schemeClr val="bg1"/>
                </a:solidFill>
                <a:latin typeface="微软雅黑" panose="020B0503020204020204" pitchFamily="34" charset="-122"/>
                <a:ea typeface="微软雅黑" panose="020B0503020204020204" pitchFamily="34" charset="-122"/>
              </a:rPr>
              <a:t>4</a:t>
            </a:r>
            <a:r>
              <a:rPr lang="en-US" altLang="zh-CN" sz="4400" b="1" spc="600" smtClean="0">
                <a:solidFill>
                  <a:schemeClr val="bg1"/>
                </a:solidFill>
                <a:latin typeface="微软雅黑" panose="020B0503020204020204" pitchFamily="34" charset="-122"/>
                <a:ea typeface="微软雅黑" panose="020B0503020204020204" pitchFamily="34" charset="-122"/>
              </a:rPr>
              <a:t>.</a:t>
            </a:r>
            <a:r>
              <a:rPr lang="zh-CN" altLang="en-US" sz="4400" b="1" spc="600" smtClean="0">
                <a:solidFill>
                  <a:schemeClr val="bg1"/>
                </a:solidFill>
                <a:latin typeface="微软雅黑" panose="020B0503020204020204" pitchFamily="34" charset="-122"/>
                <a:ea typeface="微软雅黑" panose="020B0503020204020204" pitchFamily="34" charset="-122"/>
              </a:rPr>
              <a:t>案例</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68900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6836" y="317241"/>
            <a:ext cx="10846275" cy="523220"/>
          </a:xfrm>
          <a:prstGeom prst="rect">
            <a:avLst/>
          </a:prstGeom>
          <a:noFill/>
        </p:spPr>
        <p:txBody>
          <a:bodyPr wrap="square" rtlCol="0">
            <a:spAutoFit/>
          </a:bodyPr>
          <a:lstStyle/>
          <a:p>
            <a:pPr defTabSz="457200">
              <a:defRPr/>
            </a:pPr>
            <a:r>
              <a:rPr lang="zh-CN" altLang="en-US" sz="2800" b="1"/>
              <a:t>使用</a:t>
            </a:r>
            <a:r>
              <a:rPr lang="en-US" altLang="zh-CN" sz="2800" b="1"/>
              <a:t>Jenkins</a:t>
            </a:r>
            <a:r>
              <a:rPr lang="zh-CN" altLang="en-US" sz="2800" b="1"/>
              <a:t>、</a:t>
            </a:r>
            <a:r>
              <a:rPr lang="en-US" altLang="zh-CN" sz="2800" b="1"/>
              <a:t>Docker</a:t>
            </a:r>
            <a:r>
              <a:rPr lang="zh-CN" altLang="en-US" sz="2800" b="1"/>
              <a:t>构建</a:t>
            </a:r>
            <a:r>
              <a:rPr lang="en-US" altLang="zh-CN" sz="2800" b="1"/>
              <a:t>CI/CD</a:t>
            </a:r>
            <a:r>
              <a:rPr lang="zh-CN" altLang="en-US" sz="2800" b="1" smtClean="0"/>
              <a:t>流水线</a:t>
            </a:r>
            <a:endParaRPr lang="zh-CN" altLang="en-US" sz="2800" b="1" dirty="0">
              <a:solidFill>
                <a:prstClr val="black"/>
              </a:solidFill>
              <a:latin typeface="思源黑体 CN" panose="020B0500000000000000" pitchFamily="34" charset="-122"/>
              <a:ea typeface="思源黑体 CN" panose="020B0500000000000000" pitchFamily="34" charset="-122"/>
            </a:endParaRPr>
          </a:p>
        </p:txBody>
      </p:sp>
      <p:sp>
        <p:nvSpPr>
          <p:cNvPr id="23" name="矩形 22"/>
          <p:cNvSpPr/>
          <p:nvPr/>
        </p:nvSpPr>
        <p:spPr>
          <a:xfrm>
            <a:off x="1524000" y="6181381"/>
            <a:ext cx="9144000" cy="676621"/>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zh-CN" altLang="en-US">
              <a:solidFill>
                <a:prstClr val="white"/>
              </a:solidFill>
              <a:latin typeface="思源黑体 CN" panose="020B0500000000000000" pitchFamily="34" charset="-122"/>
              <a:ea typeface="思源黑体 CN" panose="020B0500000000000000" pitchFamily="34" charset="-122"/>
            </a:endParaRPr>
          </a:p>
        </p:txBody>
      </p:sp>
      <p:sp>
        <p:nvSpPr>
          <p:cNvPr id="6" name="页脚占位符 14"/>
          <p:cNvSpPr>
            <a:spLocks noGrp="1"/>
          </p:cNvSpPr>
          <p:nvPr>
            <p:ph type="ftr" sz="quarter" idx="11"/>
          </p:nvPr>
        </p:nvSpPr>
        <p:spPr>
          <a:xfrm>
            <a:off x="1697062" y="6563426"/>
            <a:ext cx="3676604" cy="365125"/>
          </a:xfrm>
        </p:spPr>
        <p:txBody>
          <a:bodyPr/>
          <a:lstStyle/>
          <a:p>
            <a:pPr lvl="0" algn="l">
              <a:defRPr/>
            </a:pPr>
            <a:r>
              <a:rPr lang="it-IT" altLang="zh-CN" sz="1400" b="1" kern="0" smtClean="0">
                <a:solidFill>
                  <a:prstClr val="white"/>
                </a:solidFill>
                <a:latin typeface="Times New Roman" panose="02020503050405090304" pitchFamily="18" charset="0"/>
                <a:ea typeface="微软雅黑" panose="020B0503020204020204" pitchFamily="34" charset="-122"/>
                <a:cs typeface="Times New Roman" panose="02020503050405090304" pitchFamily="18" charset="0"/>
              </a:rPr>
              <a:t>CI/CD </a:t>
            </a:r>
            <a:r>
              <a:rPr lang="it-IT" altLang="zh-CN" sz="1400" b="1" kern="0">
                <a:solidFill>
                  <a:prstClr val="white"/>
                </a:solidFill>
                <a:latin typeface="Times New Roman" panose="02020503050405090304" pitchFamily="18" charset="0"/>
                <a:ea typeface="微软雅黑" panose="020B0503020204020204" pitchFamily="34" charset="-122"/>
                <a:cs typeface="Times New Roman" panose="02020503050405090304" pitchFamily="18" charset="0"/>
              </a:rPr>
              <a:t>Pipeline </a:t>
            </a:r>
            <a:r>
              <a:rPr lang="zh-CN" altLang="it-IT" sz="1400" b="1" kern="0">
                <a:solidFill>
                  <a:prstClr val="white"/>
                </a:solidFill>
                <a:latin typeface="Times New Roman" panose="02020503050405090304" pitchFamily="18" charset="0"/>
                <a:ea typeface="微软雅黑" panose="020B0503020204020204" pitchFamily="34" charset="-122"/>
                <a:cs typeface="Times New Roman" panose="02020503050405090304" pitchFamily="18" charset="0"/>
              </a:rPr>
              <a:t>原理、使用工具与案例</a:t>
            </a:r>
            <a:endParaRPr lang="zh-CN" altLang="zh-CN" sz="1400" b="1" kern="0">
              <a:solidFill>
                <a:prstClr val="white"/>
              </a:solidFill>
              <a:latin typeface="Times New Roman" panose="02020503050405090304" pitchFamily="18" charset="0"/>
              <a:ea typeface="微软雅黑" panose="020B0503020204020204" pitchFamily="34" charset="-122"/>
              <a:cs typeface="Times New Roman" panose="02020503050405090304" pitchFamily="18" charset="0"/>
            </a:endParaRPr>
          </a:p>
          <a:p>
            <a:pPr algn="l">
              <a:defRPr/>
            </a:pPr>
            <a:endParaRPr lang="zh-CN" altLang="en-US" sz="1400" b="1" kern="0" smtClean="0">
              <a:solidFill>
                <a:prstClr val="white"/>
              </a:solidFill>
              <a:latin typeface="Times New Roman" panose="02020503050405090304" pitchFamily="18" charset="0"/>
              <a:ea typeface="微软雅黑" panose="020B0503020204020204" pitchFamily="34" charset="-122"/>
              <a:cs typeface="Times New Roman" panose="02020503050405090304" pitchFamily="18" charset="0"/>
            </a:endParaRPr>
          </a:p>
          <a:p>
            <a:pPr algn="l">
              <a:defRPr/>
            </a:pPr>
            <a:endParaRPr lang="en-US" altLang="zh-CN" sz="1400" b="1" kern="0" dirty="0">
              <a:solidFill>
                <a:prstClr val="white"/>
              </a:solidFill>
              <a:latin typeface="Times New Roman" panose="02020503050405090304" pitchFamily="18" charset="0"/>
              <a:ea typeface="微软雅黑" panose="020B0503020204020204" pitchFamily="34" charset="-122"/>
              <a:cs typeface="Times New Roman" panose="02020503050405090304" pitchFamily="18" charset="0"/>
            </a:endParaRPr>
          </a:p>
        </p:txBody>
      </p:sp>
      <p:sp>
        <p:nvSpPr>
          <p:cNvPr id="3" name="文本框 2"/>
          <p:cNvSpPr txBox="1"/>
          <p:nvPr/>
        </p:nvSpPr>
        <p:spPr>
          <a:xfrm>
            <a:off x="453656" y="993906"/>
            <a:ext cx="11610363" cy="3970318"/>
          </a:xfrm>
          <a:prstGeom prst="rect">
            <a:avLst/>
          </a:prstGeom>
          <a:noFill/>
        </p:spPr>
        <p:txBody>
          <a:bodyPr wrap="square" rtlCol="0">
            <a:spAutoFit/>
          </a:bodyPr>
          <a:lstStyle/>
          <a:p>
            <a:r>
              <a:rPr lang="zh-CN" altLang="en-US" smtClean="0"/>
              <a:t>目标：将</a:t>
            </a:r>
            <a:r>
              <a:rPr lang="zh-CN" altLang="en-US"/>
              <a:t>软件开发生命周期的整个过程都自动化，即从开发人员向代码库中提交代码开始，到将此代码投入生产环境中使用为止，全部自动化完成。</a:t>
            </a:r>
            <a:endParaRPr lang="en-US" altLang="zh-CN" smtClean="0"/>
          </a:p>
          <a:p>
            <a:endParaRPr lang="en-US" altLang="zh-CN"/>
          </a:p>
          <a:p>
            <a:endParaRPr lang="en-US" altLang="zh-CN" smtClean="0"/>
          </a:p>
          <a:p>
            <a:r>
              <a:rPr lang="zh-CN" altLang="en-US" smtClean="0"/>
              <a:t>使用</a:t>
            </a:r>
            <a:r>
              <a:rPr lang="zh-CN" altLang="en-US"/>
              <a:t>码云</a:t>
            </a:r>
            <a:r>
              <a:rPr lang="en-US" altLang="zh-CN"/>
              <a:t>+jenkins+docker</a:t>
            </a:r>
            <a:r>
              <a:rPr lang="zh-CN" altLang="en-US"/>
              <a:t>来部署</a:t>
            </a:r>
            <a:r>
              <a:rPr lang="en-US" altLang="zh-CN"/>
              <a:t>springboot</a:t>
            </a:r>
            <a:r>
              <a:rPr lang="zh-CN" altLang="en-US" smtClean="0"/>
              <a:t>项目</a:t>
            </a:r>
            <a:endParaRPr lang="en-US" altLang="zh-CN" smtClean="0"/>
          </a:p>
          <a:p>
            <a:endParaRPr lang="en-US" altLang="zh-CN" smtClean="0"/>
          </a:p>
          <a:p>
            <a:endParaRPr lang="en-US" altLang="zh-CN" smtClean="0"/>
          </a:p>
          <a:p>
            <a:pPr marL="285750" indent="-285750">
              <a:buFont typeface="Arial" pitchFamily="34" charset="0"/>
              <a:buChar char="•"/>
            </a:pPr>
            <a:r>
              <a:rPr lang="zh-CN" altLang="en-US" b="1" smtClean="0"/>
              <a:t>码</a:t>
            </a:r>
            <a:r>
              <a:rPr lang="zh-CN" altLang="en-US" b="1"/>
              <a:t>云</a:t>
            </a:r>
            <a:r>
              <a:rPr lang="zh-CN" altLang="en-US"/>
              <a:t>：基于</a:t>
            </a:r>
            <a:r>
              <a:rPr lang="en-US" altLang="zh-CN"/>
              <a:t>Git</a:t>
            </a:r>
            <a:r>
              <a:rPr lang="zh-CN" altLang="en-US"/>
              <a:t>的代码托管和研发协作平台，是一个供开发人员提交代码的仓库</a:t>
            </a:r>
            <a:r>
              <a:rPr lang="zh-CN" altLang="en-US" smtClean="0"/>
              <a:t>。</a:t>
            </a:r>
            <a:endParaRPr lang="en-US" altLang="zh-CN" smtClean="0"/>
          </a:p>
          <a:p>
            <a:pPr marL="285750" indent="-285750">
              <a:buFont typeface="Arial" pitchFamily="34" charset="0"/>
              <a:buChar char="•"/>
            </a:pPr>
            <a:endParaRPr lang="zh-CN" altLang="en-US"/>
          </a:p>
          <a:p>
            <a:pPr marL="285750" indent="-285750">
              <a:buFont typeface="Arial" pitchFamily="34" charset="0"/>
              <a:buChar char="•"/>
            </a:pPr>
            <a:r>
              <a:rPr lang="en-US" altLang="zh-CN" b="1"/>
              <a:t>Jenkins</a:t>
            </a:r>
            <a:r>
              <a:rPr lang="en-US" altLang="zh-CN"/>
              <a:t> </a:t>
            </a:r>
            <a:r>
              <a:rPr lang="zh-CN" altLang="en-US"/>
              <a:t>：持续集成、交付、部署（软件</a:t>
            </a:r>
            <a:r>
              <a:rPr lang="en-US" altLang="zh-CN"/>
              <a:t>/</a:t>
            </a:r>
            <a:r>
              <a:rPr lang="zh-CN" altLang="en-US"/>
              <a:t>代码的编译、打包、部署）的基于</a:t>
            </a:r>
            <a:r>
              <a:rPr lang="en-US" altLang="zh-CN"/>
              <a:t>web</a:t>
            </a:r>
            <a:r>
              <a:rPr lang="zh-CN" altLang="en-US"/>
              <a:t>界面的平台，可安装各种插件</a:t>
            </a:r>
            <a:r>
              <a:rPr lang="zh-CN" altLang="en-US" smtClean="0"/>
              <a:t>处理</a:t>
            </a:r>
            <a:r>
              <a:rPr lang="en-US" altLang="zh-CN" smtClean="0"/>
              <a:t>	</a:t>
            </a:r>
            <a:r>
              <a:rPr lang="zh-CN" altLang="en-US" smtClean="0"/>
              <a:t>任何</a:t>
            </a:r>
            <a:r>
              <a:rPr lang="zh-CN" altLang="en-US"/>
              <a:t>类型的构建或持续集成</a:t>
            </a:r>
            <a:r>
              <a:rPr lang="zh-CN" altLang="en-US" smtClean="0"/>
              <a:t>。</a:t>
            </a:r>
            <a:endParaRPr lang="en-US" altLang="zh-CN" smtClean="0"/>
          </a:p>
          <a:p>
            <a:endParaRPr lang="zh-CN" altLang="en-US"/>
          </a:p>
          <a:p>
            <a:pPr marL="285750" indent="-285750">
              <a:buFont typeface="Arial" pitchFamily="34" charset="0"/>
              <a:buChar char="•"/>
            </a:pPr>
            <a:r>
              <a:rPr lang="en-US" altLang="zh-CN" b="1"/>
              <a:t>docker</a:t>
            </a:r>
            <a:r>
              <a:rPr lang="zh-CN" altLang="en-US"/>
              <a:t>：保证开发环境和生产环境一致，方便部署。</a:t>
            </a:r>
          </a:p>
          <a:p>
            <a:endParaRPr lang="en-US" altLang="zh-CN" smtClean="0"/>
          </a:p>
        </p:txBody>
      </p:sp>
    </p:spTree>
    <p:extLst>
      <p:ext uri="{BB962C8B-B14F-4D97-AF65-F5344CB8AC3E}">
        <p14:creationId xmlns:p14="http://schemas.microsoft.com/office/powerpoint/2010/main" val="27959040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6836" y="317241"/>
            <a:ext cx="10846275" cy="523220"/>
          </a:xfrm>
          <a:prstGeom prst="rect">
            <a:avLst/>
          </a:prstGeom>
          <a:noFill/>
        </p:spPr>
        <p:txBody>
          <a:bodyPr wrap="square" rtlCol="0">
            <a:spAutoFit/>
          </a:bodyPr>
          <a:lstStyle/>
          <a:p>
            <a:pPr defTabSz="457200">
              <a:defRPr/>
            </a:pPr>
            <a:r>
              <a:rPr lang="en-US" altLang="zh-CN" sz="2800" b="1"/>
              <a:t>1</a:t>
            </a:r>
            <a:r>
              <a:rPr lang="zh-CN" altLang="en-US" sz="2800" b="1"/>
              <a:t>、</a:t>
            </a:r>
            <a:r>
              <a:rPr lang="en-US" altLang="zh-CN" sz="2800" b="1"/>
              <a:t>springboot</a:t>
            </a:r>
            <a:r>
              <a:rPr lang="zh-CN" altLang="en-US" sz="2800" b="1"/>
              <a:t>项目</a:t>
            </a:r>
            <a:endParaRPr lang="zh-CN" altLang="en-US" sz="2800" b="1" dirty="0">
              <a:solidFill>
                <a:prstClr val="black"/>
              </a:solidFill>
              <a:latin typeface="思源黑体 CN" panose="020B0500000000000000" pitchFamily="34" charset="-122"/>
              <a:ea typeface="思源黑体 CN" panose="020B0500000000000000" pitchFamily="34" charset="-122"/>
            </a:endParaRPr>
          </a:p>
        </p:txBody>
      </p:sp>
      <p:sp>
        <p:nvSpPr>
          <p:cNvPr id="23" name="矩形 22"/>
          <p:cNvSpPr/>
          <p:nvPr/>
        </p:nvSpPr>
        <p:spPr>
          <a:xfrm>
            <a:off x="1524000" y="6181381"/>
            <a:ext cx="9144000" cy="676621"/>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zh-CN" altLang="en-US">
              <a:solidFill>
                <a:prstClr val="white"/>
              </a:solidFill>
              <a:latin typeface="思源黑体 CN" panose="020B0500000000000000" pitchFamily="34" charset="-122"/>
              <a:ea typeface="思源黑体 CN" panose="020B0500000000000000" pitchFamily="34" charset="-122"/>
            </a:endParaRPr>
          </a:p>
        </p:txBody>
      </p:sp>
      <p:sp>
        <p:nvSpPr>
          <p:cNvPr id="6" name="页脚占位符 14"/>
          <p:cNvSpPr>
            <a:spLocks noGrp="1"/>
          </p:cNvSpPr>
          <p:nvPr>
            <p:ph type="ftr" sz="quarter" idx="11"/>
          </p:nvPr>
        </p:nvSpPr>
        <p:spPr>
          <a:xfrm>
            <a:off x="1697062" y="6563426"/>
            <a:ext cx="3676604" cy="365125"/>
          </a:xfrm>
        </p:spPr>
        <p:txBody>
          <a:bodyPr/>
          <a:lstStyle/>
          <a:p>
            <a:pPr lvl="0" algn="l">
              <a:defRPr/>
            </a:pPr>
            <a:r>
              <a:rPr lang="it-IT" altLang="zh-CN" sz="1400" b="1" kern="0" smtClean="0">
                <a:solidFill>
                  <a:prstClr val="white"/>
                </a:solidFill>
                <a:latin typeface="Times New Roman" panose="02020503050405090304" pitchFamily="18" charset="0"/>
                <a:ea typeface="微软雅黑" panose="020B0503020204020204" pitchFamily="34" charset="-122"/>
                <a:cs typeface="Times New Roman" panose="02020503050405090304" pitchFamily="18" charset="0"/>
              </a:rPr>
              <a:t>CI/CD </a:t>
            </a:r>
            <a:r>
              <a:rPr lang="it-IT" altLang="zh-CN" sz="1400" b="1" kern="0">
                <a:solidFill>
                  <a:prstClr val="white"/>
                </a:solidFill>
                <a:latin typeface="Times New Roman" panose="02020503050405090304" pitchFamily="18" charset="0"/>
                <a:ea typeface="微软雅黑" panose="020B0503020204020204" pitchFamily="34" charset="-122"/>
                <a:cs typeface="Times New Roman" panose="02020503050405090304" pitchFamily="18" charset="0"/>
              </a:rPr>
              <a:t>Pipeline </a:t>
            </a:r>
            <a:r>
              <a:rPr lang="zh-CN" altLang="it-IT" sz="1400" b="1" kern="0">
                <a:solidFill>
                  <a:prstClr val="white"/>
                </a:solidFill>
                <a:latin typeface="Times New Roman" panose="02020503050405090304" pitchFamily="18" charset="0"/>
                <a:ea typeface="微软雅黑" panose="020B0503020204020204" pitchFamily="34" charset="-122"/>
                <a:cs typeface="Times New Roman" panose="02020503050405090304" pitchFamily="18" charset="0"/>
              </a:rPr>
              <a:t>原理、使用工具与案例</a:t>
            </a:r>
            <a:endParaRPr lang="zh-CN" altLang="zh-CN" sz="1400" b="1" kern="0">
              <a:solidFill>
                <a:prstClr val="white"/>
              </a:solidFill>
              <a:latin typeface="Times New Roman" panose="02020503050405090304" pitchFamily="18" charset="0"/>
              <a:ea typeface="微软雅黑" panose="020B0503020204020204" pitchFamily="34" charset="-122"/>
              <a:cs typeface="Times New Roman" panose="02020503050405090304" pitchFamily="18" charset="0"/>
            </a:endParaRPr>
          </a:p>
          <a:p>
            <a:pPr algn="l">
              <a:defRPr/>
            </a:pPr>
            <a:endParaRPr lang="zh-CN" altLang="en-US" sz="1400" b="1" kern="0" smtClean="0">
              <a:solidFill>
                <a:prstClr val="white"/>
              </a:solidFill>
              <a:latin typeface="Times New Roman" panose="02020503050405090304" pitchFamily="18" charset="0"/>
              <a:ea typeface="微软雅黑" panose="020B0503020204020204" pitchFamily="34" charset="-122"/>
              <a:cs typeface="Times New Roman" panose="02020503050405090304" pitchFamily="18" charset="0"/>
            </a:endParaRPr>
          </a:p>
          <a:p>
            <a:pPr algn="l">
              <a:defRPr/>
            </a:pPr>
            <a:endParaRPr lang="en-US" altLang="zh-CN" sz="1400" b="1" kern="0" dirty="0">
              <a:solidFill>
                <a:prstClr val="white"/>
              </a:solidFill>
              <a:latin typeface="Times New Roman" panose="02020503050405090304" pitchFamily="18" charset="0"/>
              <a:ea typeface="微软雅黑" panose="020B0503020204020204" pitchFamily="34" charset="-122"/>
              <a:cs typeface="Times New Roman" panose="02020503050405090304" pitchFamily="18" charset="0"/>
            </a:endParaRPr>
          </a:p>
        </p:txBody>
      </p:sp>
      <p:sp>
        <p:nvSpPr>
          <p:cNvPr id="3" name="文本框 2"/>
          <p:cNvSpPr txBox="1"/>
          <p:nvPr/>
        </p:nvSpPr>
        <p:spPr>
          <a:xfrm>
            <a:off x="290818" y="1831033"/>
            <a:ext cx="11610363" cy="3139321"/>
          </a:xfrm>
          <a:prstGeom prst="rect">
            <a:avLst/>
          </a:prstGeom>
          <a:noFill/>
        </p:spPr>
        <p:txBody>
          <a:bodyPr wrap="square" rtlCol="0">
            <a:spAutoFit/>
          </a:bodyPr>
          <a:lstStyle/>
          <a:p>
            <a:r>
              <a:rPr lang="zh-CN" altLang="en-US"/>
              <a:t>首先写一个最简单的只有响应</a:t>
            </a:r>
            <a:r>
              <a:rPr lang="en-US" altLang="zh-CN"/>
              <a:t>"hello spring boot"</a:t>
            </a:r>
            <a:r>
              <a:rPr lang="zh-CN" altLang="en-US"/>
              <a:t>的</a:t>
            </a:r>
            <a:r>
              <a:rPr lang="en-US" altLang="zh-CN"/>
              <a:t>springboot</a:t>
            </a:r>
            <a:r>
              <a:rPr lang="zh-CN" altLang="en-US"/>
              <a:t>项目，编写</a:t>
            </a:r>
            <a:r>
              <a:rPr lang="en-US" altLang="zh-CN"/>
              <a:t>Dockerfile</a:t>
            </a:r>
            <a:r>
              <a:rPr lang="zh-CN" altLang="en-US" smtClean="0"/>
              <a:t>：</a:t>
            </a:r>
            <a:endParaRPr lang="en-US" altLang="zh-CN" smtClean="0"/>
          </a:p>
          <a:p>
            <a:endParaRPr lang="en-US" altLang="zh-CN"/>
          </a:p>
          <a:p>
            <a:endParaRPr lang="en-US" altLang="zh-CN" smtClean="0"/>
          </a:p>
          <a:p>
            <a:endParaRPr lang="en-US" altLang="zh-CN"/>
          </a:p>
          <a:p>
            <a:endParaRPr lang="en-US" altLang="zh-CN" smtClean="0"/>
          </a:p>
          <a:p>
            <a:endParaRPr lang="en-US" altLang="zh-CN"/>
          </a:p>
          <a:p>
            <a:endParaRPr lang="en-US" altLang="zh-CN" smtClean="0"/>
          </a:p>
          <a:p>
            <a:endParaRPr lang="en-US" altLang="zh-CN"/>
          </a:p>
          <a:p>
            <a:endParaRPr lang="en-US" altLang="zh-CN" smtClean="0"/>
          </a:p>
          <a:p>
            <a:endParaRPr lang="en-US" altLang="zh-CN"/>
          </a:p>
          <a:p>
            <a:r>
              <a:rPr lang="zh-CN" altLang="en-US" smtClean="0"/>
              <a:t>上传</a:t>
            </a:r>
            <a:r>
              <a:rPr lang="zh-CN" altLang="en-US"/>
              <a:t>此项目</a:t>
            </a:r>
            <a:r>
              <a:rPr lang="zh-CN" altLang="en-US" smtClean="0"/>
              <a:t>到</a:t>
            </a:r>
            <a:r>
              <a:rPr lang="zh-CN" altLang="en-US"/>
              <a:t>码云</a:t>
            </a:r>
            <a:r>
              <a:rPr lang="zh-CN" altLang="en-US" smtClean="0"/>
              <a:t>上</a:t>
            </a:r>
            <a:endParaRPr lang="en-US" altLang="zh-CN" smtClean="0"/>
          </a:p>
        </p:txBody>
      </p:sp>
      <p:pic>
        <p:nvPicPr>
          <p:cNvPr id="9217"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794" y="2401047"/>
            <a:ext cx="10340355" cy="1999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3277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6836" y="317241"/>
            <a:ext cx="10846275" cy="523220"/>
          </a:xfrm>
          <a:prstGeom prst="rect">
            <a:avLst/>
          </a:prstGeom>
          <a:noFill/>
        </p:spPr>
        <p:txBody>
          <a:bodyPr wrap="square" rtlCol="0">
            <a:spAutoFit/>
          </a:bodyPr>
          <a:lstStyle/>
          <a:p>
            <a:pPr defTabSz="457200">
              <a:defRPr/>
            </a:pPr>
            <a:r>
              <a:rPr lang="en-US" altLang="zh-CN" sz="2800" b="1"/>
              <a:t>2</a:t>
            </a:r>
            <a:r>
              <a:rPr lang="zh-CN" altLang="en-US" sz="2800" b="1"/>
              <a:t>、安装和配置</a:t>
            </a:r>
            <a:r>
              <a:rPr lang="en-US" altLang="zh-CN" sz="2800" b="1"/>
              <a:t>Jenkins</a:t>
            </a:r>
            <a:endParaRPr lang="zh-CN" altLang="en-US" sz="2800" b="1" dirty="0">
              <a:solidFill>
                <a:prstClr val="black"/>
              </a:solidFill>
              <a:latin typeface="思源黑体 CN" panose="020B0500000000000000" pitchFamily="34" charset="-122"/>
              <a:ea typeface="思源黑体 CN" panose="020B0500000000000000" pitchFamily="34" charset="-122"/>
            </a:endParaRPr>
          </a:p>
        </p:txBody>
      </p:sp>
      <p:sp>
        <p:nvSpPr>
          <p:cNvPr id="23" name="矩形 22"/>
          <p:cNvSpPr/>
          <p:nvPr/>
        </p:nvSpPr>
        <p:spPr>
          <a:xfrm>
            <a:off x="1524000" y="6181381"/>
            <a:ext cx="9144000" cy="676621"/>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zh-CN" altLang="en-US">
              <a:solidFill>
                <a:prstClr val="white"/>
              </a:solidFill>
              <a:latin typeface="思源黑体 CN" panose="020B0500000000000000" pitchFamily="34" charset="-122"/>
              <a:ea typeface="思源黑体 CN" panose="020B0500000000000000" pitchFamily="34" charset="-122"/>
            </a:endParaRPr>
          </a:p>
        </p:txBody>
      </p:sp>
      <p:sp>
        <p:nvSpPr>
          <p:cNvPr id="6" name="页脚占位符 14"/>
          <p:cNvSpPr>
            <a:spLocks noGrp="1"/>
          </p:cNvSpPr>
          <p:nvPr>
            <p:ph type="ftr" sz="quarter" idx="11"/>
          </p:nvPr>
        </p:nvSpPr>
        <p:spPr>
          <a:xfrm>
            <a:off x="1697062" y="6563426"/>
            <a:ext cx="3676604" cy="365125"/>
          </a:xfrm>
        </p:spPr>
        <p:txBody>
          <a:bodyPr/>
          <a:lstStyle/>
          <a:p>
            <a:pPr lvl="0" algn="l">
              <a:defRPr/>
            </a:pPr>
            <a:r>
              <a:rPr lang="it-IT" altLang="zh-CN" sz="1400" b="1" kern="0" smtClean="0">
                <a:solidFill>
                  <a:prstClr val="white"/>
                </a:solidFill>
                <a:latin typeface="Times New Roman" panose="02020503050405090304" pitchFamily="18" charset="0"/>
                <a:ea typeface="微软雅黑" panose="020B0503020204020204" pitchFamily="34" charset="-122"/>
                <a:cs typeface="Times New Roman" panose="02020503050405090304" pitchFamily="18" charset="0"/>
              </a:rPr>
              <a:t>CI/CD </a:t>
            </a:r>
            <a:r>
              <a:rPr lang="it-IT" altLang="zh-CN" sz="1400" b="1" kern="0">
                <a:solidFill>
                  <a:prstClr val="white"/>
                </a:solidFill>
                <a:latin typeface="Times New Roman" panose="02020503050405090304" pitchFamily="18" charset="0"/>
                <a:ea typeface="微软雅黑" panose="020B0503020204020204" pitchFamily="34" charset="-122"/>
                <a:cs typeface="Times New Roman" panose="02020503050405090304" pitchFamily="18" charset="0"/>
              </a:rPr>
              <a:t>Pipeline </a:t>
            </a:r>
            <a:r>
              <a:rPr lang="zh-CN" altLang="it-IT" sz="1400" b="1" kern="0">
                <a:solidFill>
                  <a:prstClr val="white"/>
                </a:solidFill>
                <a:latin typeface="Times New Roman" panose="02020503050405090304" pitchFamily="18" charset="0"/>
                <a:ea typeface="微软雅黑" panose="020B0503020204020204" pitchFamily="34" charset="-122"/>
                <a:cs typeface="Times New Roman" panose="02020503050405090304" pitchFamily="18" charset="0"/>
              </a:rPr>
              <a:t>原理、使用工具与案例</a:t>
            </a:r>
            <a:endParaRPr lang="zh-CN" altLang="zh-CN" sz="1400" b="1" kern="0">
              <a:solidFill>
                <a:prstClr val="white"/>
              </a:solidFill>
              <a:latin typeface="Times New Roman" panose="02020503050405090304" pitchFamily="18" charset="0"/>
              <a:ea typeface="微软雅黑" panose="020B0503020204020204" pitchFamily="34" charset="-122"/>
              <a:cs typeface="Times New Roman" panose="02020503050405090304" pitchFamily="18" charset="0"/>
            </a:endParaRPr>
          </a:p>
          <a:p>
            <a:pPr algn="l">
              <a:defRPr/>
            </a:pPr>
            <a:endParaRPr lang="zh-CN" altLang="en-US" sz="1400" b="1" kern="0" smtClean="0">
              <a:solidFill>
                <a:prstClr val="white"/>
              </a:solidFill>
              <a:latin typeface="Times New Roman" panose="02020503050405090304" pitchFamily="18" charset="0"/>
              <a:ea typeface="微软雅黑" panose="020B0503020204020204" pitchFamily="34" charset="-122"/>
              <a:cs typeface="Times New Roman" panose="02020503050405090304" pitchFamily="18" charset="0"/>
            </a:endParaRPr>
          </a:p>
          <a:p>
            <a:pPr algn="l">
              <a:defRPr/>
            </a:pPr>
            <a:endParaRPr lang="en-US" altLang="zh-CN" sz="1400" b="1" kern="0" dirty="0">
              <a:solidFill>
                <a:prstClr val="white"/>
              </a:solidFill>
              <a:latin typeface="Times New Roman" panose="02020503050405090304" pitchFamily="18" charset="0"/>
              <a:ea typeface="微软雅黑" panose="020B0503020204020204" pitchFamily="34" charset="-122"/>
              <a:cs typeface="Times New Roman" panose="02020503050405090304" pitchFamily="18" charset="0"/>
            </a:endParaRPr>
          </a:p>
        </p:txBody>
      </p:sp>
      <p:sp>
        <p:nvSpPr>
          <p:cNvPr id="3" name="文本框 2"/>
          <p:cNvSpPr txBox="1"/>
          <p:nvPr/>
        </p:nvSpPr>
        <p:spPr>
          <a:xfrm>
            <a:off x="290818" y="993906"/>
            <a:ext cx="11610363" cy="5447645"/>
          </a:xfrm>
          <a:prstGeom prst="rect">
            <a:avLst/>
          </a:prstGeom>
          <a:noFill/>
        </p:spPr>
        <p:txBody>
          <a:bodyPr wrap="square" rtlCol="0">
            <a:spAutoFit/>
          </a:bodyPr>
          <a:lstStyle/>
          <a:p>
            <a:r>
              <a:rPr lang="zh-CN" altLang="en-US" sz="2400" b="1"/>
              <a:t>安装</a:t>
            </a:r>
          </a:p>
          <a:p>
            <a:pPr marL="342900" indent="-342900">
              <a:buFont typeface="+mj-lt"/>
              <a:buAutoNum type="arabicPeriod"/>
            </a:pPr>
            <a:r>
              <a:rPr lang="en-US" altLang="zh-CN" smtClean="0"/>
              <a:t>Jenkins</a:t>
            </a:r>
            <a:r>
              <a:rPr lang="zh-CN" altLang="en-US"/>
              <a:t>是基于</a:t>
            </a:r>
            <a:r>
              <a:rPr lang="en-US" altLang="zh-CN"/>
              <a:t>Java</a:t>
            </a:r>
            <a:r>
              <a:rPr lang="zh-CN" altLang="en-US"/>
              <a:t>语言开发的，所以需要先安装</a:t>
            </a:r>
            <a:r>
              <a:rPr lang="en-US" altLang="zh-CN"/>
              <a:t>JDK〔Java development kit〕Java</a:t>
            </a:r>
            <a:r>
              <a:rPr lang="zh-CN" altLang="en-US"/>
              <a:t>开发组件。</a:t>
            </a:r>
          </a:p>
          <a:p>
            <a:pPr marL="342900" indent="-342900">
              <a:buFont typeface="+mj-lt"/>
              <a:buAutoNum type="arabicPeriod"/>
            </a:pPr>
            <a:r>
              <a:rPr lang="zh-CN" altLang="en-US"/>
              <a:t>这里通过</a:t>
            </a:r>
            <a:r>
              <a:rPr lang="en-US" altLang="zh-CN"/>
              <a:t>tomcat</a:t>
            </a:r>
            <a:r>
              <a:rPr lang="zh-CN" altLang="en-US"/>
              <a:t>来启动</a:t>
            </a:r>
            <a:r>
              <a:rPr lang="en-US" altLang="zh-CN"/>
              <a:t>Jenkins</a:t>
            </a:r>
            <a:r>
              <a:rPr lang="zh-CN" altLang="en-US"/>
              <a:t>，因此先安装</a:t>
            </a:r>
            <a:r>
              <a:rPr lang="en-US" altLang="zh-CN"/>
              <a:t>tomcat</a:t>
            </a:r>
            <a:r>
              <a:rPr lang="zh-CN" altLang="en-US"/>
              <a:t>。</a:t>
            </a:r>
          </a:p>
          <a:p>
            <a:pPr marL="342900" indent="-342900">
              <a:buFont typeface="+mj-lt"/>
              <a:buAutoNum type="arabicPeriod"/>
            </a:pPr>
            <a:r>
              <a:rPr lang="zh-CN" altLang="en-US"/>
              <a:t>到官网</a:t>
            </a:r>
            <a:r>
              <a:rPr lang="en-US" altLang="zh-CN">
                <a:hlinkClick r:id="rId3"/>
              </a:rPr>
              <a:t>https://jenkins.io/download/</a:t>
            </a:r>
            <a:r>
              <a:rPr lang="zh-CN" altLang="en-US"/>
              <a:t> 下载</a:t>
            </a:r>
            <a:r>
              <a:rPr lang="en-US" altLang="zh-CN"/>
              <a:t>Jenkins</a:t>
            </a:r>
            <a:r>
              <a:rPr lang="zh-CN" altLang="en-US"/>
              <a:t>的</a:t>
            </a:r>
            <a:r>
              <a:rPr lang="en-US" altLang="zh-CN"/>
              <a:t>war</a:t>
            </a:r>
            <a:r>
              <a:rPr lang="zh-CN" altLang="en-US"/>
              <a:t>包，</a:t>
            </a:r>
            <a:r>
              <a:rPr lang="en-US" altLang="zh-CN"/>
              <a:t>war</a:t>
            </a:r>
            <a:r>
              <a:rPr lang="zh-CN" altLang="en-US"/>
              <a:t>包需要配置</a:t>
            </a:r>
            <a:r>
              <a:rPr lang="en-US" altLang="zh-CN"/>
              <a:t>Tomcat</a:t>
            </a:r>
            <a:r>
              <a:rPr lang="zh-CN" altLang="en-US"/>
              <a:t>服务器才能运行访问，因此复制</a:t>
            </a:r>
            <a:r>
              <a:rPr lang="en-US" altLang="zh-CN"/>
              <a:t>war</a:t>
            </a:r>
            <a:r>
              <a:rPr lang="zh-CN" altLang="en-US"/>
              <a:t>包到</a:t>
            </a:r>
            <a:r>
              <a:rPr lang="en-US" altLang="zh-CN"/>
              <a:t>tomcat</a:t>
            </a:r>
            <a:r>
              <a:rPr lang="zh-CN" altLang="en-US"/>
              <a:t>的</a:t>
            </a:r>
            <a:r>
              <a:rPr lang="en-US" altLang="zh-CN"/>
              <a:t>webapps</a:t>
            </a:r>
            <a:r>
              <a:rPr lang="zh-CN" altLang="en-US"/>
              <a:t>目录下，启动</a:t>
            </a:r>
            <a:r>
              <a:rPr lang="en-US" altLang="zh-CN" smtClean="0"/>
              <a:t>tomcat</a:t>
            </a:r>
          </a:p>
          <a:p>
            <a:pPr marL="342900" indent="-342900">
              <a:buFont typeface="+mj-lt"/>
              <a:buAutoNum type="arabicPeriod"/>
            </a:pPr>
            <a:endParaRPr lang="en-US" altLang="zh-CN"/>
          </a:p>
          <a:p>
            <a:r>
              <a:rPr lang="zh-CN" altLang="en-US" sz="2400" b="1"/>
              <a:t>解锁</a:t>
            </a:r>
          </a:p>
          <a:p>
            <a:r>
              <a:rPr lang="zh-CN" altLang="en-US"/>
              <a:t>打开</a:t>
            </a:r>
            <a:r>
              <a:rPr lang="en-US" altLang="zh-CN"/>
              <a:t>Jenkins</a:t>
            </a:r>
            <a:r>
              <a:rPr lang="zh-CN" altLang="en-US"/>
              <a:t>后会提示解锁</a:t>
            </a:r>
            <a:r>
              <a:rPr lang="en-US" altLang="zh-CN"/>
              <a:t>Jenkins</a:t>
            </a:r>
            <a:r>
              <a:rPr lang="zh-CN" altLang="en-US"/>
              <a:t>，复制 </a:t>
            </a:r>
            <a:r>
              <a:rPr lang="en-US" altLang="zh-CN"/>
              <a:t>/Users/Shared/Jenkins/Home/secrets/initialAdminPassword</a:t>
            </a:r>
            <a:r>
              <a:rPr lang="zh-CN" altLang="en-US"/>
              <a:t>文件内容到页面的</a:t>
            </a:r>
            <a:r>
              <a:rPr lang="en-US" altLang="zh-CN"/>
              <a:t>Administrator password</a:t>
            </a:r>
            <a:r>
              <a:rPr lang="zh-CN" altLang="en-US"/>
              <a:t>栏</a:t>
            </a:r>
            <a:r>
              <a:rPr lang="zh-CN" altLang="en-US" smtClean="0"/>
              <a:t>中解锁</a:t>
            </a:r>
            <a:endParaRPr lang="en-US" altLang="zh-CN" smtClean="0"/>
          </a:p>
          <a:p>
            <a:endParaRPr lang="zh-CN" altLang="en-US"/>
          </a:p>
          <a:p>
            <a:r>
              <a:rPr lang="zh-CN" altLang="en-US" sz="2400" b="1"/>
              <a:t>安装默认插件</a:t>
            </a:r>
          </a:p>
          <a:p>
            <a:r>
              <a:rPr lang="zh-CN" altLang="en-US"/>
              <a:t>然后提示安装插件，选择默认的安装，等待安装完成</a:t>
            </a:r>
            <a:r>
              <a:rPr lang="zh-CN" altLang="en-US" smtClean="0"/>
              <a:t>。</a:t>
            </a:r>
            <a:endParaRPr lang="en-US" altLang="zh-CN" smtClean="0"/>
          </a:p>
          <a:p>
            <a:endParaRPr lang="en-US" altLang="zh-CN" smtClean="0"/>
          </a:p>
          <a:p>
            <a:r>
              <a:rPr lang="zh-CN" altLang="en-US" sz="2400" b="1"/>
              <a:t>全局配置</a:t>
            </a:r>
          </a:p>
          <a:p>
            <a:r>
              <a:rPr lang="zh-CN" altLang="en-US"/>
              <a:t>点击 </a:t>
            </a:r>
            <a:r>
              <a:rPr lang="en-US" altLang="zh-CN"/>
              <a:t>&gt;</a:t>
            </a:r>
            <a:r>
              <a:rPr lang="zh-CN" altLang="en-US"/>
              <a:t>系统设置</a:t>
            </a:r>
            <a:r>
              <a:rPr lang="en-US" altLang="zh-CN"/>
              <a:t>&gt;</a:t>
            </a:r>
            <a:r>
              <a:rPr lang="zh-CN" altLang="en-US"/>
              <a:t>全局工具配置，配置</a:t>
            </a:r>
            <a:r>
              <a:rPr lang="en-US" altLang="zh-CN"/>
              <a:t>maven</a:t>
            </a:r>
            <a:r>
              <a:rPr lang="zh-CN" altLang="en-US"/>
              <a:t>、</a:t>
            </a:r>
            <a:r>
              <a:rPr lang="en-US" altLang="zh-CN"/>
              <a:t>JDK</a:t>
            </a:r>
            <a:r>
              <a:rPr lang="zh-CN" altLang="en-US"/>
              <a:t>、</a:t>
            </a:r>
            <a:r>
              <a:rPr lang="en-US" altLang="zh-CN"/>
              <a:t>Docker</a:t>
            </a:r>
            <a:r>
              <a:rPr lang="zh-CN" altLang="en-US"/>
              <a:t>、</a:t>
            </a:r>
            <a:r>
              <a:rPr lang="en-US" altLang="zh-CN"/>
              <a:t>git</a:t>
            </a:r>
            <a:r>
              <a:rPr lang="zh-CN" altLang="en-US"/>
              <a:t>的</a:t>
            </a:r>
            <a:r>
              <a:rPr lang="zh-CN" altLang="en-US" smtClean="0"/>
              <a:t>路径（事先安装好这些软件）</a:t>
            </a:r>
            <a:endParaRPr lang="zh-CN" altLang="en-US"/>
          </a:p>
          <a:p>
            <a:endParaRPr lang="zh-CN" altLang="en-US"/>
          </a:p>
          <a:p>
            <a:endParaRPr lang="zh-CN" altLang="en-US"/>
          </a:p>
          <a:p>
            <a:endParaRPr lang="en-US" altLang="zh-CN"/>
          </a:p>
        </p:txBody>
      </p:sp>
    </p:spTree>
    <p:extLst>
      <p:ext uri="{BB962C8B-B14F-4D97-AF65-F5344CB8AC3E}">
        <p14:creationId xmlns:p14="http://schemas.microsoft.com/office/powerpoint/2010/main" val="42132775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6836" y="317241"/>
            <a:ext cx="10846275" cy="523220"/>
          </a:xfrm>
          <a:prstGeom prst="rect">
            <a:avLst/>
          </a:prstGeom>
          <a:noFill/>
        </p:spPr>
        <p:txBody>
          <a:bodyPr wrap="square" rtlCol="0">
            <a:spAutoFit/>
          </a:bodyPr>
          <a:lstStyle/>
          <a:p>
            <a:pPr defTabSz="457200">
              <a:defRPr/>
            </a:pPr>
            <a:r>
              <a:rPr lang="en-US" altLang="zh-CN" sz="2800" b="1"/>
              <a:t>3</a:t>
            </a:r>
            <a:r>
              <a:rPr lang="zh-CN" altLang="en-US" sz="2800" b="1"/>
              <a:t>、使用</a:t>
            </a:r>
            <a:r>
              <a:rPr lang="en-US" altLang="zh-CN" sz="2800" b="1"/>
              <a:t>Jenkins</a:t>
            </a:r>
            <a:r>
              <a:rPr lang="zh-CN" altLang="en-US" sz="2800" b="1"/>
              <a:t>部署项目到</a:t>
            </a:r>
            <a:r>
              <a:rPr lang="en-US" altLang="zh-CN" sz="2800" b="1"/>
              <a:t>docker</a:t>
            </a:r>
            <a:endParaRPr lang="zh-CN" altLang="en-US" sz="2800" b="1" dirty="0">
              <a:solidFill>
                <a:prstClr val="black"/>
              </a:solidFill>
              <a:latin typeface="思源黑体 CN" panose="020B0500000000000000" pitchFamily="34" charset="-122"/>
              <a:ea typeface="思源黑体 CN" panose="020B0500000000000000" pitchFamily="34" charset="-122"/>
            </a:endParaRPr>
          </a:p>
        </p:txBody>
      </p:sp>
      <p:sp>
        <p:nvSpPr>
          <p:cNvPr id="23" name="矩形 22"/>
          <p:cNvSpPr/>
          <p:nvPr/>
        </p:nvSpPr>
        <p:spPr>
          <a:xfrm>
            <a:off x="1524000" y="6181381"/>
            <a:ext cx="9144000" cy="676621"/>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zh-CN" altLang="en-US">
              <a:solidFill>
                <a:prstClr val="white"/>
              </a:solidFill>
              <a:latin typeface="思源黑体 CN" panose="020B0500000000000000" pitchFamily="34" charset="-122"/>
              <a:ea typeface="思源黑体 CN" panose="020B0500000000000000" pitchFamily="34" charset="-122"/>
            </a:endParaRPr>
          </a:p>
        </p:txBody>
      </p:sp>
      <p:sp>
        <p:nvSpPr>
          <p:cNvPr id="6" name="页脚占位符 14"/>
          <p:cNvSpPr>
            <a:spLocks noGrp="1"/>
          </p:cNvSpPr>
          <p:nvPr>
            <p:ph type="ftr" sz="quarter" idx="11"/>
          </p:nvPr>
        </p:nvSpPr>
        <p:spPr>
          <a:xfrm>
            <a:off x="1697062" y="6563426"/>
            <a:ext cx="3676604" cy="365125"/>
          </a:xfrm>
        </p:spPr>
        <p:txBody>
          <a:bodyPr/>
          <a:lstStyle/>
          <a:p>
            <a:pPr lvl="0" algn="l">
              <a:defRPr/>
            </a:pPr>
            <a:r>
              <a:rPr lang="it-IT" altLang="zh-CN" sz="1400" b="1" kern="0" smtClean="0">
                <a:solidFill>
                  <a:prstClr val="white"/>
                </a:solidFill>
                <a:latin typeface="Times New Roman" panose="02020503050405090304" pitchFamily="18" charset="0"/>
                <a:ea typeface="微软雅黑" panose="020B0503020204020204" pitchFamily="34" charset="-122"/>
                <a:cs typeface="Times New Roman" panose="02020503050405090304" pitchFamily="18" charset="0"/>
              </a:rPr>
              <a:t>CI/CD </a:t>
            </a:r>
            <a:r>
              <a:rPr lang="it-IT" altLang="zh-CN" sz="1400" b="1" kern="0">
                <a:solidFill>
                  <a:prstClr val="white"/>
                </a:solidFill>
                <a:latin typeface="Times New Roman" panose="02020503050405090304" pitchFamily="18" charset="0"/>
                <a:ea typeface="微软雅黑" panose="020B0503020204020204" pitchFamily="34" charset="-122"/>
                <a:cs typeface="Times New Roman" panose="02020503050405090304" pitchFamily="18" charset="0"/>
              </a:rPr>
              <a:t>Pipeline </a:t>
            </a:r>
            <a:r>
              <a:rPr lang="zh-CN" altLang="it-IT" sz="1400" b="1" kern="0">
                <a:solidFill>
                  <a:prstClr val="white"/>
                </a:solidFill>
                <a:latin typeface="Times New Roman" panose="02020503050405090304" pitchFamily="18" charset="0"/>
                <a:ea typeface="微软雅黑" panose="020B0503020204020204" pitchFamily="34" charset="-122"/>
                <a:cs typeface="Times New Roman" panose="02020503050405090304" pitchFamily="18" charset="0"/>
              </a:rPr>
              <a:t>原理、使用工具与案例</a:t>
            </a:r>
            <a:endParaRPr lang="zh-CN" altLang="zh-CN" sz="1400" b="1" kern="0">
              <a:solidFill>
                <a:prstClr val="white"/>
              </a:solidFill>
              <a:latin typeface="Times New Roman" panose="02020503050405090304" pitchFamily="18" charset="0"/>
              <a:ea typeface="微软雅黑" panose="020B0503020204020204" pitchFamily="34" charset="-122"/>
              <a:cs typeface="Times New Roman" panose="02020503050405090304" pitchFamily="18" charset="0"/>
            </a:endParaRPr>
          </a:p>
          <a:p>
            <a:pPr algn="l">
              <a:defRPr/>
            </a:pPr>
            <a:endParaRPr lang="zh-CN" altLang="en-US" sz="1400" b="1" kern="0" smtClean="0">
              <a:solidFill>
                <a:prstClr val="white"/>
              </a:solidFill>
              <a:latin typeface="Times New Roman" panose="02020503050405090304" pitchFamily="18" charset="0"/>
              <a:ea typeface="微软雅黑" panose="020B0503020204020204" pitchFamily="34" charset="-122"/>
              <a:cs typeface="Times New Roman" panose="02020503050405090304" pitchFamily="18" charset="0"/>
            </a:endParaRPr>
          </a:p>
          <a:p>
            <a:pPr algn="l">
              <a:defRPr/>
            </a:pPr>
            <a:endParaRPr lang="en-US" altLang="zh-CN" sz="1400" b="1" kern="0" dirty="0">
              <a:solidFill>
                <a:prstClr val="white"/>
              </a:solidFill>
              <a:latin typeface="Times New Roman" panose="02020503050405090304" pitchFamily="18" charset="0"/>
              <a:ea typeface="微软雅黑" panose="020B0503020204020204" pitchFamily="34" charset="-122"/>
              <a:cs typeface="Times New Roman" panose="02020503050405090304" pitchFamily="18" charset="0"/>
            </a:endParaRPr>
          </a:p>
        </p:txBody>
      </p:sp>
      <p:sp>
        <p:nvSpPr>
          <p:cNvPr id="3" name="文本框 2"/>
          <p:cNvSpPr txBox="1"/>
          <p:nvPr/>
        </p:nvSpPr>
        <p:spPr>
          <a:xfrm>
            <a:off x="290818" y="993906"/>
            <a:ext cx="11610363" cy="646331"/>
          </a:xfrm>
          <a:prstGeom prst="rect">
            <a:avLst/>
          </a:prstGeom>
          <a:noFill/>
        </p:spPr>
        <p:txBody>
          <a:bodyPr wrap="square" rtlCol="0">
            <a:spAutoFit/>
          </a:bodyPr>
          <a:lstStyle/>
          <a:p>
            <a:r>
              <a:rPr lang="zh-CN" altLang="en-US"/>
              <a:t>在</a:t>
            </a:r>
            <a:r>
              <a:rPr lang="en-US" altLang="zh-CN"/>
              <a:t>jenkins</a:t>
            </a:r>
            <a:r>
              <a:rPr lang="zh-CN" altLang="en-US"/>
              <a:t>页面新建自由风格的软件项目。</a:t>
            </a:r>
          </a:p>
          <a:p>
            <a:r>
              <a:rPr lang="zh-CN" altLang="en-US" smtClean="0"/>
              <a:t>（</a:t>
            </a:r>
            <a:r>
              <a:rPr lang="en-US" altLang="zh-CN" smtClean="0"/>
              <a:t>1</a:t>
            </a:r>
            <a:r>
              <a:rPr lang="zh-CN" altLang="en-US" smtClean="0"/>
              <a:t>）在</a:t>
            </a:r>
            <a:r>
              <a:rPr lang="zh-CN" altLang="en-US"/>
              <a:t>源码管理中，添加</a:t>
            </a:r>
            <a:r>
              <a:rPr lang="en-US" altLang="zh-CN"/>
              <a:t>git</a:t>
            </a:r>
            <a:r>
              <a:rPr lang="zh-CN" altLang="en-US"/>
              <a:t>仓库和用户名、密码配置，并且选择代码分支（这里是</a:t>
            </a:r>
            <a:r>
              <a:rPr lang="en-US" altLang="zh-CN"/>
              <a:t>master</a:t>
            </a:r>
            <a:r>
              <a:rPr lang="zh-CN" altLang="en-US"/>
              <a:t>）</a:t>
            </a:r>
          </a:p>
        </p:txBody>
      </p:sp>
      <p:pic>
        <p:nvPicPr>
          <p:cNvPr id="10241"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8632" y="2120615"/>
            <a:ext cx="8391023" cy="3641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24345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1524000" y="6181381"/>
            <a:ext cx="9144000" cy="676621"/>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zh-CN" altLang="en-US">
              <a:solidFill>
                <a:prstClr val="white"/>
              </a:solidFill>
              <a:latin typeface="思源黑体 CN" panose="020B0500000000000000" pitchFamily="34" charset="-122"/>
              <a:ea typeface="思源黑体 CN" panose="020B0500000000000000" pitchFamily="34" charset="-122"/>
            </a:endParaRPr>
          </a:p>
        </p:txBody>
      </p:sp>
      <p:sp>
        <p:nvSpPr>
          <p:cNvPr id="6" name="页脚占位符 14"/>
          <p:cNvSpPr>
            <a:spLocks noGrp="1"/>
          </p:cNvSpPr>
          <p:nvPr>
            <p:ph type="ftr" sz="quarter" idx="11"/>
          </p:nvPr>
        </p:nvSpPr>
        <p:spPr>
          <a:xfrm>
            <a:off x="1697062" y="6563426"/>
            <a:ext cx="3676604" cy="365125"/>
          </a:xfrm>
        </p:spPr>
        <p:txBody>
          <a:bodyPr/>
          <a:lstStyle/>
          <a:p>
            <a:pPr lvl="0" algn="l">
              <a:defRPr/>
            </a:pPr>
            <a:r>
              <a:rPr lang="it-IT" altLang="zh-CN" sz="1400" b="1" kern="0" smtClean="0">
                <a:solidFill>
                  <a:prstClr val="white"/>
                </a:solidFill>
                <a:latin typeface="Times New Roman" panose="02020503050405090304" pitchFamily="18" charset="0"/>
                <a:ea typeface="微软雅黑" panose="020B0503020204020204" pitchFamily="34" charset="-122"/>
                <a:cs typeface="Times New Roman" panose="02020503050405090304" pitchFamily="18" charset="0"/>
              </a:rPr>
              <a:t>CI/CD </a:t>
            </a:r>
            <a:r>
              <a:rPr lang="it-IT" altLang="zh-CN" sz="1400" b="1" kern="0">
                <a:solidFill>
                  <a:prstClr val="white"/>
                </a:solidFill>
                <a:latin typeface="Times New Roman" panose="02020503050405090304" pitchFamily="18" charset="0"/>
                <a:ea typeface="微软雅黑" panose="020B0503020204020204" pitchFamily="34" charset="-122"/>
                <a:cs typeface="Times New Roman" panose="02020503050405090304" pitchFamily="18" charset="0"/>
              </a:rPr>
              <a:t>Pipeline </a:t>
            </a:r>
            <a:r>
              <a:rPr lang="zh-CN" altLang="it-IT" sz="1400" b="1" kern="0">
                <a:solidFill>
                  <a:prstClr val="white"/>
                </a:solidFill>
                <a:latin typeface="Times New Roman" panose="02020503050405090304" pitchFamily="18" charset="0"/>
                <a:ea typeface="微软雅黑" panose="020B0503020204020204" pitchFamily="34" charset="-122"/>
                <a:cs typeface="Times New Roman" panose="02020503050405090304" pitchFamily="18" charset="0"/>
              </a:rPr>
              <a:t>原理、使用工具与案例</a:t>
            </a:r>
            <a:endParaRPr lang="zh-CN" altLang="zh-CN" sz="1400" b="1" kern="0">
              <a:solidFill>
                <a:prstClr val="white"/>
              </a:solidFill>
              <a:latin typeface="Times New Roman" panose="02020503050405090304" pitchFamily="18" charset="0"/>
              <a:ea typeface="微软雅黑" panose="020B0503020204020204" pitchFamily="34" charset="-122"/>
              <a:cs typeface="Times New Roman" panose="02020503050405090304" pitchFamily="18" charset="0"/>
            </a:endParaRPr>
          </a:p>
          <a:p>
            <a:pPr algn="l">
              <a:defRPr/>
            </a:pPr>
            <a:endParaRPr lang="zh-CN" altLang="en-US" sz="1400" b="1" kern="0" smtClean="0">
              <a:solidFill>
                <a:prstClr val="white"/>
              </a:solidFill>
              <a:latin typeface="Times New Roman" panose="02020503050405090304" pitchFamily="18" charset="0"/>
              <a:ea typeface="微软雅黑" panose="020B0503020204020204" pitchFamily="34" charset="-122"/>
              <a:cs typeface="Times New Roman" panose="02020503050405090304" pitchFamily="18" charset="0"/>
            </a:endParaRPr>
          </a:p>
          <a:p>
            <a:pPr algn="l">
              <a:defRPr/>
            </a:pPr>
            <a:endParaRPr lang="en-US" altLang="zh-CN" sz="1400" b="1" kern="0" dirty="0">
              <a:solidFill>
                <a:prstClr val="white"/>
              </a:solidFill>
              <a:latin typeface="Times New Roman" panose="02020503050405090304" pitchFamily="18" charset="0"/>
              <a:ea typeface="微软雅黑" panose="020B0503020204020204" pitchFamily="34" charset="-122"/>
              <a:cs typeface="Times New Roman" panose="02020503050405090304" pitchFamily="18" charset="0"/>
            </a:endParaRPr>
          </a:p>
        </p:txBody>
      </p:sp>
      <p:sp>
        <p:nvSpPr>
          <p:cNvPr id="3" name="文本框 2"/>
          <p:cNvSpPr txBox="1"/>
          <p:nvPr/>
        </p:nvSpPr>
        <p:spPr>
          <a:xfrm>
            <a:off x="290818" y="304975"/>
            <a:ext cx="11610363" cy="4524315"/>
          </a:xfrm>
          <a:prstGeom prst="rect">
            <a:avLst/>
          </a:prstGeom>
          <a:noFill/>
        </p:spPr>
        <p:txBody>
          <a:bodyPr wrap="square" rtlCol="0">
            <a:spAutoFit/>
          </a:bodyPr>
          <a:lstStyle/>
          <a:p>
            <a:r>
              <a:rPr lang="zh-CN" altLang="en-US" smtClean="0"/>
              <a:t>（</a:t>
            </a:r>
            <a:r>
              <a:rPr lang="en-US" altLang="zh-CN" smtClean="0"/>
              <a:t>2</a:t>
            </a:r>
            <a:r>
              <a:rPr lang="zh-CN" altLang="en-US" smtClean="0"/>
              <a:t>）在</a:t>
            </a:r>
            <a:r>
              <a:rPr lang="zh-CN" altLang="en-US"/>
              <a:t>构建步骤中，添加</a:t>
            </a:r>
            <a:r>
              <a:rPr lang="en-US" altLang="zh-CN"/>
              <a:t>2</a:t>
            </a:r>
            <a:r>
              <a:rPr lang="zh-CN" altLang="en-US"/>
              <a:t>个</a:t>
            </a:r>
            <a:r>
              <a:rPr lang="zh-CN" altLang="en-US" smtClean="0"/>
              <a:t>步骤：</a:t>
            </a:r>
            <a:endParaRPr lang="en-US" altLang="zh-CN" smtClean="0"/>
          </a:p>
          <a:p>
            <a:endParaRPr lang="en-US" altLang="zh-CN" smtClean="0"/>
          </a:p>
          <a:p>
            <a:r>
              <a:rPr lang="en-US" altLang="zh-CN" smtClean="0"/>
              <a:t>1.</a:t>
            </a:r>
            <a:r>
              <a:rPr lang="zh-CN" altLang="en-US" smtClean="0"/>
              <a:t>顶级</a:t>
            </a:r>
            <a:r>
              <a:rPr lang="en-US" altLang="zh-CN" smtClean="0"/>
              <a:t>maven </a:t>
            </a:r>
            <a:r>
              <a:rPr lang="zh-CN" altLang="en-US" smtClean="0"/>
              <a:t>选择</a:t>
            </a:r>
            <a:r>
              <a:rPr lang="en-US" altLang="zh-CN" smtClean="0"/>
              <a:t>maven</a:t>
            </a:r>
            <a:r>
              <a:rPr lang="zh-CN" altLang="en-US" smtClean="0"/>
              <a:t>版本，</a:t>
            </a:r>
            <a:endParaRPr lang="en-US" altLang="zh-CN" smtClean="0"/>
          </a:p>
          <a:p>
            <a:r>
              <a:rPr lang="zh-CN" altLang="en-US" smtClean="0"/>
              <a:t>添加</a:t>
            </a:r>
            <a:r>
              <a:rPr lang="en-US" altLang="zh-CN" smtClean="0"/>
              <a:t>maven</a:t>
            </a:r>
            <a:r>
              <a:rPr lang="zh-CN" altLang="en-US" smtClean="0"/>
              <a:t>打包命令</a:t>
            </a:r>
            <a:endParaRPr lang="en-US" altLang="zh-CN" smtClean="0"/>
          </a:p>
          <a:p>
            <a:endParaRPr lang="en-US" altLang="zh-CN"/>
          </a:p>
          <a:p>
            <a:r>
              <a:rPr lang="en-US" altLang="zh-CN" smtClean="0"/>
              <a:t>clean install -Dmaven.test.skip=true</a:t>
            </a:r>
          </a:p>
          <a:p>
            <a:endParaRPr lang="en-US" altLang="zh-CN" smtClean="0"/>
          </a:p>
          <a:p>
            <a:r>
              <a:rPr lang="en-US" altLang="zh-CN" smtClean="0"/>
              <a:t>2.</a:t>
            </a:r>
            <a:r>
              <a:rPr lang="zh-CN" altLang="en-US" smtClean="0"/>
              <a:t>执行</a:t>
            </a:r>
            <a:r>
              <a:rPr lang="en-US" altLang="zh-CN" smtClean="0"/>
              <a:t>shell </a:t>
            </a:r>
            <a:r>
              <a:rPr lang="zh-CN" altLang="en-US" smtClean="0"/>
              <a:t>添加</a:t>
            </a:r>
            <a:r>
              <a:rPr lang="en-US" altLang="zh-CN" smtClean="0"/>
              <a:t>shell</a:t>
            </a:r>
            <a:r>
              <a:rPr lang="zh-CN" altLang="en-US" smtClean="0"/>
              <a:t>：</a:t>
            </a:r>
            <a:endParaRPr lang="en-US" altLang="zh-CN" smtClean="0"/>
          </a:p>
          <a:p>
            <a:endParaRPr lang="en-US" altLang="zh-CN" smtClean="0"/>
          </a:p>
          <a:p>
            <a:r>
              <a:rPr lang="en-US" altLang="zh-CN" smtClean="0"/>
              <a:t>mvn docker:build	#</a:t>
            </a:r>
            <a:r>
              <a:rPr lang="zh-CN" altLang="en-US" smtClean="0"/>
              <a:t>构建</a:t>
            </a:r>
            <a:r>
              <a:rPr lang="en-US" altLang="zh-CN" smtClean="0"/>
              <a:t>docker</a:t>
            </a:r>
            <a:r>
              <a:rPr lang="zh-CN" altLang="en-US" smtClean="0"/>
              <a:t>镜像</a:t>
            </a:r>
          </a:p>
          <a:p>
            <a:r>
              <a:rPr lang="en-US" altLang="zh-CN" smtClean="0"/>
              <a:t>echo "</a:t>
            </a:r>
            <a:r>
              <a:rPr lang="zh-CN" altLang="en-US" smtClean="0"/>
              <a:t>当前</a:t>
            </a:r>
            <a:r>
              <a:rPr lang="en-US" altLang="zh-CN" smtClean="0"/>
              <a:t>docker </a:t>
            </a:r>
            <a:r>
              <a:rPr lang="zh-CN" altLang="en-US" smtClean="0"/>
              <a:t>镜像：</a:t>
            </a:r>
            <a:r>
              <a:rPr lang="en-US" altLang="zh-CN" smtClean="0"/>
              <a:t>"</a:t>
            </a:r>
          </a:p>
          <a:p>
            <a:r>
              <a:rPr lang="en-US" altLang="zh-CN" smtClean="0"/>
              <a:t>docker images | grep dockerspringboot</a:t>
            </a:r>
          </a:p>
          <a:p>
            <a:r>
              <a:rPr lang="en-US" altLang="zh-CN" smtClean="0"/>
              <a:t>echo "</a:t>
            </a:r>
            <a:r>
              <a:rPr lang="zh-CN" altLang="en-US" smtClean="0"/>
              <a:t>启动容器</a:t>
            </a:r>
            <a:r>
              <a:rPr lang="en-US" altLang="zh-CN" smtClean="0"/>
              <a:t>-----&gt;"</a:t>
            </a:r>
          </a:p>
          <a:p>
            <a:r>
              <a:rPr lang="en-US" altLang="zh-CN" smtClean="0"/>
              <a:t>docker run -p 8080:8080 -d dockerspringboot</a:t>
            </a:r>
          </a:p>
          <a:p>
            <a:r>
              <a:rPr lang="en-US" altLang="zh-CN" smtClean="0"/>
              <a:t>echo "</a:t>
            </a:r>
            <a:r>
              <a:rPr lang="zh-CN" altLang="en-US" smtClean="0"/>
              <a:t>启动服务成功！</a:t>
            </a:r>
            <a:r>
              <a:rPr lang="en-US" altLang="zh-CN" smtClean="0"/>
              <a:t>"</a:t>
            </a:r>
          </a:p>
          <a:p>
            <a:endParaRPr lang="en-US" altLang="zh-CN" smtClean="0"/>
          </a:p>
        </p:txBody>
      </p:sp>
      <p:pic>
        <p:nvPicPr>
          <p:cNvPr id="1229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7302" y="680189"/>
            <a:ext cx="5518232" cy="5151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95420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6836" y="317241"/>
            <a:ext cx="10846275" cy="523220"/>
          </a:xfrm>
          <a:prstGeom prst="rect">
            <a:avLst/>
          </a:prstGeom>
          <a:noFill/>
        </p:spPr>
        <p:txBody>
          <a:bodyPr wrap="square" rtlCol="0">
            <a:spAutoFit/>
          </a:bodyPr>
          <a:lstStyle/>
          <a:p>
            <a:pPr defTabSz="457200">
              <a:defRPr/>
            </a:pPr>
            <a:r>
              <a:rPr lang="en-US" altLang="zh-CN" sz="2800" b="1"/>
              <a:t>4</a:t>
            </a:r>
            <a:r>
              <a:rPr lang="zh-CN" altLang="en-US" sz="2800" b="1"/>
              <a:t>、执行构建并启动服务</a:t>
            </a:r>
            <a:endParaRPr lang="zh-CN" altLang="en-US" sz="2800" b="1" dirty="0">
              <a:solidFill>
                <a:prstClr val="black"/>
              </a:solidFill>
              <a:latin typeface="思源黑体 CN" panose="020B0500000000000000" pitchFamily="34" charset="-122"/>
              <a:ea typeface="思源黑体 CN" panose="020B0500000000000000" pitchFamily="34" charset="-122"/>
            </a:endParaRPr>
          </a:p>
        </p:txBody>
      </p:sp>
      <p:sp>
        <p:nvSpPr>
          <p:cNvPr id="23" name="矩形 22"/>
          <p:cNvSpPr/>
          <p:nvPr/>
        </p:nvSpPr>
        <p:spPr>
          <a:xfrm>
            <a:off x="1524000" y="6181381"/>
            <a:ext cx="9144000" cy="676621"/>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zh-CN" altLang="en-US">
              <a:solidFill>
                <a:prstClr val="white"/>
              </a:solidFill>
              <a:latin typeface="思源黑体 CN" panose="020B0500000000000000" pitchFamily="34" charset="-122"/>
              <a:ea typeface="思源黑体 CN" panose="020B0500000000000000" pitchFamily="34" charset="-122"/>
            </a:endParaRPr>
          </a:p>
        </p:txBody>
      </p:sp>
      <p:sp>
        <p:nvSpPr>
          <p:cNvPr id="6" name="页脚占位符 14"/>
          <p:cNvSpPr>
            <a:spLocks noGrp="1"/>
          </p:cNvSpPr>
          <p:nvPr>
            <p:ph type="ftr" sz="quarter" idx="11"/>
          </p:nvPr>
        </p:nvSpPr>
        <p:spPr>
          <a:xfrm>
            <a:off x="1697062" y="6563426"/>
            <a:ext cx="3676604" cy="365125"/>
          </a:xfrm>
        </p:spPr>
        <p:txBody>
          <a:bodyPr/>
          <a:lstStyle/>
          <a:p>
            <a:pPr lvl="0" algn="l">
              <a:defRPr/>
            </a:pPr>
            <a:r>
              <a:rPr lang="it-IT" altLang="zh-CN" sz="1400" b="1" kern="0" smtClean="0">
                <a:solidFill>
                  <a:prstClr val="white"/>
                </a:solidFill>
                <a:latin typeface="Times New Roman" panose="02020503050405090304" pitchFamily="18" charset="0"/>
                <a:ea typeface="微软雅黑" panose="020B0503020204020204" pitchFamily="34" charset="-122"/>
                <a:cs typeface="Times New Roman" panose="02020503050405090304" pitchFamily="18" charset="0"/>
              </a:rPr>
              <a:t>CI/CD </a:t>
            </a:r>
            <a:r>
              <a:rPr lang="it-IT" altLang="zh-CN" sz="1400" b="1" kern="0">
                <a:solidFill>
                  <a:prstClr val="white"/>
                </a:solidFill>
                <a:latin typeface="Times New Roman" panose="02020503050405090304" pitchFamily="18" charset="0"/>
                <a:ea typeface="微软雅黑" panose="020B0503020204020204" pitchFamily="34" charset="-122"/>
                <a:cs typeface="Times New Roman" panose="02020503050405090304" pitchFamily="18" charset="0"/>
              </a:rPr>
              <a:t>Pipeline </a:t>
            </a:r>
            <a:r>
              <a:rPr lang="zh-CN" altLang="it-IT" sz="1400" b="1" kern="0">
                <a:solidFill>
                  <a:prstClr val="white"/>
                </a:solidFill>
                <a:latin typeface="Times New Roman" panose="02020503050405090304" pitchFamily="18" charset="0"/>
                <a:ea typeface="微软雅黑" panose="020B0503020204020204" pitchFamily="34" charset="-122"/>
                <a:cs typeface="Times New Roman" panose="02020503050405090304" pitchFamily="18" charset="0"/>
              </a:rPr>
              <a:t>原理、使用工具与案例</a:t>
            </a:r>
            <a:endParaRPr lang="zh-CN" altLang="zh-CN" sz="1400" b="1" kern="0">
              <a:solidFill>
                <a:prstClr val="white"/>
              </a:solidFill>
              <a:latin typeface="Times New Roman" panose="02020503050405090304" pitchFamily="18" charset="0"/>
              <a:ea typeface="微软雅黑" panose="020B0503020204020204" pitchFamily="34" charset="-122"/>
              <a:cs typeface="Times New Roman" panose="02020503050405090304" pitchFamily="18" charset="0"/>
            </a:endParaRPr>
          </a:p>
          <a:p>
            <a:pPr algn="l">
              <a:defRPr/>
            </a:pPr>
            <a:endParaRPr lang="zh-CN" altLang="en-US" sz="1400" b="1" kern="0" smtClean="0">
              <a:solidFill>
                <a:prstClr val="white"/>
              </a:solidFill>
              <a:latin typeface="Times New Roman" panose="02020503050405090304" pitchFamily="18" charset="0"/>
              <a:ea typeface="微软雅黑" panose="020B0503020204020204" pitchFamily="34" charset="-122"/>
              <a:cs typeface="Times New Roman" panose="02020503050405090304" pitchFamily="18" charset="0"/>
            </a:endParaRPr>
          </a:p>
          <a:p>
            <a:pPr algn="l">
              <a:defRPr/>
            </a:pPr>
            <a:endParaRPr lang="en-US" altLang="zh-CN" sz="1400" b="1" kern="0" dirty="0">
              <a:solidFill>
                <a:prstClr val="white"/>
              </a:solidFill>
              <a:latin typeface="Times New Roman" panose="02020503050405090304" pitchFamily="18" charset="0"/>
              <a:ea typeface="微软雅黑" panose="020B0503020204020204" pitchFamily="34" charset="-122"/>
              <a:cs typeface="Times New Roman" panose="02020503050405090304" pitchFamily="18" charset="0"/>
            </a:endParaRPr>
          </a:p>
        </p:txBody>
      </p:sp>
      <p:sp>
        <p:nvSpPr>
          <p:cNvPr id="3" name="文本框 2"/>
          <p:cNvSpPr txBox="1"/>
          <p:nvPr/>
        </p:nvSpPr>
        <p:spPr>
          <a:xfrm>
            <a:off x="926925" y="993906"/>
            <a:ext cx="10095979" cy="923330"/>
          </a:xfrm>
          <a:prstGeom prst="rect">
            <a:avLst/>
          </a:prstGeom>
          <a:noFill/>
        </p:spPr>
        <p:txBody>
          <a:bodyPr wrap="square" rtlCol="0">
            <a:spAutoFit/>
          </a:bodyPr>
          <a:lstStyle/>
          <a:p>
            <a:r>
              <a:rPr lang="zh-CN" altLang="en-US"/>
              <a:t>上面配置完成后，到</a:t>
            </a:r>
            <a:r>
              <a:rPr lang="en-US" altLang="zh-CN"/>
              <a:t>Jenkins</a:t>
            </a:r>
            <a:r>
              <a:rPr lang="zh-CN" altLang="en-US"/>
              <a:t>的</a:t>
            </a:r>
            <a:r>
              <a:rPr lang="en-US" altLang="zh-CN"/>
              <a:t>Web</a:t>
            </a:r>
            <a:r>
              <a:rPr lang="zh-CN" altLang="en-US"/>
              <a:t>主页，选择配置好的项目，菜单中点击立即构建，看到左边菜单里有执行的进度条，点进去后可以看到执行日志，如果启动服务成功，则可以到浏览器访问</a:t>
            </a:r>
            <a:r>
              <a:rPr lang="en-US" altLang="zh-CN"/>
              <a:t>localhost:8080</a:t>
            </a:r>
          </a:p>
        </p:txBody>
      </p:sp>
      <p:pic>
        <p:nvPicPr>
          <p:cNvPr id="14338" name="Picture 2" descr="https://oscimg.oschina.net/oscnet/2ead8591a2b57a295402197783743af40f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253" y="2367419"/>
            <a:ext cx="5008447" cy="3558340"/>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descr="https://oscimg.oschina.net/oscnet/5ebad3f2bd7681fdc8fa078f0fb6b2e9b15.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74914" y="4568022"/>
            <a:ext cx="5612910" cy="1357737"/>
          </a:xfrm>
          <a:prstGeom prst="rect">
            <a:avLst/>
          </a:prstGeom>
          <a:noFill/>
          <a:extLst>
            <a:ext uri="{909E8E84-426E-40DD-AFC4-6F175D3DCCD1}">
              <a14:hiddenFill xmlns:a14="http://schemas.microsoft.com/office/drawing/2010/main">
                <a:solidFill>
                  <a:srgbClr val="FFFFFF"/>
                </a:solidFill>
              </a14:hiddenFill>
            </a:ext>
          </a:extLst>
        </p:spPr>
      </p:pic>
      <p:pic>
        <p:nvPicPr>
          <p:cNvPr id="14342" name="Picture 6" descr="https://oscimg.oschina.net/oscnet/0a43ead275619b1022d4cd65c8d7af8c298.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22050" y="2117651"/>
            <a:ext cx="5101061" cy="2229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31812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6836" y="317241"/>
            <a:ext cx="10846275" cy="523220"/>
          </a:xfrm>
          <a:prstGeom prst="rect">
            <a:avLst/>
          </a:prstGeom>
          <a:noFill/>
        </p:spPr>
        <p:txBody>
          <a:bodyPr wrap="square" rtlCol="0">
            <a:spAutoFit/>
          </a:bodyPr>
          <a:lstStyle/>
          <a:p>
            <a:pPr defTabSz="457200">
              <a:defRPr/>
            </a:pPr>
            <a:r>
              <a:rPr lang="en-US" altLang="zh-CN" sz="2800" b="1"/>
              <a:t>5</a:t>
            </a:r>
            <a:r>
              <a:rPr lang="zh-CN" altLang="en-US" sz="2800" b="1"/>
              <a:t>、改造</a:t>
            </a:r>
            <a:r>
              <a:rPr lang="en-US" altLang="zh-CN" sz="2800" b="1"/>
              <a:t>shell</a:t>
            </a:r>
            <a:r>
              <a:rPr lang="zh-CN" altLang="en-US" sz="2800" b="1"/>
              <a:t>脚本</a:t>
            </a:r>
            <a:endParaRPr lang="zh-CN" altLang="en-US" sz="2800" b="1" dirty="0">
              <a:solidFill>
                <a:prstClr val="black"/>
              </a:solidFill>
              <a:latin typeface="思源黑体 CN" panose="020B0500000000000000" pitchFamily="34" charset="-122"/>
              <a:ea typeface="思源黑体 CN" panose="020B0500000000000000" pitchFamily="34" charset="-122"/>
            </a:endParaRPr>
          </a:p>
        </p:txBody>
      </p:sp>
      <p:sp>
        <p:nvSpPr>
          <p:cNvPr id="23" name="矩形 22"/>
          <p:cNvSpPr/>
          <p:nvPr/>
        </p:nvSpPr>
        <p:spPr>
          <a:xfrm>
            <a:off x="1524000" y="6181381"/>
            <a:ext cx="9144000" cy="676621"/>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zh-CN" altLang="en-US">
              <a:solidFill>
                <a:prstClr val="white"/>
              </a:solidFill>
              <a:latin typeface="思源黑体 CN" panose="020B0500000000000000" pitchFamily="34" charset="-122"/>
              <a:ea typeface="思源黑体 CN" panose="020B0500000000000000" pitchFamily="34" charset="-122"/>
            </a:endParaRPr>
          </a:p>
        </p:txBody>
      </p:sp>
      <p:sp>
        <p:nvSpPr>
          <p:cNvPr id="6" name="页脚占位符 14"/>
          <p:cNvSpPr>
            <a:spLocks noGrp="1"/>
          </p:cNvSpPr>
          <p:nvPr>
            <p:ph type="ftr" sz="quarter" idx="11"/>
          </p:nvPr>
        </p:nvSpPr>
        <p:spPr>
          <a:xfrm>
            <a:off x="1697062" y="6563426"/>
            <a:ext cx="3676604" cy="365125"/>
          </a:xfrm>
        </p:spPr>
        <p:txBody>
          <a:bodyPr/>
          <a:lstStyle/>
          <a:p>
            <a:pPr lvl="0" algn="l">
              <a:defRPr/>
            </a:pPr>
            <a:r>
              <a:rPr lang="it-IT" altLang="zh-CN" sz="1400" b="1" kern="0" smtClean="0">
                <a:solidFill>
                  <a:prstClr val="white"/>
                </a:solidFill>
                <a:latin typeface="Times New Roman" panose="02020503050405090304" pitchFamily="18" charset="0"/>
                <a:ea typeface="微软雅黑" panose="020B0503020204020204" pitchFamily="34" charset="-122"/>
                <a:cs typeface="Times New Roman" panose="02020503050405090304" pitchFamily="18" charset="0"/>
              </a:rPr>
              <a:t>CI/CD </a:t>
            </a:r>
            <a:r>
              <a:rPr lang="it-IT" altLang="zh-CN" sz="1400" b="1" kern="0">
                <a:solidFill>
                  <a:prstClr val="white"/>
                </a:solidFill>
                <a:latin typeface="Times New Roman" panose="02020503050405090304" pitchFamily="18" charset="0"/>
                <a:ea typeface="微软雅黑" panose="020B0503020204020204" pitchFamily="34" charset="-122"/>
                <a:cs typeface="Times New Roman" panose="02020503050405090304" pitchFamily="18" charset="0"/>
              </a:rPr>
              <a:t>Pipeline </a:t>
            </a:r>
            <a:r>
              <a:rPr lang="zh-CN" altLang="it-IT" sz="1400" b="1" kern="0">
                <a:solidFill>
                  <a:prstClr val="white"/>
                </a:solidFill>
                <a:latin typeface="Times New Roman" panose="02020503050405090304" pitchFamily="18" charset="0"/>
                <a:ea typeface="微软雅黑" panose="020B0503020204020204" pitchFamily="34" charset="-122"/>
                <a:cs typeface="Times New Roman" panose="02020503050405090304" pitchFamily="18" charset="0"/>
              </a:rPr>
              <a:t>原理、使用工具与案例</a:t>
            </a:r>
            <a:endParaRPr lang="zh-CN" altLang="zh-CN" sz="1400" b="1" kern="0">
              <a:solidFill>
                <a:prstClr val="white"/>
              </a:solidFill>
              <a:latin typeface="Times New Roman" panose="02020503050405090304" pitchFamily="18" charset="0"/>
              <a:ea typeface="微软雅黑" panose="020B0503020204020204" pitchFamily="34" charset="-122"/>
              <a:cs typeface="Times New Roman" panose="02020503050405090304" pitchFamily="18" charset="0"/>
            </a:endParaRPr>
          </a:p>
          <a:p>
            <a:pPr algn="l">
              <a:defRPr/>
            </a:pPr>
            <a:endParaRPr lang="zh-CN" altLang="en-US" sz="1400" b="1" kern="0" smtClean="0">
              <a:solidFill>
                <a:prstClr val="white"/>
              </a:solidFill>
              <a:latin typeface="Times New Roman" panose="02020503050405090304" pitchFamily="18" charset="0"/>
              <a:ea typeface="微软雅黑" panose="020B0503020204020204" pitchFamily="34" charset="-122"/>
              <a:cs typeface="Times New Roman" panose="02020503050405090304" pitchFamily="18" charset="0"/>
            </a:endParaRPr>
          </a:p>
          <a:p>
            <a:pPr algn="l">
              <a:defRPr/>
            </a:pPr>
            <a:endParaRPr lang="en-US" altLang="zh-CN" sz="1400" b="1" kern="0" dirty="0">
              <a:solidFill>
                <a:prstClr val="white"/>
              </a:solidFill>
              <a:latin typeface="Times New Roman" panose="02020503050405090304" pitchFamily="18" charset="0"/>
              <a:ea typeface="微软雅黑" panose="020B0503020204020204" pitchFamily="34" charset="-122"/>
              <a:cs typeface="Times New Roman" panose="02020503050405090304" pitchFamily="18" charset="0"/>
            </a:endParaRPr>
          </a:p>
        </p:txBody>
      </p:sp>
      <p:sp>
        <p:nvSpPr>
          <p:cNvPr id="3" name="文本框 2"/>
          <p:cNvSpPr txBox="1"/>
          <p:nvPr/>
        </p:nvSpPr>
        <p:spPr>
          <a:xfrm>
            <a:off x="290818" y="993906"/>
            <a:ext cx="11610363" cy="369332"/>
          </a:xfrm>
          <a:prstGeom prst="rect">
            <a:avLst/>
          </a:prstGeom>
          <a:noFill/>
        </p:spPr>
        <p:txBody>
          <a:bodyPr wrap="square" rtlCol="0">
            <a:spAutoFit/>
          </a:bodyPr>
          <a:lstStyle/>
          <a:p>
            <a:r>
              <a:rPr lang="zh-CN" altLang="en-US"/>
              <a:t>如果下次构建该项目的时候，</a:t>
            </a:r>
            <a:r>
              <a:rPr lang="en-US" altLang="zh-CN"/>
              <a:t>docker</a:t>
            </a:r>
            <a:r>
              <a:rPr lang="zh-CN" altLang="en-US"/>
              <a:t>镜像和服务已存在，需要先删除镜像和服务</a:t>
            </a:r>
            <a:endParaRPr lang="en-US" altLang="zh-CN"/>
          </a:p>
        </p:txBody>
      </p:sp>
      <p:pic>
        <p:nvPicPr>
          <p:cNvPr id="13313"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9261" y="1513549"/>
            <a:ext cx="6915226" cy="4498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7324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rot="16200000">
            <a:off x="-933450" y="2457450"/>
            <a:ext cx="6858003" cy="1943102"/>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zh-CN" altLang="en-US">
              <a:solidFill>
                <a:prstClr val="white"/>
              </a:solidFill>
              <a:latin typeface="Times New Roman" panose="02020503050405090304" pitchFamily="18" charset="0"/>
              <a:ea typeface="微软雅黑" panose="020B0503020204020204" pitchFamily="34" charset="-122"/>
              <a:cs typeface="Times New Roman" panose="02020503050405090304" pitchFamily="18" charset="0"/>
            </a:endParaRPr>
          </a:p>
        </p:txBody>
      </p:sp>
      <p:sp>
        <p:nvSpPr>
          <p:cNvPr id="3" name="文本框 2"/>
          <p:cNvSpPr txBox="1"/>
          <p:nvPr/>
        </p:nvSpPr>
        <p:spPr>
          <a:xfrm>
            <a:off x="2064667" y="2631522"/>
            <a:ext cx="861774" cy="1644040"/>
          </a:xfrm>
          <a:prstGeom prst="rect">
            <a:avLst/>
          </a:prstGeom>
          <a:noFill/>
        </p:spPr>
        <p:txBody>
          <a:bodyPr vert="eaVert" wrap="none" rtlCol="0">
            <a:spAutoFit/>
          </a:bodyPr>
          <a:lstStyle/>
          <a:p>
            <a:pPr defTabSz="457200">
              <a:defRPr/>
            </a:pPr>
            <a:r>
              <a:rPr lang="zh-CN" altLang="en-US" sz="4400" dirty="0">
                <a:solidFill>
                  <a:prstClr val="white">
                    <a:lumMod val="95000"/>
                  </a:prstClr>
                </a:solidFill>
                <a:latin typeface="Times New Roman" panose="02020503050405090304" pitchFamily="18" charset="0"/>
                <a:ea typeface="微软雅黑" panose="020B0503020204020204" pitchFamily="34" charset="-122"/>
                <a:cs typeface="Times New Roman" panose="02020503050405090304" pitchFamily="18" charset="0"/>
              </a:rPr>
              <a:t>目   录</a:t>
            </a:r>
            <a:endParaRPr lang="en-US" altLang="zh-CN" sz="4400" dirty="0">
              <a:solidFill>
                <a:prstClr val="white">
                  <a:lumMod val="95000"/>
                </a:prstClr>
              </a:solidFill>
              <a:latin typeface="Times New Roman" panose="02020503050405090304" pitchFamily="18" charset="0"/>
              <a:ea typeface="微软雅黑" panose="020B0503020204020204" pitchFamily="34" charset="-122"/>
              <a:cs typeface="Times New Roman" panose="02020503050405090304" pitchFamily="18" charset="0"/>
            </a:endParaRPr>
          </a:p>
        </p:txBody>
      </p:sp>
      <p:grpSp>
        <p:nvGrpSpPr>
          <p:cNvPr id="6" name="组合 5"/>
          <p:cNvGrpSpPr/>
          <p:nvPr/>
        </p:nvGrpSpPr>
        <p:grpSpPr>
          <a:xfrm>
            <a:off x="5275365" y="1200761"/>
            <a:ext cx="4246139" cy="4218218"/>
            <a:chOff x="4727847" y="1420369"/>
            <a:chExt cx="4246139" cy="4010335"/>
          </a:xfrm>
        </p:grpSpPr>
        <p:grpSp>
          <p:nvGrpSpPr>
            <p:cNvPr id="33" name="组合 32"/>
            <p:cNvGrpSpPr/>
            <p:nvPr/>
          </p:nvGrpSpPr>
          <p:grpSpPr>
            <a:xfrm>
              <a:off x="4727848" y="1420369"/>
              <a:ext cx="2916656" cy="612329"/>
              <a:chOff x="1343472" y="2442092"/>
              <a:chExt cx="2916656" cy="612328"/>
            </a:xfrm>
          </p:grpSpPr>
          <p:sp>
            <p:nvSpPr>
              <p:cNvPr id="34" name="矩形 33"/>
              <p:cNvSpPr/>
              <p:nvPr/>
            </p:nvSpPr>
            <p:spPr>
              <a:xfrm>
                <a:off x="1343472" y="2442092"/>
                <a:ext cx="612328" cy="612328"/>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457200">
                  <a:defRPr/>
                </a:pPr>
                <a:r>
                  <a:rPr lang="en-US" altLang="zh-CN" sz="2000" dirty="0">
                    <a:solidFill>
                      <a:prstClr val="white"/>
                    </a:solidFill>
                    <a:latin typeface="Times New Roman" panose="02020503050405090304" pitchFamily="18" charset="0"/>
                    <a:ea typeface="微软雅黑" panose="020B0503020204020204" pitchFamily="34" charset="-122"/>
                    <a:cs typeface="Times New Roman" panose="02020503050405090304" pitchFamily="18" charset="0"/>
                  </a:rPr>
                  <a:t>1</a:t>
                </a:r>
                <a:endParaRPr lang="zh-CN" altLang="en-US" sz="2000" dirty="0">
                  <a:solidFill>
                    <a:prstClr val="white"/>
                  </a:solidFill>
                  <a:latin typeface="Times New Roman" panose="02020503050405090304" pitchFamily="18" charset="0"/>
                  <a:ea typeface="微软雅黑" panose="020B0503020204020204" pitchFamily="34" charset="-122"/>
                  <a:cs typeface="Times New Roman" panose="02020503050405090304" pitchFamily="18" charset="0"/>
                </a:endParaRPr>
              </a:p>
            </p:txBody>
          </p:sp>
          <p:sp>
            <p:nvSpPr>
              <p:cNvPr id="37" name="文本框 36"/>
              <p:cNvSpPr txBox="1"/>
              <p:nvPr/>
            </p:nvSpPr>
            <p:spPr>
              <a:xfrm>
                <a:off x="2264690" y="2517423"/>
                <a:ext cx="1995438" cy="438913"/>
              </a:xfrm>
              <a:prstGeom prst="rect">
                <a:avLst/>
              </a:prstGeom>
              <a:noFill/>
            </p:spPr>
            <p:txBody>
              <a:bodyPr wrap="square" rtlCol="0">
                <a:spAutoFit/>
              </a:bodyPr>
              <a:lstStyle/>
              <a:p>
                <a:pPr defTabSz="457200">
                  <a:defRPr/>
                </a:pPr>
                <a:r>
                  <a:rPr lang="en-US" altLang="zh-CN" sz="2400">
                    <a:solidFill>
                      <a:prstClr val="black">
                        <a:lumMod val="85000"/>
                        <a:lumOff val="15000"/>
                      </a:prstClr>
                    </a:solidFill>
                    <a:latin typeface="Times New Roman" panose="02020503050405090304" pitchFamily="18" charset="0"/>
                    <a:ea typeface="微软雅黑" panose="020B0503020204020204" pitchFamily="34" charset="-122"/>
                    <a:cs typeface="Times New Roman" panose="02020503050405090304" pitchFamily="18" charset="0"/>
                  </a:rPr>
                  <a:t>DevOps</a:t>
                </a:r>
                <a:r>
                  <a:rPr lang="zh-CN" altLang="en-US" sz="2400">
                    <a:solidFill>
                      <a:prstClr val="black">
                        <a:lumMod val="85000"/>
                        <a:lumOff val="15000"/>
                      </a:prstClr>
                    </a:solidFill>
                    <a:latin typeface="Times New Roman" panose="02020503050405090304" pitchFamily="18" charset="0"/>
                    <a:ea typeface="微软雅黑" panose="020B0503020204020204" pitchFamily="34" charset="-122"/>
                    <a:cs typeface="Times New Roman" panose="02020503050405090304" pitchFamily="18" charset="0"/>
                  </a:rPr>
                  <a:t>简介</a:t>
                </a:r>
                <a:endParaRPr lang="zh-CN" altLang="en-US" sz="2400" dirty="0">
                  <a:solidFill>
                    <a:prstClr val="black">
                      <a:lumMod val="85000"/>
                      <a:lumOff val="15000"/>
                    </a:prstClr>
                  </a:solidFill>
                  <a:latin typeface="Times New Roman" panose="02020503050405090304" pitchFamily="18" charset="0"/>
                  <a:ea typeface="微软雅黑" panose="020B0503020204020204" pitchFamily="34" charset="-122"/>
                  <a:cs typeface="Times New Roman" panose="02020503050405090304" pitchFamily="18" charset="0"/>
                </a:endParaRPr>
              </a:p>
            </p:txBody>
          </p:sp>
        </p:grpSp>
        <p:grpSp>
          <p:nvGrpSpPr>
            <p:cNvPr id="38" name="组合 37"/>
            <p:cNvGrpSpPr/>
            <p:nvPr/>
          </p:nvGrpSpPr>
          <p:grpSpPr>
            <a:xfrm>
              <a:off x="4727848" y="2553253"/>
              <a:ext cx="4106628" cy="612329"/>
              <a:chOff x="1343472" y="2420888"/>
              <a:chExt cx="4106628" cy="612328"/>
            </a:xfrm>
          </p:grpSpPr>
          <p:sp>
            <p:nvSpPr>
              <p:cNvPr id="39" name="矩形 38"/>
              <p:cNvSpPr/>
              <p:nvPr/>
            </p:nvSpPr>
            <p:spPr>
              <a:xfrm>
                <a:off x="1343472" y="2420888"/>
                <a:ext cx="612328" cy="612328"/>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457200">
                  <a:defRPr/>
                </a:pPr>
                <a:r>
                  <a:rPr lang="en-US" altLang="zh-CN" sz="2000" dirty="0">
                    <a:solidFill>
                      <a:prstClr val="white"/>
                    </a:solidFill>
                    <a:latin typeface="Times New Roman" panose="02020503050405090304" pitchFamily="18" charset="0"/>
                    <a:ea typeface="微软雅黑" panose="020B0503020204020204" pitchFamily="34" charset="-122"/>
                    <a:cs typeface="Times New Roman" panose="02020503050405090304" pitchFamily="18" charset="0"/>
                  </a:rPr>
                  <a:t>2</a:t>
                </a:r>
                <a:endParaRPr lang="zh-CN" altLang="en-US" sz="2000" dirty="0">
                  <a:solidFill>
                    <a:prstClr val="white"/>
                  </a:solidFill>
                  <a:latin typeface="Times New Roman" panose="02020503050405090304" pitchFamily="18" charset="0"/>
                  <a:ea typeface="微软雅黑" panose="020B0503020204020204" pitchFamily="34" charset="-122"/>
                  <a:cs typeface="Times New Roman" panose="02020503050405090304" pitchFamily="18" charset="0"/>
                </a:endParaRPr>
              </a:p>
            </p:txBody>
          </p:sp>
          <p:sp>
            <p:nvSpPr>
              <p:cNvPr id="42" name="文本框 41"/>
              <p:cNvSpPr txBox="1"/>
              <p:nvPr/>
            </p:nvSpPr>
            <p:spPr>
              <a:xfrm>
                <a:off x="2254587" y="2499146"/>
                <a:ext cx="3195513" cy="438913"/>
              </a:xfrm>
              <a:prstGeom prst="rect">
                <a:avLst/>
              </a:prstGeom>
              <a:noFill/>
            </p:spPr>
            <p:txBody>
              <a:bodyPr wrap="square" rtlCol="0">
                <a:spAutoFit/>
              </a:bodyPr>
              <a:lstStyle/>
              <a:p>
                <a:pPr defTabSz="457200">
                  <a:defRPr/>
                </a:pPr>
                <a:r>
                  <a:rPr lang="en-US" altLang="zh-CN" sz="2400">
                    <a:solidFill>
                      <a:prstClr val="black">
                        <a:lumMod val="85000"/>
                        <a:lumOff val="15000"/>
                      </a:prstClr>
                    </a:solidFill>
                    <a:latin typeface="Times New Roman" panose="02020503050405090304" pitchFamily="18" charset="0"/>
                    <a:ea typeface="微软雅黑" panose="020B0503020204020204" pitchFamily="34" charset="-122"/>
                    <a:cs typeface="Times New Roman" panose="02020503050405090304" pitchFamily="18" charset="0"/>
                  </a:rPr>
                  <a:t>CI/CD </a:t>
                </a:r>
                <a:r>
                  <a:rPr lang="en-US" altLang="zh-CN" sz="2400" smtClean="0">
                    <a:solidFill>
                      <a:prstClr val="black">
                        <a:lumMod val="85000"/>
                        <a:lumOff val="15000"/>
                      </a:prstClr>
                    </a:solidFill>
                    <a:latin typeface="Times New Roman" panose="02020503050405090304" pitchFamily="18" charset="0"/>
                    <a:ea typeface="微软雅黑" panose="020B0503020204020204" pitchFamily="34" charset="-122"/>
                    <a:cs typeface="Times New Roman" panose="02020503050405090304" pitchFamily="18" charset="0"/>
                  </a:rPr>
                  <a:t>Pipeline</a:t>
                </a:r>
                <a:r>
                  <a:rPr lang="zh-CN" altLang="en-US" sz="2400" smtClean="0">
                    <a:solidFill>
                      <a:prstClr val="black">
                        <a:lumMod val="85000"/>
                        <a:lumOff val="15000"/>
                      </a:prstClr>
                    </a:solidFill>
                    <a:latin typeface="Times New Roman" panose="02020503050405090304" pitchFamily="18" charset="0"/>
                    <a:ea typeface="微软雅黑" panose="020B0503020204020204" pitchFamily="34" charset="-122"/>
                    <a:cs typeface="Times New Roman" panose="02020503050405090304" pitchFamily="18" charset="0"/>
                  </a:rPr>
                  <a:t>原理</a:t>
                </a:r>
                <a:endParaRPr lang="zh-CN" altLang="en-US" sz="2400" dirty="0">
                  <a:solidFill>
                    <a:prstClr val="black">
                      <a:lumMod val="85000"/>
                      <a:lumOff val="15000"/>
                    </a:prstClr>
                  </a:solidFill>
                  <a:latin typeface="Times New Roman" panose="02020503050405090304" pitchFamily="18" charset="0"/>
                  <a:ea typeface="微软雅黑" panose="020B0503020204020204" pitchFamily="34" charset="-122"/>
                  <a:cs typeface="Times New Roman" panose="02020503050405090304" pitchFamily="18" charset="0"/>
                </a:endParaRPr>
              </a:p>
            </p:txBody>
          </p:sp>
        </p:grpSp>
        <p:grpSp>
          <p:nvGrpSpPr>
            <p:cNvPr id="43" name="组合 42"/>
            <p:cNvGrpSpPr/>
            <p:nvPr/>
          </p:nvGrpSpPr>
          <p:grpSpPr>
            <a:xfrm>
              <a:off x="4727848" y="3686137"/>
              <a:ext cx="2414541" cy="612329"/>
              <a:chOff x="1343472" y="2420888"/>
              <a:chExt cx="2414540" cy="612328"/>
            </a:xfrm>
          </p:grpSpPr>
          <p:sp>
            <p:nvSpPr>
              <p:cNvPr id="44" name="矩形 43"/>
              <p:cNvSpPr/>
              <p:nvPr/>
            </p:nvSpPr>
            <p:spPr>
              <a:xfrm>
                <a:off x="1343472" y="2420888"/>
                <a:ext cx="612328" cy="612328"/>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457200">
                  <a:defRPr/>
                </a:pPr>
                <a:r>
                  <a:rPr lang="en-US" altLang="zh-CN" sz="2000" dirty="0">
                    <a:solidFill>
                      <a:prstClr val="white"/>
                    </a:solidFill>
                    <a:latin typeface="Times New Roman" panose="02020503050405090304" pitchFamily="18" charset="0"/>
                    <a:ea typeface="微软雅黑" panose="020B0503020204020204" pitchFamily="34" charset="-122"/>
                    <a:cs typeface="Times New Roman" panose="02020503050405090304" pitchFamily="18" charset="0"/>
                  </a:rPr>
                  <a:t>3</a:t>
                </a:r>
                <a:endParaRPr lang="zh-CN" altLang="en-US" sz="2000" dirty="0">
                  <a:solidFill>
                    <a:prstClr val="white"/>
                  </a:solidFill>
                  <a:latin typeface="Times New Roman" panose="02020503050405090304" pitchFamily="18" charset="0"/>
                  <a:ea typeface="微软雅黑" panose="020B0503020204020204" pitchFamily="34" charset="-122"/>
                  <a:cs typeface="Times New Roman" panose="02020503050405090304" pitchFamily="18" charset="0"/>
                </a:endParaRPr>
              </a:p>
            </p:txBody>
          </p:sp>
          <p:sp>
            <p:nvSpPr>
              <p:cNvPr id="47" name="文本框 46"/>
              <p:cNvSpPr txBox="1"/>
              <p:nvPr/>
            </p:nvSpPr>
            <p:spPr>
              <a:xfrm>
                <a:off x="2264693" y="2496220"/>
                <a:ext cx="1493319" cy="438913"/>
              </a:xfrm>
              <a:prstGeom prst="rect">
                <a:avLst/>
              </a:prstGeom>
              <a:noFill/>
            </p:spPr>
            <p:txBody>
              <a:bodyPr wrap="square" rtlCol="0">
                <a:spAutoFit/>
              </a:bodyPr>
              <a:lstStyle/>
              <a:p>
                <a:pPr defTabSz="457200">
                  <a:defRPr/>
                </a:pPr>
                <a:r>
                  <a:rPr lang="zh-CN" altLang="en-US" sz="2400" smtClean="0">
                    <a:solidFill>
                      <a:prstClr val="black">
                        <a:lumMod val="85000"/>
                        <a:lumOff val="15000"/>
                      </a:prstClr>
                    </a:solidFill>
                    <a:latin typeface="Times New Roman" panose="02020503050405090304" pitchFamily="18" charset="0"/>
                    <a:ea typeface="微软雅黑" panose="020B0503020204020204" pitchFamily="34" charset="-122"/>
                    <a:cs typeface="Times New Roman" panose="02020503050405090304" pitchFamily="18" charset="0"/>
                  </a:rPr>
                  <a:t>使用工具</a:t>
                </a:r>
                <a:endParaRPr lang="zh-CN" altLang="en-US" sz="2400" dirty="0">
                  <a:solidFill>
                    <a:prstClr val="black">
                      <a:lumMod val="85000"/>
                      <a:lumOff val="15000"/>
                    </a:prstClr>
                  </a:solidFill>
                  <a:latin typeface="Times New Roman" panose="02020503050405090304" pitchFamily="18" charset="0"/>
                  <a:ea typeface="微软雅黑" panose="020B0503020204020204" pitchFamily="34" charset="-122"/>
                  <a:cs typeface="Times New Roman" panose="02020503050405090304" pitchFamily="18" charset="0"/>
                </a:endParaRPr>
              </a:p>
            </p:txBody>
          </p:sp>
        </p:grpSp>
        <p:grpSp>
          <p:nvGrpSpPr>
            <p:cNvPr id="5" name="组合 4"/>
            <p:cNvGrpSpPr/>
            <p:nvPr/>
          </p:nvGrpSpPr>
          <p:grpSpPr>
            <a:xfrm>
              <a:off x="4727847" y="4818375"/>
              <a:ext cx="4246139" cy="612329"/>
              <a:chOff x="4727847" y="4818375"/>
              <a:chExt cx="4246139" cy="612329"/>
            </a:xfrm>
          </p:grpSpPr>
          <p:sp>
            <p:nvSpPr>
              <p:cNvPr id="32" name="文本框 31"/>
              <p:cNvSpPr txBox="1"/>
              <p:nvPr/>
            </p:nvSpPr>
            <p:spPr>
              <a:xfrm>
                <a:off x="5638963" y="4893707"/>
                <a:ext cx="3335023" cy="438913"/>
              </a:xfrm>
              <a:prstGeom prst="rect">
                <a:avLst/>
              </a:prstGeom>
              <a:noFill/>
            </p:spPr>
            <p:txBody>
              <a:bodyPr wrap="square" rtlCol="0">
                <a:spAutoFit/>
              </a:bodyPr>
              <a:lstStyle/>
              <a:p>
                <a:pPr defTabSz="457200">
                  <a:defRPr/>
                </a:pPr>
                <a:r>
                  <a:rPr lang="zh-CN" altLang="en-US" sz="2400" smtClean="0">
                    <a:solidFill>
                      <a:prstClr val="black">
                        <a:lumMod val="85000"/>
                        <a:lumOff val="15000"/>
                      </a:prstClr>
                    </a:solidFill>
                    <a:latin typeface="Times New Roman" panose="02020503050405090304" pitchFamily="18" charset="0"/>
                    <a:ea typeface="微软雅黑" panose="020B0503020204020204" pitchFamily="34" charset="-122"/>
                    <a:cs typeface="Times New Roman" panose="02020503050405090304" pitchFamily="18" charset="0"/>
                  </a:rPr>
                  <a:t>案例</a:t>
                </a:r>
                <a:endParaRPr lang="zh-CN" altLang="en-US" sz="2400" dirty="0">
                  <a:solidFill>
                    <a:prstClr val="black">
                      <a:lumMod val="85000"/>
                      <a:lumOff val="15000"/>
                    </a:prstClr>
                  </a:solidFill>
                  <a:latin typeface="Times New Roman" panose="02020503050405090304" pitchFamily="18" charset="0"/>
                  <a:ea typeface="微软雅黑" panose="020B0503020204020204" pitchFamily="34" charset="-122"/>
                  <a:cs typeface="Times New Roman" panose="02020503050405090304" pitchFamily="18" charset="0"/>
                </a:endParaRPr>
              </a:p>
            </p:txBody>
          </p:sp>
          <p:sp>
            <p:nvSpPr>
              <p:cNvPr id="26" name="矩形 25"/>
              <p:cNvSpPr/>
              <p:nvPr/>
            </p:nvSpPr>
            <p:spPr>
              <a:xfrm>
                <a:off x="4727847" y="4818375"/>
                <a:ext cx="612328" cy="612329"/>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457200">
                  <a:defRPr/>
                </a:pPr>
                <a:r>
                  <a:rPr lang="en-US" altLang="zh-CN" sz="2000" dirty="0">
                    <a:solidFill>
                      <a:prstClr val="white"/>
                    </a:solidFill>
                    <a:latin typeface="Times New Roman" panose="02020503050405090304" pitchFamily="18" charset="0"/>
                    <a:ea typeface="微软雅黑" panose="020B0503020204020204" pitchFamily="34" charset="-122"/>
                    <a:cs typeface="Times New Roman" panose="02020503050405090304" pitchFamily="18" charset="0"/>
                  </a:rPr>
                  <a:t>4</a:t>
                </a:r>
                <a:endParaRPr lang="zh-CN" altLang="en-US" sz="2000" dirty="0">
                  <a:solidFill>
                    <a:prstClr val="white"/>
                  </a:solidFill>
                  <a:latin typeface="Times New Roman" panose="02020503050405090304" pitchFamily="18" charset="0"/>
                  <a:ea typeface="微软雅黑" panose="020B0503020204020204" pitchFamily="34" charset="-122"/>
                  <a:cs typeface="Times New Roman" panose="02020503050405090304" pitchFamily="18" charset="0"/>
                </a:endParaRPr>
              </a:p>
            </p:txBody>
          </p:sp>
        </p:gr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24001" y="0"/>
            <a:ext cx="9144000" cy="6858000"/>
          </a:xfrm>
          <a:prstGeom prst="rect">
            <a:avLst/>
          </a:prstGeom>
          <a:solidFill>
            <a:srgbClr val="00582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zh-CN" altLang="en-US">
              <a:solidFill>
                <a:prstClr val="white"/>
              </a:solidFill>
              <a:latin typeface="Calibri" panose="020F0502020204030204"/>
              <a:ea typeface="等线" panose="02010600030101010101" pitchFamily="2" charset="-122"/>
            </a:endParaRPr>
          </a:p>
        </p:txBody>
      </p:sp>
      <p:sp>
        <p:nvSpPr>
          <p:cNvPr id="5" name="矩形 4"/>
          <p:cNvSpPr/>
          <p:nvPr/>
        </p:nvSpPr>
        <p:spPr>
          <a:xfrm>
            <a:off x="5439408" y="3044282"/>
            <a:ext cx="1313181" cy="769441"/>
          </a:xfrm>
          <a:prstGeom prst="rect">
            <a:avLst/>
          </a:prstGeom>
        </p:spPr>
        <p:txBody>
          <a:bodyPr wrap="none">
            <a:spAutoFit/>
          </a:bodyPr>
          <a:lstStyle/>
          <a:p>
            <a:pPr algn="ctr">
              <a:defRPr/>
            </a:pPr>
            <a:r>
              <a:rPr lang="zh-CN" altLang="en-US" sz="4400" b="1" smtClean="0">
                <a:solidFill>
                  <a:schemeClr val="bg1"/>
                </a:solidFill>
                <a:latin typeface="微软雅黑" panose="020B0503020204020204" pitchFamily="34" charset="-122"/>
                <a:ea typeface="微软雅黑" panose="020B0503020204020204" pitchFamily="34" charset="-122"/>
              </a:rPr>
              <a:t>谢谢</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76386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24001" y="0"/>
            <a:ext cx="9144000" cy="6858000"/>
          </a:xfrm>
          <a:prstGeom prst="rect">
            <a:avLst/>
          </a:prstGeom>
          <a:solidFill>
            <a:srgbClr val="00582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zh-CN" altLang="en-US">
              <a:solidFill>
                <a:prstClr val="white"/>
              </a:solidFill>
              <a:latin typeface="Calibri" panose="020F0502020204030204"/>
              <a:ea typeface="等线" panose="02010600030101010101" pitchFamily="2" charset="-122"/>
            </a:endParaRPr>
          </a:p>
        </p:txBody>
      </p:sp>
      <p:sp>
        <p:nvSpPr>
          <p:cNvPr id="5" name="矩形 4"/>
          <p:cNvSpPr/>
          <p:nvPr/>
        </p:nvSpPr>
        <p:spPr>
          <a:xfrm>
            <a:off x="3691334" y="3044282"/>
            <a:ext cx="4809330" cy="769441"/>
          </a:xfrm>
          <a:prstGeom prst="rect">
            <a:avLst/>
          </a:prstGeom>
        </p:spPr>
        <p:txBody>
          <a:bodyPr wrap="none">
            <a:spAutoFit/>
          </a:bodyPr>
          <a:lstStyle/>
          <a:p>
            <a:pPr algn="ctr">
              <a:defRPr/>
            </a:pPr>
            <a:r>
              <a:rPr lang="en-US" altLang="zh-CN" sz="4400" b="1" spc="600" smtClean="0">
                <a:solidFill>
                  <a:schemeClr val="bg1"/>
                </a:solidFill>
                <a:latin typeface="微软雅黑" panose="020B0503020204020204" pitchFamily="34" charset="-122"/>
                <a:ea typeface="微软雅黑" panose="020B0503020204020204" pitchFamily="34" charset="-122"/>
              </a:rPr>
              <a:t>1.DevOps</a:t>
            </a:r>
            <a:r>
              <a:rPr lang="zh-CN" altLang="en-US" sz="4400" b="1" spc="600" smtClean="0">
                <a:solidFill>
                  <a:schemeClr val="bg1"/>
                </a:solidFill>
                <a:latin typeface="微软雅黑" panose="020B0503020204020204" pitchFamily="34" charset="-122"/>
                <a:ea typeface="微软雅黑" panose="020B0503020204020204" pitchFamily="34" charset="-122"/>
              </a:rPr>
              <a:t>简介</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6836" y="317241"/>
            <a:ext cx="10846275" cy="523220"/>
          </a:xfrm>
          <a:prstGeom prst="rect">
            <a:avLst/>
          </a:prstGeom>
          <a:noFill/>
        </p:spPr>
        <p:txBody>
          <a:bodyPr wrap="square" rtlCol="0">
            <a:spAutoFit/>
          </a:bodyPr>
          <a:lstStyle/>
          <a:p>
            <a:pPr defTabSz="457200">
              <a:defRPr/>
            </a:pPr>
            <a:r>
              <a:rPr lang="en-US" altLang="zh-CN" sz="2800" b="1"/>
              <a:t>DevOps</a:t>
            </a:r>
            <a:r>
              <a:rPr lang="zh-CN" altLang="en-US" sz="2800" b="1"/>
              <a:t>（开发与运维 </a:t>
            </a:r>
            <a:r>
              <a:rPr lang="en-US" altLang="zh-CN" sz="2800" b="1"/>
              <a:t>– Development and Operations</a:t>
            </a:r>
            <a:r>
              <a:rPr lang="zh-CN" altLang="en-US" sz="2800" b="1"/>
              <a:t>）</a:t>
            </a:r>
            <a:endParaRPr lang="zh-CN" altLang="en-US" sz="2800" b="1" dirty="0">
              <a:solidFill>
                <a:prstClr val="black"/>
              </a:solidFill>
              <a:latin typeface="思源黑体 CN" panose="020B0500000000000000" pitchFamily="34" charset="-122"/>
              <a:ea typeface="思源黑体 CN" panose="020B0500000000000000" pitchFamily="34" charset="-122"/>
            </a:endParaRPr>
          </a:p>
        </p:txBody>
      </p:sp>
      <p:sp>
        <p:nvSpPr>
          <p:cNvPr id="23" name="矩形 22"/>
          <p:cNvSpPr/>
          <p:nvPr/>
        </p:nvSpPr>
        <p:spPr>
          <a:xfrm>
            <a:off x="1524000" y="6181381"/>
            <a:ext cx="9144000" cy="676621"/>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zh-CN" altLang="en-US">
              <a:solidFill>
                <a:prstClr val="white"/>
              </a:solidFill>
              <a:latin typeface="思源黑体 CN" panose="020B0500000000000000" pitchFamily="34" charset="-122"/>
              <a:ea typeface="思源黑体 CN" panose="020B0500000000000000" pitchFamily="34" charset="-122"/>
            </a:endParaRPr>
          </a:p>
        </p:txBody>
      </p:sp>
      <p:sp>
        <p:nvSpPr>
          <p:cNvPr id="6" name="页脚占位符 14"/>
          <p:cNvSpPr>
            <a:spLocks noGrp="1"/>
          </p:cNvSpPr>
          <p:nvPr>
            <p:ph type="ftr" sz="quarter" idx="11"/>
          </p:nvPr>
        </p:nvSpPr>
        <p:spPr>
          <a:xfrm>
            <a:off x="1697062" y="6563426"/>
            <a:ext cx="3676604" cy="365125"/>
          </a:xfrm>
        </p:spPr>
        <p:txBody>
          <a:bodyPr/>
          <a:lstStyle/>
          <a:p>
            <a:pPr lvl="0" algn="l">
              <a:defRPr/>
            </a:pPr>
            <a:r>
              <a:rPr lang="it-IT" altLang="zh-CN" sz="1400" b="1" kern="0" smtClean="0">
                <a:solidFill>
                  <a:prstClr val="white"/>
                </a:solidFill>
                <a:latin typeface="Times New Roman" panose="02020503050405090304" pitchFamily="18" charset="0"/>
                <a:ea typeface="微软雅黑" panose="020B0503020204020204" pitchFamily="34" charset="-122"/>
                <a:cs typeface="Times New Roman" panose="02020503050405090304" pitchFamily="18" charset="0"/>
              </a:rPr>
              <a:t>CI/CD </a:t>
            </a:r>
            <a:r>
              <a:rPr lang="it-IT" altLang="zh-CN" sz="1400" b="1" kern="0">
                <a:solidFill>
                  <a:prstClr val="white"/>
                </a:solidFill>
                <a:latin typeface="Times New Roman" panose="02020503050405090304" pitchFamily="18" charset="0"/>
                <a:ea typeface="微软雅黑" panose="020B0503020204020204" pitchFamily="34" charset="-122"/>
                <a:cs typeface="Times New Roman" panose="02020503050405090304" pitchFamily="18" charset="0"/>
              </a:rPr>
              <a:t>Pipeline </a:t>
            </a:r>
            <a:r>
              <a:rPr lang="zh-CN" altLang="it-IT" sz="1400" b="1" kern="0">
                <a:solidFill>
                  <a:prstClr val="white"/>
                </a:solidFill>
                <a:latin typeface="Times New Roman" panose="02020503050405090304" pitchFamily="18" charset="0"/>
                <a:ea typeface="微软雅黑" panose="020B0503020204020204" pitchFamily="34" charset="-122"/>
                <a:cs typeface="Times New Roman" panose="02020503050405090304" pitchFamily="18" charset="0"/>
              </a:rPr>
              <a:t>原理、使用工具与案例</a:t>
            </a:r>
            <a:endParaRPr lang="zh-CN" altLang="zh-CN" sz="1400" b="1" kern="0">
              <a:solidFill>
                <a:prstClr val="white"/>
              </a:solidFill>
              <a:latin typeface="Times New Roman" panose="02020503050405090304" pitchFamily="18" charset="0"/>
              <a:ea typeface="微软雅黑" panose="020B0503020204020204" pitchFamily="34" charset="-122"/>
              <a:cs typeface="Times New Roman" panose="02020503050405090304" pitchFamily="18" charset="0"/>
            </a:endParaRPr>
          </a:p>
          <a:p>
            <a:pPr algn="l">
              <a:defRPr/>
            </a:pPr>
            <a:endParaRPr lang="zh-CN" altLang="en-US" sz="1400" b="1" kern="0" smtClean="0">
              <a:solidFill>
                <a:prstClr val="white"/>
              </a:solidFill>
              <a:latin typeface="Times New Roman" panose="02020503050405090304" pitchFamily="18" charset="0"/>
              <a:ea typeface="微软雅黑" panose="020B0503020204020204" pitchFamily="34" charset="-122"/>
              <a:cs typeface="Times New Roman" panose="02020503050405090304" pitchFamily="18" charset="0"/>
            </a:endParaRPr>
          </a:p>
          <a:p>
            <a:pPr algn="l">
              <a:defRPr/>
            </a:pPr>
            <a:endParaRPr lang="en-US" altLang="zh-CN" sz="1400" b="1" kern="0" dirty="0">
              <a:solidFill>
                <a:prstClr val="white"/>
              </a:solidFill>
              <a:latin typeface="Times New Roman" panose="02020503050405090304" pitchFamily="18" charset="0"/>
              <a:ea typeface="微软雅黑" panose="020B0503020204020204" pitchFamily="34" charset="-122"/>
              <a:cs typeface="Times New Roman" panose="02020503050405090304" pitchFamily="18" charset="0"/>
            </a:endParaRPr>
          </a:p>
        </p:txBody>
      </p:sp>
      <p:sp>
        <p:nvSpPr>
          <p:cNvPr id="3" name="文本框 2"/>
          <p:cNvSpPr txBox="1"/>
          <p:nvPr/>
        </p:nvSpPr>
        <p:spPr>
          <a:xfrm>
            <a:off x="290818" y="993906"/>
            <a:ext cx="11610363" cy="646331"/>
          </a:xfrm>
          <a:prstGeom prst="rect">
            <a:avLst/>
          </a:prstGeom>
          <a:noFill/>
        </p:spPr>
        <p:txBody>
          <a:bodyPr wrap="square" rtlCol="0">
            <a:spAutoFit/>
          </a:bodyPr>
          <a:lstStyle/>
          <a:p>
            <a:r>
              <a:rPr lang="zh-CN" altLang="en-US"/>
              <a:t>突出重视软件开发人员和运维人员的沟通合作，通过自动化流程来使得软件构建、测试、发布更加快捷、频繁和可靠</a:t>
            </a:r>
            <a:r>
              <a:rPr lang="zh-CN" altLang="en-US" smtClean="0"/>
              <a:t>。</a:t>
            </a:r>
            <a:endParaRPr lang="en-US" altLang="zh-CN"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3515" y="1640237"/>
            <a:ext cx="5646789" cy="2427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7536" y="1713047"/>
            <a:ext cx="3169495" cy="4468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8573" y="4329113"/>
            <a:ext cx="3876675"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24001" y="0"/>
            <a:ext cx="9144000" cy="6858000"/>
          </a:xfrm>
          <a:prstGeom prst="rect">
            <a:avLst/>
          </a:prstGeom>
          <a:solidFill>
            <a:srgbClr val="00582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zh-CN" altLang="en-US">
              <a:solidFill>
                <a:prstClr val="white"/>
              </a:solidFill>
              <a:latin typeface="Calibri" panose="020F0502020204030204"/>
              <a:ea typeface="等线" panose="02010600030101010101" pitchFamily="2" charset="-122"/>
            </a:endParaRPr>
          </a:p>
        </p:txBody>
      </p:sp>
      <p:sp>
        <p:nvSpPr>
          <p:cNvPr id="5" name="矩形 4"/>
          <p:cNvSpPr/>
          <p:nvPr/>
        </p:nvSpPr>
        <p:spPr>
          <a:xfrm>
            <a:off x="2388092" y="3044282"/>
            <a:ext cx="7447873" cy="769441"/>
          </a:xfrm>
          <a:prstGeom prst="rect">
            <a:avLst/>
          </a:prstGeom>
        </p:spPr>
        <p:txBody>
          <a:bodyPr wrap="none">
            <a:spAutoFit/>
          </a:bodyPr>
          <a:lstStyle/>
          <a:p>
            <a:pPr algn="ctr">
              <a:defRPr/>
            </a:pPr>
            <a:r>
              <a:rPr lang="en-US" altLang="zh-CN" sz="4400" b="1" spc="600" smtClean="0">
                <a:solidFill>
                  <a:schemeClr val="bg1"/>
                </a:solidFill>
                <a:latin typeface="微软雅黑" panose="020B0503020204020204" pitchFamily="34" charset="-122"/>
                <a:ea typeface="微软雅黑" panose="020B0503020204020204" pitchFamily="34" charset="-122"/>
              </a:rPr>
              <a:t>2.</a:t>
            </a:r>
            <a:r>
              <a:rPr lang="en-US" altLang="zh-CN" sz="4400">
                <a:solidFill>
                  <a:prstClr val="black">
                    <a:lumMod val="85000"/>
                    <a:lumOff val="15000"/>
                  </a:prstClr>
                </a:solidFill>
                <a:latin typeface="Times New Roman" panose="02020503050405090304" pitchFamily="18" charset="0"/>
                <a:ea typeface="微软雅黑" panose="020B0503020204020204" pitchFamily="34" charset="-122"/>
                <a:cs typeface="Times New Roman" panose="02020503050405090304" pitchFamily="18" charset="0"/>
              </a:rPr>
              <a:t> </a:t>
            </a:r>
            <a:r>
              <a:rPr lang="en-US" altLang="zh-CN" sz="4400" b="1" spc="600">
                <a:solidFill>
                  <a:schemeClr val="bg1"/>
                </a:solidFill>
                <a:latin typeface="微软雅黑" panose="020B0503020204020204" pitchFamily="34" charset="-122"/>
                <a:ea typeface="微软雅黑" panose="020B0503020204020204" pitchFamily="34" charset="-122"/>
              </a:rPr>
              <a:t>CI/CD Pipeline</a:t>
            </a:r>
            <a:r>
              <a:rPr lang="zh-CN" altLang="en-US" sz="4400" b="1" spc="600" smtClean="0">
                <a:solidFill>
                  <a:schemeClr val="bg1"/>
                </a:solidFill>
                <a:latin typeface="微软雅黑" panose="020B0503020204020204" pitchFamily="34" charset="-122"/>
                <a:ea typeface="微软雅黑" panose="020B0503020204020204" pitchFamily="34" charset="-122"/>
              </a:rPr>
              <a:t>原理</a:t>
            </a:r>
            <a:endParaRPr lang="zh-CN" altLang="en-US" sz="4400" b="1" spc="60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68900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6836" y="317241"/>
            <a:ext cx="10846275" cy="523220"/>
          </a:xfrm>
          <a:prstGeom prst="rect">
            <a:avLst/>
          </a:prstGeom>
          <a:noFill/>
        </p:spPr>
        <p:txBody>
          <a:bodyPr wrap="square" rtlCol="0">
            <a:spAutoFit/>
          </a:bodyPr>
          <a:lstStyle/>
          <a:p>
            <a:pPr defTabSz="457200">
              <a:defRPr/>
            </a:pPr>
            <a:r>
              <a:rPr lang="zh-CN" altLang="en-US" sz="2800" b="1" smtClean="0"/>
              <a:t> </a:t>
            </a:r>
            <a:r>
              <a:rPr lang="en-US" altLang="zh-CN" sz="2800" b="1"/>
              <a:t>CI/CD </a:t>
            </a:r>
            <a:r>
              <a:rPr lang="zh-CN" altLang="en-US" sz="2800" b="1" smtClean="0"/>
              <a:t>流水线</a:t>
            </a:r>
            <a:endParaRPr lang="zh-CN" altLang="en-US" sz="2800" b="1" dirty="0">
              <a:solidFill>
                <a:prstClr val="black"/>
              </a:solidFill>
              <a:latin typeface="思源黑体 CN" panose="020B0500000000000000" pitchFamily="34" charset="-122"/>
              <a:ea typeface="思源黑体 CN" panose="020B0500000000000000" pitchFamily="34" charset="-122"/>
            </a:endParaRPr>
          </a:p>
        </p:txBody>
      </p:sp>
      <p:sp>
        <p:nvSpPr>
          <p:cNvPr id="23" name="矩形 22"/>
          <p:cNvSpPr/>
          <p:nvPr/>
        </p:nvSpPr>
        <p:spPr>
          <a:xfrm>
            <a:off x="1524000" y="6181381"/>
            <a:ext cx="9144000" cy="676621"/>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zh-CN" altLang="en-US">
              <a:solidFill>
                <a:prstClr val="white"/>
              </a:solidFill>
              <a:latin typeface="思源黑体 CN" panose="020B0500000000000000" pitchFamily="34" charset="-122"/>
              <a:ea typeface="思源黑体 CN" panose="020B0500000000000000" pitchFamily="34" charset="-122"/>
            </a:endParaRPr>
          </a:p>
        </p:txBody>
      </p:sp>
      <p:sp>
        <p:nvSpPr>
          <p:cNvPr id="6" name="页脚占位符 14"/>
          <p:cNvSpPr>
            <a:spLocks noGrp="1"/>
          </p:cNvSpPr>
          <p:nvPr>
            <p:ph type="ftr" sz="quarter" idx="11"/>
          </p:nvPr>
        </p:nvSpPr>
        <p:spPr>
          <a:xfrm>
            <a:off x="1697062" y="6563426"/>
            <a:ext cx="3676604" cy="365125"/>
          </a:xfrm>
        </p:spPr>
        <p:txBody>
          <a:bodyPr/>
          <a:lstStyle/>
          <a:p>
            <a:pPr lvl="0" algn="l">
              <a:defRPr/>
            </a:pPr>
            <a:r>
              <a:rPr lang="it-IT" altLang="zh-CN" sz="1400" b="1" kern="0" smtClean="0">
                <a:solidFill>
                  <a:prstClr val="white"/>
                </a:solidFill>
                <a:latin typeface="Times New Roman" panose="02020503050405090304" pitchFamily="18" charset="0"/>
                <a:ea typeface="微软雅黑" panose="020B0503020204020204" pitchFamily="34" charset="-122"/>
                <a:cs typeface="Times New Roman" panose="02020503050405090304" pitchFamily="18" charset="0"/>
              </a:rPr>
              <a:t>CI/CD </a:t>
            </a:r>
            <a:r>
              <a:rPr lang="it-IT" altLang="zh-CN" sz="1400" b="1" kern="0">
                <a:solidFill>
                  <a:prstClr val="white"/>
                </a:solidFill>
                <a:latin typeface="Times New Roman" panose="02020503050405090304" pitchFamily="18" charset="0"/>
                <a:ea typeface="微软雅黑" panose="020B0503020204020204" pitchFamily="34" charset="-122"/>
                <a:cs typeface="Times New Roman" panose="02020503050405090304" pitchFamily="18" charset="0"/>
              </a:rPr>
              <a:t>Pipeline </a:t>
            </a:r>
            <a:r>
              <a:rPr lang="zh-CN" altLang="it-IT" sz="1400" b="1" kern="0">
                <a:solidFill>
                  <a:prstClr val="white"/>
                </a:solidFill>
                <a:latin typeface="Times New Roman" panose="02020503050405090304" pitchFamily="18" charset="0"/>
                <a:ea typeface="微软雅黑" panose="020B0503020204020204" pitchFamily="34" charset="-122"/>
                <a:cs typeface="Times New Roman" panose="02020503050405090304" pitchFamily="18" charset="0"/>
              </a:rPr>
              <a:t>原理、使用工具与案例</a:t>
            </a:r>
            <a:endParaRPr lang="zh-CN" altLang="zh-CN" sz="1400" b="1" kern="0">
              <a:solidFill>
                <a:prstClr val="white"/>
              </a:solidFill>
              <a:latin typeface="Times New Roman" panose="02020503050405090304" pitchFamily="18" charset="0"/>
              <a:ea typeface="微软雅黑" panose="020B0503020204020204" pitchFamily="34" charset="-122"/>
              <a:cs typeface="Times New Roman" panose="02020503050405090304" pitchFamily="18" charset="0"/>
            </a:endParaRPr>
          </a:p>
          <a:p>
            <a:pPr algn="l">
              <a:defRPr/>
            </a:pPr>
            <a:endParaRPr lang="zh-CN" altLang="en-US" sz="1400" b="1" kern="0" smtClean="0">
              <a:solidFill>
                <a:prstClr val="white"/>
              </a:solidFill>
              <a:latin typeface="Times New Roman" panose="02020503050405090304" pitchFamily="18" charset="0"/>
              <a:ea typeface="微软雅黑" panose="020B0503020204020204" pitchFamily="34" charset="-122"/>
              <a:cs typeface="Times New Roman" panose="02020503050405090304" pitchFamily="18" charset="0"/>
            </a:endParaRPr>
          </a:p>
          <a:p>
            <a:pPr algn="l">
              <a:defRPr/>
            </a:pPr>
            <a:endParaRPr lang="en-US" altLang="zh-CN" sz="1400" b="1" kern="0" dirty="0">
              <a:solidFill>
                <a:prstClr val="white"/>
              </a:solidFill>
              <a:latin typeface="Times New Roman" panose="02020503050405090304" pitchFamily="18" charset="0"/>
              <a:ea typeface="微软雅黑" panose="020B0503020204020204" pitchFamily="34" charset="-122"/>
              <a:cs typeface="Times New Roman" panose="02020503050405090304" pitchFamily="18" charset="0"/>
            </a:endParaRPr>
          </a:p>
        </p:txBody>
      </p:sp>
      <p:sp>
        <p:nvSpPr>
          <p:cNvPr id="3" name="文本框 2"/>
          <p:cNvSpPr txBox="1"/>
          <p:nvPr/>
        </p:nvSpPr>
        <p:spPr>
          <a:xfrm>
            <a:off x="1123167" y="1169269"/>
            <a:ext cx="11610363" cy="1323439"/>
          </a:xfrm>
          <a:prstGeom prst="rect">
            <a:avLst/>
          </a:prstGeom>
          <a:noFill/>
        </p:spPr>
        <p:txBody>
          <a:bodyPr wrap="square" rtlCol="0">
            <a:spAutoFit/>
          </a:bodyPr>
          <a:lstStyle/>
          <a:p>
            <a:r>
              <a:rPr lang="zh-CN" altLang="en-US" sz="2000"/>
              <a:t>有两个词经常会伴随着</a:t>
            </a:r>
            <a:r>
              <a:rPr lang="en-US" altLang="zh-CN" sz="2000"/>
              <a:t>DevOps</a:t>
            </a:r>
            <a:r>
              <a:rPr lang="zh-CN" altLang="en-US" sz="2000"/>
              <a:t>出现，那就是</a:t>
            </a:r>
            <a:r>
              <a:rPr lang="en-US" altLang="zh-CN" sz="2000"/>
              <a:t>CI</a:t>
            </a:r>
            <a:r>
              <a:rPr lang="zh-CN" altLang="en-US" sz="2000"/>
              <a:t>和</a:t>
            </a:r>
            <a:r>
              <a:rPr lang="en-US" altLang="zh-CN" sz="2000"/>
              <a:t>CD</a:t>
            </a:r>
            <a:r>
              <a:rPr lang="zh-CN" altLang="en-US" sz="2000" smtClean="0"/>
              <a:t>。</a:t>
            </a:r>
            <a:endParaRPr lang="en-US" altLang="zh-CN" sz="2000" smtClean="0"/>
          </a:p>
          <a:p>
            <a:r>
              <a:rPr lang="en-US" altLang="zh-CN" sz="2000" smtClean="0"/>
              <a:t>Continuous </a:t>
            </a:r>
            <a:r>
              <a:rPr lang="en-US" altLang="zh-CN" sz="2000"/>
              <a:t>Integration</a:t>
            </a:r>
            <a:r>
              <a:rPr lang="zh-CN" altLang="en-US" sz="2000"/>
              <a:t>（持续</a:t>
            </a:r>
            <a:r>
              <a:rPr lang="zh-CN" altLang="en-US" sz="2000" smtClean="0"/>
              <a:t>集成）</a:t>
            </a:r>
            <a:endParaRPr lang="en-US" altLang="zh-CN" sz="2000" smtClean="0"/>
          </a:p>
          <a:p>
            <a:r>
              <a:rPr lang="en-US" altLang="zh-CN" sz="2000" smtClean="0"/>
              <a:t>Continuous </a:t>
            </a:r>
            <a:r>
              <a:rPr lang="en-US" altLang="zh-CN" sz="2000"/>
              <a:t>Delivery</a:t>
            </a:r>
            <a:r>
              <a:rPr lang="zh-CN" altLang="en-US" sz="2000"/>
              <a:t>（持续交付</a:t>
            </a:r>
            <a:r>
              <a:rPr lang="zh-CN" altLang="en-US" sz="2000" smtClean="0"/>
              <a:t>）</a:t>
            </a:r>
            <a:endParaRPr lang="en-US" altLang="zh-CN" sz="2000" smtClean="0"/>
          </a:p>
          <a:p>
            <a:r>
              <a:rPr lang="en-US" altLang="zh-CN" sz="2000" smtClean="0"/>
              <a:t>Continuous </a:t>
            </a:r>
            <a:r>
              <a:rPr lang="en-US" altLang="zh-CN" sz="2000"/>
              <a:t>Deployment</a:t>
            </a:r>
            <a:r>
              <a:rPr lang="zh-CN" altLang="en-US" sz="2000"/>
              <a:t>（持续部署</a:t>
            </a:r>
            <a:r>
              <a:rPr lang="zh-CN" altLang="en-US" sz="2000" smtClean="0"/>
              <a:t>）</a:t>
            </a:r>
            <a:endParaRPr lang="en-US" altLang="zh-CN" sz="2000" smtClean="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234" y="2789614"/>
            <a:ext cx="6878289" cy="3116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9207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6836" y="317241"/>
            <a:ext cx="10846275" cy="523220"/>
          </a:xfrm>
          <a:prstGeom prst="rect">
            <a:avLst/>
          </a:prstGeom>
          <a:noFill/>
        </p:spPr>
        <p:txBody>
          <a:bodyPr wrap="square" rtlCol="0">
            <a:spAutoFit/>
          </a:bodyPr>
          <a:lstStyle/>
          <a:p>
            <a:pPr defTabSz="457200">
              <a:defRPr/>
            </a:pPr>
            <a:r>
              <a:rPr lang="zh-CN" altLang="en-US" sz="2800" b="1"/>
              <a:t>持续集成（</a:t>
            </a:r>
            <a:r>
              <a:rPr lang="en-US" altLang="zh-CN" sz="2800" b="1"/>
              <a:t>CI – Continuous Integration</a:t>
            </a:r>
            <a:r>
              <a:rPr lang="zh-CN" altLang="en-US" sz="2800" b="1"/>
              <a:t>）</a:t>
            </a:r>
            <a:endParaRPr lang="zh-CN" altLang="en-US" sz="2800" b="1" dirty="0">
              <a:solidFill>
                <a:prstClr val="black"/>
              </a:solidFill>
              <a:latin typeface="思源黑体 CN" panose="020B0500000000000000" pitchFamily="34" charset="-122"/>
              <a:ea typeface="思源黑体 CN" panose="020B0500000000000000" pitchFamily="34" charset="-122"/>
            </a:endParaRPr>
          </a:p>
        </p:txBody>
      </p:sp>
      <p:sp>
        <p:nvSpPr>
          <p:cNvPr id="23" name="矩形 22"/>
          <p:cNvSpPr/>
          <p:nvPr/>
        </p:nvSpPr>
        <p:spPr>
          <a:xfrm>
            <a:off x="1524000" y="6181381"/>
            <a:ext cx="9144000" cy="676621"/>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zh-CN" altLang="en-US">
              <a:solidFill>
                <a:prstClr val="white"/>
              </a:solidFill>
              <a:latin typeface="思源黑体 CN" panose="020B0500000000000000" pitchFamily="34" charset="-122"/>
              <a:ea typeface="思源黑体 CN" panose="020B0500000000000000" pitchFamily="34" charset="-122"/>
            </a:endParaRPr>
          </a:p>
        </p:txBody>
      </p:sp>
      <p:sp>
        <p:nvSpPr>
          <p:cNvPr id="6" name="页脚占位符 14"/>
          <p:cNvSpPr>
            <a:spLocks noGrp="1"/>
          </p:cNvSpPr>
          <p:nvPr>
            <p:ph type="ftr" sz="quarter" idx="11"/>
          </p:nvPr>
        </p:nvSpPr>
        <p:spPr>
          <a:xfrm>
            <a:off x="1697062" y="6563426"/>
            <a:ext cx="3676604" cy="365125"/>
          </a:xfrm>
        </p:spPr>
        <p:txBody>
          <a:bodyPr/>
          <a:lstStyle/>
          <a:p>
            <a:pPr lvl="0" algn="l">
              <a:defRPr/>
            </a:pPr>
            <a:r>
              <a:rPr lang="it-IT" altLang="zh-CN" sz="1400" b="1" kern="0" smtClean="0">
                <a:solidFill>
                  <a:prstClr val="white"/>
                </a:solidFill>
                <a:latin typeface="Times New Roman" panose="02020503050405090304" pitchFamily="18" charset="0"/>
                <a:ea typeface="微软雅黑" panose="020B0503020204020204" pitchFamily="34" charset="-122"/>
                <a:cs typeface="Times New Roman" panose="02020503050405090304" pitchFamily="18" charset="0"/>
              </a:rPr>
              <a:t>CI/CD </a:t>
            </a:r>
            <a:r>
              <a:rPr lang="it-IT" altLang="zh-CN" sz="1400" b="1" kern="0">
                <a:solidFill>
                  <a:prstClr val="white"/>
                </a:solidFill>
                <a:latin typeface="Times New Roman" panose="02020503050405090304" pitchFamily="18" charset="0"/>
                <a:ea typeface="微软雅黑" panose="020B0503020204020204" pitchFamily="34" charset="-122"/>
                <a:cs typeface="Times New Roman" panose="02020503050405090304" pitchFamily="18" charset="0"/>
              </a:rPr>
              <a:t>Pipeline </a:t>
            </a:r>
            <a:r>
              <a:rPr lang="zh-CN" altLang="it-IT" sz="1400" b="1" kern="0">
                <a:solidFill>
                  <a:prstClr val="white"/>
                </a:solidFill>
                <a:latin typeface="Times New Roman" panose="02020503050405090304" pitchFamily="18" charset="0"/>
                <a:ea typeface="微软雅黑" panose="020B0503020204020204" pitchFamily="34" charset="-122"/>
                <a:cs typeface="Times New Roman" panose="02020503050405090304" pitchFamily="18" charset="0"/>
              </a:rPr>
              <a:t>原理、使用工具与案例</a:t>
            </a:r>
            <a:endParaRPr lang="zh-CN" altLang="zh-CN" sz="1400" b="1" kern="0">
              <a:solidFill>
                <a:prstClr val="white"/>
              </a:solidFill>
              <a:latin typeface="Times New Roman" panose="02020503050405090304" pitchFamily="18" charset="0"/>
              <a:ea typeface="微软雅黑" panose="020B0503020204020204" pitchFamily="34" charset="-122"/>
              <a:cs typeface="Times New Roman" panose="02020503050405090304" pitchFamily="18" charset="0"/>
            </a:endParaRPr>
          </a:p>
          <a:p>
            <a:pPr algn="l">
              <a:defRPr/>
            </a:pPr>
            <a:endParaRPr lang="zh-CN" altLang="en-US" sz="1400" b="1" kern="0" smtClean="0">
              <a:solidFill>
                <a:prstClr val="white"/>
              </a:solidFill>
              <a:latin typeface="Times New Roman" panose="02020503050405090304" pitchFamily="18" charset="0"/>
              <a:ea typeface="微软雅黑" panose="020B0503020204020204" pitchFamily="34" charset="-122"/>
              <a:cs typeface="Times New Roman" panose="02020503050405090304" pitchFamily="18" charset="0"/>
            </a:endParaRPr>
          </a:p>
          <a:p>
            <a:pPr algn="l">
              <a:defRPr/>
            </a:pPr>
            <a:endParaRPr lang="en-US" altLang="zh-CN" sz="1400" b="1" kern="0" dirty="0">
              <a:solidFill>
                <a:prstClr val="white"/>
              </a:solidFill>
              <a:latin typeface="Times New Roman" panose="02020503050405090304" pitchFamily="18" charset="0"/>
              <a:ea typeface="微软雅黑" panose="020B0503020204020204" pitchFamily="34" charset="-122"/>
              <a:cs typeface="Times New Roman" panose="02020503050405090304" pitchFamily="18" charset="0"/>
            </a:endParaRPr>
          </a:p>
        </p:txBody>
      </p:sp>
      <p:sp>
        <p:nvSpPr>
          <p:cNvPr id="3" name="文本框 2"/>
          <p:cNvSpPr txBox="1"/>
          <p:nvPr/>
        </p:nvSpPr>
        <p:spPr>
          <a:xfrm>
            <a:off x="290818" y="993906"/>
            <a:ext cx="11610363" cy="646331"/>
          </a:xfrm>
          <a:prstGeom prst="rect">
            <a:avLst/>
          </a:prstGeom>
          <a:noFill/>
        </p:spPr>
        <p:txBody>
          <a:bodyPr wrap="square" rtlCol="0">
            <a:spAutoFit/>
          </a:bodyPr>
          <a:lstStyle/>
          <a:p>
            <a:r>
              <a:rPr lang="zh-CN" altLang="en-US"/>
              <a:t>不同的开发人员各自编写自己负责部分的代码，然后上传到源代码库中合并， </a:t>
            </a:r>
            <a:r>
              <a:rPr lang="en-US" altLang="zh-CN"/>
              <a:t>CI </a:t>
            </a:r>
            <a:r>
              <a:rPr lang="zh-CN" altLang="en-US"/>
              <a:t>服务器负责构建软件并测试是否能正常运行，将测试结果反馈给开发人员。</a:t>
            </a:r>
            <a:endParaRPr lang="en-US" altLang="zh-CN" smtClean="0"/>
          </a:p>
        </p:txBody>
      </p:sp>
      <p:pic>
        <p:nvPicPr>
          <p:cNvPr id="3077" name="Picture 5" descr="https://img-blog.csdn.net/2018080922394249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1846" y="2068773"/>
            <a:ext cx="7247765" cy="31921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5904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6836" y="317241"/>
            <a:ext cx="10846275" cy="523220"/>
          </a:xfrm>
          <a:prstGeom prst="rect">
            <a:avLst/>
          </a:prstGeom>
          <a:noFill/>
        </p:spPr>
        <p:txBody>
          <a:bodyPr wrap="square" rtlCol="0">
            <a:spAutoFit/>
          </a:bodyPr>
          <a:lstStyle/>
          <a:p>
            <a:pPr defTabSz="457200">
              <a:defRPr/>
            </a:pPr>
            <a:r>
              <a:rPr lang="zh-CN" altLang="en-US" sz="2800" b="1"/>
              <a:t>持续交付</a:t>
            </a:r>
            <a:r>
              <a:rPr lang="zh-CN" altLang="en-US" sz="2800" b="1" smtClean="0"/>
              <a:t>（</a:t>
            </a:r>
            <a:r>
              <a:rPr lang="en-US" altLang="zh-CN" sz="2800" b="1" smtClean="0"/>
              <a:t>Continuous </a:t>
            </a:r>
            <a:r>
              <a:rPr lang="en-US" altLang="zh-CN" sz="2800" b="1"/>
              <a:t>Delivery </a:t>
            </a:r>
            <a:r>
              <a:rPr lang="zh-CN" altLang="en-US" sz="2800" b="1"/>
              <a:t>）</a:t>
            </a:r>
            <a:endParaRPr lang="zh-CN" altLang="en-US" sz="2800" b="1" dirty="0">
              <a:solidFill>
                <a:prstClr val="black"/>
              </a:solidFill>
              <a:latin typeface="思源黑体 CN" panose="020B0500000000000000" pitchFamily="34" charset="-122"/>
              <a:ea typeface="思源黑体 CN" panose="020B0500000000000000" pitchFamily="34" charset="-122"/>
            </a:endParaRPr>
          </a:p>
        </p:txBody>
      </p:sp>
      <p:sp>
        <p:nvSpPr>
          <p:cNvPr id="23" name="矩形 22"/>
          <p:cNvSpPr/>
          <p:nvPr/>
        </p:nvSpPr>
        <p:spPr>
          <a:xfrm>
            <a:off x="1524000" y="6181381"/>
            <a:ext cx="9144000" cy="676621"/>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zh-CN" altLang="en-US">
              <a:solidFill>
                <a:prstClr val="white"/>
              </a:solidFill>
              <a:latin typeface="思源黑体 CN" panose="020B0500000000000000" pitchFamily="34" charset="-122"/>
              <a:ea typeface="思源黑体 CN" panose="020B0500000000000000" pitchFamily="34" charset="-122"/>
            </a:endParaRPr>
          </a:p>
        </p:txBody>
      </p:sp>
      <p:sp>
        <p:nvSpPr>
          <p:cNvPr id="6" name="页脚占位符 14"/>
          <p:cNvSpPr>
            <a:spLocks noGrp="1"/>
          </p:cNvSpPr>
          <p:nvPr>
            <p:ph type="ftr" sz="quarter" idx="11"/>
          </p:nvPr>
        </p:nvSpPr>
        <p:spPr>
          <a:xfrm>
            <a:off x="1697062" y="6563426"/>
            <a:ext cx="3676604" cy="365125"/>
          </a:xfrm>
        </p:spPr>
        <p:txBody>
          <a:bodyPr/>
          <a:lstStyle/>
          <a:p>
            <a:pPr lvl="0" algn="l">
              <a:defRPr/>
            </a:pPr>
            <a:r>
              <a:rPr lang="it-IT" altLang="zh-CN" sz="1400" b="1" kern="0" smtClean="0">
                <a:solidFill>
                  <a:prstClr val="white"/>
                </a:solidFill>
                <a:latin typeface="Times New Roman" panose="02020503050405090304" pitchFamily="18" charset="0"/>
                <a:ea typeface="微软雅黑" panose="020B0503020204020204" pitchFamily="34" charset="-122"/>
                <a:cs typeface="Times New Roman" panose="02020503050405090304" pitchFamily="18" charset="0"/>
              </a:rPr>
              <a:t>CI/CD </a:t>
            </a:r>
            <a:r>
              <a:rPr lang="it-IT" altLang="zh-CN" sz="1400" b="1" kern="0">
                <a:solidFill>
                  <a:prstClr val="white"/>
                </a:solidFill>
                <a:latin typeface="Times New Roman" panose="02020503050405090304" pitchFamily="18" charset="0"/>
                <a:ea typeface="微软雅黑" panose="020B0503020204020204" pitchFamily="34" charset="-122"/>
                <a:cs typeface="Times New Roman" panose="02020503050405090304" pitchFamily="18" charset="0"/>
              </a:rPr>
              <a:t>Pipeline </a:t>
            </a:r>
            <a:r>
              <a:rPr lang="zh-CN" altLang="it-IT" sz="1400" b="1" kern="0">
                <a:solidFill>
                  <a:prstClr val="white"/>
                </a:solidFill>
                <a:latin typeface="Times New Roman" panose="02020503050405090304" pitchFamily="18" charset="0"/>
                <a:ea typeface="微软雅黑" panose="020B0503020204020204" pitchFamily="34" charset="-122"/>
                <a:cs typeface="Times New Roman" panose="02020503050405090304" pitchFamily="18" charset="0"/>
              </a:rPr>
              <a:t>原理、使用工具与案例</a:t>
            </a:r>
            <a:endParaRPr lang="zh-CN" altLang="zh-CN" sz="1400" b="1" kern="0">
              <a:solidFill>
                <a:prstClr val="white"/>
              </a:solidFill>
              <a:latin typeface="Times New Roman" panose="02020503050405090304" pitchFamily="18" charset="0"/>
              <a:ea typeface="微软雅黑" panose="020B0503020204020204" pitchFamily="34" charset="-122"/>
              <a:cs typeface="Times New Roman" panose="02020503050405090304" pitchFamily="18" charset="0"/>
            </a:endParaRPr>
          </a:p>
          <a:p>
            <a:pPr algn="l">
              <a:defRPr/>
            </a:pPr>
            <a:endParaRPr lang="zh-CN" altLang="en-US" sz="1400" b="1" kern="0" smtClean="0">
              <a:solidFill>
                <a:prstClr val="white"/>
              </a:solidFill>
              <a:latin typeface="Times New Roman" panose="02020503050405090304" pitchFamily="18" charset="0"/>
              <a:ea typeface="微软雅黑" panose="020B0503020204020204" pitchFamily="34" charset="-122"/>
              <a:cs typeface="Times New Roman" panose="02020503050405090304" pitchFamily="18" charset="0"/>
            </a:endParaRPr>
          </a:p>
          <a:p>
            <a:pPr algn="l">
              <a:defRPr/>
            </a:pPr>
            <a:endParaRPr lang="en-US" altLang="zh-CN" sz="1400" b="1" kern="0" dirty="0">
              <a:solidFill>
                <a:prstClr val="white"/>
              </a:solidFill>
              <a:latin typeface="Times New Roman" panose="02020503050405090304" pitchFamily="18" charset="0"/>
              <a:ea typeface="微软雅黑" panose="020B0503020204020204" pitchFamily="34" charset="-122"/>
              <a:cs typeface="Times New Roman" panose="02020503050405090304" pitchFamily="18" charset="0"/>
            </a:endParaRPr>
          </a:p>
        </p:txBody>
      </p:sp>
      <p:sp>
        <p:nvSpPr>
          <p:cNvPr id="3" name="文本框 2"/>
          <p:cNvSpPr txBox="1"/>
          <p:nvPr/>
        </p:nvSpPr>
        <p:spPr>
          <a:xfrm>
            <a:off x="290818" y="993906"/>
            <a:ext cx="11610363" cy="1477328"/>
          </a:xfrm>
          <a:prstGeom prst="rect">
            <a:avLst/>
          </a:prstGeom>
          <a:noFill/>
        </p:spPr>
        <p:txBody>
          <a:bodyPr wrap="square" rtlCol="0">
            <a:spAutoFit/>
          </a:bodyPr>
          <a:lstStyle/>
          <a:p>
            <a:r>
              <a:rPr lang="zh-CN" altLang="en-US" b="1"/>
              <a:t>持续交付</a:t>
            </a:r>
            <a:r>
              <a:rPr lang="zh-CN" altLang="en-US"/>
              <a:t>是在持续集成的基础上，将集成后的代码部署到更贴近真实运行的环境（类生产环境，</a:t>
            </a:r>
            <a:r>
              <a:rPr lang="en-US" altLang="zh-CN"/>
              <a:t>production-like environments</a:t>
            </a:r>
            <a:r>
              <a:rPr lang="zh-CN" altLang="en-US"/>
              <a:t>）中。比如，我们完成单元测试后，可以把代码部署到连接数据库的</a:t>
            </a:r>
            <a:r>
              <a:rPr lang="en-US" altLang="zh-CN"/>
              <a:t>Staging</a:t>
            </a:r>
            <a:r>
              <a:rPr lang="zh-CN" altLang="en-US"/>
              <a:t>环境中更多的测试</a:t>
            </a:r>
            <a:r>
              <a:rPr lang="zh-CN" altLang="en-US" smtClean="0"/>
              <a:t>。</a:t>
            </a:r>
            <a:endParaRPr lang="en-US" altLang="zh-CN" smtClean="0"/>
          </a:p>
          <a:p>
            <a:r>
              <a:rPr lang="en-US" altLang="zh-CN"/>
              <a:t>1</a:t>
            </a:r>
            <a:r>
              <a:rPr lang="zh-CN" altLang="en-US"/>
              <a:t>、手动部署</a:t>
            </a:r>
          </a:p>
          <a:p>
            <a:r>
              <a:rPr lang="en-US" altLang="zh-CN"/>
              <a:t>2</a:t>
            </a:r>
            <a:r>
              <a:rPr lang="zh-CN" altLang="en-US"/>
              <a:t>、有部署的能力，但不一定部署</a:t>
            </a:r>
          </a:p>
          <a:p>
            <a:endParaRPr lang="en-US" altLang="zh-CN" smtClean="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3381" y="1717383"/>
            <a:ext cx="6438377" cy="4307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3233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6836" y="317241"/>
            <a:ext cx="10846275" cy="523220"/>
          </a:xfrm>
          <a:prstGeom prst="rect">
            <a:avLst/>
          </a:prstGeom>
          <a:noFill/>
        </p:spPr>
        <p:txBody>
          <a:bodyPr wrap="square" rtlCol="0">
            <a:spAutoFit/>
          </a:bodyPr>
          <a:lstStyle/>
          <a:p>
            <a:r>
              <a:rPr lang="zh-CN" altLang="en-US" sz="2800" b="1"/>
              <a:t>持续部署</a:t>
            </a:r>
            <a:r>
              <a:rPr lang="zh-CN" altLang="en-US" sz="2800" b="1" smtClean="0"/>
              <a:t>（</a:t>
            </a:r>
            <a:r>
              <a:rPr lang="en-US" altLang="zh-CN" sz="2800" b="1" smtClean="0"/>
              <a:t>Continuous </a:t>
            </a:r>
            <a:r>
              <a:rPr lang="en-US" altLang="zh-CN" sz="2800" b="1"/>
              <a:t>Deployment</a:t>
            </a:r>
            <a:r>
              <a:rPr lang="zh-CN" altLang="en-US" sz="2800" b="1"/>
              <a:t>）</a:t>
            </a:r>
          </a:p>
        </p:txBody>
      </p:sp>
      <p:sp>
        <p:nvSpPr>
          <p:cNvPr id="23" name="矩形 22"/>
          <p:cNvSpPr/>
          <p:nvPr/>
        </p:nvSpPr>
        <p:spPr>
          <a:xfrm>
            <a:off x="1524000" y="6181381"/>
            <a:ext cx="9144000" cy="676621"/>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zh-CN" altLang="en-US">
              <a:solidFill>
                <a:prstClr val="white"/>
              </a:solidFill>
              <a:latin typeface="思源黑体 CN" panose="020B0500000000000000" pitchFamily="34" charset="-122"/>
              <a:ea typeface="思源黑体 CN" panose="020B0500000000000000" pitchFamily="34" charset="-122"/>
            </a:endParaRPr>
          </a:p>
        </p:txBody>
      </p:sp>
      <p:sp>
        <p:nvSpPr>
          <p:cNvPr id="6" name="页脚占位符 14"/>
          <p:cNvSpPr>
            <a:spLocks noGrp="1"/>
          </p:cNvSpPr>
          <p:nvPr>
            <p:ph type="ftr" sz="quarter" idx="11"/>
          </p:nvPr>
        </p:nvSpPr>
        <p:spPr>
          <a:xfrm>
            <a:off x="1697062" y="6563426"/>
            <a:ext cx="3676604" cy="365125"/>
          </a:xfrm>
        </p:spPr>
        <p:txBody>
          <a:bodyPr/>
          <a:lstStyle/>
          <a:p>
            <a:pPr lvl="0" algn="l">
              <a:defRPr/>
            </a:pPr>
            <a:r>
              <a:rPr lang="it-IT" altLang="zh-CN" sz="1400" b="1" kern="0" smtClean="0">
                <a:solidFill>
                  <a:prstClr val="white"/>
                </a:solidFill>
                <a:latin typeface="Times New Roman" panose="02020503050405090304" pitchFamily="18" charset="0"/>
                <a:ea typeface="微软雅黑" panose="020B0503020204020204" pitchFamily="34" charset="-122"/>
                <a:cs typeface="Times New Roman" panose="02020503050405090304" pitchFamily="18" charset="0"/>
              </a:rPr>
              <a:t>CI/CD </a:t>
            </a:r>
            <a:r>
              <a:rPr lang="it-IT" altLang="zh-CN" sz="1400" b="1" kern="0">
                <a:solidFill>
                  <a:prstClr val="white"/>
                </a:solidFill>
                <a:latin typeface="Times New Roman" panose="02020503050405090304" pitchFamily="18" charset="0"/>
                <a:ea typeface="微软雅黑" panose="020B0503020204020204" pitchFamily="34" charset="-122"/>
                <a:cs typeface="Times New Roman" panose="02020503050405090304" pitchFamily="18" charset="0"/>
              </a:rPr>
              <a:t>Pipeline </a:t>
            </a:r>
            <a:r>
              <a:rPr lang="zh-CN" altLang="it-IT" sz="1400" b="1" kern="0">
                <a:solidFill>
                  <a:prstClr val="white"/>
                </a:solidFill>
                <a:latin typeface="Times New Roman" panose="02020503050405090304" pitchFamily="18" charset="0"/>
                <a:ea typeface="微软雅黑" panose="020B0503020204020204" pitchFamily="34" charset="-122"/>
                <a:cs typeface="Times New Roman" panose="02020503050405090304" pitchFamily="18" charset="0"/>
              </a:rPr>
              <a:t>原理、使用工具与案例</a:t>
            </a:r>
            <a:endParaRPr lang="zh-CN" altLang="zh-CN" sz="1400" b="1" kern="0">
              <a:solidFill>
                <a:prstClr val="white"/>
              </a:solidFill>
              <a:latin typeface="Times New Roman" panose="02020503050405090304" pitchFamily="18" charset="0"/>
              <a:ea typeface="微软雅黑" panose="020B0503020204020204" pitchFamily="34" charset="-122"/>
              <a:cs typeface="Times New Roman" panose="02020503050405090304" pitchFamily="18" charset="0"/>
            </a:endParaRPr>
          </a:p>
          <a:p>
            <a:pPr algn="l">
              <a:defRPr/>
            </a:pPr>
            <a:endParaRPr lang="zh-CN" altLang="en-US" sz="1400" b="1" kern="0" smtClean="0">
              <a:solidFill>
                <a:prstClr val="white"/>
              </a:solidFill>
              <a:latin typeface="Times New Roman" panose="02020503050405090304" pitchFamily="18" charset="0"/>
              <a:ea typeface="微软雅黑" panose="020B0503020204020204" pitchFamily="34" charset="-122"/>
              <a:cs typeface="Times New Roman" panose="02020503050405090304" pitchFamily="18" charset="0"/>
            </a:endParaRPr>
          </a:p>
          <a:p>
            <a:pPr algn="l">
              <a:defRPr/>
            </a:pPr>
            <a:endParaRPr lang="en-US" altLang="zh-CN" sz="1400" b="1" kern="0" dirty="0">
              <a:solidFill>
                <a:prstClr val="white"/>
              </a:solidFill>
              <a:latin typeface="Times New Roman" panose="02020503050405090304" pitchFamily="18" charset="0"/>
              <a:ea typeface="微软雅黑" panose="020B0503020204020204" pitchFamily="34" charset="-122"/>
              <a:cs typeface="Times New Roman" panose="02020503050405090304" pitchFamily="18" charset="0"/>
            </a:endParaRPr>
          </a:p>
        </p:txBody>
      </p:sp>
      <p:sp>
        <p:nvSpPr>
          <p:cNvPr id="3" name="文本框 2"/>
          <p:cNvSpPr txBox="1"/>
          <p:nvPr/>
        </p:nvSpPr>
        <p:spPr>
          <a:xfrm>
            <a:off x="290818" y="993906"/>
            <a:ext cx="11610363" cy="1200329"/>
          </a:xfrm>
          <a:prstGeom prst="rect">
            <a:avLst/>
          </a:prstGeom>
          <a:noFill/>
        </p:spPr>
        <p:txBody>
          <a:bodyPr wrap="square" rtlCol="0">
            <a:spAutoFit/>
          </a:bodyPr>
          <a:lstStyle/>
          <a:p>
            <a:r>
              <a:rPr lang="zh-CN" altLang="en-US" b="1"/>
              <a:t>持续</a:t>
            </a:r>
            <a:r>
              <a:rPr lang="zh-CN" altLang="en-US" b="1" smtClean="0"/>
              <a:t>部署</a:t>
            </a:r>
            <a:r>
              <a:rPr lang="zh-CN" altLang="en-US" smtClean="0"/>
              <a:t>是</a:t>
            </a:r>
            <a:r>
              <a:rPr lang="zh-CN" altLang="en-US"/>
              <a:t>在持续交付的基础上，把部署到生产环境的这个过程自动化</a:t>
            </a:r>
            <a:r>
              <a:rPr lang="zh-CN" altLang="en-US" smtClean="0"/>
              <a:t>。</a:t>
            </a:r>
            <a:endParaRPr lang="en-US" altLang="zh-CN" smtClean="0"/>
          </a:p>
          <a:p>
            <a:r>
              <a:rPr lang="en-US" altLang="zh-CN" smtClean="0"/>
              <a:t>1</a:t>
            </a:r>
            <a:r>
              <a:rPr lang="zh-CN" altLang="en-US" smtClean="0"/>
              <a:t>、持续</a:t>
            </a:r>
            <a:r>
              <a:rPr lang="zh-CN" altLang="en-US"/>
              <a:t>部署是自动的</a:t>
            </a:r>
          </a:p>
          <a:p>
            <a:r>
              <a:rPr lang="en-US" altLang="zh-CN" smtClean="0"/>
              <a:t>2</a:t>
            </a:r>
            <a:r>
              <a:rPr lang="zh-CN" altLang="en-US" smtClean="0"/>
              <a:t>、持续</a:t>
            </a:r>
            <a:r>
              <a:rPr lang="zh-CN" altLang="en-US"/>
              <a:t>部署是持续交付的最高阶段</a:t>
            </a:r>
          </a:p>
          <a:p>
            <a:endParaRPr lang="en-US" altLang="zh-CN" smtClean="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8203" y="1371778"/>
            <a:ext cx="6816987" cy="4809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059368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TotalTime>
  <Words>2071</Words>
  <Application>Microsoft Office PowerPoint</Application>
  <PresentationFormat>自定义</PresentationFormat>
  <Paragraphs>190</Paragraphs>
  <Slides>20</Slides>
  <Notes>17</Notes>
  <HiddenSlides>0</HiddenSlides>
  <MMClips>0</MMClips>
  <ScaleCrop>false</ScaleCrop>
  <HeadingPairs>
    <vt:vector size="4" baseType="variant">
      <vt:variant>
        <vt:lpstr>主题</vt:lpstr>
      </vt:variant>
      <vt:variant>
        <vt:i4>1</vt:i4>
      </vt:variant>
      <vt:variant>
        <vt:lpstr>幻灯片标题</vt:lpstr>
      </vt:variant>
      <vt:variant>
        <vt:i4>20</vt:i4>
      </vt:variant>
    </vt:vector>
  </HeadingPairs>
  <TitlesOfParts>
    <vt:vector size="21"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 文盛</dc:creator>
  <cp:lastModifiedBy>PC</cp:lastModifiedBy>
  <cp:revision>118</cp:revision>
  <dcterms:created xsi:type="dcterms:W3CDTF">2019-12-17T07:23:06Z</dcterms:created>
  <dcterms:modified xsi:type="dcterms:W3CDTF">2019-12-23T14:46:42Z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2052-1.8.2.2861</vt:lpwstr>
  </property>
</Properties>
</file>