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3803"/>
            <a:ext cx="9144000" cy="2283777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93478"/>
            <a:ext cx="9144000" cy="126714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93939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511516" y="2720340"/>
            <a:ext cx="7168968" cy="1554481"/>
            <a:chOff x="2366261" y="2886075"/>
            <a:chExt cx="4612389" cy="1000126"/>
          </a:xfrm>
        </p:grpSpPr>
        <p:sp>
          <p:nvSpPr>
            <p:cNvPr id="7" name="椭圆 6"/>
            <p:cNvSpPr/>
            <p:nvPr/>
          </p:nvSpPr>
          <p:spPr>
            <a:xfrm>
              <a:off x="6648450" y="2886075"/>
              <a:ext cx="330200" cy="3302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lnSpcReduction="10000"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2366261" y="3371850"/>
              <a:ext cx="3821814" cy="0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9" name="椭圆 8"/>
            <p:cNvSpPr/>
            <p:nvPr/>
          </p:nvSpPr>
          <p:spPr>
            <a:xfrm>
              <a:off x="6170613" y="2951163"/>
              <a:ext cx="657225" cy="657225"/>
            </a:xfrm>
            <a:prstGeom prst="ellipse">
              <a:avLst/>
            </a:prstGeom>
            <a:noFill/>
            <a:ln w="63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265863" y="3046413"/>
              <a:ext cx="466725" cy="466725"/>
            </a:xfrm>
            <a:prstGeom prst="ellipse">
              <a:avLst/>
            </a:prstGeom>
            <a:noFill/>
            <a:ln cmpd="sng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297613" y="3078163"/>
              <a:ext cx="403225" cy="403225"/>
            </a:xfrm>
            <a:prstGeom prst="ellipse">
              <a:avLst/>
            </a:prstGeom>
            <a:noFill/>
            <a:ln w="63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6381750" y="3163888"/>
              <a:ext cx="233363" cy="2333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70000" lnSpcReduction="20000"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6188075" y="3698875"/>
              <a:ext cx="187326" cy="18732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47500" lnSpcReduction="20000"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4093" y="2217420"/>
            <a:ext cx="6313460" cy="1257953"/>
          </a:xfrm>
        </p:spPr>
        <p:txBody>
          <a:bodyPr anchor="b" anchorCtr="0">
            <a:normAutofit/>
          </a:bodyPr>
          <a:lstStyle>
            <a:lvl1pPr algn="r"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4092" y="3524723"/>
            <a:ext cx="6313459" cy="75009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5181600" cy="465296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24000"/>
            <a:ext cx="5181600" cy="465296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149351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3431"/>
            <a:ext cx="5157787" cy="657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38388"/>
            <a:ext cx="5157787" cy="385127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3431"/>
            <a:ext cx="5183188" cy="657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38388"/>
            <a:ext cx="5183188" cy="3851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28900" y="2594293"/>
            <a:ext cx="6934200" cy="1669415"/>
          </a:xfrm>
        </p:spPr>
        <p:txBody>
          <a:bodyPr>
            <a:normAutofit/>
          </a:bodyPr>
          <a:lstStyle>
            <a:lvl1pPr algn="ctr">
              <a:defRPr sz="8800" b="1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DF0F0-A510-4799-A3EA-7F26FDDB4F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4A5D-358B-4A19-A0B1-0F3203270F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607100"/>
            <a:ext cx="4165200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6071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2073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6"/>
            <a:ext cx="10515600" cy="1023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40933"/>
            <a:ext cx="10515600" cy="4636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75000"/>
          </a:schemeClr>
        </a:buClr>
        <a:buFont typeface="Wingdings" pitchFamily="2" charset="2"/>
        <a:buChar char="¡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148205" y="1228090"/>
            <a:ext cx="8669020" cy="972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>
                <a:latin typeface="微软雅黑" charset="0"/>
                <a:ea typeface="微软雅黑" charset="0"/>
              </a:rPr>
              <a:t>国密</a:t>
            </a:r>
            <a:r>
              <a:rPr lang="en-US" altLang="zh-CN" sz="5400">
                <a:latin typeface="微软雅黑" charset="0"/>
                <a:ea typeface="微软雅黑" charset="0"/>
              </a:rPr>
              <a:t>SM2</a:t>
            </a:r>
            <a:r>
              <a:rPr lang="zh-CN" altLang="en-US" sz="5400">
                <a:latin typeface="微软雅黑" charset="0"/>
                <a:ea typeface="微软雅黑" charset="0"/>
              </a:rPr>
              <a:t>、</a:t>
            </a:r>
            <a:r>
              <a:rPr lang="en-US" altLang="zh-CN" sz="5400">
                <a:latin typeface="微软雅黑" charset="0"/>
                <a:ea typeface="微软雅黑" charset="0"/>
              </a:rPr>
              <a:t>SM3</a:t>
            </a:r>
            <a:r>
              <a:rPr lang="zh-CN" altLang="en-US" sz="5400">
                <a:latin typeface="微软雅黑" charset="0"/>
                <a:ea typeface="微软雅黑" charset="0"/>
              </a:rPr>
              <a:t>算法研究</a:t>
            </a:r>
            <a:endParaRPr lang="zh-CN" altLang="en-US" sz="5400">
              <a:latin typeface="微软雅黑" charset="0"/>
              <a:ea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12005" y="4376420"/>
            <a:ext cx="261302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王秦豫</a:t>
            </a:r>
            <a:endParaRPr lang="zh-CN" altLang="en-US"/>
          </a:p>
          <a:p>
            <a:pPr algn="ctr"/>
            <a:r>
              <a:rPr lang="zh-CN" altLang="en-US"/>
              <a:t>万达信息股份有限公司</a:t>
            </a:r>
            <a:endParaRPr lang="zh-CN" altLang="en-US"/>
          </a:p>
          <a:p>
            <a:pPr algn="ctr"/>
            <a:r>
              <a:rPr lang="en-US" altLang="zh-CN"/>
              <a:t>2017</a:t>
            </a:r>
            <a:r>
              <a:rPr lang="zh-CN" altLang="en-US"/>
              <a:t>年</a:t>
            </a:r>
            <a:r>
              <a:rPr lang="en-US" altLang="zh-CN"/>
              <a:t>7</a:t>
            </a:r>
            <a:r>
              <a:rPr lang="zh-CN" altLang="en-US"/>
              <a:t>月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六、密码学应用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、加密、解密</a:t>
            </a:r>
            <a:endParaRPr lang="zh-CN" altLang="en-US"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>
                <a:sym typeface="+mn-ea"/>
              </a:rPr>
              <a:t>加密的过程：</a:t>
            </a:r>
            <a:endParaRPr lang="zh-CN" altLang="en-US"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/>
              <a:t>1、用户A选定一条椭圆曲线Ep(a,b)，并取椭圆曲线上一点，作为基点G。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2、用户A选择一个私有密钥k，并生成公开密钥K=kG。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3、用户A将Ep(a,b)和点K，G传给用户B。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4、用户B接到信息后 ，将待传输的明文编码到Ep(a,b)上一点M（编码方法很多，这里不作讨论），并产生一个随机整数r（r&lt;n）。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5、用户B计算点C1=M+rK；C2=rG。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6、用户B将C1、C2传给用户A。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7、用户A接到信息后，计算C1-kC2，结果就是点M。因为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C1-kC2=M+rK-k(rG)=M+rK-r(kG)=M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再对点M进行解码就可以得到明文。</a:t>
            </a:r>
            <a:endParaRPr lang="zh-CN" altLang="en-US"/>
          </a:p>
          <a:p>
            <a:pPr fontAlgn="auto">
              <a:lnSpc>
                <a:spcPct val="100000"/>
              </a:lnSpc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六、密码学应用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、数字签名、验签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流程目录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6455" y="1334558"/>
            <a:ext cx="10515600" cy="4636030"/>
          </a:xfrm>
        </p:spPr>
        <p:txBody>
          <a:bodyPr>
            <a:normAutofit fontScale="90000" lnSpcReduction="10000"/>
          </a:bodyPr>
          <a:p>
            <a:pPr algn="ctr" fontAlgn="auto">
              <a:lnSpc>
                <a:spcPct val="200000"/>
              </a:lnSpc>
            </a:pP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无穷远点</a:t>
            </a:r>
            <a:endParaRPr lang="zh-CN" altLang="en-US">
              <a:latin typeface="微软雅黑" charset="0"/>
              <a:ea typeface="微软雅黑" charset="0"/>
              <a:sym typeface="+mn-ea"/>
            </a:endParaRPr>
          </a:p>
          <a:p>
            <a:pPr algn="ctr" fontAlgn="auto">
              <a:lnSpc>
                <a:spcPct val="200000"/>
              </a:lnSpc>
            </a:pP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射影平面坐标系</a:t>
            </a:r>
            <a:endParaRPr lang="zh-CN" altLang="en-US">
              <a:latin typeface="微软雅黑" charset="0"/>
              <a:ea typeface="微软雅黑" charset="0"/>
              <a:sym typeface="+mn-ea"/>
            </a:endParaRPr>
          </a:p>
          <a:p>
            <a:pPr algn="ctr" fontAlgn="auto">
              <a:lnSpc>
                <a:spcPct val="200000"/>
              </a:lnSpc>
            </a:pP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椭圆曲线</a:t>
            </a:r>
            <a:endParaRPr lang="zh-CN" altLang="en-US">
              <a:latin typeface="微软雅黑" charset="0"/>
              <a:ea typeface="微软雅黑" charset="0"/>
              <a:sym typeface="+mn-ea"/>
            </a:endParaRPr>
          </a:p>
          <a:p>
            <a:pPr algn="ctr" fontAlgn="auto">
              <a:lnSpc>
                <a:spcPct val="200000"/>
              </a:lnSpc>
            </a:pP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椭圆曲线上的加法</a:t>
            </a:r>
            <a:endParaRPr lang="zh-CN" altLang="en-US">
              <a:latin typeface="微软雅黑" charset="0"/>
              <a:ea typeface="微软雅黑" charset="0"/>
              <a:sym typeface="+mn-ea"/>
            </a:endParaRPr>
          </a:p>
          <a:p>
            <a:pPr algn="ctr" fontAlgn="auto">
              <a:lnSpc>
                <a:spcPct val="200000"/>
              </a:lnSpc>
            </a:pP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域</a:t>
            </a:r>
            <a:endParaRPr lang="zh-CN" altLang="en-US">
              <a:latin typeface="微软雅黑" charset="0"/>
              <a:ea typeface="微软雅黑" charset="0"/>
              <a:sym typeface="+mn-ea"/>
            </a:endParaRPr>
          </a:p>
          <a:p>
            <a:pPr algn="ctr" fontAlgn="auto">
              <a:lnSpc>
                <a:spcPct val="200000"/>
              </a:lnSpc>
            </a:pP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密码学应用</a:t>
            </a:r>
            <a:endParaRPr lang="zh-CN" altLang="en-US"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一、无穷远点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 altLang="zh-CN"/>
              <a:t>1</a:t>
            </a:r>
            <a:r>
              <a:rPr lang="zh-CN" altLang="en-US"/>
              <a:t>、平行线和无穷远点的定义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、无穷远点性质</a:t>
            </a:r>
            <a:endParaRPr lang="zh-CN" altLang="en-US"/>
          </a:p>
          <a:p>
            <a:endParaRPr lang="zh-CN" altLang="en-US">
              <a:latin typeface="微软雅黑" charset="0"/>
              <a:ea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</a:rPr>
              <a:t>▲直线L上的无穷远点只能有一个。</a:t>
            </a:r>
            <a:endParaRPr lang="zh-CN" altLang="en-US">
              <a:latin typeface="微软雅黑" charset="0"/>
              <a:ea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</a:rPr>
              <a:t>▲平面上一组相互平行的直线有公共的无穷远点。</a:t>
            </a:r>
            <a:endParaRPr lang="zh-CN" altLang="en-US">
              <a:latin typeface="微软雅黑" charset="0"/>
              <a:ea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</a:rPr>
              <a:t>▲ 平面上任何相交的两直线L1,L2有不同的无穷远点。</a:t>
            </a:r>
            <a:endParaRPr lang="zh-CN" altLang="en-US">
              <a:latin typeface="微软雅黑" charset="0"/>
              <a:ea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</a:rPr>
              <a:t>（否则L1和L2有公共的无穷远点P ，则L1和L2有两个交点A、P，故假设错误。）</a:t>
            </a:r>
            <a:endParaRPr lang="zh-CN" altLang="en-US">
              <a:latin typeface="微软雅黑" charset="0"/>
              <a:ea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</a:rPr>
              <a:t>▲平面上全体无穷远点构成一条无穷远直线。</a:t>
            </a:r>
            <a:endParaRPr lang="zh-CN" altLang="en-US">
              <a:latin typeface="微软雅黑" charset="0"/>
              <a:ea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</a:rPr>
              <a:t>▲平面上全体无穷远点与全体平常点构成射影平面。</a:t>
            </a:r>
            <a:endParaRPr lang="zh-CN" altLang="en-US">
              <a:latin typeface="微软雅黑" charset="0"/>
              <a:ea typeface="微软雅黑" charset="0"/>
            </a:endParaRP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3335" y="1846580"/>
            <a:ext cx="2894965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二、射影平面坐标系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、坐标系</a:t>
            </a:r>
            <a:endParaRPr lang="zh-CN" altLang="en-US"/>
          </a:p>
          <a:p>
            <a:r>
              <a:rPr lang="zh-CN" altLang="en-US">
                <a:latin typeface="微软雅黑" charset="0"/>
                <a:ea typeface="微软雅黑" charset="0"/>
              </a:rPr>
              <a:t>笛卡尔平面坐标系（平面直角坐标系）只能表示有限点的集合。</a:t>
            </a:r>
            <a:endParaRPr lang="zh-CN" altLang="en-US">
              <a:latin typeface="微软雅黑" charset="0"/>
              <a:ea typeface="微软雅黑" charset="0"/>
            </a:endParaRPr>
          </a:p>
          <a:p>
            <a:r>
              <a:rPr lang="en-US" altLang="zh-CN"/>
              <a:t>2</a:t>
            </a:r>
            <a:r>
              <a:rPr lang="zh-CN" altLang="en-US"/>
              <a:t>、射影坐标系</a:t>
            </a:r>
            <a:endParaRPr lang="zh-CN" altLang="en-US"/>
          </a:p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为了表示无穷远点，引入射影平面坐标系。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对普通平面直角坐标系上的点A的坐标（x,y）做如下改造：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令x=X/Z ，y=Y/Z（Z≠0）；则A点可以表示为（X:Y:Z）。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变成了有三个参量的坐标点，这就对平面上的点建立了一个新的坐标体系。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三、椭圆曲线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1145"/>
            <a:ext cx="10515600" cy="5245100"/>
          </a:xfrm>
        </p:spPr>
        <p:txBody>
          <a:bodyPr>
            <a:normAutofit lnSpcReduction="10000"/>
          </a:bodyPr>
          <a:p>
            <a:r>
              <a:rPr lang="en-US" altLang="zh-CN"/>
              <a:t>1</a:t>
            </a:r>
            <a:r>
              <a:rPr lang="zh-CN" altLang="en-US"/>
              <a:t>、曲线的解析几何和</a:t>
            </a:r>
            <a:r>
              <a:rPr lang="zh-CN" altLang="en-US">
                <a:sym typeface="+mn-ea"/>
              </a:rPr>
              <a:t>射影平面坐标系下椭圆曲线的定义</a:t>
            </a:r>
            <a:endParaRPr lang="zh-CN" altLang="en-US"/>
          </a:p>
          <a:p>
            <a:r>
              <a:rPr lang="zh-CN" altLang="en-US"/>
              <a:t>椭圆曲线的定义：根据维尔斯特拉斯方程（齐次方程），一条椭圆曲线在射影平面坐标系上满足方程</a:t>
            </a:r>
            <a:r>
              <a:rPr lang="en-US" altLang="zh-CN"/>
              <a:t>:</a:t>
            </a:r>
            <a:endParaRPr lang="en-US" altLang="zh-CN"/>
          </a:p>
          <a:p>
            <a:r>
              <a:rPr lang="zh-CN" altLang="en-US"/>
              <a:t>的所有点的集合，且曲线上的每个点都是非奇异的（光滑的）。</a:t>
            </a:r>
            <a:endParaRPr lang="zh-CN" altLang="en-US"/>
          </a:p>
          <a:p>
            <a:r>
              <a:rPr lang="zh-CN" altLang="en-US"/>
              <a:t>曲线上任意一点的所有导数不同时为</a:t>
            </a:r>
            <a:r>
              <a:rPr lang="en-US" altLang="zh-CN"/>
              <a:t>0</a:t>
            </a:r>
            <a:r>
              <a:rPr lang="zh-CN" altLang="en-US"/>
              <a:t>（任意一点存在切线）。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>
                <a:sym typeface="+mn-ea"/>
              </a:rPr>
              <a:t>平面直角坐标系下椭圆曲线的定义</a:t>
            </a:r>
            <a:endParaRPr lang="zh-CN" altLang="en-US">
              <a:sym typeface="+mn-ea"/>
            </a:endParaRPr>
          </a:p>
          <a:p>
            <a:r>
              <a:rPr lang="zh-CN" altLang="en-US"/>
              <a:t>椭圆曲线上有一个无穷远点O∞（0:1:0），</a:t>
            </a:r>
            <a:endParaRPr lang="zh-CN" altLang="en-US"/>
          </a:p>
          <a:p>
            <a:r>
              <a:rPr lang="zh-CN" altLang="en-US"/>
              <a:t>所以根据坐标系的转换可以得到：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再并一个无穷远点，就是平面直角坐标系下</a:t>
            </a:r>
            <a:endParaRPr lang="zh-CN" altLang="en-US"/>
          </a:p>
          <a:p>
            <a:r>
              <a:rPr lang="zh-CN" altLang="en-US"/>
              <a:t>椭圆曲线。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09770" y="2327275"/>
          <a:ext cx="6038215" cy="455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200400" imgH="241300" progId="Equation.KSEE3">
                  <p:embed/>
                </p:oleObj>
              </mc:Choice>
              <mc:Fallback>
                <p:oleObj name="" r:id="rId1" imgW="32004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09770" y="2327275"/>
                        <a:ext cx="6038215" cy="455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b="52415"/>
          <a:stretch>
            <a:fillRect/>
          </a:stretch>
        </p:blipFill>
        <p:spPr>
          <a:xfrm>
            <a:off x="6810375" y="3593465"/>
            <a:ext cx="2440305" cy="19831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rcRect t="49641"/>
          <a:stretch>
            <a:fillRect/>
          </a:stretch>
        </p:blipFill>
        <p:spPr>
          <a:xfrm>
            <a:off x="9233535" y="3561715"/>
            <a:ext cx="2374265" cy="2012315"/>
          </a:xfrm>
          <a:prstGeom prst="rect">
            <a:avLst/>
          </a:prstGeom>
        </p:spPr>
      </p:pic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0125" y="4681220"/>
          <a:ext cx="5356860" cy="521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2476500" imgH="241300" progId="Equation.KSEE3">
                  <p:embed/>
                </p:oleObj>
              </mc:Choice>
              <mc:Fallback>
                <p:oleObj name="" r:id="rId5" imgW="24765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00125" y="4681220"/>
                        <a:ext cx="5356860" cy="521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四、椭圆曲线上的加法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、加法的拓展</a:t>
            </a:r>
            <a:endParaRPr lang="zh-CN" altLang="en-US"/>
          </a:p>
          <a:p>
            <a:r>
              <a:rPr lang="zh-CN" altLang="en-US"/>
              <a:t>运算法则：任意取椭圆曲线上两点P、Q （若P、Q两点重合，则做P点的切线）做直线交于椭圆曲线的另一点R’，过R’做y轴的平行线交于R。我们规定P+Q=R。（如图）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、倍加的原理</a:t>
            </a:r>
            <a:endParaRPr lang="zh-CN" altLang="en-US"/>
          </a:p>
          <a:p>
            <a:r>
              <a:rPr lang="zh-CN" altLang="en-US"/>
              <a:t>k个相同的点P相加，我们记作kP。如下图：P+P+P = 2P+P = 3P。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6930" b="5279"/>
          <a:stretch>
            <a:fillRect/>
          </a:stretch>
        </p:blipFill>
        <p:spPr>
          <a:xfrm>
            <a:off x="7137400" y="4175760"/>
            <a:ext cx="3302000" cy="25660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t="7433" b="5182"/>
          <a:stretch>
            <a:fillRect/>
          </a:stretch>
        </p:blipFill>
        <p:spPr>
          <a:xfrm>
            <a:off x="1536065" y="4127500"/>
            <a:ext cx="3383915" cy="26130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五、域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、域的定义</a:t>
            </a:r>
            <a:endParaRPr lang="zh-CN" altLang="en-US"/>
          </a:p>
          <a:p>
            <a:r>
              <a:rPr lang="zh-CN" altLang="en-US"/>
              <a:t>域的概念是从我们的有理数，实数的运算中抽象出来的，严格的定义请参考近世代数方面的书。简单的说，域中的元素同有理数一样，有自己得的加法、乘法、除法、单位元(1)，零元(0),并满足交换率、分配率。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、运算和同余定理</a:t>
            </a:r>
            <a:endParaRPr lang="zh-CN" altLang="en-US"/>
          </a:p>
          <a:p>
            <a:r>
              <a:rPr lang="zh-CN" altLang="en-US"/>
              <a:t>Fp中只有p（p为素数）个元素0,1,2 …… p-2,p-1；</a:t>
            </a:r>
            <a:endParaRPr lang="zh-CN" altLang="en-US"/>
          </a:p>
          <a:p>
            <a:r>
              <a:rPr lang="zh-CN" altLang="en-US"/>
              <a:t>Fp 的加法（a+b）法则是 a+b≡c (mod p)；即，(a+c)÷p的余数 和c÷p的余数相同。</a:t>
            </a:r>
            <a:endParaRPr lang="zh-CN" altLang="en-US"/>
          </a:p>
          <a:p>
            <a:r>
              <a:rPr lang="zh-CN" altLang="en-US"/>
              <a:t>Fp 的乘法(a×b)法则是  a×b≡c (mod p)；</a:t>
            </a:r>
            <a:endParaRPr lang="zh-CN" altLang="en-US"/>
          </a:p>
          <a:p>
            <a:r>
              <a:rPr lang="zh-CN" altLang="en-US"/>
              <a:t>Fp 的除法(a÷b)法则是  a/b≡c (mod p)；即 a×b-1≡c  (mod p)；</a:t>
            </a:r>
            <a:endParaRPr lang="zh-CN" altLang="en-US"/>
          </a:p>
          <a:p>
            <a:r>
              <a:rPr lang="zh-CN" altLang="en-US"/>
              <a:t>Fp 的单位元是1，零元是 0。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五、域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77275" y="3331210"/>
            <a:ext cx="3422015" cy="34137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0740" y="1146810"/>
            <a:ext cx="10538460" cy="3173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sz="2400">
                <a:solidFill>
                  <a:schemeClr val="bg1">
                    <a:lumMod val="50000"/>
                  </a:schemeClr>
                </a:solidFill>
              </a:rPr>
              <a:t>选择两个满足下列条件的小于p(p为素数)的非负整数a、b</a:t>
            </a:r>
            <a:endParaRPr lang="en-US" altLang="zh-CN" sz="2400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sz="2400">
                <a:solidFill>
                  <a:schemeClr val="bg1">
                    <a:lumMod val="50000"/>
                  </a:schemeClr>
                </a:solidFill>
              </a:rPr>
              <a:t>4a3+27b2≠0 (mod p)</a:t>
            </a:r>
            <a:endParaRPr lang="en-US" altLang="zh-CN" sz="2400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sz="2400">
                <a:solidFill>
                  <a:schemeClr val="bg1">
                    <a:lumMod val="50000"/>
                  </a:schemeClr>
                </a:solidFill>
              </a:rPr>
              <a:t>则满足下列方程的所有点(x,y)，再加上 无穷远点O∞ ，构成一条椭圆曲线。</a:t>
            </a:r>
            <a:endParaRPr lang="en-US" altLang="zh-CN" sz="2400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sz="2400">
                <a:solidFill>
                  <a:schemeClr val="bg1">
                    <a:lumMod val="50000"/>
                  </a:schemeClr>
                </a:solidFill>
              </a:rPr>
              <a:t>y2=x3+ax+b  (mod p)</a:t>
            </a:r>
            <a:endParaRPr lang="en-US" altLang="zh-CN" sz="2400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sz="2400">
                <a:solidFill>
                  <a:schemeClr val="bg1">
                    <a:lumMod val="50000"/>
                  </a:schemeClr>
                </a:solidFill>
              </a:rPr>
              <a:t>其中 x,y属于0到p-1间的整数，并将这条椭圆曲线记为Ep(a,b)。</a:t>
            </a:r>
            <a:endParaRPr lang="en-US" altLang="zh-CN" sz="2400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sym typeface="+mn-ea"/>
              </a:rPr>
              <a:t>右下角为</a:t>
            </a:r>
            <a:r>
              <a:rPr lang="en-US" altLang="zh-CN" sz="2400">
                <a:solidFill>
                  <a:schemeClr val="bg1">
                    <a:lumMod val="50000"/>
                  </a:schemeClr>
                </a:solidFill>
                <a:sym typeface="+mn-ea"/>
              </a:rPr>
              <a:t>y2=x3+x+1  (mod 23)的图像</a:t>
            </a:r>
            <a:endParaRPr lang="en-US" altLang="zh-CN" sz="2400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endParaRPr lang="en-US" altLang="zh-CN" sz="24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六、密码学应用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fontAlgn="auto">
              <a:lnSpc>
                <a:spcPct val="100000"/>
              </a:lnSpc>
            </a:pPr>
            <a:r>
              <a:rPr lang="en-US" altLang="zh-CN"/>
              <a:t>1</a:t>
            </a:r>
            <a:r>
              <a:rPr lang="zh-CN" altLang="en-US"/>
              <a:t>、原理分析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RSA 依据的是：给定两个素数p、q 很容易相乘得到n，而对n进行因式分解却相对困难。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en-US" altLang="zh-CN"/>
              <a:t>SM2</a:t>
            </a:r>
            <a:r>
              <a:rPr lang="zh-CN" altLang="en-US"/>
              <a:t>算法依据的是：K=kG  [其中 K,G为Ep(a,b)上的点，k为小于n（n是点G的阶）的整数]不难发现，给定k和G，根据加法法则，计算K很容易；但给定K和G，求k就相对困难了。点G称为基点（base point），k（k&lt;n，n为基点G的阶）称为私有密钥（privte key），K称为公开密钥（public key)。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密码学中，描述一条Fp上的椭圆曲线，常用到六个参量：</a:t>
            </a:r>
            <a:r>
              <a:rPr lang="zh-CN" altLang="en-US">
                <a:solidFill>
                  <a:srgbClr val="FF0000"/>
                </a:solidFill>
              </a:rPr>
              <a:t>T=(p,a,b,G,n,h)</a:t>
            </a:r>
            <a:r>
              <a:rPr lang="zh-CN" altLang="en-US"/>
              <a:t>。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（p 、a 、b 用来确定一条椭圆曲线，G为基点，n为点G的阶，h 是椭圆曲线上所有点的个数m与n相除的整数部分）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67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67"/>
</p:tagLst>
</file>

<file path=ppt/tags/tag3.xml><?xml version="1.0" encoding="utf-8"?>
<p:tagLst xmlns:p="http://schemas.openxmlformats.org/presentationml/2006/main">
  <p:tag name="KSO_WM_TEMPLATE_CATEGORY" val="custom"/>
  <p:tag name="KSO_WM_TEMPLATE_INDEX" val="160467"/>
</p:tagLst>
</file>

<file path=ppt/theme/theme1.xml><?xml version="1.0" encoding="utf-8"?>
<a:theme xmlns:a="http://schemas.openxmlformats.org/drawingml/2006/main" name="1_A000120140530A99PPBG">
  <a:themeElements>
    <a:clrScheme name="160188.188">
      <a:dk1>
        <a:srgbClr val="595959"/>
      </a:dk1>
      <a:lt1>
        <a:sysClr val="window" lastClr="FFFFFF"/>
      </a:lt1>
      <a:dk2>
        <a:srgbClr val="595959"/>
      </a:dk2>
      <a:lt2>
        <a:srgbClr val="FFFFFF"/>
      </a:lt2>
      <a:accent1>
        <a:srgbClr val="E77989"/>
      </a:accent1>
      <a:accent2>
        <a:srgbClr val="AB6982"/>
      </a:accent2>
      <a:accent3>
        <a:srgbClr val="D33B2B"/>
      </a:accent3>
      <a:accent4>
        <a:srgbClr val="C49566"/>
      </a:accent4>
      <a:accent5>
        <a:srgbClr val="C86648"/>
      </a:accent5>
      <a:accent6>
        <a:srgbClr val="C52959"/>
      </a:accent6>
      <a:hlink>
        <a:srgbClr val="FFC000"/>
      </a:hlink>
      <a:folHlink>
        <a:srgbClr val="EB341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1846</Words>
  <Application>WPS 演示</Application>
  <PresentationFormat>宽屏</PresentationFormat>
  <Paragraphs>110</Paragraphs>
  <Slides>11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1_A000120140530A99PPBG</vt:lpstr>
      <vt:lpstr>Equation.KSEE3</vt:lpstr>
      <vt:lpstr>PowerPoint 演示文稿</vt:lpstr>
      <vt:lpstr>流程目录</vt:lpstr>
      <vt:lpstr>一、无穷远点</vt:lpstr>
      <vt:lpstr>二、射影平面坐标系</vt:lpstr>
      <vt:lpstr>三、椭圆曲线</vt:lpstr>
      <vt:lpstr>四、椭圆曲线上的加法</vt:lpstr>
      <vt:lpstr>五、域</vt:lpstr>
      <vt:lpstr>五、域</vt:lpstr>
      <vt:lpstr>六、密码学应用</vt:lpstr>
      <vt:lpstr>六、密码学应用 </vt:lpstr>
      <vt:lpstr>六、密码学应用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14</cp:revision>
  <dcterms:created xsi:type="dcterms:W3CDTF">2015-05-05T08:02:00Z</dcterms:created>
  <dcterms:modified xsi:type="dcterms:W3CDTF">2017-07-18T10:41:35Z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