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70" r:id="rId13"/>
    <p:sldId id="269" r:id="rId14"/>
    <p:sldId id="271" r:id="rId15"/>
    <p:sldId id="268" r:id="rId16"/>
    <p:sldId id="272" r:id="rId17"/>
    <p:sldId id="281" r:id="rId18"/>
    <p:sldId id="273" r:id="rId19"/>
    <p:sldId id="282" r:id="rId20"/>
    <p:sldId id="274" r:id="rId21"/>
    <p:sldId id="280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A828AA-D3C1-4055-ADAD-A2603793F8D0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EE91C7B-F7E2-4A9D-A1AE-1AC184941E28}">
      <dgm:prSet phldrT="[文本]" custT="1"/>
      <dgm:spPr/>
      <dgm:t>
        <a:bodyPr/>
        <a:lstStyle/>
        <a:p>
          <a:pPr algn="ctr"/>
          <a:r>
            <a:rPr lang="en-US" altLang="zh-CN" sz="2400" b="1" dirty="0" err="1" smtClean="0">
              <a:latin typeface="+mj-ea"/>
              <a:ea typeface="+mj-ea"/>
            </a:rPr>
            <a:t>Dubbo</a:t>
          </a:r>
          <a:r>
            <a:rPr lang="zh-CN" altLang="en-US" sz="2400" b="1" dirty="0" smtClean="0">
              <a:latin typeface="+mj-ea"/>
              <a:ea typeface="+mj-ea"/>
            </a:rPr>
            <a:t>介绍</a:t>
          </a:r>
          <a:endParaRPr lang="zh-CN" altLang="en-US" sz="2400" b="1" dirty="0">
            <a:latin typeface="+mj-ea"/>
            <a:ea typeface="+mj-ea"/>
          </a:endParaRPr>
        </a:p>
      </dgm:t>
    </dgm:pt>
    <dgm:pt modelId="{1AE52C37-4A80-4D72-BAE2-3F36CFA196F0}" type="parTrans" cxnId="{590B6F80-92F7-46FF-9173-A2FBC6BEB990}">
      <dgm:prSet/>
      <dgm:spPr/>
      <dgm:t>
        <a:bodyPr/>
        <a:lstStyle/>
        <a:p>
          <a:pPr algn="ctr"/>
          <a:endParaRPr lang="zh-CN" altLang="en-US" sz="2400" b="1">
            <a:latin typeface="+mj-ea"/>
            <a:ea typeface="+mj-ea"/>
          </a:endParaRPr>
        </a:p>
      </dgm:t>
    </dgm:pt>
    <dgm:pt modelId="{73727067-B8F7-4871-AF45-C5818E55CA4D}" type="sibTrans" cxnId="{590B6F80-92F7-46FF-9173-A2FBC6BEB990}">
      <dgm:prSet/>
      <dgm:spPr/>
      <dgm:t>
        <a:bodyPr/>
        <a:lstStyle/>
        <a:p>
          <a:pPr algn="ctr"/>
          <a:endParaRPr lang="zh-CN" altLang="en-US" sz="2400" b="1">
            <a:latin typeface="+mj-ea"/>
            <a:ea typeface="+mj-ea"/>
          </a:endParaRPr>
        </a:p>
      </dgm:t>
    </dgm:pt>
    <dgm:pt modelId="{3A8121ED-CC9D-4311-A04C-3454DF8B4FE4}">
      <dgm:prSet phldrT="[文本]" custT="1"/>
      <dgm:spPr/>
      <dgm:t>
        <a:bodyPr/>
        <a:lstStyle/>
        <a:p>
          <a:pPr algn="ctr"/>
          <a:r>
            <a:rPr lang="en-US" altLang="zh-CN" sz="2400" b="1" dirty="0" err="1" smtClean="0">
              <a:latin typeface="+mj-ea"/>
              <a:ea typeface="+mj-ea"/>
            </a:rPr>
            <a:t>Dubbo</a:t>
          </a:r>
          <a:r>
            <a:rPr lang="zh-CN" altLang="en-US" sz="2400" b="1" dirty="0" smtClean="0">
              <a:latin typeface="+mj-ea"/>
              <a:ea typeface="+mj-ea"/>
            </a:rPr>
            <a:t>使用</a:t>
          </a:r>
          <a:endParaRPr lang="zh-CN" altLang="en-US" sz="2400" b="1" dirty="0">
            <a:latin typeface="+mj-ea"/>
            <a:ea typeface="+mj-ea"/>
          </a:endParaRPr>
        </a:p>
      </dgm:t>
    </dgm:pt>
    <dgm:pt modelId="{20EF266A-3B27-4618-9590-D0F91CB67556}" type="parTrans" cxnId="{F5B795A4-4CFA-4E95-AD71-7F9429F6B711}">
      <dgm:prSet/>
      <dgm:spPr/>
      <dgm:t>
        <a:bodyPr/>
        <a:lstStyle/>
        <a:p>
          <a:pPr algn="ctr"/>
          <a:endParaRPr lang="zh-CN" altLang="en-US" sz="2400" b="1">
            <a:latin typeface="+mj-ea"/>
            <a:ea typeface="+mj-ea"/>
          </a:endParaRPr>
        </a:p>
      </dgm:t>
    </dgm:pt>
    <dgm:pt modelId="{5B3B08BB-54E1-41CA-96D4-CB13ABFC386D}" type="sibTrans" cxnId="{F5B795A4-4CFA-4E95-AD71-7F9429F6B711}">
      <dgm:prSet/>
      <dgm:spPr/>
      <dgm:t>
        <a:bodyPr/>
        <a:lstStyle/>
        <a:p>
          <a:pPr algn="ctr"/>
          <a:endParaRPr lang="zh-CN" altLang="en-US" sz="2400" b="1">
            <a:latin typeface="+mj-ea"/>
            <a:ea typeface="+mj-ea"/>
          </a:endParaRPr>
        </a:p>
      </dgm:t>
    </dgm:pt>
    <dgm:pt modelId="{06A870E6-C57D-46F2-8955-7DDCC120616A}" type="pres">
      <dgm:prSet presAssocID="{34A828AA-D3C1-4055-ADAD-A2603793F8D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1C9D077-FC3F-4ECA-B17C-289825B258B2}" type="pres">
      <dgm:prSet presAssocID="{CEE91C7B-F7E2-4A9D-A1AE-1AC184941E28}" presName="parentLin" presStyleCnt="0"/>
      <dgm:spPr/>
    </dgm:pt>
    <dgm:pt modelId="{DBCFC404-17AC-4C99-8459-EF826E5D3F35}" type="pres">
      <dgm:prSet presAssocID="{CEE91C7B-F7E2-4A9D-A1AE-1AC184941E28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975AF741-D4C5-4F0F-B0CA-F8CC97237222}" type="pres">
      <dgm:prSet presAssocID="{CEE91C7B-F7E2-4A9D-A1AE-1AC184941E2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DC0B4A-98D4-4AAB-AE44-D78E96755A3B}" type="pres">
      <dgm:prSet presAssocID="{CEE91C7B-F7E2-4A9D-A1AE-1AC184941E28}" presName="negativeSpace" presStyleCnt="0"/>
      <dgm:spPr/>
    </dgm:pt>
    <dgm:pt modelId="{CDE53D07-47EE-4B19-BE6E-B9DE299EFEFA}" type="pres">
      <dgm:prSet presAssocID="{CEE91C7B-F7E2-4A9D-A1AE-1AC184941E28}" presName="childText" presStyleLbl="conFgAcc1" presStyleIdx="0" presStyleCnt="2">
        <dgm:presLayoutVars>
          <dgm:bulletEnabled val="1"/>
        </dgm:presLayoutVars>
      </dgm:prSet>
      <dgm:spPr/>
    </dgm:pt>
    <dgm:pt modelId="{38FCB788-ECE5-4982-A506-AAA289DAF70A}" type="pres">
      <dgm:prSet presAssocID="{73727067-B8F7-4871-AF45-C5818E55CA4D}" presName="spaceBetweenRectangles" presStyleCnt="0"/>
      <dgm:spPr/>
    </dgm:pt>
    <dgm:pt modelId="{BA904D5B-0D7A-4E09-A635-E319859E9B7A}" type="pres">
      <dgm:prSet presAssocID="{3A8121ED-CC9D-4311-A04C-3454DF8B4FE4}" presName="parentLin" presStyleCnt="0"/>
      <dgm:spPr/>
    </dgm:pt>
    <dgm:pt modelId="{A16B3CED-2E7D-4BE5-8987-B2FAC9A0EFFA}" type="pres">
      <dgm:prSet presAssocID="{3A8121ED-CC9D-4311-A04C-3454DF8B4FE4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4B1A2D26-F8A8-4B93-8FFB-1BE5271AC237}" type="pres">
      <dgm:prSet presAssocID="{3A8121ED-CC9D-4311-A04C-3454DF8B4FE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799BF0-9198-4C95-BF7A-E95B7AE1E56D}" type="pres">
      <dgm:prSet presAssocID="{3A8121ED-CC9D-4311-A04C-3454DF8B4FE4}" presName="negativeSpace" presStyleCnt="0"/>
      <dgm:spPr/>
    </dgm:pt>
    <dgm:pt modelId="{4C52D098-7608-40ED-B21B-325CB9B8FBEF}" type="pres">
      <dgm:prSet presAssocID="{3A8121ED-CC9D-4311-A04C-3454DF8B4FE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13013E9-93DB-4D5D-AAE5-532ED3C70B30}" type="presOf" srcId="{3A8121ED-CC9D-4311-A04C-3454DF8B4FE4}" destId="{A16B3CED-2E7D-4BE5-8987-B2FAC9A0EFFA}" srcOrd="0" destOrd="0" presId="urn:microsoft.com/office/officeart/2005/8/layout/list1"/>
    <dgm:cxn modelId="{C340A6F3-F6B8-4A60-B0FE-82B6CBC00DC6}" type="presOf" srcId="{34A828AA-D3C1-4055-ADAD-A2603793F8D0}" destId="{06A870E6-C57D-46F2-8955-7DDCC120616A}" srcOrd="0" destOrd="0" presId="urn:microsoft.com/office/officeart/2005/8/layout/list1"/>
    <dgm:cxn modelId="{1C5846D1-F716-41D6-85D8-6D1510E74AF0}" type="presOf" srcId="{CEE91C7B-F7E2-4A9D-A1AE-1AC184941E28}" destId="{DBCFC404-17AC-4C99-8459-EF826E5D3F35}" srcOrd="0" destOrd="0" presId="urn:microsoft.com/office/officeart/2005/8/layout/list1"/>
    <dgm:cxn modelId="{011EC824-4BFF-4151-9A18-B25CDCF9D898}" type="presOf" srcId="{3A8121ED-CC9D-4311-A04C-3454DF8B4FE4}" destId="{4B1A2D26-F8A8-4B93-8FFB-1BE5271AC237}" srcOrd="1" destOrd="0" presId="urn:microsoft.com/office/officeart/2005/8/layout/list1"/>
    <dgm:cxn modelId="{B2800758-0B6B-4EB8-8910-1A2208087109}" type="presOf" srcId="{CEE91C7B-F7E2-4A9D-A1AE-1AC184941E28}" destId="{975AF741-D4C5-4F0F-B0CA-F8CC97237222}" srcOrd="1" destOrd="0" presId="urn:microsoft.com/office/officeart/2005/8/layout/list1"/>
    <dgm:cxn modelId="{F5B795A4-4CFA-4E95-AD71-7F9429F6B711}" srcId="{34A828AA-D3C1-4055-ADAD-A2603793F8D0}" destId="{3A8121ED-CC9D-4311-A04C-3454DF8B4FE4}" srcOrd="1" destOrd="0" parTransId="{20EF266A-3B27-4618-9590-D0F91CB67556}" sibTransId="{5B3B08BB-54E1-41CA-96D4-CB13ABFC386D}"/>
    <dgm:cxn modelId="{590B6F80-92F7-46FF-9173-A2FBC6BEB990}" srcId="{34A828AA-D3C1-4055-ADAD-A2603793F8D0}" destId="{CEE91C7B-F7E2-4A9D-A1AE-1AC184941E28}" srcOrd="0" destOrd="0" parTransId="{1AE52C37-4A80-4D72-BAE2-3F36CFA196F0}" sibTransId="{73727067-B8F7-4871-AF45-C5818E55CA4D}"/>
    <dgm:cxn modelId="{C13B9415-A1F6-43E9-AF91-573494534FF6}" type="presParOf" srcId="{06A870E6-C57D-46F2-8955-7DDCC120616A}" destId="{21C9D077-FC3F-4ECA-B17C-289825B258B2}" srcOrd="0" destOrd="0" presId="urn:microsoft.com/office/officeart/2005/8/layout/list1"/>
    <dgm:cxn modelId="{076BA050-EB7C-456C-A452-2BFDCB248E50}" type="presParOf" srcId="{21C9D077-FC3F-4ECA-B17C-289825B258B2}" destId="{DBCFC404-17AC-4C99-8459-EF826E5D3F35}" srcOrd="0" destOrd="0" presId="urn:microsoft.com/office/officeart/2005/8/layout/list1"/>
    <dgm:cxn modelId="{0D640905-E953-43E7-9225-E0672909C9FA}" type="presParOf" srcId="{21C9D077-FC3F-4ECA-B17C-289825B258B2}" destId="{975AF741-D4C5-4F0F-B0CA-F8CC97237222}" srcOrd="1" destOrd="0" presId="urn:microsoft.com/office/officeart/2005/8/layout/list1"/>
    <dgm:cxn modelId="{6E1F767F-9A04-4450-8067-3DF97EA4D948}" type="presParOf" srcId="{06A870E6-C57D-46F2-8955-7DDCC120616A}" destId="{F5DC0B4A-98D4-4AAB-AE44-D78E96755A3B}" srcOrd="1" destOrd="0" presId="urn:microsoft.com/office/officeart/2005/8/layout/list1"/>
    <dgm:cxn modelId="{D839BF65-746B-4B63-B9C6-7BA1910FEF3F}" type="presParOf" srcId="{06A870E6-C57D-46F2-8955-7DDCC120616A}" destId="{CDE53D07-47EE-4B19-BE6E-B9DE299EFEFA}" srcOrd="2" destOrd="0" presId="urn:microsoft.com/office/officeart/2005/8/layout/list1"/>
    <dgm:cxn modelId="{419D47A2-31AA-4763-B327-532C8EA5EE83}" type="presParOf" srcId="{06A870E6-C57D-46F2-8955-7DDCC120616A}" destId="{38FCB788-ECE5-4982-A506-AAA289DAF70A}" srcOrd="3" destOrd="0" presId="urn:microsoft.com/office/officeart/2005/8/layout/list1"/>
    <dgm:cxn modelId="{8B24EFAF-B61F-4E71-8824-91987C747A61}" type="presParOf" srcId="{06A870E6-C57D-46F2-8955-7DDCC120616A}" destId="{BA904D5B-0D7A-4E09-A635-E319859E9B7A}" srcOrd="4" destOrd="0" presId="urn:microsoft.com/office/officeart/2005/8/layout/list1"/>
    <dgm:cxn modelId="{5C6858B6-33C3-4A4A-87E3-C8543944C873}" type="presParOf" srcId="{BA904D5B-0D7A-4E09-A635-E319859E9B7A}" destId="{A16B3CED-2E7D-4BE5-8987-B2FAC9A0EFFA}" srcOrd="0" destOrd="0" presId="urn:microsoft.com/office/officeart/2005/8/layout/list1"/>
    <dgm:cxn modelId="{1E763FCA-DF0F-4B30-B617-6BA7982F57E7}" type="presParOf" srcId="{BA904D5B-0D7A-4E09-A635-E319859E9B7A}" destId="{4B1A2D26-F8A8-4B93-8FFB-1BE5271AC237}" srcOrd="1" destOrd="0" presId="urn:microsoft.com/office/officeart/2005/8/layout/list1"/>
    <dgm:cxn modelId="{86D48C7C-C5C0-41FD-B8C5-FE4D4D5BE4BE}" type="presParOf" srcId="{06A870E6-C57D-46F2-8955-7DDCC120616A}" destId="{19799BF0-9198-4C95-BF7A-E95B7AE1E56D}" srcOrd="5" destOrd="0" presId="urn:microsoft.com/office/officeart/2005/8/layout/list1"/>
    <dgm:cxn modelId="{BFA15E85-0DBD-4D64-9C07-9D8A030BEFBF}" type="presParOf" srcId="{06A870E6-C57D-46F2-8955-7DDCC120616A}" destId="{4C52D098-7608-40ED-B21B-325CB9B8FBE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DE53D07-47EE-4B19-BE6E-B9DE299EFEFA}">
      <dsp:nvSpPr>
        <dsp:cNvPr id="0" name=""/>
        <dsp:cNvSpPr/>
      </dsp:nvSpPr>
      <dsp:spPr>
        <a:xfrm>
          <a:off x="0" y="451039"/>
          <a:ext cx="6264695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AF741-D4C5-4F0F-B0CA-F8CC97237222}">
      <dsp:nvSpPr>
        <dsp:cNvPr id="0" name=""/>
        <dsp:cNvSpPr/>
      </dsp:nvSpPr>
      <dsp:spPr>
        <a:xfrm>
          <a:off x="313234" y="22999"/>
          <a:ext cx="4385287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753" tIns="0" rIns="165753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>
              <a:latin typeface="+mj-ea"/>
              <a:ea typeface="+mj-ea"/>
            </a:rPr>
            <a:t>Dubbo</a:t>
          </a:r>
          <a:r>
            <a:rPr lang="zh-CN" altLang="en-US" sz="2400" b="1" kern="1200" dirty="0" smtClean="0">
              <a:latin typeface="+mj-ea"/>
              <a:ea typeface="+mj-ea"/>
            </a:rPr>
            <a:t>介绍</a:t>
          </a:r>
          <a:endParaRPr lang="zh-CN" altLang="en-US" sz="2400" b="1" kern="1200" dirty="0">
            <a:latin typeface="+mj-ea"/>
            <a:ea typeface="+mj-ea"/>
          </a:endParaRPr>
        </a:p>
      </dsp:txBody>
      <dsp:txXfrm>
        <a:off x="313234" y="22999"/>
        <a:ext cx="4385287" cy="856080"/>
      </dsp:txXfrm>
    </dsp:sp>
    <dsp:sp modelId="{4C52D098-7608-40ED-B21B-325CB9B8FBEF}">
      <dsp:nvSpPr>
        <dsp:cNvPr id="0" name=""/>
        <dsp:cNvSpPr/>
      </dsp:nvSpPr>
      <dsp:spPr>
        <a:xfrm>
          <a:off x="0" y="1766479"/>
          <a:ext cx="6264695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A2D26-F8A8-4B93-8FFB-1BE5271AC237}">
      <dsp:nvSpPr>
        <dsp:cNvPr id="0" name=""/>
        <dsp:cNvSpPr/>
      </dsp:nvSpPr>
      <dsp:spPr>
        <a:xfrm>
          <a:off x="313234" y="1338439"/>
          <a:ext cx="4385287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5753" tIns="0" rIns="165753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err="1" smtClean="0">
              <a:latin typeface="+mj-ea"/>
              <a:ea typeface="+mj-ea"/>
            </a:rPr>
            <a:t>Dubbo</a:t>
          </a:r>
          <a:r>
            <a:rPr lang="zh-CN" altLang="en-US" sz="2400" b="1" kern="1200" dirty="0" smtClean="0">
              <a:latin typeface="+mj-ea"/>
              <a:ea typeface="+mj-ea"/>
            </a:rPr>
            <a:t>使用</a:t>
          </a:r>
          <a:endParaRPr lang="zh-CN" altLang="en-US" sz="2400" b="1" kern="1200" dirty="0">
            <a:latin typeface="+mj-ea"/>
            <a:ea typeface="+mj-ea"/>
          </a:endParaRPr>
        </a:p>
      </dsp:txBody>
      <dsp:txXfrm>
        <a:off x="313234" y="1338439"/>
        <a:ext cx="4385287" cy="856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dangdangdotcom.github.io/dubbox/rest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zookeeper.apache.org/releases.html" TargetMode="External"/><Relationship Id="rId2" Type="http://schemas.openxmlformats.org/officeDocument/2006/relationships/hyperlink" Target="https://github.com/dangdangdotcom/dubbox/releas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27584" y="836712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/>
              <a:t>目录</a:t>
            </a:r>
            <a:endParaRPr lang="zh-CN" altLang="en-US" sz="2800" b="1" dirty="0"/>
          </a:p>
        </p:txBody>
      </p:sp>
      <p:graphicFrame>
        <p:nvGraphicFramePr>
          <p:cNvPr id="7" name="图示 6"/>
          <p:cNvGraphicFramePr/>
          <p:nvPr/>
        </p:nvGraphicFramePr>
        <p:xfrm>
          <a:off x="1403648" y="2564904"/>
          <a:ext cx="6264696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dirty="0" err="1" smtClean="0">
                <a:latin typeface="+mj-ea"/>
                <a:ea typeface="+mj-ea"/>
              </a:rPr>
              <a:t>Dubbo</a:t>
            </a:r>
            <a:r>
              <a:rPr lang="zh-CN" altLang="en-US" sz="2800" b="1" dirty="0" smtClean="0">
                <a:latin typeface="+mj-ea"/>
                <a:ea typeface="+mj-ea"/>
              </a:rPr>
              <a:t>使用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196753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</a:rPr>
              <a:t>创建接口工程</a:t>
            </a:r>
            <a:endParaRPr lang="en-US" altLang="zh-CN" b="1" dirty="0" smtClean="0">
              <a:latin typeface="+mn-ea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564904"/>
            <a:ext cx="7265987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55576" y="1988840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非</a:t>
            </a:r>
            <a:r>
              <a:rPr lang="en-US" altLang="zh-CN" dirty="0" smtClean="0">
                <a:latin typeface="+mn-ea"/>
              </a:rPr>
              <a:t>REST</a:t>
            </a:r>
            <a:r>
              <a:rPr lang="zh-CN" altLang="en-US" dirty="0" smtClean="0">
                <a:latin typeface="+mn-ea"/>
              </a:rPr>
              <a:t>风格接口：</a:t>
            </a:r>
            <a:endParaRPr lang="en-US" altLang="zh-CN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dirty="0" err="1" smtClean="0">
                <a:latin typeface="+mj-ea"/>
                <a:ea typeface="+mj-ea"/>
              </a:rPr>
              <a:t>Dubbo</a:t>
            </a:r>
            <a:r>
              <a:rPr lang="zh-CN" altLang="en-US" sz="2800" b="1" dirty="0" smtClean="0">
                <a:latin typeface="+mj-ea"/>
                <a:ea typeface="+mj-ea"/>
              </a:rPr>
              <a:t>使用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196753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</a:rPr>
              <a:t>创建接口工程</a:t>
            </a:r>
            <a:endParaRPr lang="en-US" altLang="zh-CN" b="1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1988840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REST</a:t>
            </a:r>
            <a:r>
              <a:rPr lang="zh-CN" altLang="en-US" dirty="0" smtClean="0">
                <a:latin typeface="+mn-ea"/>
              </a:rPr>
              <a:t>风格接口： </a:t>
            </a:r>
            <a:r>
              <a:rPr lang="en-US" altLang="zh-CN" dirty="0" err="1" smtClean="0">
                <a:latin typeface="+mn-ea"/>
              </a:rPr>
              <a:t>dubbox</a:t>
            </a:r>
            <a:r>
              <a:rPr lang="zh-CN" altLang="en-US" dirty="0" smtClean="0">
                <a:latin typeface="+mn-ea"/>
              </a:rPr>
              <a:t>的</a:t>
            </a:r>
            <a:r>
              <a:rPr lang="en-US" altLang="zh-CN" dirty="0" smtClean="0">
                <a:latin typeface="+mn-ea"/>
              </a:rPr>
              <a:t>rest</a:t>
            </a:r>
            <a:r>
              <a:rPr lang="zh-CN" altLang="en-US" dirty="0" smtClean="0">
                <a:latin typeface="+mn-ea"/>
              </a:rPr>
              <a:t>风格采用的是</a:t>
            </a:r>
            <a:r>
              <a:rPr lang="en-US" altLang="zh-CN" dirty="0" smtClean="0"/>
              <a:t>JAX-RS</a:t>
            </a:r>
            <a:r>
              <a:rPr lang="zh-CN" altLang="en-US" dirty="0" smtClean="0"/>
              <a:t>，所以需要相关包。</a:t>
            </a:r>
            <a:endParaRPr lang="en-US" altLang="zh-CN" dirty="0" smtClean="0"/>
          </a:p>
          <a:p>
            <a:r>
              <a:rPr lang="zh-CN" altLang="en-US" dirty="0" smtClean="0">
                <a:latin typeface="+mn-ea"/>
              </a:rPr>
              <a:t>如果要使用</a:t>
            </a:r>
            <a:r>
              <a:rPr lang="en-US" altLang="zh-CN" dirty="0" err="1" smtClean="0">
                <a:latin typeface="+mn-ea"/>
              </a:rPr>
              <a:t>dubbo</a:t>
            </a:r>
            <a:r>
              <a:rPr lang="zh-CN" altLang="en-US" dirty="0" smtClean="0">
                <a:latin typeface="+mn-ea"/>
              </a:rPr>
              <a:t>方式调用该接口的话，接口必须标注。</a:t>
            </a:r>
            <a:endParaRPr lang="en-US" altLang="zh-CN" dirty="0" smtClean="0">
              <a:latin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902848"/>
            <a:ext cx="8280920" cy="347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dirty="0" err="1" smtClean="0">
                <a:latin typeface="+mj-ea"/>
                <a:ea typeface="+mj-ea"/>
              </a:rPr>
              <a:t>Dubbo</a:t>
            </a:r>
            <a:r>
              <a:rPr lang="zh-CN" altLang="en-US" sz="2800" b="1" dirty="0" smtClean="0">
                <a:latin typeface="+mj-ea"/>
                <a:ea typeface="+mj-ea"/>
              </a:rPr>
              <a:t>使用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196753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</a:rPr>
              <a:t>创建提供者</a:t>
            </a:r>
            <a:endParaRPr lang="en-US" altLang="zh-CN" b="1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177281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配置</a:t>
            </a:r>
            <a:r>
              <a:rPr lang="en-US" altLang="zh-CN" dirty="0" smtClean="0">
                <a:latin typeface="+mn-ea"/>
              </a:rPr>
              <a:t>web.xml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420888"/>
            <a:ext cx="7524328" cy="3643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dirty="0" err="1" smtClean="0">
                <a:latin typeface="+mj-ea"/>
                <a:ea typeface="+mj-ea"/>
              </a:rPr>
              <a:t>Dubbo</a:t>
            </a:r>
            <a:r>
              <a:rPr lang="zh-CN" altLang="en-US" sz="2800" b="1" dirty="0" smtClean="0">
                <a:latin typeface="+mj-ea"/>
                <a:ea typeface="+mj-ea"/>
              </a:rPr>
              <a:t>使用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196753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</a:rPr>
              <a:t>创建提供者</a:t>
            </a:r>
            <a:endParaRPr lang="en-US" altLang="zh-CN" b="1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177281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配置</a:t>
            </a:r>
            <a:r>
              <a:rPr lang="en-US" altLang="zh-CN" dirty="0" smtClean="0">
                <a:latin typeface="+mn-ea"/>
              </a:rPr>
              <a:t>web.xml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76872"/>
            <a:ext cx="7812360" cy="3958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dirty="0" err="1" smtClean="0">
                <a:latin typeface="+mj-ea"/>
                <a:ea typeface="+mj-ea"/>
              </a:rPr>
              <a:t>Dubbo</a:t>
            </a:r>
            <a:r>
              <a:rPr lang="zh-CN" altLang="en-US" sz="2800" b="1" dirty="0" smtClean="0">
                <a:latin typeface="+mj-ea"/>
                <a:ea typeface="+mj-ea"/>
              </a:rPr>
              <a:t>使用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196753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</a:rPr>
              <a:t>创建提供者</a:t>
            </a:r>
            <a:endParaRPr lang="en-US" altLang="zh-CN" b="1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177281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配置</a:t>
            </a:r>
            <a:r>
              <a:rPr lang="en-US" altLang="zh-CN" dirty="0" smtClean="0">
                <a:latin typeface="+mn-ea"/>
              </a:rPr>
              <a:t>applicationContext.xml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348880"/>
            <a:ext cx="8100392" cy="412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dirty="0" err="1" smtClean="0">
                <a:latin typeface="+mj-ea"/>
                <a:ea typeface="+mj-ea"/>
              </a:rPr>
              <a:t>Dubbo</a:t>
            </a:r>
            <a:r>
              <a:rPr lang="zh-CN" altLang="en-US" sz="2800" b="1" dirty="0" smtClean="0">
                <a:latin typeface="+mj-ea"/>
                <a:ea typeface="+mj-ea"/>
              </a:rPr>
              <a:t>使用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196753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</a:rPr>
              <a:t>创建提供者</a:t>
            </a:r>
            <a:endParaRPr lang="en-US" altLang="zh-CN" b="1" dirty="0" smtClean="0">
              <a:latin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20888"/>
            <a:ext cx="8064896" cy="390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55576" y="177281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配置</a:t>
            </a:r>
            <a:r>
              <a:rPr lang="en-US" altLang="zh-CN" dirty="0" smtClean="0">
                <a:latin typeface="+mn-ea"/>
              </a:rPr>
              <a:t>spring-dubbo.xml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dirty="0" err="1" smtClean="0">
                <a:latin typeface="+mj-ea"/>
                <a:ea typeface="+mj-ea"/>
              </a:rPr>
              <a:t>Dubbo</a:t>
            </a:r>
            <a:r>
              <a:rPr lang="zh-CN" altLang="en-US" sz="2800" b="1" dirty="0" smtClean="0">
                <a:latin typeface="+mj-ea"/>
                <a:ea typeface="+mj-ea"/>
              </a:rPr>
              <a:t>使用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196753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</a:rPr>
              <a:t>创建提供者</a:t>
            </a:r>
            <a:endParaRPr lang="en-US" altLang="zh-CN" b="1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77281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非</a:t>
            </a:r>
            <a:r>
              <a:rPr lang="en-US" altLang="zh-CN" dirty="0" smtClean="0">
                <a:latin typeface="+mn-ea"/>
              </a:rPr>
              <a:t>rest</a:t>
            </a:r>
            <a:r>
              <a:rPr lang="zh-CN" altLang="en-US" dirty="0" smtClean="0">
                <a:latin typeface="+mn-ea"/>
              </a:rPr>
              <a:t>风格实现</a:t>
            </a:r>
            <a:endParaRPr lang="en-US" altLang="zh-CN" dirty="0" smtClean="0">
              <a:latin typeface="+mn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348881"/>
            <a:ext cx="8479774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dirty="0" err="1" smtClean="0">
                <a:latin typeface="+mj-ea"/>
                <a:ea typeface="+mj-ea"/>
              </a:rPr>
              <a:t>Dubbo</a:t>
            </a:r>
            <a:r>
              <a:rPr lang="zh-CN" altLang="en-US" sz="2800" b="1" dirty="0" smtClean="0">
                <a:latin typeface="+mj-ea"/>
                <a:ea typeface="+mj-ea"/>
              </a:rPr>
              <a:t>使用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196753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</a:rPr>
              <a:t>创建提供者</a:t>
            </a:r>
            <a:endParaRPr lang="en-US" altLang="zh-CN" b="1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77281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n-ea"/>
              </a:rPr>
              <a:t>Rest</a:t>
            </a:r>
            <a:r>
              <a:rPr lang="zh-CN" altLang="en-US" dirty="0" smtClean="0">
                <a:latin typeface="+mn-ea"/>
              </a:rPr>
              <a:t>风格实现</a:t>
            </a:r>
            <a:endParaRPr lang="en-US" altLang="zh-CN" dirty="0" smtClean="0">
              <a:latin typeface="+mn-e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132856"/>
            <a:ext cx="7272808" cy="438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dirty="0" err="1" smtClean="0">
                <a:latin typeface="+mj-ea"/>
                <a:ea typeface="+mj-ea"/>
              </a:rPr>
              <a:t>Dubbo</a:t>
            </a:r>
            <a:r>
              <a:rPr lang="zh-CN" altLang="en-US" sz="2800" b="1" dirty="0" smtClean="0">
                <a:latin typeface="+mj-ea"/>
                <a:ea typeface="+mj-ea"/>
              </a:rPr>
              <a:t>使用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196753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</a:rPr>
              <a:t>创建提供者</a:t>
            </a:r>
            <a:endParaRPr lang="en-US" altLang="zh-CN" b="1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77281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+mn-ea"/>
              </a:rPr>
              <a:t>webservice</a:t>
            </a:r>
            <a:r>
              <a:rPr lang="zh-CN" altLang="en-US" dirty="0" smtClean="0">
                <a:latin typeface="+mn-ea"/>
              </a:rPr>
              <a:t>实现</a:t>
            </a:r>
            <a:endParaRPr lang="en-US" altLang="zh-CN" dirty="0" smtClean="0">
              <a:latin typeface="+mn-ea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92896"/>
            <a:ext cx="8064896" cy="361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dirty="0" err="1" smtClean="0">
                <a:latin typeface="+mj-ea"/>
                <a:ea typeface="+mj-ea"/>
              </a:rPr>
              <a:t>Dubbo</a:t>
            </a:r>
            <a:r>
              <a:rPr lang="zh-CN" altLang="en-US" sz="2800" b="1" dirty="0" smtClean="0">
                <a:latin typeface="+mj-ea"/>
                <a:ea typeface="+mj-ea"/>
              </a:rPr>
              <a:t>使用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196753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</a:rPr>
              <a:t>创建提供者</a:t>
            </a:r>
            <a:endParaRPr lang="en-US" altLang="zh-CN" b="1" dirty="0" smtClean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77281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测试结果：</a:t>
            </a:r>
            <a:endParaRPr lang="en-US" altLang="zh-CN" dirty="0" smtClean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492896"/>
            <a:ext cx="432048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492896"/>
            <a:ext cx="421196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dirty="0" err="1" smtClean="0">
                <a:latin typeface="+mj-ea"/>
                <a:ea typeface="+mj-ea"/>
              </a:rPr>
              <a:t>Dubbo</a:t>
            </a:r>
            <a:r>
              <a:rPr lang="zh-CN" altLang="en-US" sz="2800" b="1" dirty="0" smtClean="0">
                <a:latin typeface="+mj-ea"/>
                <a:ea typeface="+mj-ea"/>
              </a:rPr>
              <a:t>介绍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196752"/>
            <a:ext cx="77048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+mn-ea"/>
              </a:rPr>
              <a:t>    </a:t>
            </a:r>
            <a:r>
              <a:rPr lang="en-US" altLang="zh-CN" sz="2000" dirty="0" err="1" smtClean="0">
                <a:latin typeface="+mn-ea"/>
              </a:rPr>
              <a:t>Dubbo</a:t>
            </a:r>
            <a:r>
              <a:rPr lang="zh-CN" altLang="en-US" sz="2000" dirty="0" smtClean="0">
                <a:latin typeface="+mn-ea"/>
              </a:rPr>
              <a:t>是一个分布式服务框架、是透明化的</a:t>
            </a:r>
            <a:r>
              <a:rPr lang="en-US" altLang="zh-CN" sz="2000" dirty="0" smtClean="0">
                <a:latin typeface="+mn-ea"/>
              </a:rPr>
              <a:t>RPC</a:t>
            </a:r>
            <a:r>
              <a:rPr lang="zh-CN" altLang="en-US" sz="2000" dirty="0" smtClean="0">
                <a:latin typeface="+mn-ea"/>
              </a:rPr>
              <a:t>远程服务调用方案、是</a:t>
            </a:r>
            <a:r>
              <a:rPr lang="en-US" altLang="zh-CN" sz="2000" dirty="0" smtClean="0">
                <a:latin typeface="+mn-ea"/>
              </a:rPr>
              <a:t>SOA</a:t>
            </a:r>
            <a:r>
              <a:rPr lang="zh-CN" altLang="en-US" sz="2000" dirty="0" smtClean="0">
                <a:latin typeface="+mn-ea"/>
              </a:rPr>
              <a:t>服务治理方案。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 </a:t>
            </a:r>
          </a:p>
          <a:p>
            <a:r>
              <a:rPr lang="zh-CN" altLang="en-US" sz="2000" b="1" dirty="0" smtClean="0">
                <a:latin typeface="+mn-ea"/>
              </a:rPr>
              <a:t>主要能力：</a:t>
            </a:r>
            <a:endParaRPr lang="en-US" altLang="zh-CN" sz="2000" b="1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    </a:t>
            </a:r>
            <a:r>
              <a:rPr lang="zh-CN" altLang="en-US" sz="2000" b="1" dirty="0" smtClean="0">
                <a:latin typeface="+mn-ea"/>
              </a:rPr>
              <a:t>透明化的远程方法调用</a:t>
            </a:r>
            <a:r>
              <a:rPr lang="zh-CN" altLang="en-US" sz="2000" dirty="0" smtClean="0">
                <a:latin typeface="+mn-ea"/>
              </a:rPr>
              <a:t>：通过简单的配置就可以像调用本地方法一样调用远程方法。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    </a:t>
            </a:r>
            <a:r>
              <a:rPr lang="zh-CN" altLang="en-US" sz="2000" b="1" dirty="0" smtClean="0">
                <a:latin typeface="+mn-ea"/>
              </a:rPr>
              <a:t>软负载均衡</a:t>
            </a:r>
            <a:r>
              <a:rPr lang="zh-CN" altLang="en-US" sz="2000" dirty="0" smtClean="0">
                <a:latin typeface="+mn-ea"/>
              </a:rPr>
              <a:t>：通过动态配置即可实现服务地址路由规则、失败容错机制。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    </a:t>
            </a:r>
            <a:r>
              <a:rPr lang="zh-CN" altLang="en-US" sz="2000" b="1" dirty="0" smtClean="0">
                <a:latin typeface="+mn-ea"/>
              </a:rPr>
              <a:t>服务自动注册</a:t>
            </a:r>
            <a:r>
              <a:rPr lang="en-US" altLang="zh-CN" sz="2000" b="1" dirty="0" smtClean="0">
                <a:latin typeface="+mn-ea"/>
              </a:rPr>
              <a:t>/</a:t>
            </a:r>
            <a:r>
              <a:rPr lang="zh-CN" altLang="en-US" sz="2000" b="1" dirty="0" smtClean="0">
                <a:latin typeface="+mn-ea"/>
              </a:rPr>
              <a:t>发现</a:t>
            </a:r>
            <a:r>
              <a:rPr lang="zh-CN" altLang="en-US" sz="2000" dirty="0" smtClean="0">
                <a:latin typeface="+mn-ea"/>
              </a:rPr>
              <a:t>：基于注册中心目录，使服务地址对调用方透明。使提供方可以动态平滑增减机器。</a:t>
            </a: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dirty="0" err="1" smtClean="0">
                <a:latin typeface="+mj-ea"/>
                <a:ea typeface="+mj-ea"/>
              </a:rPr>
              <a:t>Dubbo</a:t>
            </a:r>
            <a:r>
              <a:rPr lang="zh-CN" altLang="en-US" sz="2800" b="1" dirty="0" smtClean="0">
                <a:latin typeface="+mj-ea"/>
                <a:ea typeface="+mj-ea"/>
              </a:rPr>
              <a:t>使用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196753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</a:rPr>
              <a:t>创建消费者</a:t>
            </a:r>
            <a:endParaRPr lang="en-US" altLang="zh-CN" b="1" dirty="0" smtClean="0">
              <a:latin typeface="+mn-ea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348880"/>
            <a:ext cx="7184732" cy="38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07976" y="170080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配置</a:t>
            </a:r>
            <a:r>
              <a:rPr lang="en-US" altLang="zh-CN" dirty="0" smtClean="0">
                <a:latin typeface="+mn-ea"/>
              </a:rPr>
              <a:t>applicationContext.xml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dirty="0" err="1" smtClean="0">
                <a:latin typeface="+mj-ea"/>
                <a:ea typeface="+mj-ea"/>
              </a:rPr>
              <a:t>Dubbo</a:t>
            </a:r>
            <a:r>
              <a:rPr lang="zh-CN" altLang="en-US" sz="2800" b="1" dirty="0" smtClean="0">
                <a:latin typeface="+mj-ea"/>
                <a:ea typeface="+mj-ea"/>
              </a:rPr>
              <a:t>使用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196753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</a:rPr>
              <a:t>创建消费者</a:t>
            </a:r>
            <a:endParaRPr lang="en-US" altLang="zh-CN" b="1" dirty="0" smtClean="0">
              <a:latin typeface="+mn-ea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348880"/>
            <a:ext cx="7184732" cy="38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07976" y="170080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配置</a:t>
            </a:r>
            <a:r>
              <a:rPr lang="en-US" altLang="zh-CN" dirty="0" smtClean="0">
                <a:latin typeface="+mn-ea"/>
              </a:rPr>
              <a:t>applicationContext.xml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dirty="0" err="1" smtClean="0">
                <a:latin typeface="+mj-ea"/>
                <a:ea typeface="+mj-ea"/>
              </a:rPr>
              <a:t>Dubbo</a:t>
            </a:r>
            <a:r>
              <a:rPr lang="zh-CN" altLang="en-US" sz="2800" b="1" dirty="0" smtClean="0">
                <a:latin typeface="+mj-ea"/>
                <a:ea typeface="+mj-ea"/>
              </a:rPr>
              <a:t>使用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196753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</a:rPr>
              <a:t>创建消费者</a:t>
            </a:r>
            <a:endParaRPr lang="en-US" altLang="zh-CN" b="1" dirty="0" smtClean="0">
              <a:latin typeface="+mn-ea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20888"/>
            <a:ext cx="8228013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55576" y="177281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配置</a:t>
            </a:r>
            <a:r>
              <a:rPr lang="en-US" altLang="zh-CN" dirty="0" smtClean="0">
                <a:latin typeface="+mn-ea"/>
              </a:rPr>
              <a:t>spring-dubbo.xml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dirty="0" err="1" smtClean="0">
                <a:latin typeface="+mj-ea"/>
                <a:ea typeface="+mj-ea"/>
              </a:rPr>
              <a:t>Dubbo</a:t>
            </a:r>
            <a:r>
              <a:rPr lang="zh-CN" altLang="en-US" sz="2800" b="1" dirty="0" smtClean="0">
                <a:latin typeface="+mj-ea"/>
                <a:ea typeface="+mj-ea"/>
              </a:rPr>
              <a:t>使用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196753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</a:rPr>
              <a:t>创建消费者</a:t>
            </a:r>
            <a:endParaRPr lang="en-US" altLang="zh-CN" b="1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177281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+mn-ea"/>
              </a:rPr>
              <a:t>Dubbo</a:t>
            </a:r>
            <a:r>
              <a:rPr lang="zh-CN" altLang="en-US" dirty="0" smtClean="0">
                <a:latin typeface="+mn-ea"/>
              </a:rPr>
              <a:t>方式调用</a:t>
            </a:r>
            <a:endParaRPr lang="en-US" altLang="zh-CN" dirty="0" smtClean="0">
              <a:latin typeface="+mn-ea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76872"/>
            <a:ext cx="8244408" cy="393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dirty="0" err="1" smtClean="0">
                <a:latin typeface="+mj-ea"/>
                <a:ea typeface="+mj-ea"/>
              </a:rPr>
              <a:t>Dubbo</a:t>
            </a:r>
            <a:r>
              <a:rPr lang="zh-CN" altLang="en-US" sz="2800" b="1" dirty="0" smtClean="0">
                <a:latin typeface="+mj-ea"/>
                <a:ea typeface="+mj-ea"/>
              </a:rPr>
              <a:t>使用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196753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</a:rPr>
              <a:t>创建消费者</a:t>
            </a:r>
            <a:endParaRPr lang="en-US" altLang="zh-CN" b="1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177281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外部方式调用</a:t>
            </a:r>
            <a:endParaRPr lang="en-US" altLang="zh-CN" dirty="0" smtClean="0">
              <a:latin typeface="+mn-ea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76872"/>
            <a:ext cx="8262774" cy="3559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dirty="0" err="1" smtClean="0">
                <a:latin typeface="+mj-ea"/>
                <a:ea typeface="+mj-ea"/>
              </a:rPr>
              <a:t>Dubbo</a:t>
            </a:r>
            <a:r>
              <a:rPr lang="zh-CN" altLang="en-US" sz="2800" b="1" dirty="0" smtClean="0">
                <a:latin typeface="+mj-ea"/>
                <a:ea typeface="+mj-ea"/>
              </a:rPr>
              <a:t>使用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196753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ea"/>
              </a:rPr>
              <a:t>详细使用手册</a:t>
            </a:r>
            <a:endParaRPr lang="en-US" altLang="zh-CN" b="1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2527736"/>
            <a:ext cx="7704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>
              <a:latin typeface="+mn-ea"/>
              <a:hlinkClick r:id="rId2"/>
            </a:endParaRPr>
          </a:p>
          <a:p>
            <a:r>
              <a:rPr lang="en-US" altLang="zh-CN" dirty="0" smtClean="0">
                <a:latin typeface="+mn-ea"/>
                <a:hlinkClick r:id="rId2"/>
              </a:rPr>
              <a:t>http://dubbo.io/</a:t>
            </a:r>
          </a:p>
          <a:p>
            <a:endParaRPr lang="en-US" altLang="zh-CN" dirty="0" smtClean="0">
              <a:latin typeface="+mn-ea"/>
              <a:hlinkClick r:id="rId2"/>
            </a:endParaRPr>
          </a:p>
          <a:p>
            <a:r>
              <a:rPr lang="en-US" altLang="zh-CN" dirty="0" smtClean="0">
                <a:latin typeface="+mn-ea"/>
                <a:hlinkClick r:id="rId2"/>
              </a:rPr>
              <a:t>http://dangdangdotcom.github.io/dubbox/rest.html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latin typeface="+mj-ea"/>
                <a:ea typeface="+mj-ea"/>
              </a:rPr>
              <a:t>Dubbo</a:t>
            </a:r>
            <a:r>
              <a:rPr lang="zh-CN" altLang="en-US" sz="2800" b="1" dirty="0" smtClean="0">
                <a:latin typeface="+mj-ea"/>
                <a:ea typeface="+mj-ea"/>
              </a:rPr>
              <a:t>介绍</a:t>
            </a:r>
          </a:p>
        </p:txBody>
      </p:sp>
      <p:pic>
        <p:nvPicPr>
          <p:cNvPr id="1026" name="Picture 2" descr="http://images2015.cnblogs.com/blog/723508/201601/723508-20160107181800700-98565972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844824"/>
            <a:ext cx="6768752" cy="451818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27584" y="1268760"/>
            <a:ext cx="662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/>
              <a:t>Dubbo</a:t>
            </a:r>
            <a:r>
              <a:rPr lang="zh-CN" altLang="en-US" sz="2000" b="1" dirty="0" smtClean="0"/>
              <a:t>调用架构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dirty="0" err="1" smtClean="0">
                <a:latin typeface="+mj-ea"/>
                <a:ea typeface="+mj-ea"/>
              </a:rPr>
              <a:t>Dubbo</a:t>
            </a:r>
            <a:r>
              <a:rPr lang="zh-CN" altLang="en-US" sz="2800" b="1" dirty="0" smtClean="0">
                <a:latin typeface="+mj-ea"/>
                <a:ea typeface="+mj-ea"/>
              </a:rPr>
              <a:t>介绍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196752"/>
            <a:ext cx="770485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+mn-ea"/>
              </a:rPr>
              <a:t>常用特性</a:t>
            </a:r>
            <a:r>
              <a:rPr lang="zh-CN" altLang="en-US" sz="2400" dirty="0" smtClean="0">
                <a:latin typeface="+mn-ea"/>
              </a:rPr>
              <a:t>：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    </a:t>
            </a:r>
            <a:r>
              <a:rPr lang="zh-CN" altLang="en-US" sz="2000" b="1" dirty="0" smtClean="0">
                <a:latin typeface="+mn-ea"/>
              </a:rPr>
              <a:t>配置继承</a:t>
            </a:r>
            <a:r>
              <a:rPr lang="zh-CN" altLang="en-US" sz="2000" dirty="0" smtClean="0">
                <a:latin typeface="+mn-ea"/>
              </a:rPr>
              <a:t>：允许服务提供者为消费者设置缺省值。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    </a:t>
            </a:r>
            <a:r>
              <a:rPr lang="zh-CN" altLang="en-US" sz="2000" b="1" dirty="0" smtClean="0">
                <a:latin typeface="+mn-ea"/>
              </a:rPr>
              <a:t>可编程配置</a:t>
            </a:r>
            <a:r>
              <a:rPr lang="zh-CN" altLang="en-US" sz="2000" dirty="0" smtClean="0">
                <a:latin typeface="+mn-ea"/>
              </a:rPr>
              <a:t>：可通过代码、</a:t>
            </a:r>
            <a:r>
              <a:rPr lang="en-US" altLang="zh-CN" sz="2000" dirty="0" smtClean="0">
                <a:latin typeface="+mn-ea"/>
              </a:rPr>
              <a:t>xml</a:t>
            </a:r>
            <a:r>
              <a:rPr lang="zh-CN" altLang="en-US" sz="2000" dirty="0" smtClean="0">
                <a:latin typeface="+mn-ea"/>
              </a:rPr>
              <a:t>实现配置。</a:t>
            </a:r>
            <a:r>
              <a:rPr lang="en-US" altLang="zh-CN" sz="2000" dirty="0" smtClean="0">
                <a:latin typeface="+mn-ea"/>
              </a:rPr>
              <a:t>	</a:t>
            </a:r>
          </a:p>
          <a:p>
            <a:r>
              <a:rPr lang="en-US" altLang="zh-CN" sz="2000" dirty="0" smtClean="0">
                <a:latin typeface="+mn-ea"/>
              </a:rPr>
              <a:t>	    </a:t>
            </a:r>
          </a:p>
          <a:p>
            <a:r>
              <a:rPr lang="zh-CN" altLang="en-US" sz="2000" dirty="0" smtClean="0">
                <a:latin typeface="+mn-ea"/>
              </a:rPr>
              <a:t>    </a:t>
            </a:r>
            <a:r>
              <a:rPr lang="zh-CN" altLang="en-US" sz="2000" b="1" dirty="0" smtClean="0">
                <a:latin typeface="+mn-ea"/>
              </a:rPr>
              <a:t>服务分组、多版本</a:t>
            </a:r>
            <a:r>
              <a:rPr lang="zh-CN" altLang="en-US" sz="2000" dirty="0" smtClean="0">
                <a:latin typeface="+mn-ea"/>
              </a:rPr>
              <a:t>：一个接口有多种实现时可使用服务分组。     接口实现不兼容升级时可提供方使用版本号，消费方指定版本号即可。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 </a:t>
            </a:r>
          </a:p>
          <a:p>
            <a:r>
              <a:rPr lang="en-US" altLang="zh-CN" sz="2000" dirty="0" smtClean="0">
                <a:latin typeface="+mn-ea"/>
              </a:rPr>
              <a:t>    </a:t>
            </a:r>
            <a:r>
              <a:rPr lang="zh-CN" altLang="en-US" sz="2000" b="1" dirty="0" smtClean="0">
                <a:latin typeface="+mn-ea"/>
              </a:rPr>
              <a:t>指定调用</a:t>
            </a:r>
            <a:r>
              <a:rPr lang="zh-CN" altLang="en-US" sz="2000" dirty="0" smtClean="0">
                <a:latin typeface="+mn-ea"/>
              </a:rPr>
              <a:t>：可指定具体服务地址调用。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    </a:t>
            </a:r>
            <a:r>
              <a:rPr lang="zh-CN" altLang="en-US" sz="2000" b="1" dirty="0" smtClean="0">
                <a:latin typeface="+mn-ea"/>
              </a:rPr>
              <a:t>异步调用</a:t>
            </a:r>
            <a:r>
              <a:rPr lang="zh-CN" altLang="en-US" sz="2000" dirty="0" smtClean="0">
                <a:latin typeface="+mn-ea"/>
              </a:rPr>
              <a:t>：消费方、提供方可通过异步方式调用。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    </a:t>
            </a:r>
            <a:r>
              <a:rPr lang="zh-CN" altLang="en-US" sz="2000" b="1" dirty="0" smtClean="0">
                <a:latin typeface="+mn-ea"/>
              </a:rPr>
              <a:t>框架事件</a:t>
            </a:r>
            <a:r>
              <a:rPr lang="zh-CN" altLang="en-US" sz="2000" dirty="0" smtClean="0">
                <a:latin typeface="+mn-ea"/>
              </a:rPr>
              <a:t>：可注册监听框架事件，当框架事件发生后回调。</a:t>
            </a:r>
            <a:endParaRPr lang="en-US" altLang="zh-CN" sz="2000" dirty="0" smtClean="0">
              <a:latin typeface="+mn-ea"/>
            </a:endParaRPr>
          </a:p>
          <a:p>
            <a:r>
              <a:rPr lang="en-US" altLang="zh-CN" sz="2000" dirty="0" smtClean="0">
                <a:latin typeface="+mn-ea"/>
              </a:rPr>
              <a:t>    </a:t>
            </a: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dirty="0" err="1" smtClean="0">
                <a:latin typeface="+mj-ea"/>
                <a:ea typeface="+mj-ea"/>
              </a:rPr>
              <a:t>Dubbo</a:t>
            </a:r>
            <a:r>
              <a:rPr lang="zh-CN" altLang="en-US" sz="2800" b="1" dirty="0" smtClean="0">
                <a:latin typeface="+mj-ea"/>
                <a:ea typeface="+mj-ea"/>
              </a:rPr>
              <a:t>使用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196753"/>
            <a:ext cx="77048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+mn-ea"/>
              </a:rPr>
              <a:t>环境搭建</a:t>
            </a:r>
            <a:endParaRPr lang="en-US" altLang="zh-CN" sz="2000" b="1" dirty="0" smtClean="0">
              <a:latin typeface="+mn-ea"/>
            </a:endParaRPr>
          </a:p>
          <a:p>
            <a:endParaRPr lang="en-US" altLang="zh-CN" sz="2000" b="1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下载</a:t>
            </a:r>
            <a:r>
              <a:rPr lang="en-US" altLang="zh-CN" dirty="0" err="1" smtClean="0">
                <a:latin typeface="+mn-ea"/>
              </a:rPr>
              <a:t>dubbox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  <a:hlinkClick r:id="rId2"/>
              </a:rPr>
              <a:t>https://github.com/dangdangdotcom/dubbox/releases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下载</a:t>
            </a:r>
            <a:r>
              <a:rPr lang="en-US" altLang="zh-CN" dirty="0" smtClean="0">
                <a:latin typeface="+mn-ea"/>
              </a:rPr>
              <a:t>zookeeper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  <a:hlinkClick r:id="rId3"/>
              </a:rPr>
              <a:t>http://zookeeper.apache.org/releases.html</a:t>
            </a:r>
            <a:endParaRPr lang="en-US" altLang="zh-CN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dirty="0" err="1" smtClean="0">
                <a:latin typeface="+mj-ea"/>
                <a:ea typeface="+mj-ea"/>
              </a:rPr>
              <a:t>Dubbo</a:t>
            </a:r>
            <a:r>
              <a:rPr lang="zh-CN" altLang="en-US" sz="2800" b="1" dirty="0" smtClean="0">
                <a:latin typeface="+mj-ea"/>
                <a:ea typeface="+mj-ea"/>
              </a:rPr>
              <a:t>使用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196753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+mn-ea"/>
              </a:rPr>
              <a:t>Zookeeper</a:t>
            </a:r>
            <a:r>
              <a:rPr lang="zh-CN" altLang="en-US" b="1" dirty="0" smtClean="0">
                <a:latin typeface="+mn-ea"/>
              </a:rPr>
              <a:t>单机部署</a:t>
            </a:r>
            <a:endParaRPr lang="en-US" altLang="zh-CN" b="1" dirty="0" smtClean="0"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04864"/>
            <a:ext cx="6894513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11560" y="1556792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zookeeper-3.4.9\conf \zoo_sameple.cfg</a:t>
            </a:r>
            <a:r>
              <a:rPr lang="zh-CN" altLang="en-US" dirty="0" smtClean="0"/>
              <a:t>改名为</a:t>
            </a:r>
            <a:r>
              <a:rPr lang="en-US" altLang="zh-CN" dirty="0" smtClean="0"/>
              <a:t>zoo.cfg </a:t>
            </a:r>
            <a:r>
              <a:rPr lang="zh-CN" altLang="en-US" dirty="0" smtClean="0"/>
              <a:t>后执行</a:t>
            </a:r>
            <a:r>
              <a:rPr lang="en-US" altLang="zh-CN" dirty="0" smtClean="0"/>
              <a:t>zookeeper-3.4.9\bin \zkServer.cmd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dirty="0" err="1" smtClean="0">
                <a:latin typeface="+mj-ea"/>
                <a:ea typeface="+mj-ea"/>
              </a:rPr>
              <a:t>Dubbo</a:t>
            </a:r>
            <a:r>
              <a:rPr lang="zh-CN" altLang="en-US" sz="2800" b="1" dirty="0" smtClean="0">
                <a:latin typeface="+mj-ea"/>
                <a:ea typeface="+mj-ea"/>
              </a:rPr>
              <a:t>使用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196753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/>
              <a:t>Dubbo</a:t>
            </a:r>
            <a:r>
              <a:rPr lang="zh-CN" altLang="en-US" sz="2000" b="1" dirty="0" smtClean="0"/>
              <a:t>管理控制台</a:t>
            </a:r>
            <a:endParaRPr lang="en-US" altLang="zh-CN" b="1" dirty="0" smtClean="0">
              <a:latin typeface="+mn-e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348880"/>
            <a:ext cx="5616624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11560" y="177281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</a:t>
            </a:r>
            <a:r>
              <a:rPr lang="en-US" altLang="zh-CN" dirty="0" err="1" smtClean="0"/>
              <a:t>dubbo</a:t>
            </a:r>
            <a:r>
              <a:rPr lang="en-US" altLang="zh-CN" dirty="0" smtClean="0"/>
              <a:t>-admin\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\main\</a:t>
            </a:r>
            <a:r>
              <a:rPr lang="en-US" altLang="zh-CN" dirty="0" err="1" smtClean="0"/>
              <a:t>webapp</a:t>
            </a:r>
            <a:r>
              <a:rPr lang="en-US" altLang="zh-CN" dirty="0" smtClean="0"/>
              <a:t>\WEB-INF\</a:t>
            </a:r>
            <a:r>
              <a:rPr lang="en-US" altLang="zh-CN" dirty="0" err="1" smtClean="0"/>
              <a:t>dubbo.properties</a:t>
            </a:r>
            <a:r>
              <a:rPr lang="zh-CN" altLang="en-US" dirty="0" smtClean="0"/>
              <a:t>后编译部署。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3429000"/>
            <a:ext cx="6192688" cy="302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dirty="0" err="1" smtClean="0">
                <a:latin typeface="+mj-ea"/>
                <a:ea typeface="+mj-ea"/>
              </a:rPr>
              <a:t>Dubbo</a:t>
            </a:r>
            <a:r>
              <a:rPr lang="zh-CN" altLang="en-US" sz="2800" b="1" dirty="0" smtClean="0">
                <a:latin typeface="+mj-ea"/>
                <a:ea typeface="+mj-ea"/>
              </a:rPr>
              <a:t>使用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196753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/>
              <a:t>Dubbo</a:t>
            </a:r>
            <a:r>
              <a:rPr lang="zh-CN" altLang="en-US" sz="2000" b="1" dirty="0" smtClean="0"/>
              <a:t>简易监控中心</a:t>
            </a:r>
            <a:endParaRPr lang="en-US" altLang="zh-CN" b="1" dirty="0" smtClean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1772816"/>
            <a:ext cx="756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编译后将</a:t>
            </a:r>
            <a:r>
              <a:rPr lang="en-US" altLang="zh-CN" dirty="0" err="1" smtClean="0"/>
              <a:t>dubbo</a:t>
            </a:r>
            <a:r>
              <a:rPr lang="en-US" altLang="zh-CN" dirty="0" smtClean="0"/>
              <a:t>-simple\</a:t>
            </a:r>
            <a:r>
              <a:rPr lang="en-US" altLang="zh-CN" dirty="0" err="1" smtClean="0"/>
              <a:t>dubbo</a:t>
            </a:r>
            <a:r>
              <a:rPr lang="en-US" altLang="zh-CN" dirty="0" smtClean="0"/>
              <a:t>-monitor-simple\target\dubbo-monitor-simple-2.8.4-assembly.tar.gz</a:t>
            </a:r>
            <a:r>
              <a:rPr lang="zh-CN" altLang="en-US" dirty="0" smtClean="0"/>
              <a:t>解压。</a:t>
            </a:r>
            <a:endParaRPr lang="en-US" altLang="zh-CN" dirty="0" smtClean="0"/>
          </a:p>
          <a:p>
            <a:r>
              <a:rPr lang="zh-CN" altLang="en-US" dirty="0" smtClean="0"/>
              <a:t>修改</a:t>
            </a:r>
            <a:r>
              <a:rPr lang="en-US" altLang="zh-CN" dirty="0" smtClean="0"/>
              <a:t>\dubbo-monitor-simple-2.8.4\conf\</a:t>
            </a:r>
            <a:r>
              <a:rPr lang="en-US" altLang="zh-CN" dirty="0" err="1" smtClean="0"/>
              <a:t>dubbo.properties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dubbo.charts.directory</a:t>
            </a:r>
            <a:r>
              <a:rPr lang="zh-CN" altLang="en-US" dirty="0" smtClean="0"/>
              <a:t>等路径下创建目录，这为图表存储的路径，位置不对时无法显示图表。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212976"/>
            <a:ext cx="47053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b="1" dirty="0" err="1" smtClean="0">
                <a:latin typeface="+mj-ea"/>
                <a:ea typeface="+mj-ea"/>
              </a:rPr>
              <a:t>Dubbo</a:t>
            </a:r>
            <a:r>
              <a:rPr lang="zh-CN" altLang="en-US" sz="2800" b="1" dirty="0" smtClean="0">
                <a:latin typeface="+mj-ea"/>
                <a:ea typeface="+mj-ea"/>
              </a:rPr>
              <a:t>使用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196753"/>
            <a:ext cx="77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/>
              <a:t>Dubbo</a:t>
            </a:r>
            <a:r>
              <a:rPr lang="zh-CN" altLang="en-US" sz="2000" b="1" dirty="0" smtClean="0"/>
              <a:t>简易监控中心</a:t>
            </a:r>
            <a:endParaRPr lang="en-US" altLang="zh-CN" b="1" dirty="0" smtClean="0">
              <a:latin typeface="+mn-ea"/>
            </a:endParaRPr>
          </a:p>
        </p:txBody>
      </p:sp>
      <p:pic>
        <p:nvPicPr>
          <p:cNvPr id="6" name="图片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416824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653136"/>
            <a:ext cx="734481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380</Words>
  <Application>Microsoft Office PowerPoint</Application>
  <PresentationFormat>全屏显示(4:3)</PresentationFormat>
  <Paragraphs>103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wym</dc:creator>
  <cp:lastModifiedBy>wym</cp:lastModifiedBy>
  <cp:revision>69</cp:revision>
  <dcterms:created xsi:type="dcterms:W3CDTF">2017-03-13T07:09:32Z</dcterms:created>
  <dcterms:modified xsi:type="dcterms:W3CDTF">2017-03-20T03:48:51Z</dcterms:modified>
</cp:coreProperties>
</file>