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73" r:id="rId5"/>
    <p:sldId id="274" r:id="rId6"/>
    <p:sldId id="260" r:id="rId7"/>
    <p:sldId id="266" r:id="rId8"/>
    <p:sldId id="267" r:id="rId9"/>
    <p:sldId id="275" r:id="rId10"/>
    <p:sldId id="295" r:id="rId11"/>
    <p:sldId id="276" r:id="rId12"/>
    <p:sldId id="268" r:id="rId13"/>
    <p:sldId id="261" r:id="rId14"/>
    <p:sldId id="270" r:id="rId15"/>
    <p:sldId id="272" r:id="rId16"/>
    <p:sldId id="271" r:id="rId17"/>
    <p:sldId id="284" r:id="rId18"/>
    <p:sldId id="262" r:id="rId19"/>
    <p:sldId id="296" r:id="rId20"/>
    <p:sldId id="277" r:id="rId21"/>
    <p:sldId id="297" r:id="rId22"/>
    <p:sldId id="298" r:id="rId23"/>
    <p:sldId id="263" r:id="rId24"/>
    <p:sldId id="281" r:id="rId25"/>
    <p:sldId id="280" r:id="rId26"/>
    <p:sldId id="283" r:id="rId27"/>
    <p:sldId id="285" r:id="rId28"/>
    <p:sldId id="290" r:id="rId29"/>
    <p:sldId id="287" r:id="rId30"/>
    <p:sldId id="282" r:id="rId31"/>
    <p:sldId id="278" r:id="rId32"/>
    <p:sldId id="286" r:id="rId33"/>
    <p:sldId id="279" r:id="rId34"/>
    <p:sldId id="288" r:id="rId35"/>
    <p:sldId id="289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汪 崎松" initials="汪" lastIdx="1" clrIdx="0">
    <p:extLst>
      <p:ext uri="{19B8F6BF-5375-455C-9EA6-DF929625EA0E}">
        <p15:presenceInfo xmlns:p15="http://schemas.microsoft.com/office/powerpoint/2012/main" userId="汪 崎松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87161" autoAdjust="0"/>
  </p:normalViewPr>
  <p:slideViewPr>
    <p:cSldViewPr snapToGrid="0">
      <p:cViewPr varScale="1">
        <p:scale>
          <a:sx n="99" d="100"/>
          <a:sy n="99" d="100"/>
        </p:scale>
        <p:origin x="12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gi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7F4D0-9001-44CE-B82E-64380F51E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9D81B6-FA86-469A-B64E-FE5C9AB69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F67F5E-51CE-484E-8758-A7E65424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347EB-B760-47C5-B8C8-2F3389FD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38841-EBF3-4426-9E95-1B07F1F7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2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32146-615A-4F40-81CC-3578142A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64AAC1-7667-43FD-8790-456F66660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929531-4D7A-40A4-8E2D-D0824F4C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C56D40-CA6C-498A-8828-57ED6B32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5C20E1-31E3-40F5-B02A-7FEBEF9C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97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FF902C-7105-4254-8F9D-75273BC7B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528471-531D-4CCF-BCB1-2FE95C69F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931F1-D430-468D-ADF2-C7DCA1DDF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ACF3D-EF13-4F7C-A7EF-36982C24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EDDD7-6D9A-46BB-B6DA-646FDC93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25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38E70-7DF3-444E-89E8-FD661FAF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51122-3753-4CD7-90DA-A137A56BF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32E04D-0ACF-492C-A841-42A3D800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A54560-2C19-4FD3-AA2F-C2AA222B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0346C-5CD8-4A9B-A540-0A3F5224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96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BA365-8CE2-4750-B977-210D7F8C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8BE35F-F70D-4C7B-ABDB-4D42E75DC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ECCA90-20B1-4E85-A80C-B0F2C9E3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21F60-378A-4555-8DDE-B0944F37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BB332-7410-4098-9F80-C32330C4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6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788BB-B65F-4310-8E5A-6B39CE08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9413C8-A945-4B23-8AAC-84D90E798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02CE2A-3EE5-4EF3-81FA-3756EA943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CFA3F4-8724-40ED-B6E8-6D2FA9644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E5C3F4-A55C-4C6B-B444-E677ABA4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B4A6F5-5D43-4D01-A8C8-C875668B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49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89D13-FBA0-4A5B-BA4B-43F5227E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1A84F5-6211-4F15-B7E8-CC527AD50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17EA2C-D54F-4F71-B856-97080B1C9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228DC2-131E-4C24-8A82-9F245A917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A585F5-F25B-42EF-A101-FF817A60B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93AB61-564D-4FFA-8E29-EB780431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C10769-38CC-4023-BCD8-BC6BB585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C76A11-1F5C-47E3-BFF2-A18C0C19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1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302B0-91B1-4483-A899-E6F19BA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2ECFCC-466B-4062-8AD6-BFEF1C8F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2CFA2D-F1BE-4FD7-B3FC-E3EE20B2D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889848-EE55-4DA8-A48E-E7918E00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35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58104D-DA0D-47FE-83D3-3B810139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BF4C5A-CA7F-43D4-810D-CA572DCE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3A3184-5297-4097-9D37-15FD47C0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28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9C2E2-5C39-4ECF-B4DE-E57C08668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6CA871-6135-4F41-9DB0-E50E3E8A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7F0BB5-E7AA-41EA-918D-507106662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56D49F-F106-40D4-B2DF-DBB0D7DA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B2AC46-26FE-4738-A6AD-52A1DFC70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C85023-B1CF-4A16-BDF9-9FA01B59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14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1DDBF-080C-4E44-AB0F-8F14D96E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21C5C4-18D2-4E12-867A-9068A6A42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86900-DB1E-4F40-8722-E670D2E46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479C7C-A01F-4C89-98A3-D3E65F1E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F9BF-EF54-4203-80D2-381E3616E431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B95621-8C19-4434-B8A8-2755E7C7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54E066-BFCE-4E0C-B814-D0DA6409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40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A4ACA4-9ED2-438A-9F0E-AF9C06C75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3DBB0B-5794-48EB-9AA7-9931F80C9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5A2B6B-5341-4FA2-B528-F5DF88ADE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8F9BF-EF54-4203-80D2-381E3616E431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A1760-79D8-4CF8-B712-9A5DBD898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7F1B0C-B3B9-4820-B8F3-3DB043BF7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3178D-8153-4568-9EDB-4B99818C4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66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aliyun.com/document_detail/161136.html?spm=a2c4g.11186623.2.15.68ab384dmP5qmG#section-jni-z2b-zrf" TargetMode="External"/><Relationship Id="rId2" Type="http://schemas.openxmlformats.org/officeDocument/2006/relationships/hyperlink" Target="https://github.com/aliyun/fu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aliyun.com/document_detail/93689.html?spm=a2c4g.11186623.6.581.15d01e2aEuHaTB" TargetMode="External"/><Relationship Id="rId2" Type="http://schemas.openxmlformats.org/officeDocument/2006/relationships/hyperlink" Target="https://help.aliyun.com/document_detail/34217.html?spm=a2c4g.11186623.6.542.5853609dzoDAO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aliyun.com/document_detail/34217.html?spm=a2c4g.11186623.6.542.5853609dzoDAO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aliyun.com/document_detail/96047.html?spm=a2c4g.11186623.6.616.6e8a75ecVwCDBq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liyun.com/product/fc?utm_content=se_1005400931&amp;accounttraceid=5efebccd1bef48ceb95a77e75694c917lme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940C6FC-19EA-4463-AD35-21FA9D4E4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zh-CN" altLang="en-US" sz="5600" dirty="0">
                <a:solidFill>
                  <a:srgbClr val="FFFFFF"/>
                </a:solidFill>
              </a:rPr>
              <a:t>阿里云函数计算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A90885-909F-48BB-9795-6500A97AE3F5}"/>
              </a:ext>
            </a:extLst>
          </p:cNvPr>
          <p:cNvSpPr txBox="1"/>
          <p:nvPr/>
        </p:nvSpPr>
        <p:spPr>
          <a:xfrm>
            <a:off x="7579988" y="5940363"/>
            <a:ext cx="414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本文档内容参考自阿里云官方帮助文档</a:t>
            </a:r>
          </a:p>
        </p:txBody>
      </p:sp>
    </p:spTree>
    <p:extLst>
      <p:ext uri="{BB962C8B-B14F-4D97-AF65-F5344CB8AC3E}">
        <p14:creationId xmlns:p14="http://schemas.microsoft.com/office/powerpoint/2010/main" val="140595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4</a:t>
            </a:r>
            <a:r>
              <a:rPr lang="zh-CN" altLang="en-US" sz="4000" dirty="0">
                <a:solidFill>
                  <a:srgbClr val="FFFFFF"/>
                </a:solidFill>
              </a:rPr>
              <a:t>、基本概念（实例）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CF23D-0379-4893-8E7E-93958F51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3" y="1855433"/>
            <a:ext cx="9868482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200" b="1" dirty="0"/>
          </a:p>
          <a:p>
            <a:r>
              <a:rPr lang="zh-CN" altLang="en-US" sz="2400" b="1" dirty="0"/>
              <a:t>预留实例：</a:t>
            </a:r>
            <a:r>
              <a:rPr lang="zh-CN" altLang="en-US" sz="2400" dirty="0"/>
              <a:t>预留实例是将函数实例的分配和释放交由用户管理。预留实例的执行环境是长驻的，</a:t>
            </a:r>
            <a:r>
              <a:rPr lang="zh-CN" altLang="en-US" sz="2400" b="1" dirty="0"/>
              <a:t>彻底消除冷启动对业务的影响。</a:t>
            </a:r>
            <a:endParaRPr lang="zh-CN" altLang="en-US" sz="2200" b="1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A6D2114-888D-43D8-A3FF-072EEC23625A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什么是函数计算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B21EAA-87DD-4DD4-BB5E-A58FD9BD0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152" y="3416625"/>
            <a:ext cx="69627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8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4</a:t>
            </a:r>
            <a:r>
              <a:rPr lang="zh-CN" altLang="en-US" sz="4000" dirty="0">
                <a:solidFill>
                  <a:srgbClr val="FFFFFF"/>
                </a:solidFill>
              </a:rPr>
              <a:t>、基本概念（实例并发度）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CF23D-0379-4893-8E7E-93958F51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3" y="2535036"/>
            <a:ext cx="9868482" cy="387464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默认情况下，函数的实例并发度为 </a:t>
            </a:r>
            <a:r>
              <a:rPr lang="en-US" altLang="zh-CN" sz="2400" dirty="0"/>
              <a:t>1 </a:t>
            </a:r>
            <a:r>
              <a:rPr lang="zh-CN" altLang="en-US" sz="2400" dirty="0"/>
              <a:t>，也就是一个实例内同时只会处理一个请求。</a:t>
            </a:r>
            <a:endParaRPr lang="en-US" altLang="zh-CN" sz="2400" dirty="0"/>
          </a:p>
          <a:p>
            <a:r>
              <a:rPr lang="zh-CN" altLang="en-US" sz="2400" dirty="0"/>
              <a:t>在创建 </a:t>
            </a:r>
            <a:r>
              <a:rPr lang="en-US" altLang="zh-CN" sz="2400" dirty="0"/>
              <a:t>/ </a:t>
            </a:r>
            <a:r>
              <a:rPr lang="zh-CN" altLang="en-US" sz="2400" dirty="0"/>
              <a:t>更新函数时，指定函数的实例并发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InstanceConcurrency</a:t>
            </a:r>
            <a:r>
              <a:rPr lang="en-US" altLang="zh-CN" sz="2400" dirty="0"/>
              <a:t>)</a:t>
            </a:r>
            <a:r>
              <a:rPr lang="zh-CN" altLang="en-US" sz="2400" dirty="0"/>
              <a:t>，最小为 </a:t>
            </a:r>
            <a:r>
              <a:rPr lang="en-US" altLang="zh-CN" sz="2400" dirty="0"/>
              <a:t>1 </a:t>
            </a:r>
            <a:r>
              <a:rPr lang="zh-CN" altLang="en-US" sz="2400" dirty="0"/>
              <a:t>，最大为 </a:t>
            </a:r>
            <a:r>
              <a:rPr lang="en-US" altLang="zh-CN" sz="2400" dirty="0"/>
              <a:t>100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b="1" dirty="0"/>
              <a:t>并发度流控：</a:t>
            </a:r>
            <a:r>
              <a:rPr lang="zh-CN" altLang="en-US" sz="2400" dirty="0"/>
              <a:t>函数计算有并发调用的限制，默认的值是 </a:t>
            </a:r>
            <a:r>
              <a:rPr lang="en-US" altLang="zh-CN" sz="2400" dirty="0"/>
              <a:t>100 </a:t>
            </a:r>
            <a:r>
              <a:rPr lang="zh-CN" altLang="en-US" sz="2400" dirty="0"/>
              <a:t>。即超过 </a:t>
            </a:r>
            <a:r>
              <a:rPr lang="en-US" altLang="zh-CN" sz="2400" dirty="0"/>
              <a:t>100 </a:t>
            </a:r>
            <a:r>
              <a:rPr lang="zh-CN" altLang="en-US" sz="2400" dirty="0"/>
              <a:t>个并发请求后，会收到流控错误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ResourceExhausted</a:t>
            </a:r>
            <a:r>
              <a:rPr lang="en-US" altLang="zh-CN" sz="2400" dirty="0"/>
              <a:t>) </a:t>
            </a:r>
            <a:r>
              <a:rPr lang="zh-CN" altLang="en-US" sz="2400" dirty="0"/>
              <a:t>。当开启了单实例多并发后，并发度流控的不再是限制并发的请求数，而是限制实际的实例数。例如设置了 </a:t>
            </a:r>
            <a:r>
              <a:rPr lang="en-US" altLang="zh-CN" sz="2400" dirty="0" err="1"/>
              <a:t>InstanceConcurrency</a:t>
            </a:r>
            <a:r>
              <a:rPr lang="en-US" altLang="zh-CN" sz="2400" dirty="0"/>
              <a:t>=10 </a:t>
            </a:r>
            <a:r>
              <a:rPr lang="zh-CN" altLang="en-US" sz="2400" dirty="0"/>
              <a:t>的时候，最多允许 </a:t>
            </a:r>
            <a:r>
              <a:rPr lang="en-US" altLang="zh-CN" sz="2400" dirty="0"/>
              <a:t>1000 </a:t>
            </a:r>
            <a:r>
              <a:rPr lang="zh-CN" altLang="en-US" sz="2400" dirty="0"/>
              <a:t>个并发请求</a:t>
            </a:r>
          </a:p>
          <a:p>
            <a:endParaRPr lang="zh-CN" altLang="en-US" sz="24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A6D2114-888D-43D8-A3FF-072EEC23625A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什么是函数计算</a:t>
            </a:r>
          </a:p>
        </p:txBody>
      </p:sp>
    </p:spTree>
    <p:extLst>
      <p:ext uri="{BB962C8B-B14F-4D97-AF65-F5344CB8AC3E}">
        <p14:creationId xmlns:p14="http://schemas.microsoft.com/office/powerpoint/2010/main" val="1975240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FEF4E1-5ADF-4F53-ABEC-3608D676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使用流程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E26C1-9F45-4B9F-B29E-CFC8B702F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前提 ：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注册阿里云账号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开通函数计算服务（免费开通）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1AD52E4-C6D5-4C0F-BAF6-9310D98FFF2B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怎么使用函数计算</a:t>
            </a:r>
          </a:p>
        </p:txBody>
      </p:sp>
    </p:spTree>
    <p:extLst>
      <p:ext uri="{BB962C8B-B14F-4D97-AF65-F5344CB8AC3E}">
        <p14:creationId xmlns:p14="http://schemas.microsoft.com/office/powerpoint/2010/main" val="4056153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FEF4E1-5ADF-4F53-ABEC-3608D676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1</a:t>
            </a:r>
            <a:r>
              <a:rPr lang="zh-CN" altLang="en-US" sz="4000" dirty="0">
                <a:solidFill>
                  <a:srgbClr val="FFFFFF"/>
                </a:solidFill>
              </a:rPr>
              <a:t>、管理控制台使用流程（基于函数</a:t>
            </a:r>
            <a:br>
              <a:rPr lang="en-US" altLang="zh-CN" sz="4000" dirty="0">
                <a:solidFill>
                  <a:srgbClr val="FFFFFF"/>
                </a:solidFill>
              </a:rPr>
            </a:br>
            <a:r>
              <a:rPr lang="zh-CN" altLang="en-US" sz="4000" dirty="0">
                <a:solidFill>
                  <a:srgbClr val="FFFFFF"/>
                </a:solidFill>
              </a:rPr>
              <a:t>计算开发）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E26C1-9F45-4B9F-B29E-CFC8B702F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zh-CN" altLang="en-US" sz="2400" dirty="0"/>
              <a:t>登录函数计算管理控制台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新建服务</a:t>
            </a:r>
            <a:endParaRPr lang="en-US" altLang="zh-CN" sz="2400" dirty="0"/>
          </a:p>
          <a:p>
            <a:r>
              <a:rPr lang="zh-CN" altLang="en-US" sz="2400" dirty="0"/>
              <a:t>新建函数</a:t>
            </a:r>
            <a:endParaRPr lang="en-US" altLang="zh-CN" sz="2400" dirty="0"/>
          </a:p>
          <a:p>
            <a:r>
              <a:rPr lang="zh-CN" altLang="en-US" sz="2400" dirty="0"/>
              <a:t>编写</a:t>
            </a:r>
            <a:r>
              <a:rPr lang="en-US" altLang="zh-CN" sz="2400" dirty="0"/>
              <a:t>/</a:t>
            </a:r>
            <a:r>
              <a:rPr lang="zh-CN" altLang="en-US" sz="2400" dirty="0"/>
              <a:t>上传代码</a:t>
            </a:r>
            <a:endParaRPr lang="en-US" altLang="zh-CN" sz="2400" dirty="0"/>
          </a:p>
          <a:p>
            <a:r>
              <a:rPr lang="zh-CN" altLang="en-US" sz="2400" dirty="0"/>
              <a:t>触发</a:t>
            </a:r>
            <a:r>
              <a:rPr lang="en-US" altLang="zh-CN" sz="2400" dirty="0"/>
              <a:t>/</a:t>
            </a:r>
            <a:r>
              <a:rPr lang="zh-CN" altLang="en-US" sz="2400" dirty="0"/>
              <a:t>运行函数</a:t>
            </a:r>
            <a:endParaRPr lang="en-US" altLang="zh-CN" sz="2400" dirty="0"/>
          </a:p>
          <a:p>
            <a:r>
              <a:rPr lang="zh-CN" altLang="en-US" sz="2400" dirty="0"/>
              <a:t>查看运行结果（控制台</a:t>
            </a:r>
            <a:r>
              <a:rPr lang="en-US" altLang="zh-CN" sz="2400" dirty="0"/>
              <a:t>/</a:t>
            </a:r>
            <a:r>
              <a:rPr lang="zh-CN" altLang="en-US" sz="2400" dirty="0"/>
              <a:t>日志）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979359A-E0D0-48D3-9BEA-0309B88820FD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怎么使用函数计算</a:t>
            </a:r>
          </a:p>
        </p:txBody>
      </p:sp>
    </p:spTree>
    <p:extLst>
      <p:ext uri="{BB962C8B-B14F-4D97-AF65-F5344CB8AC3E}">
        <p14:creationId xmlns:p14="http://schemas.microsoft.com/office/powerpoint/2010/main" val="869062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ABB8F49-B53D-484E-B937-360281D60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59" y="1298359"/>
            <a:ext cx="10545081" cy="50602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5E1FA3B-9F9F-4B39-B54B-043DC18E1651}"/>
              </a:ext>
            </a:extLst>
          </p:cNvPr>
          <p:cNvSpPr txBox="1"/>
          <p:nvPr/>
        </p:nvSpPr>
        <p:spPr>
          <a:xfrm>
            <a:off x="736847" y="499369"/>
            <a:ext cx="28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函数计算管理控制台</a:t>
            </a:r>
          </a:p>
        </p:txBody>
      </p:sp>
    </p:spTree>
    <p:extLst>
      <p:ext uri="{BB962C8B-B14F-4D97-AF65-F5344CB8AC3E}">
        <p14:creationId xmlns:p14="http://schemas.microsoft.com/office/powerpoint/2010/main" val="2215549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开发者工具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818D67B-BFF5-42AB-A5BA-1E63C8124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9831" y="2621165"/>
            <a:ext cx="4529289" cy="3477030"/>
          </a:xfrm>
          <a:prstGeom prst="rect">
            <a:avLst/>
          </a:prstGeom>
        </p:spPr>
      </p:pic>
      <p:sp>
        <p:nvSpPr>
          <p:cNvPr id="17" name="椭圆 16">
            <a:extLst>
              <a:ext uri="{FF2B5EF4-FFF2-40B4-BE49-F238E27FC236}">
                <a16:creationId xmlns:a16="http://schemas.microsoft.com/office/drawing/2014/main" id="{D15198FB-BE67-4698-986E-0A49994077BB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怎么使用函数计算</a:t>
            </a:r>
          </a:p>
        </p:txBody>
      </p:sp>
    </p:spTree>
    <p:extLst>
      <p:ext uri="{BB962C8B-B14F-4D97-AF65-F5344CB8AC3E}">
        <p14:creationId xmlns:p14="http://schemas.microsoft.com/office/powerpoint/2010/main" val="2379440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FEF4E1-5ADF-4F53-ABEC-3608D676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7919163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2</a:t>
            </a:r>
            <a:r>
              <a:rPr lang="zh-CN" altLang="en-US" sz="4000" dirty="0">
                <a:solidFill>
                  <a:srgbClr val="FFFFFF"/>
                </a:solidFill>
              </a:rPr>
              <a:t>、使用</a:t>
            </a:r>
            <a:r>
              <a:rPr lang="en-US" altLang="zh-CN" sz="4000" dirty="0">
                <a:solidFill>
                  <a:srgbClr val="FFFFFF"/>
                </a:solidFill>
              </a:rPr>
              <a:t>Fun</a:t>
            </a:r>
            <a:r>
              <a:rPr lang="zh-CN" altLang="en-US" sz="4000" dirty="0">
                <a:solidFill>
                  <a:srgbClr val="FFFFFF"/>
                </a:solidFill>
              </a:rPr>
              <a:t>工迁移 </a:t>
            </a:r>
            <a:r>
              <a:rPr lang="en-US" altLang="zh-CN" sz="4000" dirty="0">
                <a:solidFill>
                  <a:srgbClr val="FFFFFF"/>
                </a:solidFill>
              </a:rPr>
              <a:t>Spring Boot </a:t>
            </a:r>
            <a:r>
              <a:rPr lang="zh-CN" altLang="en-US" sz="4000" dirty="0">
                <a:solidFill>
                  <a:srgbClr val="FFFFFF"/>
                </a:solidFill>
              </a:rPr>
              <a:t>到函数计算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E26C1-9F45-4B9F-B29E-CFC8B702F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altLang="zh-CN" sz="2400" dirty="0">
                <a:hlinkClick r:id="rId2"/>
              </a:rPr>
              <a:t>Fun</a:t>
            </a:r>
            <a:r>
              <a:rPr lang="zh-CN" altLang="en-US" sz="2400" dirty="0"/>
              <a:t> 是一个用于支持 </a:t>
            </a:r>
            <a:r>
              <a:rPr lang="en-US" altLang="zh-CN" sz="2400" dirty="0"/>
              <a:t>Serverless </a:t>
            </a:r>
            <a:r>
              <a:rPr lang="zh-CN" altLang="en-US" sz="2400" dirty="0"/>
              <a:t>应用部署的工具，能帮助您便捷地管理函数计算、</a:t>
            </a:r>
            <a:r>
              <a:rPr lang="en-US" altLang="zh-CN" sz="2400" dirty="0"/>
              <a:t>API </a:t>
            </a:r>
            <a:r>
              <a:rPr lang="zh-CN" altLang="en-US" sz="2400" dirty="0"/>
              <a:t>网关、日志服务等资源。它通过一个资源配置文件（</a:t>
            </a:r>
            <a:r>
              <a:rPr lang="en-US" altLang="zh-CN" sz="2400" dirty="0" err="1"/>
              <a:t>template.yml</a:t>
            </a:r>
            <a:r>
              <a:rPr lang="zh-CN" altLang="en-US" sz="2400" dirty="0"/>
              <a:t>），协助您进行开发、构建、部署操作。</a:t>
            </a:r>
            <a:endParaRPr lang="en-US" altLang="zh-CN" sz="2400" dirty="0"/>
          </a:p>
          <a:p>
            <a:endParaRPr lang="en-US" altLang="zh-CN" dirty="0"/>
          </a:p>
          <a:p>
            <a:r>
              <a:rPr lang="zh-CN" altLang="en-US" sz="2400" b="1" dirty="0"/>
              <a:t>安装：</a:t>
            </a:r>
            <a:r>
              <a:rPr lang="en-US" altLang="zh-CN" sz="2400" dirty="0">
                <a:hlinkClick r:id="rId3"/>
              </a:rPr>
              <a:t>https://help.aliyun.com/document_detail/161136.html?spm=a2c4g.11186623.2.15.68ab384dmP5qmG#section-jni-z2b-zrf</a:t>
            </a:r>
            <a:endParaRPr lang="zh-CN" altLang="en-US" sz="24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A8437A4-390B-44E4-B89B-BC5CE1B91781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怎么使用函数计算</a:t>
            </a:r>
          </a:p>
        </p:txBody>
      </p:sp>
    </p:spTree>
    <p:extLst>
      <p:ext uri="{BB962C8B-B14F-4D97-AF65-F5344CB8AC3E}">
        <p14:creationId xmlns:p14="http://schemas.microsoft.com/office/powerpoint/2010/main" val="1243296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E2EFEC74-D07A-44CF-86AA-3A3D2D20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7919163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2</a:t>
            </a:r>
            <a:r>
              <a:rPr lang="zh-CN" altLang="en-US" sz="4000" dirty="0">
                <a:solidFill>
                  <a:srgbClr val="FFFFFF"/>
                </a:solidFill>
              </a:rPr>
              <a:t>、使用</a:t>
            </a:r>
            <a:r>
              <a:rPr lang="en-US" altLang="zh-CN" sz="4000" dirty="0">
                <a:solidFill>
                  <a:srgbClr val="FFFFFF"/>
                </a:solidFill>
              </a:rPr>
              <a:t>Fun</a:t>
            </a:r>
            <a:r>
              <a:rPr lang="zh-CN" altLang="en-US" sz="4000" dirty="0">
                <a:solidFill>
                  <a:srgbClr val="FFFFFF"/>
                </a:solidFill>
              </a:rPr>
              <a:t>工迁移 </a:t>
            </a:r>
            <a:r>
              <a:rPr lang="en-US" altLang="zh-CN" sz="4000" dirty="0">
                <a:solidFill>
                  <a:srgbClr val="FFFFFF"/>
                </a:solidFill>
              </a:rPr>
              <a:t>Spring Boot </a:t>
            </a:r>
            <a:r>
              <a:rPr lang="zh-CN" altLang="en-US" sz="4000" dirty="0">
                <a:solidFill>
                  <a:srgbClr val="FFFFFF"/>
                </a:solidFill>
              </a:rPr>
              <a:t>到函数计算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3B6BBE7-C941-45F5-9626-2785AE04519E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怎么使用函数计算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97B3DAA-9627-4222-9559-C6F071E5E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2178961"/>
            <a:ext cx="10093684" cy="467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18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CF23D-0379-4893-8E7E-93958F51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296" y="2341848"/>
            <a:ext cx="9803116" cy="4316404"/>
          </a:xfrm>
        </p:spPr>
        <p:txBody>
          <a:bodyPr anchor="ctr">
            <a:normAutofit/>
          </a:bodyPr>
          <a:lstStyle/>
          <a:p>
            <a:r>
              <a:rPr lang="zh-CN" altLang="en-US" sz="2400" dirty="0"/>
              <a:t>将</a:t>
            </a:r>
            <a:r>
              <a:rPr lang="en-US" altLang="zh-CN" sz="2400" dirty="0" err="1"/>
              <a:t>springboot</a:t>
            </a:r>
            <a:r>
              <a:rPr lang="zh-CN" altLang="en-US" sz="2400" dirty="0"/>
              <a:t>项目通过</a:t>
            </a:r>
            <a:r>
              <a:rPr lang="en-US" altLang="zh-CN" b="1" dirty="0" err="1"/>
              <a:t>mvn</a:t>
            </a:r>
            <a:r>
              <a:rPr lang="en-US" altLang="zh-CN" b="1" dirty="0"/>
              <a:t> package</a:t>
            </a:r>
            <a:r>
              <a:rPr lang="zh-CN" altLang="en-US" sz="2400" dirty="0"/>
              <a:t>命令打包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执行 </a:t>
            </a:r>
            <a:r>
              <a:rPr lang="en-US" altLang="zh-CN" sz="2400" b="1" dirty="0"/>
              <a:t>fun deploy -y </a:t>
            </a:r>
            <a:r>
              <a:rPr lang="zh-CN" altLang="en-US" sz="2400" dirty="0"/>
              <a:t>命令将项目部署至函数计算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部署成功后，您可以在日志中看到函数计算为您</a:t>
            </a:r>
            <a:r>
              <a:rPr lang="zh-CN" altLang="en-US" sz="2400" b="1" dirty="0"/>
              <a:t>生成的临时域名</a:t>
            </a:r>
            <a:r>
              <a:rPr lang="zh-CN" altLang="en-US" sz="2400" dirty="0"/>
              <a:t>，通过这个临时域名您可直接访问刚部署的应用。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E2EFEC74-D07A-44CF-86AA-3A3D2D20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7919163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2</a:t>
            </a:r>
            <a:r>
              <a:rPr lang="zh-CN" altLang="en-US" sz="4000" dirty="0">
                <a:solidFill>
                  <a:srgbClr val="FFFFFF"/>
                </a:solidFill>
              </a:rPr>
              <a:t>、使用</a:t>
            </a:r>
            <a:r>
              <a:rPr lang="en-US" altLang="zh-CN" sz="4000" dirty="0">
                <a:solidFill>
                  <a:srgbClr val="FFFFFF"/>
                </a:solidFill>
              </a:rPr>
              <a:t>Fun</a:t>
            </a:r>
            <a:r>
              <a:rPr lang="zh-CN" altLang="en-US" sz="4000" dirty="0">
                <a:solidFill>
                  <a:srgbClr val="FFFFFF"/>
                </a:solidFill>
              </a:rPr>
              <a:t>工迁移 </a:t>
            </a:r>
            <a:r>
              <a:rPr lang="en-US" altLang="zh-CN" sz="4000" dirty="0">
                <a:solidFill>
                  <a:srgbClr val="FFFFFF"/>
                </a:solidFill>
              </a:rPr>
              <a:t>Spring Boot </a:t>
            </a:r>
            <a:r>
              <a:rPr lang="zh-CN" altLang="en-US" sz="4000" dirty="0">
                <a:solidFill>
                  <a:srgbClr val="FFFFFF"/>
                </a:solidFill>
              </a:rPr>
              <a:t>到函数计算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3B6BBE7-C941-45F5-9626-2785AE04519E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怎么使用函数计算</a:t>
            </a:r>
          </a:p>
        </p:txBody>
      </p:sp>
    </p:spTree>
    <p:extLst>
      <p:ext uri="{BB962C8B-B14F-4D97-AF65-F5344CB8AC3E}">
        <p14:creationId xmlns:p14="http://schemas.microsoft.com/office/powerpoint/2010/main" val="243440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E2EFEC74-D07A-44CF-86AA-3A3D2D20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7919163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2</a:t>
            </a:r>
            <a:r>
              <a:rPr lang="zh-CN" altLang="en-US" sz="4000" dirty="0">
                <a:solidFill>
                  <a:srgbClr val="FFFFFF"/>
                </a:solidFill>
              </a:rPr>
              <a:t>、使用</a:t>
            </a:r>
            <a:r>
              <a:rPr lang="en-US" altLang="zh-CN" sz="4000" dirty="0">
                <a:solidFill>
                  <a:srgbClr val="FFFFFF"/>
                </a:solidFill>
              </a:rPr>
              <a:t>Fun</a:t>
            </a:r>
            <a:r>
              <a:rPr lang="zh-CN" altLang="en-US" sz="4000" dirty="0">
                <a:solidFill>
                  <a:srgbClr val="FFFFFF"/>
                </a:solidFill>
              </a:rPr>
              <a:t>工迁移 </a:t>
            </a:r>
            <a:r>
              <a:rPr lang="en-US" altLang="zh-CN" sz="4000" dirty="0">
                <a:solidFill>
                  <a:srgbClr val="FFFFFF"/>
                </a:solidFill>
              </a:rPr>
              <a:t>Spring Boot </a:t>
            </a:r>
            <a:r>
              <a:rPr lang="zh-CN" altLang="en-US" sz="4000" dirty="0">
                <a:solidFill>
                  <a:srgbClr val="FFFFFF"/>
                </a:solidFill>
              </a:rPr>
              <a:t>到函数计算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3B6BBE7-C941-45F5-9626-2785AE04519E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怎么使用函数计算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94C786-087B-491E-AEA5-94A903ACB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377" y="2177171"/>
            <a:ext cx="8283039" cy="468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7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FEF4E1-5ADF-4F53-ABEC-3608D676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E26C1-9F45-4B9F-B29E-CFC8B702F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754" y="2354089"/>
            <a:ext cx="9854463" cy="4167987"/>
          </a:xfrm>
        </p:spPr>
        <p:txBody>
          <a:bodyPr anchor="ctr">
            <a:normAutofit/>
          </a:bodyPr>
          <a:lstStyle/>
          <a:p>
            <a:r>
              <a:rPr lang="zh-CN" altLang="en-US" sz="2400" dirty="0"/>
              <a:t>函数计算（</a:t>
            </a:r>
            <a:r>
              <a:rPr lang="en-US" altLang="zh-CN" sz="2400" dirty="0"/>
              <a:t>Function Compute</a:t>
            </a:r>
            <a:r>
              <a:rPr lang="zh-CN" altLang="en-US" sz="2400" dirty="0"/>
              <a:t>）是一个事件驱动的全托管 </a:t>
            </a:r>
            <a:r>
              <a:rPr lang="en-US" altLang="zh-CN" sz="2400" dirty="0"/>
              <a:t>Serverless </a:t>
            </a:r>
            <a:r>
              <a:rPr lang="zh-CN" altLang="en-US" sz="2400" dirty="0"/>
              <a:t>计算服务。</a:t>
            </a:r>
            <a:endParaRPr lang="en-US" altLang="zh-CN" sz="2400" dirty="0"/>
          </a:p>
          <a:p>
            <a:endParaRPr lang="en-US" altLang="zh-CN" dirty="0"/>
          </a:p>
          <a:p>
            <a:r>
              <a:rPr lang="zh-CN" altLang="en-US" sz="2400" dirty="0"/>
              <a:t>无需管理服务器等基础设施，只需编写代码并上传。</a:t>
            </a:r>
            <a:endParaRPr lang="en-US" altLang="zh-CN" sz="2400" dirty="0"/>
          </a:p>
          <a:p>
            <a:endParaRPr lang="en-US" altLang="zh-CN" dirty="0"/>
          </a:p>
          <a:p>
            <a:r>
              <a:rPr lang="zh-CN" altLang="en-US" sz="2400" dirty="0"/>
              <a:t>函数计算会为您准备好计算资源，并以弹性、可靠的方式运行您的代码。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只需为任务实际消耗的资源付费。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D14D2DF-42FD-4281-A001-DEB3769DFFA0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什么是函数计算</a:t>
            </a:r>
          </a:p>
        </p:txBody>
      </p:sp>
    </p:spTree>
    <p:extLst>
      <p:ext uri="{BB962C8B-B14F-4D97-AF65-F5344CB8AC3E}">
        <p14:creationId xmlns:p14="http://schemas.microsoft.com/office/powerpoint/2010/main" val="2518992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CF23D-0379-4893-8E7E-93958F51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296" y="2341848"/>
            <a:ext cx="9803116" cy="61753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E2EFEC74-D07A-44CF-86AA-3A3D2D20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7919163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2</a:t>
            </a:r>
            <a:r>
              <a:rPr lang="zh-CN" altLang="en-US" sz="4000" dirty="0">
                <a:solidFill>
                  <a:srgbClr val="FFFFFF"/>
                </a:solidFill>
              </a:rPr>
              <a:t>、使用</a:t>
            </a:r>
            <a:r>
              <a:rPr lang="en-US" altLang="zh-CN" sz="4000" dirty="0">
                <a:solidFill>
                  <a:srgbClr val="FFFFFF"/>
                </a:solidFill>
              </a:rPr>
              <a:t>Fun</a:t>
            </a:r>
            <a:r>
              <a:rPr lang="zh-CN" altLang="en-US" sz="4000" dirty="0">
                <a:solidFill>
                  <a:srgbClr val="FFFFFF"/>
                </a:solidFill>
              </a:rPr>
              <a:t>工迁移 </a:t>
            </a:r>
            <a:r>
              <a:rPr lang="en-US" altLang="zh-CN" sz="4000" dirty="0">
                <a:solidFill>
                  <a:srgbClr val="FFFFFF"/>
                </a:solidFill>
              </a:rPr>
              <a:t>Spring Boot </a:t>
            </a:r>
            <a:r>
              <a:rPr lang="zh-CN" altLang="en-US" sz="4000" dirty="0">
                <a:solidFill>
                  <a:srgbClr val="FFFFFF"/>
                </a:solidFill>
              </a:rPr>
              <a:t>到函数计算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3B6BBE7-C941-45F5-9626-2785AE04519E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怎么使用函数计算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6F2656F-8339-49E2-8E23-5AD945250827}"/>
              </a:ext>
            </a:extLst>
          </p:cNvPr>
          <p:cNvSpPr txBox="1">
            <a:spLocks/>
          </p:cNvSpPr>
          <p:nvPr/>
        </p:nvSpPr>
        <p:spPr>
          <a:xfrm>
            <a:off x="1360152" y="2341848"/>
            <a:ext cx="7597336" cy="635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上传完成后，生成对应的服务、函数。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A27717-91DB-4E6A-8F29-04CA504A5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2995748"/>
            <a:ext cx="10103881" cy="37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53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CF23D-0379-4893-8E7E-93958F51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296" y="2341848"/>
            <a:ext cx="9803116" cy="61753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E2EFEC74-D07A-44CF-86AA-3A3D2D20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7919163" cy="121210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限制项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3B6BBE7-C941-45F5-9626-2785AE04519E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怎么使用函数计算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7F7FC1-31A0-4947-AF84-E1D1438E8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324" y="2177171"/>
            <a:ext cx="7450243" cy="468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32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CF23D-0379-4893-8E7E-93958F51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296" y="2341848"/>
            <a:ext cx="9803116" cy="61753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E2EFEC74-D07A-44CF-86AA-3A3D2D20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7919163" cy="121210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限制项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3B6BBE7-C941-45F5-9626-2785AE04519E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怎么使用函数计算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D40FAA-1941-4029-B1E8-6C2F03CCF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191" y="2177171"/>
            <a:ext cx="8315325" cy="468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20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RAM</a:t>
            </a:r>
            <a:r>
              <a:rPr lang="zh-CN" altLang="en-US" sz="4000" dirty="0">
                <a:solidFill>
                  <a:srgbClr val="FFFFFF"/>
                </a:solidFill>
              </a:rPr>
              <a:t>访问控制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CF23D-0379-4893-8E7E-93958F51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378076"/>
            <a:ext cx="9863403" cy="33924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官网文档地址：</a:t>
            </a:r>
            <a:endParaRPr lang="en-US" altLang="zh-CN" dirty="0">
              <a:hlinkClick r:id="rId2"/>
            </a:endParaRPr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https://help.aliyun.com/document_detail/93689.html?spm=a2c4g.11186623.6.581.15d01e2aEuHaTB</a:t>
            </a:r>
            <a:endParaRPr lang="en-US" altLang="zh-CN" dirty="0"/>
          </a:p>
          <a:p>
            <a:r>
              <a:rPr lang="zh-CN" altLang="en-US" dirty="0"/>
              <a:t>给函数计算服务分配访问其他服务的权限（函数计算概览页面查看云监控相关数据）</a:t>
            </a:r>
            <a:endParaRPr lang="en-US" altLang="zh-CN" dirty="0"/>
          </a:p>
          <a:p>
            <a:endParaRPr lang="en-US" altLang="zh-CN" sz="24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</p:spTree>
    <p:extLst>
      <p:ext uri="{BB962C8B-B14F-4D97-AF65-F5344CB8AC3E}">
        <p14:creationId xmlns:p14="http://schemas.microsoft.com/office/powerpoint/2010/main" val="1513053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RAM</a:t>
            </a:r>
            <a:r>
              <a:rPr lang="zh-CN" altLang="en-US" sz="4000" dirty="0">
                <a:solidFill>
                  <a:srgbClr val="FFFFFF"/>
                </a:solidFill>
              </a:rPr>
              <a:t>访问控制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90DE34-230E-4D8E-8193-8DBB9E872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47" y="4778531"/>
            <a:ext cx="10080955" cy="20794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92F312-3F95-4F60-B7CB-43AE4E957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248" y="2177170"/>
            <a:ext cx="10070758" cy="260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29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VPC</a:t>
            </a:r>
            <a:r>
              <a:rPr lang="zh-CN" altLang="en-US" sz="4000" dirty="0">
                <a:solidFill>
                  <a:srgbClr val="FFFFFF"/>
                </a:solidFill>
              </a:rPr>
              <a:t>介绍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E7D2ADB3-10A8-41B0-9685-3F8DA54A6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378077"/>
            <a:ext cx="9863403" cy="3844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官网文档地址：</a:t>
            </a:r>
            <a:endParaRPr lang="en-US" altLang="zh-CN" dirty="0">
              <a:hlinkClick r:id="rId2"/>
            </a:endParaRP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https://help.aliyun.com/document_detail/34217.html?spm=a2c4g.11186623.6.542.5853609dzoDAOe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是基于阿里云创建的自定义私有网络，不同的专有网络之间彻底逻辑隔离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使函数计算服务可以访问其他服务（如：日志服务，数据库）</a:t>
            </a:r>
            <a:endParaRPr lang="en-US" altLang="zh-CN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46421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VPC</a:t>
            </a:r>
            <a:r>
              <a:rPr lang="zh-CN" altLang="en-US" sz="4000" dirty="0">
                <a:solidFill>
                  <a:srgbClr val="FFFFFF"/>
                </a:solidFill>
              </a:rPr>
              <a:t>介绍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F89038-F184-40C5-A13C-AD915BDA4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2177170"/>
            <a:ext cx="10103778" cy="468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83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VPC</a:t>
            </a:r>
            <a:r>
              <a:rPr lang="zh-CN" altLang="en-US" sz="4000" dirty="0">
                <a:solidFill>
                  <a:srgbClr val="FFFFFF"/>
                </a:solidFill>
              </a:rPr>
              <a:t>介绍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8907D9-12AA-431B-84DE-9016BD36F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2177170"/>
            <a:ext cx="10093684" cy="45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21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VPC</a:t>
            </a:r>
            <a:r>
              <a:rPr lang="zh-CN" altLang="en-US" sz="4000" dirty="0">
                <a:solidFill>
                  <a:srgbClr val="FFFFFF"/>
                </a:solidFill>
              </a:rPr>
              <a:t>介绍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E94BC1-7AB9-4774-9054-10041D73C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63" y="2177170"/>
            <a:ext cx="10106737" cy="456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28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VPC</a:t>
            </a:r>
            <a:r>
              <a:rPr lang="zh-CN" altLang="en-US" sz="4000" dirty="0">
                <a:solidFill>
                  <a:srgbClr val="FFFFFF"/>
                </a:solidFill>
              </a:rPr>
              <a:t>介绍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1EDA7D-8F87-43AB-A2CC-7AB36E6DF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3159878"/>
            <a:ext cx="10093684" cy="355163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286D222-B6E3-4B04-8C70-1C2B13315157}"/>
              </a:ext>
            </a:extLst>
          </p:cNvPr>
          <p:cNvSpPr txBox="1"/>
          <p:nvPr/>
        </p:nvSpPr>
        <p:spPr>
          <a:xfrm>
            <a:off x="1382199" y="2365690"/>
            <a:ext cx="9534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默认情况下，函数计算无法访问 </a:t>
            </a:r>
            <a:r>
              <a:rPr lang="en-US" altLang="zh-CN" dirty="0"/>
              <a:t>VPC </a:t>
            </a:r>
            <a:r>
              <a:rPr lang="zh-CN" altLang="en-US" dirty="0"/>
              <a:t>中的资源，要让函数计算能够访问私有 </a:t>
            </a:r>
            <a:r>
              <a:rPr lang="en-US" altLang="zh-CN" dirty="0"/>
              <a:t>VPC </a:t>
            </a:r>
            <a:r>
              <a:rPr lang="zh-CN" altLang="en-US" dirty="0"/>
              <a:t>中的资源，需要您手动为服务配置 </a:t>
            </a:r>
            <a:r>
              <a:rPr lang="en-US" altLang="zh-CN" dirty="0"/>
              <a:t>VPC </a:t>
            </a:r>
            <a:r>
              <a:rPr lang="zh-CN" altLang="en-US" dirty="0"/>
              <a:t>功能。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833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FEF4E1-5ADF-4F53-ABEC-3608D676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1" y="837744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简介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8829377-B2EA-4DBC-A404-422BF73B9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2251874"/>
            <a:ext cx="10093684" cy="4568313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1E433837-12AA-4420-BEAD-7E97105AFE31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什么是函数计算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912230-53A2-4D75-8590-82E8BC8D90DA}"/>
              </a:ext>
            </a:extLst>
          </p:cNvPr>
          <p:cNvSpPr txBox="1"/>
          <p:nvPr/>
        </p:nvSpPr>
        <p:spPr>
          <a:xfrm>
            <a:off x="1159520" y="225187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工作流程图</a:t>
            </a:r>
          </a:p>
        </p:txBody>
      </p:sp>
    </p:spTree>
    <p:extLst>
      <p:ext uri="{BB962C8B-B14F-4D97-AF65-F5344CB8AC3E}">
        <p14:creationId xmlns:p14="http://schemas.microsoft.com/office/powerpoint/2010/main" val="3540534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VPC</a:t>
            </a:r>
            <a:r>
              <a:rPr lang="zh-CN" altLang="en-US" sz="4000" dirty="0">
                <a:solidFill>
                  <a:srgbClr val="FFFFFF"/>
                </a:solidFill>
              </a:rPr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CF23D-0379-4893-8E7E-93958F51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378076"/>
            <a:ext cx="9863403" cy="20074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如果需要专有网络连接其他专有网络或本地</a:t>
            </a:r>
            <a:r>
              <a:rPr lang="en-US" altLang="zh-CN" dirty="0"/>
              <a:t>IDC</a:t>
            </a:r>
            <a:r>
              <a:rPr lang="zh-CN" altLang="en-US" dirty="0"/>
              <a:t>，可以配置智能接入网关、高速通道或</a:t>
            </a:r>
            <a:r>
              <a:rPr lang="en-US" altLang="zh-CN" dirty="0"/>
              <a:t>VPN</a:t>
            </a:r>
            <a:r>
              <a:rPr lang="zh-CN" altLang="en-US" dirty="0"/>
              <a:t>网关等方式实现互通</a:t>
            </a:r>
            <a:endParaRPr lang="en-US" altLang="zh-CN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</p:spTree>
    <p:extLst>
      <p:ext uri="{BB962C8B-B14F-4D97-AF65-F5344CB8AC3E}">
        <p14:creationId xmlns:p14="http://schemas.microsoft.com/office/powerpoint/2010/main" val="883189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云</a:t>
            </a:r>
            <a:r>
              <a:rPr lang="en-US" altLang="zh-CN" sz="4000" dirty="0">
                <a:solidFill>
                  <a:srgbClr val="FFFFFF"/>
                </a:solidFill>
              </a:rPr>
              <a:t>RDS MYSQL</a:t>
            </a:r>
            <a:r>
              <a:rPr lang="zh-CN" altLang="en-US" sz="4000" dirty="0">
                <a:solidFill>
                  <a:srgbClr val="FFFFFF"/>
                </a:solidFill>
              </a:rPr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CF23D-0379-4893-8E7E-93958F51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296" y="2341848"/>
            <a:ext cx="9803116" cy="3111623"/>
          </a:xfrm>
        </p:spPr>
        <p:txBody>
          <a:bodyPr anchor="ctr">
            <a:normAutofit/>
          </a:bodyPr>
          <a:lstStyle/>
          <a:p>
            <a:r>
              <a:rPr lang="zh-CN" altLang="en-US" sz="2400" b="1" dirty="0"/>
              <a:t>官网文档地址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dirty="0">
                <a:hlinkClick r:id="rId2"/>
              </a:rPr>
              <a:t>https://help.aliyun.com/document_detail/96047.html?spm=a2c4g.11186623.6.616.6e8a75ecVwCDBq</a:t>
            </a:r>
            <a:endParaRPr lang="en-US" altLang="zh-CN" sz="2400" dirty="0"/>
          </a:p>
          <a:p>
            <a:r>
              <a:rPr lang="zh-CN" altLang="en-US" sz="2400" b="1" dirty="0"/>
              <a:t>需收费</a:t>
            </a:r>
            <a:endParaRPr lang="en-US" altLang="zh-CN" sz="2400" b="1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</p:spTree>
    <p:extLst>
      <p:ext uri="{BB962C8B-B14F-4D97-AF65-F5344CB8AC3E}">
        <p14:creationId xmlns:p14="http://schemas.microsoft.com/office/powerpoint/2010/main" val="2800797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云</a:t>
            </a:r>
            <a:r>
              <a:rPr lang="en-US" altLang="zh-CN" sz="4000" dirty="0">
                <a:solidFill>
                  <a:srgbClr val="FFFFFF"/>
                </a:solidFill>
              </a:rPr>
              <a:t>RDS MYSQL</a:t>
            </a:r>
            <a:r>
              <a:rPr lang="zh-CN" altLang="en-US" sz="4000" dirty="0">
                <a:solidFill>
                  <a:srgbClr val="FFFFFF"/>
                </a:solidFill>
              </a:rPr>
              <a:t>介绍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BB1330-06C3-4AC7-9212-353CAF7F5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2197100"/>
            <a:ext cx="10093684" cy="451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97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云</a:t>
            </a:r>
            <a:r>
              <a:rPr lang="en-US" altLang="zh-CN" sz="4000" dirty="0">
                <a:solidFill>
                  <a:srgbClr val="FFFFFF"/>
                </a:solidFill>
              </a:rPr>
              <a:t>RDS MYSQL</a:t>
            </a:r>
            <a:r>
              <a:rPr lang="zh-CN" altLang="en-US" sz="4000" dirty="0">
                <a:solidFill>
                  <a:srgbClr val="FFFFFF"/>
                </a:solidFill>
              </a:rPr>
              <a:t>介绍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2D6C6E7-A094-45D7-B487-3B048AAF8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421" y="2323663"/>
            <a:ext cx="7956866" cy="4320947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</p:spTree>
    <p:extLst>
      <p:ext uri="{BB962C8B-B14F-4D97-AF65-F5344CB8AC3E}">
        <p14:creationId xmlns:p14="http://schemas.microsoft.com/office/powerpoint/2010/main" val="38244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云</a:t>
            </a:r>
            <a:r>
              <a:rPr lang="en-US" altLang="zh-CN" sz="4000" dirty="0">
                <a:solidFill>
                  <a:srgbClr val="FFFFFF"/>
                </a:solidFill>
              </a:rPr>
              <a:t>RDS MYSQL</a:t>
            </a:r>
            <a:r>
              <a:rPr lang="zh-CN" altLang="en-US" sz="4000" dirty="0">
                <a:solidFill>
                  <a:srgbClr val="FFFFFF"/>
                </a:solidFill>
              </a:rPr>
              <a:t>介绍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3B0A51-B009-4DA3-AFA4-DB7285C83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70" y="2177169"/>
            <a:ext cx="10090536" cy="436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14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云</a:t>
            </a:r>
            <a:r>
              <a:rPr lang="en-US" altLang="zh-CN" sz="4000" dirty="0">
                <a:solidFill>
                  <a:srgbClr val="FFFFFF"/>
                </a:solidFill>
              </a:rPr>
              <a:t>RDS MYSQL</a:t>
            </a:r>
            <a:r>
              <a:rPr lang="zh-CN" altLang="en-US" sz="4000" dirty="0">
                <a:solidFill>
                  <a:srgbClr val="FFFFFF"/>
                </a:solidFill>
              </a:rPr>
              <a:t>介绍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其他相关服务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66512D-682B-4C40-B507-31FDE6613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1" y="2197100"/>
            <a:ext cx="10088537" cy="436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641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 err="1">
                <a:solidFill>
                  <a:srgbClr val="FFFFFF"/>
                </a:solidFill>
              </a:rPr>
              <a:t>Jmeter</a:t>
            </a:r>
            <a:r>
              <a:rPr lang="zh-CN" altLang="en-US" sz="4000" dirty="0">
                <a:solidFill>
                  <a:srgbClr val="FFFFFF"/>
                </a:solidFill>
              </a:rPr>
              <a:t>测试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1310A6-1A36-4DA7-ACC5-D07E5970D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3133725"/>
            <a:ext cx="10103881" cy="11144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03F01A4-733F-4061-829C-C38988473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322" y="6057608"/>
            <a:ext cx="10103881" cy="6858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70B3CDB-EA7C-4F98-B9AB-57C958F3B591}"/>
              </a:ext>
            </a:extLst>
          </p:cNvPr>
          <p:cNvSpPr txBox="1"/>
          <p:nvPr/>
        </p:nvSpPr>
        <p:spPr>
          <a:xfrm>
            <a:off x="1529032" y="2449670"/>
            <a:ext cx="9694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查询并返回一条数据</a:t>
            </a:r>
            <a:r>
              <a:rPr lang="en-US" altLang="zh-CN" sz="2800" b="1" dirty="0">
                <a:sym typeface="Wingdings" panose="05000000000000000000" pitchFamily="2" charset="2"/>
              </a:rPr>
              <a:t>(</a:t>
            </a:r>
            <a:r>
              <a:rPr lang="zh-CN" altLang="en-US" sz="2800" b="1" dirty="0">
                <a:sym typeface="Wingdings" panose="05000000000000000000" pitchFamily="2" charset="2"/>
              </a:rPr>
              <a:t>函数单实例并发度</a:t>
            </a:r>
            <a:r>
              <a:rPr lang="en-US" altLang="zh-CN" sz="2800" b="1" dirty="0">
                <a:sym typeface="Wingdings" panose="05000000000000000000" pitchFamily="2" charset="2"/>
              </a:rPr>
              <a:t>5)</a:t>
            </a:r>
            <a:endParaRPr lang="zh-CN" altLang="en-US" sz="2800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15B50C6-0CCE-4701-A671-689A2BB77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322" y="4595018"/>
            <a:ext cx="10103881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12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 err="1">
                <a:solidFill>
                  <a:srgbClr val="FFFFFF"/>
                </a:solidFill>
              </a:rPr>
              <a:t>Jmeter</a:t>
            </a:r>
            <a:r>
              <a:rPr lang="zh-CN" altLang="en-US" sz="4000" dirty="0">
                <a:solidFill>
                  <a:srgbClr val="FFFFFF"/>
                </a:solidFill>
              </a:rPr>
              <a:t>测试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0B3CDB-EA7C-4F98-B9AB-57C958F3B591}"/>
              </a:ext>
            </a:extLst>
          </p:cNvPr>
          <p:cNvSpPr txBox="1"/>
          <p:nvPr/>
        </p:nvSpPr>
        <p:spPr>
          <a:xfrm>
            <a:off x="1529032" y="2449670"/>
            <a:ext cx="9694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查询并返回一条数据</a:t>
            </a:r>
            <a:r>
              <a:rPr lang="en-US" altLang="zh-CN" sz="2800" b="1" dirty="0">
                <a:sym typeface="Wingdings" panose="05000000000000000000" pitchFamily="2" charset="2"/>
              </a:rPr>
              <a:t>(</a:t>
            </a:r>
            <a:r>
              <a:rPr lang="zh-CN" altLang="en-US" sz="2800" b="1" dirty="0">
                <a:sym typeface="Wingdings" panose="05000000000000000000" pitchFamily="2" charset="2"/>
              </a:rPr>
              <a:t>函数单实例并发度</a:t>
            </a:r>
            <a:r>
              <a:rPr lang="en-US" altLang="zh-CN" sz="2800" b="1" dirty="0">
                <a:sym typeface="Wingdings" panose="05000000000000000000" pitchFamily="2" charset="2"/>
              </a:rPr>
              <a:t>5)</a:t>
            </a:r>
            <a:endParaRPr lang="zh-CN" altLang="en-US" sz="2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5C481F-B9E9-47BE-9E9B-1D20AD47C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3390349"/>
            <a:ext cx="10103881" cy="12193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34719C1-83C9-458E-A0A9-69DE53D78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322" y="5148305"/>
            <a:ext cx="10103881" cy="90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068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 err="1">
                <a:solidFill>
                  <a:srgbClr val="FFFFFF"/>
                </a:solidFill>
              </a:rPr>
              <a:t>Jmeter</a:t>
            </a:r>
            <a:r>
              <a:rPr lang="zh-CN" altLang="en-US" sz="4000" dirty="0">
                <a:solidFill>
                  <a:srgbClr val="FFFFFF"/>
                </a:solidFill>
              </a:rPr>
              <a:t>测试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0B3CDB-EA7C-4F98-B9AB-57C958F3B591}"/>
              </a:ext>
            </a:extLst>
          </p:cNvPr>
          <p:cNvSpPr txBox="1"/>
          <p:nvPr/>
        </p:nvSpPr>
        <p:spPr>
          <a:xfrm>
            <a:off x="1529032" y="2202543"/>
            <a:ext cx="9694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查询并返回一条数据</a:t>
            </a:r>
            <a:r>
              <a:rPr lang="en-US" altLang="zh-CN" sz="2800" b="1" dirty="0">
                <a:sym typeface="Wingdings" panose="05000000000000000000" pitchFamily="2" charset="2"/>
              </a:rPr>
              <a:t>(</a:t>
            </a:r>
            <a:r>
              <a:rPr lang="zh-CN" altLang="en-US" sz="2800" b="1" dirty="0">
                <a:sym typeface="Wingdings" panose="05000000000000000000" pitchFamily="2" charset="2"/>
              </a:rPr>
              <a:t>函数单实例并发度</a:t>
            </a:r>
            <a:r>
              <a:rPr lang="en-US" altLang="zh-CN" sz="2800" b="1" dirty="0">
                <a:sym typeface="Wingdings" panose="05000000000000000000" pitchFamily="2" charset="2"/>
              </a:rPr>
              <a:t>5/50)</a:t>
            </a:r>
            <a:endParaRPr lang="zh-CN" altLang="en-US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F8E1B5-62A9-4A8D-8156-0C82D7756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1" y="2680325"/>
            <a:ext cx="10103881" cy="11717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A1C614C-6711-4A0B-A259-207220BBF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320" y="4061958"/>
            <a:ext cx="10103881" cy="9259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E4B010-16E5-41E0-8F40-E3E2E1B73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319" y="5149850"/>
            <a:ext cx="10103881" cy="77231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9D99EA0-D099-4068-B478-C3DC06272BDF}"/>
              </a:ext>
            </a:extLst>
          </p:cNvPr>
          <p:cNvSpPr txBox="1"/>
          <p:nvPr/>
        </p:nvSpPr>
        <p:spPr>
          <a:xfrm>
            <a:off x="726284" y="39844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154AA3-1CDD-4EB6-8C4E-D5BCB124E546}"/>
              </a:ext>
            </a:extLst>
          </p:cNvPr>
          <p:cNvSpPr txBox="1"/>
          <p:nvPr/>
        </p:nvSpPr>
        <p:spPr>
          <a:xfrm>
            <a:off x="720375" y="516667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8DCF56-244B-4043-A090-038D52BFB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319" y="6180286"/>
            <a:ext cx="10103881" cy="5619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A639145-1B11-48A3-8ED5-A5D4B6212929}"/>
              </a:ext>
            </a:extLst>
          </p:cNvPr>
          <p:cNvSpPr txBox="1"/>
          <p:nvPr/>
        </p:nvSpPr>
        <p:spPr>
          <a:xfrm>
            <a:off x="489769" y="62461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本地</a:t>
            </a:r>
          </a:p>
        </p:txBody>
      </p:sp>
    </p:spTree>
    <p:extLst>
      <p:ext uri="{BB962C8B-B14F-4D97-AF65-F5344CB8AC3E}">
        <p14:creationId xmlns:p14="http://schemas.microsoft.com/office/powerpoint/2010/main" val="28707576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 err="1">
                <a:solidFill>
                  <a:srgbClr val="FFFFFF"/>
                </a:solidFill>
              </a:rPr>
              <a:t>Jmeter</a:t>
            </a:r>
            <a:r>
              <a:rPr lang="zh-CN" altLang="en-US" sz="4000" dirty="0">
                <a:solidFill>
                  <a:srgbClr val="FFFFFF"/>
                </a:solidFill>
              </a:rPr>
              <a:t>测试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D5ED67-5E59-4269-B305-F62ADEE10A53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0B3CDB-EA7C-4F98-B9AB-57C958F3B591}"/>
              </a:ext>
            </a:extLst>
          </p:cNvPr>
          <p:cNvSpPr txBox="1"/>
          <p:nvPr/>
        </p:nvSpPr>
        <p:spPr>
          <a:xfrm>
            <a:off x="1529031" y="2449670"/>
            <a:ext cx="9694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插入一条数据并返回提示</a:t>
            </a:r>
            <a:r>
              <a:rPr lang="en-US" altLang="zh-CN" sz="2800" b="1" dirty="0">
                <a:sym typeface="Wingdings" panose="05000000000000000000" pitchFamily="2" charset="2"/>
              </a:rPr>
              <a:t>(</a:t>
            </a:r>
            <a:r>
              <a:rPr lang="zh-CN" altLang="en-US" sz="2800" b="1" dirty="0">
                <a:sym typeface="Wingdings" panose="05000000000000000000" pitchFamily="2" charset="2"/>
              </a:rPr>
              <a:t>函数单实例并发度</a:t>
            </a:r>
            <a:r>
              <a:rPr lang="en-US" altLang="zh-CN" sz="2800" b="1" dirty="0">
                <a:sym typeface="Wingdings" panose="05000000000000000000" pitchFamily="2" charset="2"/>
              </a:rPr>
              <a:t>50)</a:t>
            </a:r>
            <a:endParaRPr lang="zh-CN" altLang="en-US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F8E1B5-62A9-4A8D-8156-0C82D7756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3176174"/>
            <a:ext cx="10103881" cy="11717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DFE0F76-8C42-4B97-8C20-686AAE64D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322" y="5869860"/>
            <a:ext cx="10103881" cy="7048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A5566DD-B0F7-4F54-84E7-60C362501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638" y="4557397"/>
            <a:ext cx="8392696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3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FEF4E1-5ADF-4F53-ABEC-3608D676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1</a:t>
            </a:r>
            <a:r>
              <a:rPr lang="zh-CN" altLang="en-US" sz="4000" dirty="0">
                <a:solidFill>
                  <a:srgbClr val="FFFFFF"/>
                </a:solidFill>
              </a:rPr>
              <a:t>、官网地址</a:t>
            </a:r>
            <a:endParaRPr lang="en-US" altLang="zh-CN" sz="4000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E26C1-9F45-4B9F-B29E-CFC8B702F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754" y="2177170"/>
            <a:ext cx="9854463" cy="889625"/>
          </a:xfrm>
        </p:spPr>
        <p:txBody>
          <a:bodyPr anchor="ctr">
            <a:normAutofit/>
          </a:bodyPr>
          <a:lstStyle/>
          <a:p>
            <a:r>
              <a:rPr lang="en-US" altLang="zh-CN" sz="20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https://www.aliyun.com/product/fc?utm_content=se_1005400931&amp;accounttraceid=5efebccd1bef48ceb95a77e75694c917lmea</a:t>
            </a:r>
            <a:endParaRPr lang="en-US" altLang="zh-CN" sz="20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86E84B-119D-408E-8BF8-7A773CEEE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297" y="3000653"/>
            <a:ext cx="9613113" cy="3781888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ECD744BA-94AA-4A18-BEAD-1F81218CD65A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什么是函数计算</a:t>
            </a:r>
          </a:p>
        </p:txBody>
      </p:sp>
    </p:spTree>
    <p:extLst>
      <p:ext uri="{BB962C8B-B14F-4D97-AF65-F5344CB8AC3E}">
        <p14:creationId xmlns:p14="http://schemas.microsoft.com/office/powerpoint/2010/main" val="2821282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FEF4E1-5ADF-4F53-ABEC-3608D676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2</a:t>
            </a:r>
            <a:r>
              <a:rPr lang="zh-CN" altLang="en-US" sz="4000" dirty="0">
                <a:solidFill>
                  <a:srgbClr val="FFFFFF"/>
                </a:solidFill>
              </a:rPr>
              <a:t>、收费标准</a:t>
            </a:r>
            <a:endParaRPr lang="en-US" altLang="zh-CN" sz="4000" dirty="0">
              <a:solidFill>
                <a:srgbClr val="FFFFFF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CD744BA-94AA-4A18-BEAD-1F81218CD65A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什么是函数计算</a:t>
            </a:r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C9C12DF2-F7F8-4914-91F0-3D17A834FF7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228304"/>
              </p:ext>
            </p:extLst>
          </p:nvPr>
        </p:nvGraphicFramePr>
        <p:xfrm>
          <a:off x="1352550" y="4950534"/>
          <a:ext cx="2447093" cy="1585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" name="Worksheet" showAsIcon="1" r:id="rId3" imgW="914400" imgH="828646" progId="Excel.Sheet.12">
                  <p:embed/>
                </p:oleObj>
              </mc:Choice>
              <mc:Fallback>
                <p:oleObj name="Worksheet" showAsIcon="1" r:id="rId3" imgW="914400" imgH="82864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2550" y="4950534"/>
                        <a:ext cx="2447093" cy="1585204"/>
                      </a:xfrm>
                      <a:prstGeom prst="rect">
                        <a:avLst/>
                      </a:prstGeom>
                      <a:pattFill prst="pct5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4E1A7D33-C8F9-4979-9FC9-A20205A2CD57}"/>
              </a:ext>
            </a:extLst>
          </p:cNvPr>
          <p:cNvSpPr txBox="1"/>
          <p:nvPr/>
        </p:nvSpPr>
        <p:spPr>
          <a:xfrm>
            <a:off x="1352550" y="2657474"/>
            <a:ext cx="97917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按</a:t>
            </a:r>
            <a:r>
              <a:rPr lang="zh-CN" altLang="en-US" sz="2000" b="1" dirty="0"/>
              <a:t>实例运行时长</a:t>
            </a:r>
            <a:r>
              <a:rPr lang="zh-CN" altLang="en-US" dirty="0"/>
              <a:t>收费</a:t>
            </a:r>
            <a:endParaRPr lang="en-US" altLang="zh-CN" dirty="0"/>
          </a:p>
          <a:p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付费方式：</a:t>
            </a:r>
            <a:r>
              <a:rPr lang="zh-CN" altLang="en-US" dirty="0"/>
              <a:t>预付费模式、后付费模式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可参见下方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阿里云函数计算与</a:t>
            </a:r>
            <a:r>
              <a:rPr lang="en-US" altLang="zh-CN" dirty="0"/>
              <a:t>AWS Lambda </a:t>
            </a:r>
            <a:r>
              <a:rPr lang="zh-CN" altLang="en-US" dirty="0"/>
              <a:t>价格对比</a:t>
            </a:r>
            <a:r>
              <a:rPr lang="en-US" altLang="zh-CN" dirty="0"/>
              <a:t>.xlsx》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4ECD6B-8096-486D-9772-1CB98A815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1923" y="2378076"/>
            <a:ext cx="5797030" cy="247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3</a:t>
            </a:r>
            <a:r>
              <a:rPr lang="zh-CN" altLang="en-US" sz="4000" dirty="0">
                <a:solidFill>
                  <a:srgbClr val="FFFFFF"/>
                </a:solidFill>
              </a:rPr>
              <a:t>、支持的开发语言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3D632F-0C2F-4EDC-961A-92DFA0C2F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938" y="2209457"/>
            <a:ext cx="8253076" cy="3161533"/>
          </a:xfrm>
          <a:prstGeom prst="rect">
            <a:avLst/>
          </a:prstGeom>
        </p:spPr>
      </p:pic>
      <p:sp>
        <p:nvSpPr>
          <p:cNvPr id="17" name="椭圆 16">
            <a:extLst>
              <a:ext uri="{FF2B5EF4-FFF2-40B4-BE49-F238E27FC236}">
                <a16:creationId xmlns:a16="http://schemas.microsoft.com/office/drawing/2014/main" id="{EB564847-728D-4DCA-AB8A-62987FAC5116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什么是函数计算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88992A-F4A5-4C98-B806-9DE54CDE4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938" y="5557282"/>
            <a:ext cx="8253076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4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4</a:t>
            </a:r>
            <a:r>
              <a:rPr lang="zh-CN" altLang="en-US" sz="4000" dirty="0">
                <a:solidFill>
                  <a:srgbClr val="FFFFFF"/>
                </a:solidFill>
              </a:rPr>
              <a:t>、基本概念（服务相关）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CF23D-0379-4893-8E7E-93958F51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3" y="2535036"/>
            <a:ext cx="9868482" cy="3874642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服务：</a:t>
            </a:r>
            <a:r>
              <a:rPr lang="zh-CN" altLang="en-US" sz="2400" dirty="0"/>
              <a:t>是函数计算资源管理的单位。从业务场景出发，一个应用可以拆分为多个服务。从资源使用维度出发，一个服务可以由多个函数组成。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200" dirty="0"/>
          </a:p>
          <a:p>
            <a:r>
              <a:rPr lang="zh-CN" altLang="en-US" sz="2400" b="1" dirty="0"/>
              <a:t>函数：</a:t>
            </a:r>
            <a:r>
              <a:rPr lang="zh-CN" altLang="en-US" sz="2400" dirty="0"/>
              <a:t>是系统调度和运行的单位。函数必须从属于服务，同一个服务下的所有函数共享一些相同的设置，例如服务授权、日志配置。</a:t>
            </a:r>
            <a:endParaRPr lang="zh-CN" altLang="en-US" sz="2400" b="1" dirty="0"/>
          </a:p>
          <a:p>
            <a:pPr marL="0" indent="0">
              <a:buNone/>
            </a:pPr>
            <a:endParaRPr lang="zh-CN" altLang="en-US" sz="2200" b="1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27767F4-482E-440F-BAB1-84A7594CBD8B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什么是函数计算</a:t>
            </a:r>
          </a:p>
        </p:txBody>
      </p:sp>
    </p:spTree>
    <p:extLst>
      <p:ext uri="{BB962C8B-B14F-4D97-AF65-F5344CB8AC3E}">
        <p14:creationId xmlns:p14="http://schemas.microsoft.com/office/powerpoint/2010/main" val="232061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4</a:t>
            </a:r>
            <a:r>
              <a:rPr lang="zh-CN" altLang="en-US" sz="4000" dirty="0">
                <a:solidFill>
                  <a:srgbClr val="FFFFFF"/>
                </a:solidFill>
              </a:rPr>
              <a:t>、基本概念（函数相关）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CF23D-0379-4893-8E7E-93958F51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3" y="2269974"/>
            <a:ext cx="9868482" cy="4139704"/>
          </a:xfrm>
        </p:spPr>
        <p:txBody>
          <a:bodyPr>
            <a:normAutofit lnSpcReduction="10000"/>
          </a:bodyPr>
          <a:lstStyle/>
          <a:p>
            <a:r>
              <a:rPr lang="zh-CN" altLang="en-US" sz="2400" b="1" dirty="0"/>
              <a:t>函数入口：</a:t>
            </a:r>
            <a:r>
              <a:rPr lang="zh-CN" altLang="en-US" sz="2400" dirty="0"/>
              <a:t>在创建函数时，需要指定函数入口，函数计算会从这个函数入口开始执行，函数入口指定的函数叫做入口函数。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200" dirty="0"/>
          </a:p>
          <a:p>
            <a:r>
              <a:rPr lang="en-US" altLang="zh-CN" sz="2400" b="1" dirty="0"/>
              <a:t>Initializer </a:t>
            </a:r>
            <a:r>
              <a:rPr lang="zh-CN" altLang="en-US" sz="2400" b="1" dirty="0"/>
              <a:t>函数：</a:t>
            </a:r>
            <a:r>
              <a:rPr lang="en-US" altLang="zh-CN" sz="2400" dirty="0"/>
              <a:t>Initializer </a:t>
            </a:r>
            <a:r>
              <a:rPr lang="zh-CN" altLang="en-US" sz="2400" dirty="0"/>
              <a:t>是初始化函数，保证在同一实例中执行且成功执行一次。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200" b="1" dirty="0"/>
          </a:p>
          <a:p>
            <a:r>
              <a:rPr lang="zh-CN" altLang="en-US" sz="2400" b="1" dirty="0"/>
              <a:t>函数入参：</a:t>
            </a:r>
            <a:r>
              <a:rPr lang="zh-CN" altLang="en-US" sz="2400" dirty="0"/>
              <a:t>函数在调用时所传递给函数的内容，包括 </a:t>
            </a:r>
            <a:r>
              <a:rPr lang="en-US" altLang="zh-CN" sz="2400" dirty="0"/>
              <a:t>event </a:t>
            </a:r>
            <a:r>
              <a:rPr lang="zh-CN" altLang="en-US" sz="2400" dirty="0"/>
              <a:t>入参（自定义的）和 </a:t>
            </a:r>
            <a:r>
              <a:rPr lang="en-US" altLang="zh-CN" sz="2400" dirty="0"/>
              <a:t>context </a:t>
            </a:r>
            <a:r>
              <a:rPr lang="zh-CN" altLang="en-US" sz="2400" dirty="0"/>
              <a:t>入参（系统的）两部分。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b="1" dirty="0"/>
              <a:t>触发器：</a:t>
            </a:r>
            <a:r>
              <a:rPr lang="zh-CN" altLang="en-US" sz="2400" dirty="0"/>
              <a:t>是触发函数执行的方式，在指定函数中创建触发器，触发器会关注到某种事件的发生，并调用函数</a:t>
            </a:r>
          </a:p>
          <a:p>
            <a:endParaRPr lang="zh-CN" altLang="en-US" sz="2400" dirty="0"/>
          </a:p>
          <a:p>
            <a:pPr marL="0" indent="0">
              <a:buNone/>
            </a:pPr>
            <a:endParaRPr lang="zh-CN" altLang="en-US" sz="22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A6D2114-888D-43D8-A3FF-072EEC23625A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什么是函数计算</a:t>
            </a:r>
          </a:p>
        </p:txBody>
      </p:sp>
    </p:spTree>
    <p:extLst>
      <p:ext uri="{BB962C8B-B14F-4D97-AF65-F5344CB8AC3E}">
        <p14:creationId xmlns:p14="http://schemas.microsoft.com/office/powerpoint/2010/main" val="11967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E0C4025-2C08-4DFF-A551-860A0C9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4</a:t>
            </a:r>
            <a:r>
              <a:rPr lang="zh-CN" altLang="en-US" sz="4000" dirty="0">
                <a:solidFill>
                  <a:srgbClr val="FFFFFF"/>
                </a:solidFill>
              </a:rPr>
              <a:t>、基本概念（实例）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CF23D-0379-4893-8E7E-93958F51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3" y="2535036"/>
            <a:ext cx="9868482" cy="1541457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按量实例：</a:t>
            </a:r>
            <a:r>
              <a:rPr lang="zh-CN" altLang="en-US" sz="2400" dirty="0"/>
              <a:t>函数实例的分配和释放完全由函数计算系统负责，有函数调用请求时，系统动态调度资源，提供弹性可靠的执行环境。但是资源的动态调度</a:t>
            </a:r>
            <a:r>
              <a:rPr lang="zh-CN" altLang="en-US" sz="2400" b="1" dirty="0"/>
              <a:t>不可避免地存在冷启动延时</a:t>
            </a:r>
            <a:r>
              <a:rPr lang="zh-CN" altLang="en-US" sz="2400" dirty="0"/>
              <a:t>，对于时延敏感的在线业务有一定影响。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A6D2114-888D-43D8-A3FF-072EEC23625A}"/>
              </a:ext>
            </a:extLst>
          </p:cNvPr>
          <p:cNvSpPr/>
          <p:nvPr/>
        </p:nvSpPr>
        <p:spPr>
          <a:xfrm rot="1488327">
            <a:off x="9033364" y="958121"/>
            <a:ext cx="2432481" cy="8966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什么是函数计算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0A296A-2F66-402A-855B-6C4CF32EB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02" y="3975211"/>
            <a:ext cx="8372475" cy="285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1210</Words>
  <Application>Microsoft Office PowerPoint</Application>
  <PresentationFormat>宽屏</PresentationFormat>
  <Paragraphs>152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等线</vt:lpstr>
      <vt:lpstr>等线 Light</vt:lpstr>
      <vt:lpstr>Arial</vt:lpstr>
      <vt:lpstr>Office 主题​​</vt:lpstr>
      <vt:lpstr>Worksheet</vt:lpstr>
      <vt:lpstr>阿里云函数计算</vt:lpstr>
      <vt:lpstr>简介</vt:lpstr>
      <vt:lpstr>简介</vt:lpstr>
      <vt:lpstr>1、官网地址</vt:lpstr>
      <vt:lpstr>2、收费标准</vt:lpstr>
      <vt:lpstr>3、支持的开发语言</vt:lpstr>
      <vt:lpstr>4、基本概念（服务相关）</vt:lpstr>
      <vt:lpstr>4、基本概念（函数相关）</vt:lpstr>
      <vt:lpstr>4、基本概念（实例）</vt:lpstr>
      <vt:lpstr>4、基本概念（实例）</vt:lpstr>
      <vt:lpstr>4、基本概念（实例并发度）</vt:lpstr>
      <vt:lpstr>使用流程</vt:lpstr>
      <vt:lpstr>1、管理控制台使用流程（基于函数 计算开发）</vt:lpstr>
      <vt:lpstr>PowerPoint 演示文稿</vt:lpstr>
      <vt:lpstr>开发者工具</vt:lpstr>
      <vt:lpstr>2、使用Fun工迁移 Spring Boot 到函数计算</vt:lpstr>
      <vt:lpstr>2、使用Fun工迁移 Spring Boot 到函数计算</vt:lpstr>
      <vt:lpstr>2、使用Fun工迁移 Spring Boot 到函数计算</vt:lpstr>
      <vt:lpstr>2、使用Fun工迁移 Spring Boot 到函数计算</vt:lpstr>
      <vt:lpstr>2、使用Fun工迁移 Spring Boot 到函数计算</vt:lpstr>
      <vt:lpstr>限制项</vt:lpstr>
      <vt:lpstr>限制项</vt:lpstr>
      <vt:lpstr>RAM访问控制</vt:lpstr>
      <vt:lpstr>RAM访问控制</vt:lpstr>
      <vt:lpstr>VPC介绍</vt:lpstr>
      <vt:lpstr>VPC介绍</vt:lpstr>
      <vt:lpstr>VPC介绍</vt:lpstr>
      <vt:lpstr>VPC介绍</vt:lpstr>
      <vt:lpstr>VPC介绍</vt:lpstr>
      <vt:lpstr>VPC介绍</vt:lpstr>
      <vt:lpstr>云RDS MYSQL介绍</vt:lpstr>
      <vt:lpstr>云RDS MYSQL介绍</vt:lpstr>
      <vt:lpstr>云RDS MYSQL介绍</vt:lpstr>
      <vt:lpstr>云RDS MYSQL介绍</vt:lpstr>
      <vt:lpstr>云RDS MYSQL介绍</vt:lpstr>
      <vt:lpstr>Jmeter测试</vt:lpstr>
      <vt:lpstr>Jmeter测试</vt:lpstr>
      <vt:lpstr>Jmeter测试</vt:lpstr>
      <vt:lpstr>Jmeter测试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函数计算</dc:title>
  <dc:creator>汪 崎松</dc:creator>
  <cp:lastModifiedBy>汪 崎松</cp:lastModifiedBy>
  <cp:revision>114</cp:revision>
  <dcterms:created xsi:type="dcterms:W3CDTF">2020-07-20T09:30:07Z</dcterms:created>
  <dcterms:modified xsi:type="dcterms:W3CDTF">2020-08-05T05:56:48Z</dcterms:modified>
</cp:coreProperties>
</file>