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73" r:id="rId5"/>
    <p:sldId id="269" r:id="rId6"/>
    <p:sldId id="270" r:id="rId7"/>
    <p:sldId id="271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/>
    <p:restoredTop sz="94694"/>
  </p:normalViewPr>
  <p:slideViewPr>
    <p:cSldViewPr snapToGrid="0" snapToObjects="1">
      <p:cViewPr>
        <p:scale>
          <a:sx n="75" d="100"/>
          <a:sy n="75" d="100"/>
        </p:scale>
        <p:origin x="110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243566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beer-guid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VIII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initial EDA of beer and brewery study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RENFENG WANG &amp;  VENKATA-MG-VANGA </a:t>
            </a:r>
          </a:p>
          <a:p>
            <a:br>
              <a:rPr lang="en-US" dirty="0"/>
            </a:br>
            <a:r>
              <a:rPr lang="en-US" dirty="0"/>
              <a:t>OCT-13-2020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count by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506C75-A675-4015-8EFE-74A3C9ED9C78}"/>
              </a:ext>
            </a:extLst>
          </p:cNvPr>
          <p:cNvGrpSpPr/>
          <p:nvPr/>
        </p:nvGrpSpPr>
        <p:grpSpPr>
          <a:xfrm>
            <a:off x="2333" y="649852"/>
            <a:ext cx="9688592" cy="6062868"/>
            <a:chOff x="229690" y="624044"/>
            <a:chExt cx="11380163" cy="62370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401CD-4A63-4BFF-B989-781A29E8B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90" y="624044"/>
              <a:ext cx="11380163" cy="62370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F16BF-A2F6-4640-B23D-27232BBAAA34}"/>
                </a:ext>
              </a:extLst>
            </p:cNvPr>
            <p:cNvSpPr txBox="1"/>
            <p:nvPr/>
          </p:nvSpPr>
          <p:spPr>
            <a:xfrm>
              <a:off x="8727976" y="6595642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*Hawaii not shown on map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D05682-A1F3-D04D-BF9F-C4AD9F980CA7}"/>
              </a:ext>
            </a:extLst>
          </p:cNvPr>
          <p:cNvSpPr txBox="1"/>
          <p:nvPr/>
        </p:nvSpPr>
        <p:spPr>
          <a:xfrm>
            <a:off x="9620405" y="1818861"/>
            <a:ext cx="2446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176213">
              <a:buFont typeface="Arial" panose="020B0604020202020204" pitchFamily="34" charset="0"/>
              <a:buChar char="•"/>
            </a:pPr>
            <a:r>
              <a:rPr lang="en-US" sz="1600" b="1" dirty="0"/>
              <a:t>Colorado (47) has the most breweries.</a:t>
            </a:r>
          </a:p>
          <a:p>
            <a:pPr marL="290513" indent="-290513"/>
            <a:endParaRPr lang="en-US" sz="1600" b="1" dirty="0"/>
          </a:p>
          <a:p>
            <a:pPr marL="290513" indent="-176213">
              <a:buFont typeface="Arial" panose="020B0604020202020204" pitchFamily="34" charset="0"/>
              <a:buChar char="•"/>
            </a:pPr>
            <a:r>
              <a:rPr lang="en-US" sz="1600" b="1" dirty="0"/>
              <a:t>California (39), Michigan (32), </a:t>
            </a:r>
          </a:p>
          <a:p>
            <a:pPr marL="290513" indent="-290513"/>
            <a:r>
              <a:rPr lang="en-US" sz="1600" b="1" dirty="0"/>
              <a:t>     Oregon (29) and </a:t>
            </a:r>
            <a:br>
              <a:rPr lang="en-US" sz="1600" b="1" dirty="0"/>
            </a:br>
            <a:r>
              <a:rPr lang="en-US" sz="1600" b="1" dirty="0"/>
              <a:t>Texas (28) </a:t>
            </a:r>
            <a:br>
              <a:rPr lang="en-US" sz="1600" b="1" dirty="0"/>
            </a:br>
            <a:r>
              <a:rPr lang="en-US" sz="1600" b="1" dirty="0"/>
              <a:t>are the next top four states with max breweries.</a:t>
            </a:r>
          </a:p>
        </p:txBody>
      </p: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D491-1FAE-204A-9D60-D539571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26537-CE30-8442-A15A-A602D29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C787A-5B65-5C45-989E-5D11E632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" y="752707"/>
            <a:ext cx="9088249" cy="4859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E6304-5FDC-AD43-85D6-43A2416B6E42}"/>
              </a:ext>
            </a:extLst>
          </p:cNvPr>
          <p:cNvSpPr txBox="1"/>
          <p:nvPr/>
        </p:nvSpPr>
        <p:spPr>
          <a:xfrm>
            <a:off x="0" y="6058141"/>
            <a:ext cx="112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don’t want to make up or assume any data, we decided to remove all missing values before doing further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75A1-1B7F-416B-A83A-C7DF7CBB3663}"/>
              </a:ext>
            </a:extLst>
          </p:cNvPr>
          <p:cNvSpPr txBox="1"/>
          <p:nvPr/>
        </p:nvSpPr>
        <p:spPr>
          <a:xfrm>
            <a:off x="9078718" y="921075"/>
            <a:ext cx="31241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1005 missing values in IBU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62 missing values in ABV</a:t>
            </a:r>
          </a:p>
        </p:txBody>
      </p:sp>
    </p:spTree>
    <p:extLst>
      <p:ext uri="{BB962C8B-B14F-4D97-AF65-F5344CB8AC3E}">
        <p14:creationId xmlns:p14="http://schemas.microsoft.com/office/powerpoint/2010/main" val="88672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B03A8-939D-489D-9C7E-563D727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Median ABV and IBU Content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2E3DA-1BD0-4AB3-978F-4328D9D34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2463"/>
          <a:stretch/>
        </p:blipFill>
        <p:spPr>
          <a:xfrm>
            <a:off x="129473" y="723900"/>
            <a:ext cx="8877300" cy="58943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3C59-E03D-4ECE-A38C-01F1E93142E9}"/>
              </a:ext>
            </a:extLst>
          </p:cNvPr>
          <p:cNvSpPr txBox="1"/>
          <p:nvPr/>
        </p:nvSpPr>
        <p:spPr>
          <a:xfrm>
            <a:off x="6076424" y="6580938"/>
            <a:ext cx="3045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*South Dakota (SD) has no IBU values in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18011-1494-422F-B555-1CE5BD98DA2C}"/>
              </a:ext>
            </a:extLst>
          </p:cNvPr>
          <p:cNvSpPr/>
          <p:nvPr/>
        </p:nvSpPr>
        <p:spPr>
          <a:xfrm>
            <a:off x="1627740" y="1125415"/>
            <a:ext cx="174353" cy="525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9CEDD-0707-4F28-B028-927244025627}"/>
              </a:ext>
            </a:extLst>
          </p:cNvPr>
          <p:cNvSpPr/>
          <p:nvPr/>
        </p:nvSpPr>
        <p:spPr>
          <a:xfrm>
            <a:off x="3251675" y="1125415"/>
            <a:ext cx="174353" cy="525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F99CD-C07E-4A9B-AC92-8CEBBD5A3E70}"/>
              </a:ext>
            </a:extLst>
          </p:cNvPr>
          <p:cNvSpPr/>
          <p:nvPr/>
        </p:nvSpPr>
        <p:spPr>
          <a:xfrm>
            <a:off x="3891603" y="1125414"/>
            <a:ext cx="191788" cy="52578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4C0FF-F154-4C37-844A-D6B9D0833F89}"/>
              </a:ext>
            </a:extLst>
          </p:cNvPr>
          <p:cNvSpPr/>
          <p:nvPr/>
        </p:nvSpPr>
        <p:spPr>
          <a:xfrm>
            <a:off x="8446246" y="1125414"/>
            <a:ext cx="173735" cy="5257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30744-C3DE-314F-A422-E2EA34E24034}"/>
              </a:ext>
            </a:extLst>
          </p:cNvPr>
          <p:cNvSpPr txBox="1"/>
          <p:nvPr/>
        </p:nvSpPr>
        <p:spPr>
          <a:xfrm>
            <a:off x="9402945" y="938676"/>
            <a:ext cx="25645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Washington DC and Kentucky have the highest median ABV values which are 6.25%.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Maine has the highest median IBU value 61 followed by West Virginia 57.5.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3FA952-A949-4B38-9868-ABB6D68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Maximum ABV and IBU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3387A9-612C-4448-BD86-C18D5228CC5D}"/>
              </a:ext>
            </a:extLst>
          </p:cNvPr>
          <p:cNvGrpSpPr/>
          <p:nvPr/>
        </p:nvGrpSpPr>
        <p:grpSpPr>
          <a:xfrm>
            <a:off x="0" y="905435"/>
            <a:ext cx="9530862" cy="5870164"/>
            <a:chOff x="0" y="416353"/>
            <a:chExt cx="11515439" cy="6792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E28929-5520-4430-848F-FD15F059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-1751"/>
            <a:stretch/>
          </p:blipFill>
          <p:spPr>
            <a:xfrm>
              <a:off x="0" y="416353"/>
              <a:ext cx="11515439" cy="64416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74342-DB38-4EB9-9C8C-07379059604B}"/>
                </a:ext>
              </a:extLst>
            </p:cNvPr>
            <p:cNvSpPr txBox="1"/>
            <p:nvPr/>
          </p:nvSpPr>
          <p:spPr>
            <a:xfrm>
              <a:off x="8082329" y="6954612"/>
              <a:ext cx="2943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*South Dakota (SD) has no IBU values in data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3EEE9-5631-4D0F-B035-6EEC2EACDF29}"/>
              </a:ext>
            </a:extLst>
          </p:cNvPr>
          <p:cNvSpPr/>
          <p:nvPr/>
        </p:nvSpPr>
        <p:spPr>
          <a:xfrm>
            <a:off x="1223555" y="1054904"/>
            <a:ext cx="182880" cy="64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FD545-F00E-4895-9957-5D9E4D431FD3}"/>
              </a:ext>
            </a:extLst>
          </p:cNvPr>
          <p:cNvSpPr/>
          <p:nvPr/>
        </p:nvSpPr>
        <p:spPr>
          <a:xfrm>
            <a:off x="6954799" y="3590366"/>
            <a:ext cx="191590" cy="64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34E00-774C-6F41-87C4-DF8B6ED8B1E3}"/>
              </a:ext>
            </a:extLst>
          </p:cNvPr>
          <p:cNvSpPr txBox="1"/>
          <p:nvPr/>
        </p:nvSpPr>
        <p:spPr>
          <a:xfrm>
            <a:off x="9530862" y="1228164"/>
            <a:ext cx="2661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State with the maximum ABV beer is Colorado (12.8%).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This is Upslope Brewing Company’s Lee Hill Series Vol.5- Belgian Style </a:t>
            </a:r>
            <a:r>
              <a:rPr lang="en-US" sz="1600" b="1" dirty="0" err="1"/>
              <a:t>Quadrupel</a:t>
            </a:r>
            <a:r>
              <a:rPr lang="en-US" sz="1600" b="1" dirty="0"/>
              <a:t> Ale.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4AC6B-9999-754B-BE13-A77C201F6E57}"/>
              </a:ext>
            </a:extLst>
          </p:cNvPr>
          <p:cNvSpPr txBox="1"/>
          <p:nvPr/>
        </p:nvSpPr>
        <p:spPr>
          <a:xfrm>
            <a:off x="9530862" y="3576918"/>
            <a:ext cx="2704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State with the maximum IBU beer is Oregon (138 IBU).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This is Astoria Brewing Company’s Bitter Bitch Imperial IPA.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D4D0D-3BF4-4784-A489-886C622C01D1}"/>
              </a:ext>
            </a:extLst>
          </p:cNvPr>
          <p:cNvSpPr/>
          <p:nvPr/>
        </p:nvSpPr>
        <p:spPr>
          <a:xfrm>
            <a:off x="1201206" y="6152587"/>
            <a:ext cx="227578" cy="168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55BD7-EB7B-4176-84A6-3CA325AB2DB3}"/>
              </a:ext>
            </a:extLst>
          </p:cNvPr>
          <p:cNvSpPr/>
          <p:nvPr/>
        </p:nvSpPr>
        <p:spPr>
          <a:xfrm>
            <a:off x="6936805" y="6159101"/>
            <a:ext cx="227578" cy="168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3EF2A-71C4-486D-BBFC-D08A5E9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Distribution of ABV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6AB92-DADB-4D29-A58E-C3E21924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" y="720958"/>
            <a:ext cx="9156388" cy="5055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2C4AF8-7F67-6445-8622-3F8507059724}"/>
              </a:ext>
            </a:extLst>
          </p:cNvPr>
          <p:cNvSpPr txBox="1"/>
          <p:nvPr/>
        </p:nvSpPr>
        <p:spPr>
          <a:xfrm>
            <a:off x="9003961" y="1068892"/>
            <a:ext cx="3314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The distribution of ABV is right skewed. 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Beers with ABV around 5% has the most counts. 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The maximum ABV is 12.8%.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Minimum ABV is 0.1%.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Median ABV is 5.6%.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Mean ABV is 5.98%. 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Standard deviation of ABV is 1.35%.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A55D2-26CD-4129-B4D3-04A52EB7E3EF}"/>
              </a:ext>
            </a:extLst>
          </p:cNvPr>
          <p:cNvSpPr txBox="1"/>
          <p:nvPr/>
        </p:nvSpPr>
        <p:spPr>
          <a:xfrm>
            <a:off x="0" y="5715169"/>
            <a:ext cx="6097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total 2410 total ABV values in the data set.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26289-6DDF-4762-A42C-2F0B3F7FD613}"/>
              </a:ext>
            </a:extLst>
          </p:cNvPr>
          <p:cNvGrpSpPr/>
          <p:nvPr/>
        </p:nvGrpSpPr>
        <p:grpSpPr>
          <a:xfrm>
            <a:off x="4487189" y="960348"/>
            <a:ext cx="4623605" cy="510477"/>
            <a:chOff x="6376089" y="616604"/>
            <a:chExt cx="5281617" cy="6429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00CD9F-CB3B-4B12-B75E-76C9B689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6089" y="616604"/>
              <a:ext cx="5281617" cy="6429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647898-ABC7-4F76-9EAF-F8929A4A7B37}"/>
                </a:ext>
              </a:extLst>
            </p:cNvPr>
            <p:cNvCxnSpPr/>
            <p:nvPr/>
          </p:nvCxnSpPr>
          <p:spPr>
            <a:xfrm>
              <a:off x="7646894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D284B9-5A9B-4139-BEA3-2B608E979828}"/>
                </a:ext>
              </a:extLst>
            </p:cNvPr>
            <p:cNvCxnSpPr/>
            <p:nvPr/>
          </p:nvCxnSpPr>
          <p:spPr>
            <a:xfrm>
              <a:off x="8426823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4F3AA-07C5-4CE3-A39B-349FBEC82D07}"/>
                </a:ext>
              </a:extLst>
            </p:cNvPr>
            <p:cNvCxnSpPr/>
            <p:nvPr/>
          </p:nvCxnSpPr>
          <p:spPr>
            <a:xfrm>
              <a:off x="9099176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25ACD2-E0B9-4BA0-AB78-768F8E801565}"/>
                </a:ext>
              </a:extLst>
            </p:cNvPr>
            <p:cNvCxnSpPr/>
            <p:nvPr/>
          </p:nvCxnSpPr>
          <p:spPr>
            <a:xfrm>
              <a:off x="9753599" y="6166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7201F-13C4-4522-8B81-7B78F0F5EAAE}"/>
                </a:ext>
              </a:extLst>
            </p:cNvPr>
            <p:cNvCxnSpPr/>
            <p:nvPr/>
          </p:nvCxnSpPr>
          <p:spPr>
            <a:xfrm>
              <a:off x="10999694" y="616604"/>
              <a:ext cx="0" cy="6429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7B9146-ABC1-429E-8C95-D00F59AD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between ABV and IBU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6AC6-BE6F-4669-85D9-4A2C70B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E0136-41D5-7647-8577-9CA3C57F2EB8}"/>
              </a:ext>
            </a:extLst>
          </p:cNvPr>
          <p:cNvSpPr txBox="1"/>
          <p:nvPr/>
        </p:nvSpPr>
        <p:spPr>
          <a:xfrm>
            <a:off x="9453880" y="788572"/>
            <a:ext cx="2738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correlation value for IBU and ABV is 0.675 which indicates that there is a moderately positive linear relationship </a:t>
            </a:r>
            <a:br>
              <a:rPr lang="en-US" sz="1600" b="1" dirty="0"/>
            </a:br>
            <a:r>
              <a:rPr lang="en-US" sz="1600" b="1" dirty="0"/>
              <a:t>(i.e., as IBU increases ABV increases).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Most beers with lower IBU (less than 50) have ABV values around 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 IBU value increases, ABV values spreads out. But most beers with IBU values above 50, their ABV values spread out within the region between 5% and 10%.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07D6B-2BFE-400D-9E4D-E28BC65CBAC2}"/>
              </a:ext>
            </a:extLst>
          </p:cNvPr>
          <p:cNvGrpSpPr/>
          <p:nvPr/>
        </p:nvGrpSpPr>
        <p:grpSpPr>
          <a:xfrm>
            <a:off x="0" y="628321"/>
            <a:ext cx="9453880" cy="5197321"/>
            <a:chOff x="0" y="780721"/>
            <a:chExt cx="9453880" cy="51973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8C203-E70C-4A47-9EF0-E97CB294A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0721"/>
              <a:ext cx="9453880" cy="5197321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49B37-84E1-4546-B1B6-3F9CB1FA0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7622" y="1030927"/>
              <a:ext cx="209917" cy="2129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9F677E-E2B1-4D17-97C2-E0AABED2F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57883" y="2960869"/>
              <a:ext cx="209917" cy="2129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20EB-5EF7-4972-96BE-27C2408D8FA9}"/>
              </a:ext>
            </a:extLst>
          </p:cNvPr>
          <p:cNvGrpSpPr/>
          <p:nvPr/>
        </p:nvGrpSpPr>
        <p:grpSpPr>
          <a:xfrm>
            <a:off x="0" y="5816769"/>
            <a:ext cx="11536680" cy="692497"/>
            <a:chOff x="0" y="5857409"/>
            <a:chExt cx="11536680" cy="692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3CFB87-E432-45AF-B8E4-547B914485B7}"/>
                </a:ext>
              </a:extLst>
            </p:cNvPr>
            <p:cNvSpPr txBox="1"/>
            <p:nvPr/>
          </p:nvSpPr>
          <p:spPr>
            <a:xfrm>
              <a:off x="0" y="5857409"/>
              <a:ext cx="11536680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Local Polynomial Regression Fitting (</a:t>
              </a:r>
              <a:r>
                <a:rPr lang="en-US" sz="1400" dirty="0" err="1"/>
                <a:t>leoss</a:t>
              </a:r>
              <a:r>
                <a:rPr lang="en-US" sz="1400" dirty="0"/>
                <a:t>) method is used to evaluate the relationship between ABV and IBU.</a:t>
              </a:r>
            </a:p>
            <a:p>
              <a:endParaRPr lang="en-US" sz="1400" dirty="0"/>
            </a:p>
            <a:p>
              <a:r>
                <a:rPr lang="en-US" sz="1100" b="1" i="1" dirty="0"/>
                <a:t>It is interesting to note highest ABV value       corresponds to approximately half IBU range and highest IBU value        corresponds to approximately half ABV range.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6295D2-079B-4F7A-B20D-CE178C11B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622" y="6297115"/>
              <a:ext cx="209917" cy="21297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F2B264-AF1E-4B95-B7D9-1286445E2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4422" y="6322515"/>
              <a:ext cx="209917" cy="2129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51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4DF-58C9-4934-AE08-4A979E2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categorized by ounces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6CC8-0E07-4D56-99CA-FE4287C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F30C-F397-4C3F-A20C-AC7CE9E6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710942"/>
            <a:ext cx="10520784" cy="55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6AC34-BF1D-40D4-BAB5-350D6E0FB8FB}"/>
              </a:ext>
            </a:extLst>
          </p:cNvPr>
          <p:cNvSpPr txBox="1"/>
          <p:nvPr/>
        </p:nvSpPr>
        <p:spPr>
          <a:xfrm>
            <a:off x="-40640" y="6222869"/>
            <a:ext cx="10408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total 2348 ABV values available as categorized above in the data set. 62 ABV values missing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7380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B01-8C58-42D6-81D3-4F32B747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0DC91-4894-41D5-B4D3-B3282D06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3AA8-F436-44ED-81C8-3A55211D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" y="665480"/>
            <a:ext cx="9055725" cy="5405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1F430-1449-4DF1-86E6-3BDCC5459251}"/>
              </a:ext>
            </a:extLst>
          </p:cNvPr>
          <p:cNvSpPr txBox="1"/>
          <p:nvPr/>
        </p:nvSpPr>
        <p:spPr>
          <a:xfrm>
            <a:off x="66040" y="6243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https://time.com/beer-guide/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F59C1-680D-4E60-8888-9980A6D6DD3B}"/>
              </a:ext>
            </a:extLst>
          </p:cNvPr>
          <p:cNvSpPr txBox="1"/>
          <p:nvPr/>
        </p:nvSpPr>
        <p:spPr>
          <a:xfrm>
            <a:off x="9210040" y="2531012"/>
            <a:ext cx="293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believe targeting to market the beer at times where the chart shows gaps would increase the market share of Budweiser.</a:t>
            </a:r>
          </a:p>
        </p:txBody>
      </p:sp>
    </p:spTree>
    <p:extLst>
      <p:ext uri="{BB962C8B-B14F-4D97-AF65-F5344CB8AC3E}">
        <p14:creationId xmlns:p14="http://schemas.microsoft.com/office/powerpoint/2010/main" val="2920538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6432</TotalTime>
  <Words>479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Gallery</vt:lpstr>
      <vt:lpstr>1_Gallery</vt:lpstr>
      <vt:lpstr>Unit VIII  initial EDA of beer and brewery study</vt:lpstr>
      <vt:lpstr>Breweries count by state</vt:lpstr>
      <vt:lpstr>Missing Values</vt:lpstr>
      <vt:lpstr>Median ABV and IBU Content by state</vt:lpstr>
      <vt:lpstr>Maximum ABV and IBU by State</vt:lpstr>
      <vt:lpstr>Distribution of ABV </vt:lpstr>
      <vt:lpstr>Relationship between ABV and IBU</vt:lpstr>
      <vt:lpstr>ABV categorized by ounces</vt:lpstr>
      <vt:lpstr>Innovation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Vanga, MG</cp:lastModifiedBy>
  <cp:revision>311</cp:revision>
  <dcterms:created xsi:type="dcterms:W3CDTF">2019-09-29T02:43:03Z</dcterms:created>
  <dcterms:modified xsi:type="dcterms:W3CDTF">2020-10-13T22:12:15Z</dcterms:modified>
</cp:coreProperties>
</file>