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5" r:id="rId3"/>
    <p:sldId id="272" r:id="rId4"/>
    <p:sldId id="264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7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07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9BB91-7A62-AA4A-BC02-A05DF9E73E7E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B5E8B-8D5D-8E4D-91E5-C7FFFD52D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80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45F5-B4D7-E045-8B50-6D1554D86A69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54C2-0D39-4A4A-B25D-EADE4606D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90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45F5-B4D7-E045-8B50-6D1554D86A69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54C2-0D39-4A4A-B25D-EADE4606D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5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45F5-B4D7-E045-8B50-6D1554D86A69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54C2-0D39-4A4A-B25D-EADE4606D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88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45F5-B4D7-E045-8B50-6D1554D86A69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54C2-0D39-4A4A-B25D-EADE4606D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93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45F5-B4D7-E045-8B50-6D1554D86A69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54C2-0D39-4A4A-B25D-EADE4606D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44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45F5-B4D7-E045-8B50-6D1554D86A69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54C2-0D39-4A4A-B25D-EADE4606D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28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45F5-B4D7-E045-8B50-6D1554D86A69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54C2-0D39-4A4A-B25D-EADE4606D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83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45F5-B4D7-E045-8B50-6D1554D86A69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54C2-0D39-4A4A-B25D-EADE4606D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19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45F5-B4D7-E045-8B50-6D1554D86A69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54C2-0D39-4A4A-B25D-EADE4606D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4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45F5-B4D7-E045-8B50-6D1554D86A69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54C2-0D39-4A4A-B25D-EADE4606D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5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45F5-B4D7-E045-8B50-6D1554D86A69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54C2-0D39-4A4A-B25D-EADE4606D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57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045F5-B4D7-E045-8B50-6D1554D86A69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C54C2-0D39-4A4A-B25D-EADE4606D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59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17" y="240632"/>
            <a:ext cx="8475578" cy="5398168"/>
          </a:xfrm>
        </p:spPr>
        <p:txBody>
          <a:bodyPr>
            <a:normAutofit/>
          </a:bodyPr>
          <a:lstStyle/>
          <a:p>
            <a:pPr algn="l"/>
            <a:r>
              <a:rPr lang="en-US" sz="1100" dirty="0">
                <a:solidFill>
                  <a:srgbClr val="000000"/>
                </a:solidFill>
                <a:latin typeface="Helvetica"/>
                <a:cs typeface="Helvetica"/>
              </a:rPr>
              <a:t>Renfeng Wang</a:t>
            </a:r>
          </a:p>
          <a:p>
            <a:pPr algn="l"/>
            <a:r>
              <a:rPr lang="en-US" sz="1100" dirty="0">
                <a:solidFill>
                  <a:schemeClr val="tx1"/>
                </a:solidFill>
                <a:latin typeface="Helvetica"/>
                <a:cs typeface="Helvetica"/>
              </a:rPr>
              <a:t>Quizzes answers</a:t>
            </a:r>
          </a:p>
          <a:p>
            <a:pPr algn="l"/>
            <a:r>
              <a:rPr lang="en-US" sz="1100" dirty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</a:p>
          <a:p>
            <a:pPr algn="l"/>
            <a:r>
              <a:rPr lang="en-US" sz="1100" dirty="0">
                <a:latin typeface="Helvetica"/>
                <a:cs typeface="Helvetica"/>
              </a:rPr>
              <a:t>1. A</a:t>
            </a:r>
          </a:p>
          <a:p>
            <a:pPr algn="l"/>
            <a:r>
              <a:rPr lang="en-US" sz="1100" dirty="0">
                <a:latin typeface="Helvetica"/>
                <a:cs typeface="Helvetica"/>
              </a:rPr>
              <a:t>2. A</a:t>
            </a:r>
          </a:p>
          <a:p>
            <a:pPr algn="l"/>
            <a:endParaRPr lang="en-US" sz="1100" dirty="0">
              <a:latin typeface="Helvetica"/>
              <a:cs typeface="Helvetica"/>
            </a:endParaRPr>
          </a:p>
          <a:p>
            <a:pPr algn="l"/>
            <a:endParaRPr lang="en-US" sz="1100" dirty="0">
              <a:latin typeface="Helvetica"/>
              <a:cs typeface="Helvetica"/>
            </a:endParaRPr>
          </a:p>
          <a:p>
            <a:pPr algn="l"/>
            <a:endParaRPr lang="en-US" sz="11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034593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FA687959-DD29-EF4F-BA8D-EC8DDAB207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240" y="164284"/>
            <a:ext cx="2550160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Crickets!!!</a:t>
            </a:r>
          </a:p>
        </p:txBody>
      </p:sp>
      <p:pic>
        <p:nvPicPr>
          <p:cNvPr id="9" name="Picture 12">
            <a:extLst>
              <a:ext uri="{FF2B5EF4-FFF2-40B4-BE49-F238E27FC236}">
                <a16:creationId xmlns:a16="http://schemas.microsoft.com/office/drawing/2014/main" id="{FD8E3203-9ACA-9E4C-99D1-784A8305E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48" y="873807"/>
            <a:ext cx="7086600" cy="1200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BF228D-3EB5-9747-BD12-B6487EE90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" y="2057400"/>
            <a:ext cx="3750945" cy="2191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860E0B9-7938-AA45-AECA-183F72E078A4}"/>
                  </a:ext>
                </a:extLst>
              </p:cNvPr>
              <p:cNvSpPr txBox="1"/>
              <p:nvPr/>
            </p:nvSpPr>
            <p:spPr>
              <a:xfrm>
                <a:off x="-53975" y="4114800"/>
                <a:ext cx="9197975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sz="1600" dirty="0"/>
                  <a:t>Find the </a:t>
                </a:r>
                <a:r>
                  <a:rPr lang="en-US" sz="1600" b="1" dirty="0"/>
                  <a:t>t-values</a:t>
                </a:r>
                <a:r>
                  <a:rPr lang="en-US" sz="1600" dirty="0"/>
                  <a:t> and </a:t>
                </a:r>
                <a:r>
                  <a:rPr lang="en-US" sz="1600" b="1" dirty="0"/>
                  <a:t>p-values</a:t>
                </a:r>
                <a:r>
                  <a:rPr lang="en-US" sz="1600" dirty="0"/>
                  <a:t> for the hypotheses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600" b="0" i="1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𝐻𝑎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b="1" dirty="0"/>
                  <a:t>AND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600" b="0" i="1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=0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𝐻𝑎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600" dirty="0"/>
                  <a:t>. (Calculate the test statistics by hand using the SAS output above.) </a:t>
                </a:r>
                <a:r>
                  <a:rPr lang="en-US" sz="1600" b="1" dirty="0"/>
                  <a:t>(You do not need to input the cricket data into any software, although you can use software to find the p-values from the t-values.)</a:t>
                </a:r>
              </a:p>
              <a:p>
                <a:pPr marL="342900" indent="-342900">
                  <a:buAutoNum type="arabicPeriod"/>
                </a:pPr>
                <a:r>
                  <a:rPr lang="en-US" sz="1600" dirty="0"/>
                  <a:t>Given the test above, is the slope significantly different from zero? Is the intercept significantly different from zero?</a:t>
                </a:r>
              </a:p>
              <a:p>
                <a:pPr marL="342900" indent="-342900">
                  <a:buAutoNum type="arabicPeriod"/>
                </a:pPr>
                <a:r>
                  <a:rPr lang="en-US" sz="1600" dirty="0"/>
                  <a:t>If the slope is significantly different from zero, write down the regression line. </a:t>
                </a:r>
              </a:p>
              <a:p>
                <a:pPr marL="342900" indent="-342900">
                  <a:buAutoNum type="arabicPeriod"/>
                </a:pPr>
                <a:r>
                  <a:rPr lang="en-US" sz="1600" dirty="0"/>
                  <a:t>Find the 95% confidence interval for both the slope and the intercept. (You may need to use software to find the critical values.)</a:t>
                </a:r>
              </a:p>
              <a:p>
                <a:pPr marL="342900" indent="-342900">
                  <a:buAutoNum type="arabicPeriod"/>
                </a:pPr>
                <a:r>
                  <a:rPr lang="en-US" sz="1600" dirty="0"/>
                  <a:t>Interpret the slope and the intercept as if they are significant.  </a:t>
                </a:r>
              </a:p>
              <a:p>
                <a:pPr marL="342900" indent="-342900">
                  <a:buAutoNum type="arabicPeriod"/>
                </a:pPr>
                <a:r>
                  <a:rPr lang="en-US" sz="1600" dirty="0"/>
                  <a:t>What is the best predicted temperature for a time when a cricket chirps at a rate of 1000 chirps per minute?  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860E0B9-7938-AA45-AECA-183F72E07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3975" y="4114800"/>
                <a:ext cx="9197975" cy="2800767"/>
              </a:xfrm>
              <a:prstGeom prst="rect">
                <a:avLst/>
              </a:prstGeom>
              <a:blipFill>
                <a:blip r:embed="rId4"/>
                <a:stretch>
                  <a:fillRect l="-414" t="-905" b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31CA6-D440-7B42-A0D9-56CC1188AC7E}"/>
              </a:ext>
            </a:extLst>
          </p:cNvPr>
          <p:cNvGrpSpPr/>
          <p:nvPr/>
        </p:nvGrpSpPr>
        <p:grpSpPr>
          <a:xfrm>
            <a:off x="4343400" y="2305719"/>
            <a:ext cx="4117242" cy="1627438"/>
            <a:chOff x="4343400" y="2305719"/>
            <a:chExt cx="4117242" cy="162743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6EEBB7B-E7B0-7242-B444-465CCF362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400" y="2305719"/>
              <a:ext cx="4117242" cy="1627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6A1ECA0-5D84-9F4C-B72D-B19940A78CDE}"/>
                </a:ext>
              </a:extLst>
            </p:cNvPr>
            <p:cNvSpPr/>
            <p:nvPr/>
          </p:nvSpPr>
          <p:spPr>
            <a:xfrm>
              <a:off x="7162800" y="3200400"/>
              <a:ext cx="12192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6711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Box 9">
                <a:extLst>
                  <a:ext uri="{FF2B5EF4-FFF2-40B4-BE49-F238E27FC236}">
                    <a16:creationId xmlns:a16="http://schemas.microsoft.com/office/drawing/2014/main" id="{9A1132DE-1FB1-8B4C-83D3-F72302354B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557" y="217632"/>
                <a:ext cx="8524236" cy="5774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37931725" indent="-37474525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ts val="450"/>
                  </a:spcBef>
                  <a:buNone/>
                </a:pPr>
                <a:r>
                  <a:rPr lang="en-US" altLang="en-US" sz="1350" kern="800" dirty="0"/>
                  <a:t>t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1350" kern="800" dirty="0"/>
                  <a:t> is 27.63/12.17 = 2.27, p value is 0.0637 </a:t>
                </a:r>
              </a:p>
              <a:p>
                <a:pPr eaLnBrk="1" hangingPunct="1">
                  <a:spcBef>
                    <a:spcPts val="450"/>
                  </a:spcBef>
                  <a:buNone/>
                </a:pPr>
                <a:r>
                  <a:rPr lang="en-US" altLang="en-US" sz="1350" kern="800" dirty="0"/>
                  <a:t>t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1350" kern="800" dirty="0"/>
                  <a:t> is .05227/.01188= 4.40, p value is 0.00457</a:t>
                </a:r>
              </a:p>
            </p:txBody>
          </p:sp>
        </mc:Choice>
        <mc:Fallback>
          <p:sp>
            <p:nvSpPr>
              <p:cNvPr id="4" name="Text Box 9">
                <a:extLst>
                  <a:ext uri="{FF2B5EF4-FFF2-40B4-BE49-F238E27FC236}">
                    <a16:creationId xmlns:a16="http://schemas.microsoft.com/office/drawing/2014/main" id="{9A1132DE-1FB1-8B4C-83D3-F72302354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9557" y="217632"/>
                <a:ext cx="8524236" cy="577466"/>
              </a:xfrm>
              <a:prstGeom prst="rect">
                <a:avLst/>
              </a:prstGeom>
              <a:blipFill>
                <a:blip r:embed="rId2"/>
                <a:stretch>
                  <a:fillRect l="-149" t="-2174" b="-1087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6D3BBB5-62EA-0D42-8E54-58599E46C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05" y="1146941"/>
            <a:ext cx="3263900" cy="990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Box 9">
                <a:extLst>
                  <a:ext uri="{FF2B5EF4-FFF2-40B4-BE49-F238E27FC236}">
                    <a16:creationId xmlns:a16="http://schemas.microsoft.com/office/drawing/2014/main" id="{65F61E3A-B315-9E41-9049-1E673906C5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557" y="2388018"/>
                <a:ext cx="8524236" cy="4445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37931725" indent="-37474525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ts val="450"/>
                  </a:spcBef>
                  <a:buNone/>
                </a:pPr>
                <a:r>
                  <a:rPr lang="en-US" altLang="en-US" sz="1350" kern="800" dirty="0"/>
                  <a:t> p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350" kern="800" dirty="0"/>
                  <a:t>is 0.0637 &gt; .05, fail to reject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400" i="1" baseline="-250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en-US" sz="1350" kern="800" dirty="0"/>
                  <a:t>. </a:t>
                </a:r>
                <a:r>
                  <a:rPr lang="en-US" sz="1400" dirty="0"/>
                  <a:t>There is not sufficient evidence at the alpha = .05 level of significance (p-value = .0637) to suggest that the intercept is nonzero.  </a:t>
                </a:r>
                <a:endParaRPr lang="en-US" altLang="en-US" sz="1350" kern="800" dirty="0"/>
              </a:p>
              <a:p>
                <a:pPr eaLnBrk="1" hangingPunct="1">
                  <a:spcBef>
                    <a:spcPts val="450"/>
                  </a:spcBef>
                  <a:buNone/>
                </a:pPr>
                <a:r>
                  <a:rPr lang="en-US" altLang="en-US" sz="1350" kern="800" dirty="0"/>
                  <a:t> p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1350" kern="800" dirty="0"/>
                  <a:t> is 0.00457 &lt;.05, reject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200" i="1" baseline="-250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en-US" sz="1350" kern="800" dirty="0"/>
                  <a:t>. </a:t>
                </a:r>
                <a:r>
                  <a:rPr lang="en-US" sz="1400" dirty="0"/>
                  <a:t>There is sufficient evidence at the alpha = .05 level of significance (p-value = .0046) to suggest that the data are linearly correlated or that the slope is nonzero.</a:t>
                </a:r>
              </a:p>
              <a:p>
                <a:pPr eaLnBrk="1" hangingPunct="1">
                  <a:spcBef>
                    <a:spcPts val="450"/>
                  </a:spcBef>
                  <a:buNone/>
                </a:pPr>
                <a:endParaRPr lang="en-US" altLang="en-US" sz="1400" kern="800" dirty="0"/>
              </a:p>
              <a:p>
                <a:pPr eaLnBrk="1" hangingPunct="1">
                  <a:spcBef>
                    <a:spcPts val="450"/>
                  </a:spcBef>
                  <a:buNone/>
                </a:pPr>
                <a:r>
                  <a:rPr lang="en-US" altLang="en-US" sz="1400" kern="800" dirty="0"/>
                  <a:t>Regression line </a:t>
                </a:r>
              </a:p>
              <a:p>
                <a:pPr eaLnBrk="1" hangingPunct="1">
                  <a:spcBef>
                    <a:spcPts val="450"/>
                  </a:spcBef>
                  <a:buNone/>
                </a:pPr>
                <a:r>
                  <a:rPr lang="en-US" altLang="en-US" sz="1350" kern="800" dirty="0"/>
                  <a:t>Temperature= .0523 * Chirps + 27.63</a:t>
                </a:r>
              </a:p>
              <a:p>
                <a:pPr eaLnBrk="1" hangingPunct="1">
                  <a:spcBef>
                    <a:spcPts val="450"/>
                  </a:spcBef>
                  <a:buNone/>
                </a:pPr>
                <a:r>
                  <a:rPr lang="en-US" altLang="en-US" sz="1350" kern="800" dirty="0"/>
                  <a:t>t</a:t>
                </a:r>
                <a:r>
                  <a:rPr lang="en-US" altLang="en-US" sz="1350" kern="800" baseline="-25000" dirty="0"/>
                  <a:t>.975. df=6</a:t>
                </a:r>
                <a:r>
                  <a:rPr lang="en-US" altLang="en-US" sz="1350" kern="800" dirty="0"/>
                  <a:t>= 2.447</a:t>
                </a:r>
                <a:endParaRPr lang="en-US" altLang="en-US" sz="1350" kern="800" baseline="-25000" dirty="0"/>
              </a:p>
              <a:p>
                <a:pPr eaLnBrk="1" hangingPunct="1">
                  <a:spcBef>
                    <a:spcPts val="450"/>
                  </a:spcBef>
                  <a:buNone/>
                </a:pPr>
                <a:r>
                  <a:rPr lang="en-US" altLang="en-US" sz="1350" kern="800" dirty="0"/>
                  <a:t>95% confidence interval for intercept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350" kern="800" dirty="0"/>
                  <a:t>is 27.628 +/- 2.447* 12.17, (-2.15, 57.41)</a:t>
                </a:r>
              </a:p>
              <a:p>
                <a:pPr eaLnBrk="1" hangingPunct="1">
                  <a:spcBef>
                    <a:spcPts val="450"/>
                  </a:spcBef>
                  <a:buNone/>
                </a:pPr>
                <a:r>
                  <a:rPr lang="en-US" altLang="en-US" sz="1350" kern="800" dirty="0"/>
                  <a:t>95% confidence interval for 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350" kern="800" dirty="0"/>
                  <a:t>is .0523 +/- 2.447* .012, (.023,.0817)</a:t>
                </a:r>
              </a:p>
              <a:p>
                <a:pPr eaLnBrk="1" hangingPunct="1">
                  <a:spcBef>
                    <a:spcPts val="450"/>
                  </a:spcBef>
                  <a:buNone/>
                </a:pPr>
                <a:r>
                  <a:rPr lang="en-US" altLang="en-US" sz="1350" kern="800" dirty="0"/>
                  <a:t>Interpret the slope: For every increase in 1 chirp per minute, the estimated mean temperature increases .0523 degrees.</a:t>
                </a:r>
              </a:p>
              <a:p>
                <a:pPr eaLnBrk="1" hangingPunct="1">
                  <a:spcBef>
                    <a:spcPts val="450"/>
                  </a:spcBef>
                  <a:buNone/>
                </a:pPr>
                <a:r>
                  <a:rPr lang="en-US" altLang="en-US" sz="1350" kern="800" dirty="0"/>
                  <a:t>Interpret the intercept: If there were no cricket chirping, the estimated temperature is 27.63 F. As this is extrapolation, it doesn’t have practical meaning.</a:t>
                </a:r>
              </a:p>
              <a:p>
                <a:pPr eaLnBrk="1" hangingPunct="1">
                  <a:spcBef>
                    <a:spcPts val="450"/>
                  </a:spcBef>
                  <a:buNone/>
                </a:pPr>
                <a:endParaRPr lang="en-US" altLang="en-US" sz="1350" kern="800" dirty="0"/>
              </a:p>
              <a:p>
                <a:pPr eaLnBrk="1" hangingPunct="1">
                  <a:spcBef>
                    <a:spcPts val="450"/>
                  </a:spcBef>
                  <a:buNone/>
                </a:pPr>
                <a:r>
                  <a:rPr lang="en-US" altLang="en-US" sz="1350" kern="800" dirty="0"/>
                  <a:t>y</a:t>
                </a:r>
                <a:r>
                  <a:rPr lang="en-US" altLang="en-US" sz="1350" kern="800" baseline="-25000" dirty="0"/>
                  <a:t>1000</a:t>
                </a:r>
                <a:r>
                  <a:rPr lang="en-US" altLang="en-US" sz="1350" kern="800" dirty="0"/>
                  <a:t>= .0523 * 1000 + 27.63= 79.93 F</a:t>
                </a:r>
              </a:p>
              <a:p>
                <a:pPr eaLnBrk="1" hangingPunct="1">
                  <a:spcBef>
                    <a:spcPts val="450"/>
                  </a:spcBef>
                  <a:buNone/>
                </a:pPr>
                <a:endParaRPr lang="en-US" altLang="en-US" sz="1350" kern="800" dirty="0"/>
              </a:p>
            </p:txBody>
          </p:sp>
        </mc:Choice>
        <mc:Fallback>
          <p:sp>
            <p:nvSpPr>
              <p:cNvPr id="6" name="Text Box 9">
                <a:extLst>
                  <a:ext uri="{FF2B5EF4-FFF2-40B4-BE49-F238E27FC236}">
                    <a16:creationId xmlns:a16="http://schemas.microsoft.com/office/drawing/2014/main" id="{65F61E3A-B315-9E41-9049-1E673906C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9557" y="2388018"/>
                <a:ext cx="8524236" cy="4445191"/>
              </a:xfrm>
              <a:prstGeom prst="rect">
                <a:avLst/>
              </a:prstGeom>
              <a:blipFill>
                <a:blip r:embed="rId4"/>
                <a:stretch>
                  <a:fillRect l="-298" t="-285" r="-5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2DD4DFF7-5E11-A74C-88F5-4541A4D060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9085" y="3972541"/>
            <a:ext cx="13081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70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565A65AD-433A-B74A-B9C6-3D13AC5E3352}"/>
              </a:ext>
            </a:extLst>
          </p:cNvPr>
          <p:cNvSpPr txBox="1">
            <a:spLocks/>
          </p:cNvSpPr>
          <p:nvPr/>
        </p:nvSpPr>
        <p:spPr>
          <a:xfrm>
            <a:off x="374317" y="240632"/>
            <a:ext cx="8475578" cy="5398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Helvetica"/>
                <a:cs typeface="Helvetica"/>
              </a:rPr>
              <a:t>Renfeng Wang</a:t>
            </a:r>
          </a:p>
          <a:p>
            <a:pPr marL="0" indent="0">
              <a:buNone/>
            </a:pPr>
            <a:r>
              <a:rPr lang="en-US" sz="1200" b="1" dirty="0">
                <a:latin typeface="Helvetica"/>
                <a:cs typeface="Helvetica"/>
              </a:rPr>
              <a:t>Take away</a:t>
            </a:r>
          </a:p>
          <a:p>
            <a:pPr marL="0" indent="0">
              <a:buNone/>
            </a:pPr>
            <a:r>
              <a:rPr lang="en-US" sz="1200" dirty="0">
                <a:latin typeface="Helvetica"/>
                <a:cs typeface="Helvetica"/>
              </a:rPr>
              <a:t>1. Learned to examine the assumptions for linear model</a:t>
            </a:r>
          </a:p>
          <a:p>
            <a:pPr marL="0" indent="0">
              <a:buNone/>
            </a:pPr>
            <a:r>
              <a:rPr lang="en-US" sz="1200" dirty="0">
                <a:latin typeface="Helvetica"/>
                <a:cs typeface="Helvetica"/>
              </a:rPr>
              <a:t>2. Learned to interpret the intercept and slope of the regression line.</a:t>
            </a:r>
          </a:p>
          <a:p>
            <a:pPr marL="0" indent="0">
              <a:buNone/>
            </a:pPr>
            <a:r>
              <a:rPr lang="en-US" sz="1200" dirty="0">
                <a:latin typeface="Helvetica"/>
                <a:cs typeface="Helvetica"/>
              </a:rPr>
              <a:t>3. Learned to calculate the slope, intercept and t value by hand.</a:t>
            </a:r>
          </a:p>
          <a:p>
            <a:pPr marL="0" indent="0">
              <a:buNone/>
            </a:pPr>
            <a:r>
              <a:rPr lang="en-US" sz="1200" b="1" dirty="0">
                <a:latin typeface="Helvetica"/>
                <a:cs typeface="Helvetica"/>
              </a:rPr>
              <a:t>Questions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Helvetica"/>
                <a:cs typeface="Helvetica"/>
              </a:rPr>
              <a:t>Video 9.5, I’m confused on children’s height example and three groups skill level example. </a:t>
            </a:r>
          </a:p>
          <a:p>
            <a:pPr marL="228600" indent="-228600">
              <a:buAutoNum type="arabicPeriod"/>
            </a:pPr>
            <a:endParaRPr lang="en-US" sz="1200" dirty="0">
              <a:latin typeface="Helvetica"/>
              <a:cs typeface="Helvetica"/>
            </a:endParaRPr>
          </a:p>
          <a:p>
            <a:pPr marL="228600" indent="-228600">
              <a:buAutoNum type="arabicPeriod"/>
            </a:pPr>
            <a:endParaRPr lang="en-US" sz="1200" dirty="0">
              <a:latin typeface="Helvetica"/>
              <a:cs typeface="Helvetica"/>
            </a:endParaRPr>
          </a:p>
          <a:p>
            <a:pPr marL="228600" indent="-228600">
              <a:buAutoNum type="arabicPeriod" startAt="4"/>
            </a:pPr>
            <a:endParaRPr lang="en-US" sz="1100" dirty="0">
              <a:latin typeface="Helvetica"/>
              <a:cs typeface="Helvetica"/>
            </a:endParaRPr>
          </a:p>
          <a:p>
            <a:pPr marL="228600" indent="-228600">
              <a:buAutoNum type="arabicPeriod" startAt="4"/>
            </a:pPr>
            <a:endParaRPr lang="en-US" sz="1100" dirty="0">
              <a:latin typeface="Helvetica"/>
              <a:cs typeface="Helvetica"/>
            </a:endParaRPr>
          </a:p>
          <a:p>
            <a:pPr marL="228600" indent="-228600">
              <a:buAutoNum type="arabicPeriod" startAt="4"/>
            </a:pPr>
            <a:endParaRPr lang="en-US" sz="1100" dirty="0">
              <a:latin typeface="Helvetica"/>
              <a:cs typeface="Helvetica"/>
            </a:endParaRPr>
          </a:p>
          <a:p>
            <a:pPr marL="228600" indent="-228600">
              <a:buAutoNum type="arabicPeriod" startAt="4"/>
            </a:pPr>
            <a:endParaRPr lang="en-US" sz="1100" dirty="0">
              <a:latin typeface="Helvetica"/>
              <a:cs typeface="Helvetica"/>
            </a:endParaRPr>
          </a:p>
          <a:p>
            <a:pPr marL="228600" indent="-228600">
              <a:buAutoNum type="arabicPeriod" startAt="4"/>
            </a:pPr>
            <a:endParaRPr lang="en-US" sz="1100" dirty="0">
              <a:latin typeface="Helvetica"/>
              <a:cs typeface="Helvetica"/>
            </a:endParaRPr>
          </a:p>
          <a:p>
            <a:pPr marL="228600" indent="-228600">
              <a:buAutoNum type="arabicPeriod" startAt="4"/>
            </a:pPr>
            <a:endParaRPr lang="en-US" sz="1100" dirty="0">
              <a:latin typeface="Helvetica"/>
              <a:cs typeface="Helvetica"/>
            </a:endParaRPr>
          </a:p>
          <a:p>
            <a:pPr marL="228600" indent="-228600">
              <a:buAutoNum type="arabicPeriod" startAt="4"/>
            </a:pPr>
            <a:endParaRPr lang="en-US" sz="1100" dirty="0">
              <a:latin typeface="Helvetica"/>
              <a:cs typeface="Helvetica"/>
            </a:endParaRPr>
          </a:p>
          <a:p>
            <a:pPr marL="228600" indent="-228600">
              <a:buAutoNum type="arabicPeriod" startAt="4"/>
            </a:pPr>
            <a:endParaRPr lang="en-US" sz="1100" dirty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11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063272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2626</TotalTime>
  <Words>490</Words>
  <Application>Microsoft Macintosh PowerPoint</Application>
  <PresentationFormat>On-screen Show (4:3)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Cambria Math</vt:lpstr>
      <vt:lpstr>Helvetica</vt:lpstr>
      <vt:lpstr>Office Theme</vt:lpstr>
      <vt:lpstr>PowerPoint Presentation</vt:lpstr>
      <vt:lpstr>Crickets!!!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tt i</dc:creator>
  <cp:lastModifiedBy>tt i</cp:lastModifiedBy>
  <cp:revision>66</cp:revision>
  <dcterms:created xsi:type="dcterms:W3CDTF">2020-09-14T23:13:35Z</dcterms:created>
  <dcterms:modified xsi:type="dcterms:W3CDTF">2020-10-20T04:07:38Z</dcterms:modified>
</cp:coreProperties>
</file>