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19"/>
  </p:notesMasterIdLst>
  <p:sldIdLst>
    <p:sldId id="260" r:id="rId2"/>
    <p:sldId id="270" r:id="rId3"/>
    <p:sldId id="271" r:id="rId4"/>
    <p:sldId id="272" r:id="rId5"/>
    <p:sldId id="304" r:id="rId6"/>
    <p:sldId id="306" r:id="rId7"/>
    <p:sldId id="305" r:id="rId8"/>
    <p:sldId id="290" r:id="rId9"/>
    <p:sldId id="291" r:id="rId10"/>
    <p:sldId id="273" r:id="rId11"/>
    <p:sldId id="279" r:id="rId12"/>
    <p:sldId id="276" r:id="rId13"/>
    <p:sldId id="277" r:id="rId14"/>
    <p:sldId id="278" r:id="rId15"/>
    <p:sldId id="302" r:id="rId16"/>
    <p:sldId id="303" r:id="rId17"/>
    <p:sldId id="307" r:id="rId18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F54"/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32" autoAdjust="0"/>
    <p:restoredTop sz="94660"/>
  </p:normalViewPr>
  <p:slideViewPr>
    <p:cSldViewPr>
      <p:cViewPr varScale="1">
        <p:scale>
          <a:sx n="62" d="100"/>
          <a:sy n="62" d="100"/>
        </p:scale>
        <p:origin x="-432" y="-90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4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5A23-B957-458E-97F9-10AEDFAA4C21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5816B-90FB-4CCB-8E14-FB06B7FFE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one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5816B-90FB-4CCB-8E14-FB06B7FFE6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068934"/>
            <a:ext cx="10058400" cy="22538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9276" tIns="49638" rIns="99276" bIns="49638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16078" y="0"/>
            <a:ext cx="3342323" cy="73152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9276" tIns="49638" rIns="99276" bIns="49638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128053" cy="2454656"/>
          </a:xfrm>
        </p:spPr>
        <p:txBody>
          <a:bodyPr rIns="49638" anchor="t"/>
          <a:lstStyle>
            <a:lvl1pPr algn="r">
              <a:defRPr lang="en-US" b="1" cap="none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7200" y="3616960"/>
            <a:ext cx="7128053" cy="1869440"/>
          </a:xfrm>
          <a:noFill/>
        </p:spPr>
        <p:txBody>
          <a:bodyPr tIns="0" rIns="49638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496382" indent="0" algn="ctr">
              <a:buNone/>
            </a:lvl2pPr>
            <a:lvl3pPr marL="992764" indent="0" algn="ctr">
              <a:buNone/>
            </a:lvl3pPr>
            <a:lvl4pPr marL="1489146" indent="0" algn="ctr">
              <a:buNone/>
            </a:lvl4pPr>
            <a:lvl5pPr marL="1985528" indent="0" algn="ctr">
              <a:buNone/>
            </a:lvl5pPr>
            <a:lvl6pPr marL="2481910" indent="0" algn="ctr">
              <a:buNone/>
            </a:lvl6pPr>
            <a:lvl7pPr marL="2978292" indent="0" algn="ctr">
              <a:buNone/>
            </a:lvl7pPr>
            <a:lvl8pPr marL="3474674" indent="0" algn="ctr">
              <a:buNone/>
            </a:lvl8pPr>
            <a:lvl9pPr marL="3971056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677400" cy="621453"/>
          </a:xfrm>
        </p:spPr>
        <p:txBody>
          <a:bodyPr>
            <a:noAutofit/>
          </a:bodyPr>
          <a:lstStyle>
            <a:lvl1pPr algn="l">
              <a:defRPr kumimoji="0" lang="en-US" sz="3600" b="1" kern="1200" cap="none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677400" cy="5867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848856"/>
            <a:ext cx="838200" cy="389467"/>
          </a:xfrm>
        </p:spPr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068934"/>
            <a:ext cx="10058400" cy="22538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9276" tIns="49638" rIns="99276" bIns="49638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16078" y="0"/>
            <a:ext cx="3342323" cy="73152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9276" tIns="49638" rIns="99276" bIns="49638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822760"/>
            <a:ext cx="7292340" cy="1948121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651520"/>
            <a:ext cx="7292340" cy="1137801"/>
          </a:xfrm>
        </p:spPr>
        <p:txBody>
          <a:bodyPr lIns="49638" tIns="0" rIns="49638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8214360" cy="1219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02336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920" y="1706880"/>
            <a:ext cx="402336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1253"/>
            <a:ext cx="9052560" cy="1219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5852160"/>
            <a:ext cx="4444207" cy="89408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5852160"/>
            <a:ext cx="4445953" cy="89408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1618040"/>
            <a:ext cx="4444207" cy="42045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618040"/>
            <a:ext cx="4445953" cy="42045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674352" cy="621792"/>
          </a:xfrm>
        </p:spPr>
        <p:txBody>
          <a:bodyPr anchor="ctr">
            <a:noAutofit/>
          </a:bodyPr>
          <a:lstStyle>
            <a:lvl1pPr algn="l"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D7F82-34D3-4FBD-BC9F-86544EF1D0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264563"/>
            <a:ext cx="3520440" cy="778933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2920" y="228719"/>
            <a:ext cx="3017520" cy="975360"/>
          </a:xfrm>
        </p:spPr>
        <p:txBody>
          <a:bodyPr lIns="49638" tIns="0" rIns="49638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2920" y="2113280"/>
            <a:ext cx="7795260" cy="40640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2093" y="6850202"/>
            <a:ext cx="838200" cy="389467"/>
          </a:xfrm>
        </p:spPr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2405" y="1819423"/>
            <a:ext cx="3359255" cy="1337395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72191" y="1087901"/>
            <a:ext cx="4526280" cy="438912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2407" y="3198683"/>
            <a:ext cx="3359253" cy="2841047"/>
          </a:xfrm>
        </p:spPr>
        <p:txBody>
          <a:bodyPr lIns="49638" rIns="49638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6850202"/>
            <a:ext cx="2346960" cy="3894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MTAAP’8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6858000"/>
            <a:ext cx="10058400" cy="4647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9276" tIns="49638" rIns="99276" bIns="49638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 userDrawn="1"/>
        </p:nvSpPr>
        <p:spPr bwMode="auto">
          <a:xfrm>
            <a:off x="9601200" y="0"/>
            <a:ext cx="457200" cy="73152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9276" tIns="49638" rIns="99276" bIns="49638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76200"/>
            <a:ext cx="9479280" cy="697653"/>
          </a:xfrm>
          <a:prstGeom prst="rect">
            <a:avLst/>
          </a:prstGeom>
        </p:spPr>
        <p:txBody>
          <a:bodyPr vert="horz" lIns="49638" tIns="49638" rIns="49638" bIns="49638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838200"/>
            <a:ext cx="9479280" cy="5943600"/>
          </a:xfrm>
          <a:prstGeom prst="rect">
            <a:avLst/>
          </a:prstGeom>
        </p:spPr>
        <p:txBody>
          <a:bodyPr vert="horz" lIns="99276" tIns="49638" rIns="99276" bIns="49638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2920" y="6850202"/>
            <a:ext cx="2346960" cy="389467"/>
          </a:xfrm>
          <a:prstGeom prst="rect">
            <a:avLst/>
          </a:prstGeom>
        </p:spPr>
        <p:txBody>
          <a:bodyPr vert="horz" lIns="99276" tIns="49638" rIns="99276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36620" y="6850202"/>
            <a:ext cx="3185160" cy="389467"/>
          </a:xfrm>
          <a:prstGeom prst="rect">
            <a:avLst/>
          </a:prstGeom>
        </p:spPr>
        <p:txBody>
          <a:bodyPr vert="horz" lIns="0" tIns="49638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 smtClean="0"/>
              <a:t>MTAAP’08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144000" y="6850202"/>
            <a:ext cx="838200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D8D7F82-34D3-4FBD-BC9F-86544EF1D0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en-US" sz="3600" b="1" kern="1200" cap="none" baseline="0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456671" indent="-416961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84284" indent="-297829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92040" indent="-27797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89870" indent="-258119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18205" indent="-198553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46541" indent="-198553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84805" indent="-198553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23068" indent="-198553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531548" indent="-198553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813853" cy="1981200"/>
          </a:xfrm>
        </p:spPr>
        <p:txBody>
          <a:bodyPr>
            <a:normAutofit fontScale="90000"/>
          </a:bodyPr>
          <a:lstStyle/>
          <a:p>
            <a:r>
              <a:rPr sz="4400" smtClean="0"/>
              <a:t>A Lock-free Multi-threaded Algorithm for the Max-flow Problem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16960"/>
            <a:ext cx="7128053" cy="1869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Bo Hong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Electrical and Computer Engineering Department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Drexel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bohong@coe.drexel.edu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http://www.ece.drexel.edu/faculty/bohong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Asynchronous execution of the basic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219200"/>
            <a:ext cx="4419600" cy="5638800"/>
          </a:xfrm>
          <a:prstGeom prst="roundRect">
            <a:avLst>
              <a:gd name="adj" fmla="val 4406"/>
            </a:avLst>
          </a:prstGeo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while e(u) &gt; 0</a:t>
            </a:r>
          </a:p>
          <a:p>
            <a:pPr lvl="1"/>
            <a:r>
              <a:rPr lang="en-US" sz="2400" dirty="0" smtClean="0"/>
              <a:t>e’ = e(u)</a:t>
            </a:r>
          </a:p>
          <a:p>
            <a:pPr lvl="1"/>
            <a:r>
              <a:rPr lang="en-US" sz="2400" dirty="0" smtClean="0"/>
              <a:t>h’ = ∞</a:t>
            </a:r>
          </a:p>
          <a:p>
            <a:pPr lvl="1"/>
            <a:r>
              <a:rPr lang="en-US" sz="2400" dirty="0" smtClean="0"/>
              <a:t>for each  (</a:t>
            </a:r>
            <a:r>
              <a:rPr lang="en-US" sz="2400" dirty="0" err="1" smtClean="0"/>
              <a:t>u,v</a:t>
            </a:r>
            <a:r>
              <a:rPr lang="en-US" sz="2400" dirty="0" smtClean="0"/>
              <a:t>)  </a:t>
            </a:r>
            <a:r>
              <a:rPr lang="en-US" sz="2400" dirty="0" err="1" smtClean="0"/>
              <a:t>s.t</a:t>
            </a:r>
            <a:r>
              <a:rPr lang="en-US" sz="2400" dirty="0" smtClean="0"/>
              <a:t>.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v) &gt; 0</a:t>
            </a:r>
          </a:p>
          <a:p>
            <a:pPr lvl="2"/>
            <a:r>
              <a:rPr lang="en-US" sz="2400" dirty="0" smtClean="0"/>
              <a:t>if  h(v) &lt; h’</a:t>
            </a:r>
          </a:p>
          <a:p>
            <a:pPr lvl="3"/>
            <a:r>
              <a:rPr lang="en-US" sz="2400" dirty="0" smtClean="0"/>
              <a:t>h’ = h(v)</a:t>
            </a:r>
          </a:p>
          <a:p>
            <a:pPr lvl="3"/>
            <a:r>
              <a:rPr lang="en-US" sz="2400" dirty="0" smtClean="0"/>
              <a:t>v’ = v	</a:t>
            </a:r>
          </a:p>
          <a:p>
            <a:pPr lvl="1"/>
            <a:r>
              <a:rPr lang="en-US" sz="2400" dirty="0" smtClean="0"/>
              <a:t>if  h(u) &gt;  h’</a:t>
            </a:r>
          </a:p>
          <a:p>
            <a:pPr lvl="2"/>
            <a:r>
              <a:rPr lang="en-US" sz="2400" dirty="0" smtClean="0"/>
              <a:t>d = min ( e’,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v’) )</a:t>
            </a:r>
          </a:p>
          <a:p>
            <a:pPr lvl="2"/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v’) 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v’) + d</a:t>
            </a:r>
          </a:p>
          <a:p>
            <a:pPr lvl="2"/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(v’, u) 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(v’, u) – d</a:t>
            </a:r>
          </a:p>
          <a:p>
            <a:pPr lvl="2"/>
            <a:r>
              <a:rPr lang="en-US" sz="2400" dirty="0" smtClean="0"/>
              <a:t>e(u) = e(u) – d</a:t>
            </a:r>
          </a:p>
          <a:p>
            <a:pPr lvl="2"/>
            <a:r>
              <a:rPr lang="en-US" sz="2400" dirty="0" smtClean="0"/>
              <a:t>e(v’) = e(v’) + d</a:t>
            </a:r>
          </a:p>
          <a:p>
            <a:pPr lvl="1"/>
            <a:r>
              <a:rPr lang="en-US" sz="2400" dirty="0" smtClean="0"/>
              <a:t>else</a:t>
            </a:r>
          </a:p>
          <a:p>
            <a:pPr lvl="2"/>
            <a:r>
              <a:rPr lang="en-US" sz="2400" dirty="0" smtClean="0"/>
              <a:t>h(u) = h’ + 1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4000" y="1219200"/>
            <a:ext cx="4419600" cy="5638800"/>
          </a:xfrm>
          <a:prstGeom prst="roundRect">
            <a:avLst>
              <a:gd name="adj" fmla="val 4406"/>
            </a:avLst>
          </a:prstGeo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while e(u) &gt; 0</a:t>
            </a:r>
          </a:p>
          <a:p>
            <a:pPr lvl="1"/>
            <a:r>
              <a:rPr lang="en-US" sz="2400" dirty="0" smtClean="0"/>
              <a:t>e’ = e(u)</a:t>
            </a:r>
          </a:p>
          <a:p>
            <a:pPr lvl="1"/>
            <a:r>
              <a:rPr lang="en-US" sz="2400" dirty="0" smtClean="0"/>
              <a:t>h’ = ∞</a:t>
            </a:r>
          </a:p>
          <a:p>
            <a:pPr lvl="1"/>
            <a:r>
              <a:rPr lang="en-US" sz="2400" dirty="0" smtClean="0"/>
              <a:t>for each  (</a:t>
            </a:r>
            <a:r>
              <a:rPr lang="en-US" sz="2400" dirty="0" err="1" smtClean="0"/>
              <a:t>u,v</a:t>
            </a:r>
            <a:r>
              <a:rPr lang="en-US" sz="2400" dirty="0" smtClean="0"/>
              <a:t>)  </a:t>
            </a:r>
            <a:r>
              <a:rPr lang="en-US" sz="2400" dirty="0" err="1" smtClean="0"/>
              <a:t>s.t</a:t>
            </a:r>
            <a:r>
              <a:rPr lang="en-US" sz="2400" dirty="0" smtClean="0"/>
              <a:t>.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v) &gt; 0</a:t>
            </a:r>
          </a:p>
          <a:p>
            <a:pPr lvl="2"/>
            <a:r>
              <a:rPr lang="en-US" sz="2400" dirty="0" smtClean="0"/>
              <a:t>if  h(v) &lt; h’</a:t>
            </a:r>
          </a:p>
          <a:p>
            <a:pPr lvl="3"/>
            <a:r>
              <a:rPr lang="en-US" sz="2400" dirty="0" smtClean="0"/>
              <a:t>h’ = h(v)</a:t>
            </a:r>
          </a:p>
          <a:p>
            <a:pPr lvl="3"/>
            <a:r>
              <a:rPr lang="en-US" sz="2400" dirty="0" smtClean="0"/>
              <a:t>v’ = v	</a:t>
            </a:r>
          </a:p>
          <a:p>
            <a:pPr lvl="1"/>
            <a:r>
              <a:rPr lang="en-US" sz="2400" dirty="0" smtClean="0"/>
              <a:t>if  h(u) &gt;  h’</a:t>
            </a:r>
          </a:p>
          <a:p>
            <a:pPr lvl="2"/>
            <a:r>
              <a:rPr lang="en-US" sz="2400" dirty="0" smtClean="0"/>
              <a:t>d = min ( e’,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v’) )</a:t>
            </a:r>
          </a:p>
          <a:p>
            <a:pPr lvl="2"/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v’) 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(u, v’) + d</a:t>
            </a:r>
          </a:p>
          <a:p>
            <a:pPr lvl="2"/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(v’, u) 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(v’, u) – d</a:t>
            </a:r>
          </a:p>
          <a:p>
            <a:pPr lvl="2"/>
            <a:r>
              <a:rPr lang="en-US" sz="2400" dirty="0" smtClean="0"/>
              <a:t>e(u) = e(u) – d</a:t>
            </a:r>
          </a:p>
          <a:p>
            <a:pPr lvl="2"/>
            <a:r>
              <a:rPr lang="en-US" sz="2400" dirty="0" smtClean="0"/>
              <a:t>e(v’) = e(v’) + d</a:t>
            </a:r>
          </a:p>
          <a:p>
            <a:pPr lvl="1"/>
            <a:r>
              <a:rPr lang="en-US" sz="2400" dirty="0" smtClean="0"/>
              <a:t>else</a:t>
            </a:r>
          </a:p>
          <a:p>
            <a:pPr lvl="2"/>
            <a:r>
              <a:rPr lang="en-US" sz="2400" dirty="0" smtClean="0"/>
              <a:t>h(u) = h’ + 1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12192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67800" y="12192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Seems rather chaotic? . . . Not really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52400" y="1371600"/>
            <a:ext cx="4419600" cy="5638800"/>
            <a:chOff x="304800" y="1219200"/>
            <a:chExt cx="4419600" cy="5638800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1219200"/>
              <a:ext cx="4419600" cy="5638800"/>
            </a:xfrm>
            <a:prstGeom prst="roundRect">
              <a:avLst>
                <a:gd name="adj" fmla="val 4406"/>
              </a:avLst>
            </a:prstGeom>
            <a:solidFill>
              <a:schemeClr val="accent4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while e(u) &gt; 0</a:t>
              </a:r>
            </a:p>
            <a:p>
              <a:pPr lvl="1"/>
              <a:r>
                <a:rPr lang="en-US" sz="2400" dirty="0" smtClean="0"/>
                <a:t>e’ = e(u)</a:t>
              </a:r>
            </a:p>
            <a:p>
              <a:pPr lvl="1"/>
              <a:r>
                <a:rPr lang="en-US" sz="2400" dirty="0" smtClean="0"/>
                <a:t>h’ = ∞</a:t>
              </a:r>
            </a:p>
            <a:p>
              <a:pPr lvl="1"/>
              <a:r>
                <a:rPr lang="en-US" sz="2400" dirty="0" smtClean="0"/>
                <a:t>for each  (</a:t>
              </a:r>
              <a:r>
                <a:rPr lang="en-US" sz="2400" dirty="0" err="1" smtClean="0"/>
                <a:t>u,v</a:t>
              </a:r>
              <a:r>
                <a:rPr lang="en-US" sz="2400" dirty="0" smtClean="0"/>
                <a:t>)  </a:t>
              </a:r>
              <a:r>
                <a:rPr lang="en-US" sz="2400" dirty="0" err="1" smtClean="0"/>
                <a:t>s.t</a:t>
              </a:r>
              <a:r>
                <a:rPr lang="en-US" sz="2400" dirty="0" smtClean="0"/>
                <a:t>.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(u, v) &gt; 0</a:t>
              </a:r>
            </a:p>
            <a:p>
              <a:pPr lvl="2"/>
              <a:r>
                <a:rPr lang="en-US" sz="2400" dirty="0" smtClean="0"/>
                <a:t>if  h(v) &lt; h’</a:t>
              </a:r>
            </a:p>
            <a:p>
              <a:pPr lvl="3"/>
              <a:r>
                <a:rPr lang="en-US" sz="2400" dirty="0" smtClean="0"/>
                <a:t>h’ = h(v)</a:t>
              </a:r>
            </a:p>
            <a:p>
              <a:pPr lvl="3"/>
              <a:r>
                <a:rPr lang="en-US" sz="2400" dirty="0" smtClean="0"/>
                <a:t>v’ = v	</a:t>
              </a:r>
            </a:p>
            <a:p>
              <a:pPr lvl="1"/>
              <a:r>
                <a:rPr lang="en-US" sz="2400" dirty="0" smtClean="0"/>
                <a:t>if  h(u) &gt;  h’</a:t>
              </a:r>
            </a:p>
            <a:p>
              <a:pPr lvl="2"/>
              <a:r>
                <a:rPr lang="en-US" sz="2400" dirty="0" smtClean="0"/>
                <a:t>d = min ( e’,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(u, v’) )</a:t>
              </a:r>
            </a:p>
            <a:p>
              <a:pPr lvl="2"/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(u, v’) =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(u, v’) + d</a:t>
              </a:r>
            </a:p>
            <a:p>
              <a:pPr lvl="2"/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(v’, u) =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(v’, u) – d</a:t>
              </a:r>
            </a:p>
            <a:p>
              <a:pPr lvl="2"/>
              <a:r>
                <a:rPr lang="en-US" sz="2400" dirty="0" smtClean="0"/>
                <a:t>e(u) = e(u) – d</a:t>
              </a:r>
            </a:p>
            <a:p>
              <a:pPr lvl="2"/>
              <a:r>
                <a:rPr lang="en-US" sz="2400" dirty="0" smtClean="0"/>
                <a:t>e(v’) = e(v’) + d</a:t>
              </a:r>
            </a:p>
            <a:p>
              <a:pPr lvl="1"/>
              <a:r>
                <a:rPr lang="en-US" sz="2400" dirty="0" smtClean="0"/>
                <a:t>else</a:t>
              </a:r>
            </a:p>
            <a:p>
              <a:pPr lvl="2"/>
              <a:r>
                <a:rPr lang="en-US" sz="2400" dirty="0" smtClean="0"/>
                <a:t>h(u) = h’ + 1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1676400"/>
              <a:ext cx="4114800" cy="2133600"/>
            </a:xfrm>
            <a:prstGeom prst="roundRect">
              <a:avLst/>
            </a:prstGeom>
            <a:solidFill>
              <a:schemeClr val="accent2">
                <a:lumMod val="75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200" y="3886200"/>
              <a:ext cx="4114800" cy="289560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638800" y="1813560"/>
            <a:ext cx="1463040" cy="548640"/>
          </a:xfrm>
          <a:prstGeom prst="roundRect">
            <a:avLst/>
          </a:prstGeom>
          <a:solidFill>
            <a:schemeClr val="accent2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38800" y="3032760"/>
            <a:ext cx="1463040" cy="548640"/>
          </a:xfrm>
          <a:prstGeom prst="round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589520" y="2407920"/>
            <a:ext cx="1463040" cy="548640"/>
          </a:xfrm>
          <a:prstGeom prst="roundRect">
            <a:avLst/>
          </a:prstGeom>
          <a:solidFill>
            <a:schemeClr val="accent2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89520" y="3642360"/>
            <a:ext cx="1463040" cy="548640"/>
          </a:xfrm>
          <a:prstGeom prst="round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654040" y="4572000"/>
            <a:ext cx="1463040" cy="548640"/>
          </a:xfrm>
          <a:prstGeom prst="roundRect">
            <a:avLst/>
          </a:prstGeom>
          <a:solidFill>
            <a:schemeClr val="accent2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54040" y="5181600"/>
            <a:ext cx="1463040" cy="548640"/>
          </a:xfrm>
          <a:prstGeom prst="round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604760" y="5715000"/>
            <a:ext cx="1463040" cy="548640"/>
          </a:xfrm>
          <a:prstGeom prst="roundRect">
            <a:avLst/>
          </a:prstGeom>
          <a:solidFill>
            <a:schemeClr val="accent2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04760" y="6324600"/>
            <a:ext cx="1463040" cy="548640"/>
          </a:xfrm>
          <a:prstGeom prst="round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35040" y="9144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85760" y="9144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8669398" y="30861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9164473" y="325612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8669398" y="57531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9164473" y="592312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10200" y="1600200"/>
            <a:ext cx="4419600" cy="26670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410200" y="4419600"/>
            <a:ext cx="4419600" cy="26670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7808671">
            <a:off x="4236096" y="3106867"/>
            <a:ext cx="1645920" cy="376889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3" name="Right Arrow 32"/>
          <p:cNvSpPr/>
          <p:nvPr/>
        </p:nvSpPr>
        <p:spPr>
          <a:xfrm rot="3780000">
            <a:off x="4233958" y="5379203"/>
            <a:ext cx="1645920" cy="376889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00" y="41148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An invariant property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	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3200" dirty="0" smtClean="0"/>
              <a:t>As long as </a:t>
            </a:r>
            <a:r>
              <a:rPr lang="en-US" sz="3200" dirty="0" err="1" smtClean="0"/>
              <a:t>c</a:t>
            </a:r>
            <a:r>
              <a:rPr lang="en-US" sz="3200" baseline="-25000" dirty="0" err="1" smtClean="0"/>
              <a:t>f</a:t>
            </a:r>
            <a:r>
              <a:rPr lang="en-US" sz="3200" dirty="0" smtClean="0"/>
              <a:t>(</a:t>
            </a:r>
            <a:r>
              <a:rPr lang="en-US" sz="3200" dirty="0" err="1" smtClean="0"/>
              <a:t>u,v</a:t>
            </a:r>
            <a:r>
              <a:rPr lang="en-US" sz="3200" dirty="0" smtClean="0"/>
              <a:t>) and e(u) are updated </a:t>
            </a:r>
            <a:r>
              <a:rPr lang="en-US" sz="3200" dirty="0" smtClean="0">
                <a:solidFill>
                  <a:schemeClr val="accent1"/>
                </a:solidFill>
              </a:rPr>
              <a:t>atomically</a:t>
            </a:r>
            <a:r>
              <a:rPr lang="en-US" sz="3200" dirty="0" smtClean="0"/>
              <a:t>, we always have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h(u) ≤ h(v) + 1 for any 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f</a:t>
            </a:r>
            <a:r>
              <a:rPr lang="en-US" sz="4000" dirty="0" smtClean="0"/>
              <a:t>(</a:t>
            </a:r>
            <a:r>
              <a:rPr lang="en-US" sz="4000" dirty="0" err="1" smtClean="0"/>
              <a:t>u,v</a:t>
            </a:r>
            <a:r>
              <a:rPr lang="en-US" sz="4000" dirty="0" smtClean="0"/>
              <a:t>) &gt; 0,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3200" u="sng" dirty="0" smtClean="0"/>
              <a:t>no matter how the threads are interleaved.</a:t>
            </a:r>
            <a:endParaRPr lang="en-US" sz="32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Optimality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any e(u) &gt; 0, then the algorithm will not terminate</a:t>
            </a:r>
          </a:p>
          <a:p>
            <a:pPr lvl="1">
              <a:buNone/>
            </a:pPr>
            <a:r>
              <a:rPr lang="en-US" sz="2600" dirty="0" smtClean="0"/>
              <a:t>	Property of the push and lift operations</a:t>
            </a:r>
          </a:p>
          <a:p>
            <a:pPr lvl="1">
              <a:buNone/>
            </a:pPr>
            <a:endParaRPr lang="en-US" sz="2600" dirty="0" smtClean="0"/>
          </a:p>
          <a:p>
            <a:r>
              <a:rPr lang="en-US" sz="3200" dirty="0" smtClean="0"/>
              <a:t>If the algorithm terminates, then there is no path from s to t in the residual graph</a:t>
            </a:r>
          </a:p>
          <a:p>
            <a:pPr lvl="1">
              <a:buNone/>
            </a:pPr>
            <a:r>
              <a:rPr lang="en-US" sz="2400" dirty="0" smtClean="0"/>
              <a:t>	Proof by contradiction, if such path exists, then the invariant property of function  f    has to be broken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3200" dirty="0" smtClean="0">
                <a:solidFill>
                  <a:schemeClr val="accent1"/>
                </a:solidFill>
              </a:rPr>
              <a:t>If the algorithm terminates,  it finds a maximum flow</a:t>
            </a:r>
          </a:p>
          <a:p>
            <a:pPr lvl="1">
              <a:buNone/>
            </a:pPr>
            <a:r>
              <a:rPr lang="en-US" sz="2600" dirty="0" smtClean="0"/>
              <a:t>	</a:t>
            </a:r>
            <a:r>
              <a:rPr lang="en-US" sz="2400" dirty="0" smtClean="0"/>
              <a:t>Termination implies all e(u)=0,   meaning this is a feasible flow.</a:t>
            </a:r>
          </a:p>
          <a:p>
            <a:pPr lvl="1">
              <a:buNone/>
            </a:pPr>
            <a:r>
              <a:rPr lang="en-US" sz="2400" dirty="0" smtClean="0"/>
              <a:t>	No path from s to t, by max-flow min-cut theorem, it has to be a maximum flow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Convergence of the algorithm </a:t>
            </a:r>
            <a:r>
              <a:rPr sz="2400" smtClean="0"/>
              <a:t>(complexity bound)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any u </a:t>
            </a:r>
            <a:r>
              <a:rPr lang="en-US" dirty="0" err="1" smtClean="0"/>
              <a:t>s.t</a:t>
            </a:r>
            <a:r>
              <a:rPr lang="en-US" dirty="0" smtClean="0"/>
              <a:t>. e(u) &gt; 0, there exists a path from u to s in the residual graph</a:t>
            </a:r>
          </a:p>
          <a:p>
            <a:pPr lvl="1">
              <a:buNone/>
            </a:pPr>
            <a:r>
              <a:rPr lang="en-US" sz="2000" dirty="0" smtClean="0"/>
              <a:t>	Property of network flow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The height of any vertex is less than 2|V| - 1</a:t>
            </a:r>
          </a:p>
          <a:p>
            <a:pPr lvl="1">
              <a:buNone/>
            </a:pPr>
            <a:r>
              <a:rPr lang="en-US" sz="2000" dirty="0" smtClean="0"/>
              <a:t>	The longest path can have at most |V| vertices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The total number of lift operations is bound by  2|V|</a:t>
            </a:r>
            <a:r>
              <a:rPr lang="en-US" baseline="30000" dirty="0" smtClean="0"/>
              <a:t>2</a:t>
            </a:r>
            <a:r>
              <a:rPr lang="en-US" dirty="0" smtClean="0"/>
              <a:t>-|V|</a:t>
            </a:r>
          </a:p>
          <a:p>
            <a:pPr lvl="1">
              <a:buNone/>
            </a:pPr>
            <a:r>
              <a:rPr lang="en-US" sz="2000" dirty="0" smtClean="0"/>
              <a:t>	Bound by the height of vertices</a:t>
            </a:r>
          </a:p>
          <a:p>
            <a:pPr lvl="1">
              <a:buNone/>
            </a:pPr>
            <a:endParaRPr lang="en-US" sz="1000" dirty="0" smtClean="0"/>
          </a:p>
          <a:p>
            <a:r>
              <a:rPr lang="en-US" dirty="0" smtClean="0"/>
              <a:t>The total number of saturated pushes is bound by  (2|V|-1)∙|E|</a:t>
            </a:r>
          </a:p>
          <a:p>
            <a:pPr lvl="1">
              <a:buNone/>
            </a:pPr>
            <a:r>
              <a:rPr lang="en-US" sz="2000" dirty="0" smtClean="0"/>
              <a:t>	Bound by the total number of lift operations</a:t>
            </a:r>
          </a:p>
          <a:p>
            <a:pPr lvl="1">
              <a:buNone/>
            </a:pPr>
            <a:endParaRPr lang="en-US" sz="1000" dirty="0" smtClean="0"/>
          </a:p>
          <a:p>
            <a:r>
              <a:rPr lang="en-US" dirty="0" smtClean="0"/>
              <a:t>The total number of un-saturated pushes is bound by  4|V|</a:t>
            </a:r>
            <a:r>
              <a:rPr lang="en-US" baseline="30000" dirty="0" smtClean="0"/>
              <a:t>2</a:t>
            </a:r>
            <a:r>
              <a:rPr lang="en-US" dirty="0" smtClean="0"/>
              <a:t> ∙|E|</a:t>
            </a:r>
          </a:p>
          <a:p>
            <a:pPr lvl="1">
              <a:buNone/>
            </a:pPr>
            <a:r>
              <a:rPr lang="en-US" sz="2000" dirty="0" smtClean="0"/>
              <a:t>	Bound by the number of lift and saturated pushes</a:t>
            </a:r>
          </a:p>
          <a:p>
            <a:pPr lvl="1">
              <a:buNone/>
            </a:pPr>
            <a:endParaRPr lang="en-US" sz="1000" dirty="0" smtClean="0"/>
          </a:p>
          <a:p>
            <a:r>
              <a:rPr lang="en-US" sz="3200" dirty="0" smtClean="0"/>
              <a:t>Therefore </a:t>
            </a:r>
            <a:r>
              <a:rPr lang="en-US" sz="3200" dirty="0" smtClean="0">
                <a:solidFill>
                  <a:schemeClr val="accent1"/>
                </a:solidFill>
              </a:rPr>
              <a:t>the algorithm terminates with O(|V|</a:t>
            </a:r>
            <a:r>
              <a:rPr lang="en-US" sz="3200" baseline="30000" dirty="0" smtClean="0">
                <a:solidFill>
                  <a:schemeClr val="accent1"/>
                </a:solidFill>
              </a:rPr>
              <a:t>2</a:t>
            </a:r>
            <a:r>
              <a:rPr lang="en-US" sz="3200" dirty="0" smtClean="0">
                <a:solidFill>
                  <a:schemeClr val="accent1"/>
                </a:solidFill>
              </a:rPr>
              <a:t> ∙|E|)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Lock-free termination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 algorithm terminates when e(u) = 0 for </a:t>
            </a:r>
            <a:r>
              <a:rPr lang="en-US" sz="2800" dirty="0" smtClean="0">
                <a:solidFill>
                  <a:schemeClr val="accent1"/>
                </a:solidFill>
              </a:rPr>
              <a:t>all</a:t>
            </a:r>
            <a:r>
              <a:rPr lang="en-US" sz="2800" dirty="0" smtClean="0"/>
              <a:t> u </a:t>
            </a:r>
            <a:r>
              <a:rPr lang="az-Cyrl-AZ" sz="2800" dirty="0" smtClean="0"/>
              <a:t>є</a:t>
            </a:r>
            <a:r>
              <a:rPr lang="en-US" sz="2800" dirty="0" smtClean="0"/>
              <a:t> V – {</a:t>
            </a:r>
            <a:r>
              <a:rPr lang="en-US" sz="2800" dirty="0" err="1" smtClean="0"/>
              <a:t>s,t</a:t>
            </a:r>
            <a:r>
              <a:rPr lang="en-US" sz="2800" dirty="0" smtClean="0"/>
              <a:t>}</a:t>
            </a:r>
          </a:p>
          <a:p>
            <a:pPr lvl="1"/>
            <a:r>
              <a:rPr lang="en-US" sz="2800" dirty="0" smtClean="0"/>
              <a:t>	e(u) = 0 at a single thread is </a:t>
            </a:r>
            <a:r>
              <a:rPr lang="en-US" sz="2800" dirty="0" smtClean="0">
                <a:solidFill>
                  <a:schemeClr val="accent1"/>
                </a:solidFill>
              </a:rPr>
              <a:t>insufficient</a:t>
            </a:r>
            <a:r>
              <a:rPr lang="en-US" sz="2800" dirty="0" smtClean="0"/>
              <a:t> to terminate the 	thread</a:t>
            </a:r>
          </a:p>
          <a:p>
            <a:endParaRPr lang="en-US" sz="3000" dirty="0" smtClean="0"/>
          </a:p>
          <a:p>
            <a:r>
              <a:rPr lang="en-US" sz="2800" dirty="0" smtClean="0"/>
              <a:t>An elegant solution:</a:t>
            </a:r>
          </a:p>
          <a:p>
            <a:pPr lvl="1"/>
            <a:r>
              <a:rPr lang="en-US" sz="2800" dirty="0" smtClean="0"/>
              <a:t>The net flow out of source s decreases monotonically</a:t>
            </a:r>
          </a:p>
          <a:p>
            <a:pPr lvl="1"/>
            <a:r>
              <a:rPr lang="en-US" sz="2800" dirty="0" smtClean="0"/>
              <a:t>The net flow into sink t increases monotonically</a:t>
            </a:r>
          </a:p>
          <a:p>
            <a:pPr lvl="1"/>
            <a:r>
              <a:rPr lang="en-US" sz="2800" dirty="0" smtClean="0"/>
              <a:t>When the two values become equal, we must have e(u) = 0 for all u </a:t>
            </a:r>
            <a:r>
              <a:rPr lang="az-Cyrl-AZ" sz="2800" dirty="0" smtClean="0"/>
              <a:t>є</a:t>
            </a:r>
            <a:r>
              <a:rPr lang="en-US" sz="2800" dirty="0" smtClean="0"/>
              <a:t> V – {</a:t>
            </a:r>
            <a:r>
              <a:rPr lang="en-US" sz="2800" dirty="0" err="1" smtClean="0"/>
              <a:t>s,t</a:t>
            </a:r>
            <a:r>
              <a:rPr lang="en-US" sz="2800" dirty="0" smtClean="0"/>
              <a:t>}, a necessary and sufficient termination condition.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Experimental results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1000" y="5105400"/>
            <a:ext cx="9220200" cy="1828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Execution results on 2-way SMP with  3.2GHz Intel Xeon Processors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4-thread results obtained when hyper-threading was enabled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 Hong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143000"/>
            <a:ext cx="4191000" cy="3657600"/>
            <a:chOff x="457200" y="3200400"/>
            <a:chExt cx="4191000" cy="3657600"/>
          </a:xfrm>
        </p:grpSpPr>
        <p:sp>
          <p:nvSpPr>
            <p:cNvPr id="14" name="Rounded Rectangle 13"/>
            <p:cNvSpPr/>
            <p:nvPr/>
          </p:nvSpPr>
          <p:spPr>
            <a:xfrm>
              <a:off x="457200" y="3200400"/>
              <a:ext cx="4191000" cy="3657600"/>
            </a:xfrm>
            <a:prstGeom prst="roundRect">
              <a:avLst>
                <a:gd name="adj" fmla="val 4825"/>
              </a:avLst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 smtClean="0"/>
            </a:p>
            <a:p>
              <a:pPr algn="ctr"/>
              <a:r>
                <a:rPr lang="en-US" dirty="0" smtClean="0"/>
                <a:t>Comparison Against Classical </a:t>
              </a:r>
            </a:p>
            <a:p>
              <a:pPr algn="ctr"/>
              <a:r>
                <a:rPr lang="en-US" dirty="0" smtClean="0"/>
                <a:t>Lock-Based Algorithm</a:t>
              </a:r>
              <a:endParaRPr lang="en-US" dirty="0"/>
            </a:p>
          </p:txBody>
        </p:sp>
        <p:pic>
          <p:nvPicPr>
            <p:cNvPr id="9" name="Picture 8" descr="lock_vs_lock_free.em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3352800"/>
              <a:ext cx="3738630" cy="2743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5410200" y="1143000"/>
            <a:ext cx="4267200" cy="3657600"/>
            <a:chOff x="381000" y="914400"/>
            <a:chExt cx="4267200" cy="3657600"/>
          </a:xfrm>
        </p:grpSpPr>
        <p:sp>
          <p:nvSpPr>
            <p:cNvPr id="15" name="Rounded Rectangle 14"/>
            <p:cNvSpPr/>
            <p:nvPr/>
          </p:nvSpPr>
          <p:spPr>
            <a:xfrm>
              <a:off x="381000" y="914400"/>
              <a:ext cx="4267200" cy="3657600"/>
            </a:xfrm>
            <a:prstGeom prst="roundRect">
              <a:avLst>
                <a:gd name="adj" fmla="val 4825"/>
              </a:avLst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Scalability of the </a:t>
              </a:r>
            </a:p>
            <a:p>
              <a:pPr algn="ctr"/>
              <a:r>
                <a:rPr lang="en-US" dirty="0" smtClean="0"/>
                <a:t>Lock-Free Algorithm</a:t>
              </a:r>
              <a:endParaRPr lang="en-US" dirty="0"/>
            </a:p>
          </p:txBody>
        </p:sp>
        <p:pic>
          <p:nvPicPr>
            <p:cNvPr id="12" name="Picture 11" descr="node_number.em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75" y="1066800"/>
              <a:ext cx="3738625" cy="2743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 lock-free multi-threaded algorithm for the max-flow problem</a:t>
            </a:r>
          </a:p>
          <a:p>
            <a:pPr lvl="1"/>
            <a:r>
              <a:rPr lang="en-US" dirty="0" smtClean="0"/>
              <a:t>having the same complexity bound as existing parallel algorithms</a:t>
            </a:r>
          </a:p>
          <a:p>
            <a:pPr lvl="1"/>
            <a:r>
              <a:rPr lang="en-US" dirty="0" smtClean="0"/>
              <a:t>eliminated lock usages thereby improving thread-level parallelism</a:t>
            </a:r>
          </a:p>
          <a:p>
            <a:pPr lvl="1"/>
            <a:r>
              <a:rPr lang="en-US" dirty="0" smtClean="0"/>
              <a:t>20% improvement over existing lock-based parallel algorithms</a:t>
            </a:r>
          </a:p>
          <a:p>
            <a:endParaRPr lang="en-US" dirty="0" smtClean="0"/>
          </a:p>
          <a:p>
            <a:r>
              <a:rPr lang="en-US" dirty="0" smtClean="0"/>
              <a:t>Results indicate the effectiveness of algorithmic method in reducing synchronization overheads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Load balancing across the threads: vertex to thread assignment, static or dynamic or hybrid?</a:t>
            </a:r>
          </a:p>
          <a:p>
            <a:pPr lvl="1"/>
            <a:r>
              <a:rPr lang="en-US" dirty="0" smtClean="0"/>
              <a:t>Optimize cache usages</a:t>
            </a:r>
          </a:p>
          <a:p>
            <a:pPr lvl="1"/>
            <a:r>
              <a:rPr lang="en-US" dirty="0" smtClean="0"/>
              <a:t>Reduce the  number of operations via global and gap </a:t>
            </a:r>
            <a:r>
              <a:rPr lang="en-US" dirty="0" err="1" smtClean="0"/>
              <a:t>relabling</a:t>
            </a:r>
            <a:endParaRPr lang="en-US" dirty="0" smtClean="0"/>
          </a:p>
          <a:p>
            <a:pPr lvl="1"/>
            <a:r>
              <a:rPr lang="en-US" dirty="0" smtClean="0"/>
              <a:t>What if edge capacities are floating-point?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Max-flow Problem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Bo Hong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3276600"/>
            <a:ext cx="685800" cy="685800"/>
            <a:chOff x="914400" y="3505200"/>
            <a:chExt cx="685800" cy="685800"/>
          </a:xfrm>
        </p:grpSpPr>
        <p:sp>
          <p:nvSpPr>
            <p:cNvPr id="5" name="Oval 4"/>
            <p:cNvSpPr/>
            <p:nvPr/>
          </p:nvSpPr>
          <p:spPr>
            <a:xfrm>
              <a:off x="914400" y="3505200"/>
              <a:ext cx="685800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rtlCol="0" anchor="b"/>
            <a:lstStyle/>
            <a:p>
              <a:pPr algn="ctr"/>
              <a:endParaRPr lang="en-US" sz="5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3544669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chemeClr val="bg1"/>
                  </a:solidFill>
                </a:rPr>
                <a:t>S</a:t>
              </a:r>
              <a:endParaRPr 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62800" y="3276600"/>
            <a:ext cx="685800" cy="685800"/>
            <a:chOff x="914400" y="3505200"/>
            <a:chExt cx="685800" cy="685800"/>
          </a:xfrm>
        </p:grpSpPr>
        <p:sp>
          <p:nvSpPr>
            <p:cNvPr id="12" name="Oval 11"/>
            <p:cNvSpPr/>
            <p:nvPr/>
          </p:nvSpPr>
          <p:spPr>
            <a:xfrm>
              <a:off x="914400" y="3505200"/>
              <a:ext cx="685800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rtlCol="0" anchor="b"/>
            <a:lstStyle/>
            <a:p>
              <a:pPr algn="ctr"/>
              <a:endParaRPr lang="en-US" sz="5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3544669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chemeClr val="bg1"/>
                  </a:solidFill>
                </a:rPr>
                <a:t>t</a:t>
              </a:r>
              <a:endParaRPr 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3600" y="1295400"/>
            <a:ext cx="685800" cy="685800"/>
            <a:chOff x="914400" y="3505200"/>
            <a:chExt cx="685800" cy="685800"/>
          </a:xfrm>
        </p:grpSpPr>
        <p:sp>
          <p:nvSpPr>
            <p:cNvPr id="15" name="Oval 14"/>
            <p:cNvSpPr/>
            <p:nvPr/>
          </p:nvSpPr>
          <p:spPr>
            <a:xfrm>
              <a:off x="914400" y="3505200"/>
              <a:ext cx="685800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rtlCol="0" anchor="b"/>
            <a:lstStyle/>
            <a:p>
              <a:pPr algn="ctr"/>
              <a:endParaRPr lang="en-US" sz="5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3544669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chemeClr val="bg1"/>
                  </a:solidFill>
                </a:rPr>
                <a:t>a</a:t>
              </a:r>
              <a:endParaRPr 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1400" y="5334000"/>
            <a:ext cx="685800" cy="685800"/>
            <a:chOff x="914400" y="3505200"/>
            <a:chExt cx="685800" cy="685800"/>
          </a:xfrm>
        </p:grpSpPr>
        <p:sp>
          <p:nvSpPr>
            <p:cNvPr id="18" name="Oval 17"/>
            <p:cNvSpPr/>
            <p:nvPr/>
          </p:nvSpPr>
          <p:spPr>
            <a:xfrm>
              <a:off x="914400" y="3505200"/>
              <a:ext cx="685800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rtlCol="0" anchor="b"/>
            <a:lstStyle/>
            <a:p>
              <a:pPr algn="ctr"/>
              <a:endParaRPr lang="en-US" sz="5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3544669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chemeClr val="bg1"/>
                  </a:solidFill>
                </a:rPr>
                <a:t>d</a:t>
              </a:r>
              <a:endParaRPr 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57800" y="1295400"/>
            <a:ext cx="685800" cy="685800"/>
            <a:chOff x="914400" y="3505200"/>
            <a:chExt cx="685800" cy="685800"/>
          </a:xfrm>
        </p:grpSpPr>
        <p:sp>
          <p:nvSpPr>
            <p:cNvPr id="21" name="Oval 20"/>
            <p:cNvSpPr/>
            <p:nvPr/>
          </p:nvSpPr>
          <p:spPr>
            <a:xfrm>
              <a:off x="914400" y="3505200"/>
              <a:ext cx="685800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rtlCol="0" anchor="b"/>
            <a:lstStyle/>
            <a:p>
              <a:pPr algn="ctr"/>
              <a:endParaRPr lang="en-US" sz="5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3544669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chemeClr val="bg1"/>
                  </a:solidFill>
                </a:rPr>
                <a:t>b</a:t>
              </a:r>
              <a:endParaRPr 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81400" y="3276600"/>
            <a:ext cx="685800" cy="685800"/>
            <a:chOff x="914400" y="3505200"/>
            <a:chExt cx="685800" cy="685800"/>
          </a:xfrm>
        </p:grpSpPr>
        <p:sp>
          <p:nvSpPr>
            <p:cNvPr id="24" name="Oval 23"/>
            <p:cNvSpPr/>
            <p:nvPr/>
          </p:nvSpPr>
          <p:spPr>
            <a:xfrm>
              <a:off x="914400" y="3505200"/>
              <a:ext cx="685800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rtlCol="0" anchor="b"/>
            <a:lstStyle/>
            <a:p>
              <a:pPr algn="ctr"/>
              <a:endParaRPr lang="en-US" sz="5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3544669"/>
              <a:ext cx="377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chemeClr val="bg1"/>
                  </a:solidFill>
                </a:rPr>
                <a:t>c</a:t>
              </a:r>
              <a:endParaRPr lang="en-US" sz="36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5400000" flipH="1" flipV="1">
            <a:off x="813967" y="1956967"/>
            <a:ext cx="1496266" cy="1343866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452267" y="2147467"/>
            <a:ext cx="1496266" cy="962866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1328317" y="3423816"/>
            <a:ext cx="1814933" cy="2691233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805067" y="1918867"/>
            <a:ext cx="1496266" cy="1420066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4014367" y="2033167"/>
            <a:ext cx="1496266" cy="1191466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67200" y="3861967"/>
            <a:ext cx="2996033" cy="1814933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19400" y="1638300"/>
            <a:ext cx="2438400" cy="158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61392" y="2514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81200" y="4191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57600" y="1066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124200" y="2133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00600" y="2514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00800" y="2057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48200" y="4267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38800" y="4114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dirty="0"/>
          </a:p>
        </p:txBody>
      </p:sp>
      <p:sp>
        <p:nvSpPr>
          <p:cNvPr id="70" name="Arc 69"/>
          <p:cNvSpPr/>
          <p:nvPr/>
        </p:nvSpPr>
        <p:spPr>
          <a:xfrm>
            <a:off x="3810000" y="3886200"/>
            <a:ext cx="762000" cy="1600200"/>
          </a:xfrm>
          <a:prstGeom prst="arc">
            <a:avLst>
              <a:gd name="adj1" fmla="val 16200000"/>
              <a:gd name="adj2" fmla="val 5193154"/>
            </a:avLst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flipH="1">
            <a:off x="3276600" y="3886200"/>
            <a:ext cx="762000" cy="1600200"/>
          </a:xfrm>
          <a:prstGeom prst="arc">
            <a:avLst>
              <a:gd name="adj1" fmla="val 16200000"/>
              <a:gd name="adj2" fmla="val 5193154"/>
            </a:avLst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276600" y="4267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4800600"/>
            <a:ext cx="410003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Find: </a:t>
            </a:r>
          </a:p>
          <a:p>
            <a:pPr lvl="1"/>
            <a:r>
              <a:rPr lang="en-US" sz="2400" dirty="0" smtClean="0"/>
              <a:t>maximum flow from s to t</a:t>
            </a:r>
          </a:p>
          <a:p>
            <a:endParaRPr lang="en-US" sz="1600" dirty="0" smtClean="0"/>
          </a:p>
          <a:p>
            <a:r>
              <a:rPr lang="en-US" sz="2400" dirty="0" smtClean="0"/>
              <a:t>Subject to: </a:t>
            </a:r>
          </a:p>
          <a:p>
            <a:pPr lvl="1"/>
            <a:r>
              <a:rPr lang="en-US" sz="2400" dirty="0" smtClean="0"/>
              <a:t>edge capacity constraints</a:t>
            </a:r>
          </a:p>
          <a:p>
            <a:pPr lvl="1"/>
            <a:r>
              <a:rPr lang="en-US" sz="2400" dirty="0" smtClean="0"/>
              <a:t>zero net-flow for u </a:t>
            </a:r>
            <a:r>
              <a:rPr lang="az-Cyrl-AZ" sz="2400" dirty="0" smtClean="0"/>
              <a:t>є</a:t>
            </a:r>
            <a:r>
              <a:rPr lang="en-US" sz="2400" dirty="0" smtClean="0"/>
              <a:t> V- {</a:t>
            </a:r>
            <a:r>
              <a:rPr lang="en-US" sz="2400" dirty="0" err="1" smtClean="0"/>
              <a:t>s,t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Existing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Algorithms</a:t>
            </a:r>
          </a:p>
          <a:p>
            <a:pPr lvl="1"/>
            <a:r>
              <a:rPr lang="en-US" dirty="0" smtClean="0"/>
              <a:t>Augmenting Path</a:t>
            </a:r>
          </a:p>
          <a:p>
            <a:pPr lvl="2"/>
            <a:r>
              <a:rPr lang="en-US" dirty="0" smtClean="0"/>
              <a:t>Ford-Fulkerson , pseudo-polynomial</a:t>
            </a:r>
          </a:p>
          <a:p>
            <a:pPr lvl="2"/>
            <a:r>
              <a:rPr lang="en-US" dirty="0" smtClean="0"/>
              <a:t>Edmonds and Karp, O(|V|∙|E|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Dinitz</a:t>
            </a:r>
            <a:r>
              <a:rPr lang="en-US" dirty="0" smtClean="0"/>
              <a:t>, O(|V|</a:t>
            </a:r>
            <a:r>
              <a:rPr lang="en-US" baseline="30000" dirty="0" smtClean="0"/>
              <a:t>2</a:t>
            </a:r>
            <a:r>
              <a:rPr lang="en-US" dirty="0" smtClean="0"/>
              <a:t>∙|E|)</a:t>
            </a:r>
          </a:p>
          <a:p>
            <a:pPr lvl="1"/>
            <a:r>
              <a:rPr lang="en-US" dirty="0" err="1" smtClean="0"/>
              <a:t>Preflow</a:t>
            </a:r>
            <a:r>
              <a:rPr lang="en-US" dirty="0" smtClean="0"/>
              <a:t> Push</a:t>
            </a:r>
          </a:p>
          <a:p>
            <a:pPr lvl="2"/>
            <a:r>
              <a:rPr lang="en-US" dirty="0" err="1" smtClean="0"/>
              <a:t>Karzanov</a:t>
            </a:r>
            <a:r>
              <a:rPr lang="en-US" dirty="0" smtClean="0"/>
              <a:t>, O(|V|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Push-</a:t>
            </a:r>
            <a:r>
              <a:rPr lang="en-US" dirty="0" err="1" smtClean="0"/>
              <a:t>Relabel</a:t>
            </a:r>
            <a:endParaRPr lang="en-US" dirty="0" smtClean="0"/>
          </a:p>
          <a:p>
            <a:pPr lvl="2"/>
            <a:r>
              <a:rPr lang="en-US" dirty="0" smtClean="0"/>
              <a:t>Goldberg, O(|V|</a:t>
            </a:r>
            <a:r>
              <a:rPr lang="en-US" baseline="30000" dirty="0" smtClean="0"/>
              <a:t>2</a:t>
            </a:r>
            <a:r>
              <a:rPr lang="en-US" dirty="0" smtClean="0"/>
              <a:t>∙|E|),        with dynamic trees O(|V| ∙ |E| ∙ log(|V|</a:t>
            </a:r>
            <a:r>
              <a:rPr lang="en-US" baseline="30000" dirty="0" smtClean="0"/>
              <a:t>2</a:t>
            </a:r>
            <a:r>
              <a:rPr lang="en-US" dirty="0" smtClean="0"/>
              <a:t>∙|E|)  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Parallel Algorithms</a:t>
            </a:r>
          </a:p>
          <a:p>
            <a:pPr lvl="1"/>
            <a:r>
              <a:rPr lang="en-US" dirty="0" err="1" smtClean="0"/>
              <a:t>Shiloach</a:t>
            </a:r>
            <a:r>
              <a:rPr lang="en-US" dirty="0" smtClean="0"/>
              <a:t>, etc. O(|V|</a:t>
            </a:r>
            <a:r>
              <a:rPr lang="en-US" baseline="30000" dirty="0" smtClean="0"/>
              <a:t>2</a:t>
            </a:r>
            <a:r>
              <a:rPr lang="en-US" dirty="0" smtClean="0"/>
              <a:t> ∙</a:t>
            </a:r>
            <a:r>
              <a:rPr lang="en-US" dirty="0" err="1" smtClean="0"/>
              <a:t>log|V</a:t>
            </a:r>
            <a:r>
              <a:rPr lang="en-US" dirty="0" smtClean="0"/>
              <a:t>| )     with   |V|-processor PRAM</a:t>
            </a:r>
          </a:p>
          <a:p>
            <a:pPr lvl="1"/>
            <a:r>
              <a:rPr lang="en-US" dirty="0" smtClean="0"/>
              <a:t>Goldberg, O(|V|</a:t>
            </a:r>
            <a:r>
              <a:rPr lang="en-US" baseline="30000" dirty="0" smtClean="0"/>
              <a:t>2</a:t>
            </a:r>
            <a:r>
              <a:rPr lang="en-US" dirty="0" smtClean="0"/>
              <a:t> ∙</a:t>
            </a:r>
            <a:r>
              <a:rPr lang="en-US" dirty="0" err="1" smtClean="0"/>
              <a:t>log|V</a:t>
            </a:r>
            <a:r>
              <a:rPr lang="en-US" dirty="0" smtClean="0"/>
              <a:t>| )     with   |V|-processor PRAM</a:t>
            </a:r>
          </a:p>
          <a:p>
            <a:pPr lvl="1"/>
            <a:r>
              <a:rPr lang="en-US" dirty="0" smtClean="0"/>
              <a:t>Anderson, etc.  Global relabeling</a:t>
            </a:r>
          </a:p>
          <a:p>
            <a:pPr lvl="1"/>
            <a:r>
              <a:rPr lang="en-US" dirty="0" smtClean="0"/>
              <a:t>Bader, etc.    Gap  relabeling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Two vertex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85800" y="2495490"/>
            <a:ext cx="3771900" cy="2426732"/>
            <a:chOff x="990600" y="1752600"/>
            <a:chExt cx="7543800" cy="4853464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757136"/>
              <a:ext cx="685800" cy="738664"/>
              <a:chOff x="914400" y="3452336"/>
              <a:chExt cx="685800" cy="73866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14400" y="3452336"/>
                <a:ext cx="57772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S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848600" y="3733800"/>
              <a:ext cx="685800" cy="762000"/>
              <a:chOff x="914400" y="3429000"/>
              <a:chExt cx="685800" cy="762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00780" y="3429000"/>
                <a:ext cx="5232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t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819400" y="1752600"/>
              <a:ext cx="685800" cy="762000"/>
              <a:chOff x="914400" y="3429000"/>
              <a:chExt cx="685800" cy="762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7424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a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67200" y="5867400"/>
              <a:ext cx="685800" cy="738664"/>
              <a:chOff x="914400" y="3505200"/>
              <a:chExt cx="685800" cy="7386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93624" y="35052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d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43600" y="1752600"/>
              <a:ext cx="685800" cy="762000"/>
              <a:chOff x="914400" y="3429000"/>
              <a:chExt cx="685800" cy="762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90600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67200" y="3733800"/>
              <a:ext cx="685800" cy="762000"/>
              <a:chOff x="914400" y="3429000"/>
              <a:chExt cx="685800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0600" y="3429000"/>
                <a:ext cx="5616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c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6" idx="7"/>
              <a:endCxn id="12" idx="3"/>
            </p:cNvCxnSpPr>
            <p:nvPr/>
          </p:nvCxnSpPr>
          <p:spPr>
            <a:xfrm rot="5400000" flipH="1" flipV="1">
              <a:off x="1499767" y="2490367"/>
              <a:ext cx="1496266" cy="1343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5"/>
              <a:endCxn id="21" idx="1"/>
            </p:cNvCxnSpPr>
            <p:nvPr/>
          </p:nvCxnSpPr>
          <p:spPr>
            <a:xfrm rot="16200000" flipH="1">
              <a:off x="3138067" y="2680867"/>
              <a:ext cx="1496266" cy="96286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5"/>
              <a:endCxn id="15" idx="2"/>
            </p:cNvCxnSpPr>
            <p:nvPr/>
          </p:nvCxnSpPr>
          <p:spPr>
            <a:xfrm rot="16200000" flipH="1">
              <a:off x="2014117" y="3957216"/>
              <a:ext cx="1814933" cy="26912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8" idx="5"/>
              <a:endCxn id="9" idx="1"/>
            </p:cNvCxnSpPr>
            <p:nvPr/>
          </p:nvCxnSpPr>
          <p:spPr>
            <a:xfrm rot="16200000" flipH="1">
              <a:off x="6490867" y="2452267"/>
              <a:ext cx="1496266" cy="14200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7"/>
              <a:endCxn id="18" idx="3"/>
            </p:cNvCxnSpPr>
            <p:nvPr/>
          </p:nvCxnSpPr>
          <p:spPr>
            <a:xfrm rot="5400000" flipH="1" flipV="1">
              <a:off x="4700167" y="2566567"/>
              <a:ext cx="1496266" cy="119146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  <a:endCxn id="9" idx="3"/>
            </p:cNvCxnSpPr>
            <p:nvPr/>
          </p:nvCxnSpPr>
          <p:spPr>
            <a:xfrm flipV="1">
              <a:off x="4953000" y="4395367"/>
              <a:ext cx="2996033" cy="18149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6"/>
              <a:endCxn id="18" idx="2"/>
            </p:cNvCxnSpPr>
            <p:nvPr/>
          </p:nvCxnSpPr>
          <p:spPr>
            <a:xfrm>
              <a:off x="3505200" y="2171700"/>
              <a:ext cx="2438400" cy="158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10000" y="2667000"/>
              <a:ext cx="6033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3048000"/>
              <a:ext cx="6033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4000" y="4800600"/>
              <a:ext cx="6033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sz="1400" dirty="0"/>
            </a:p>
          </p:txBody>
        </p:sp>
        <p:sp>
          <p:nvSpPr>
            <p:cNvPr id="38" name="Arc 37"/>
            <p:cNvSpPr/>
            <p:nvPr/>
          </p:nvSpPr>
          <p:spPr>
            <a:xfrm>
              <a:off x="44958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39624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4800600"/>
              <a:ext cx="6033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04800" y="5029200"/>
            <a:ext cx="441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Excessive flow: the net flow into a vertex</a:t>
            </a:r>
          </a:p>
          <a:p>
            <a:r>
              <a:rPr lang="en-US" dirty="0" smtClean="0"/>
              <a:t>e.g.    e(c) = 5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5638800" y="1371600"/>
            <a:ext cx="3771900" cy="3962400"/>
            <a:chOff x="5638800" y="2362200"/>
            <a:chExt cx="3771900" cy="3962400"/>
          </a:xfrm>
        </p:grpSpPr>
        <p:sp>
          <p:nvSpPr>
            <p:cNvPr id="78" name="Rectangle 77"/>
            <p:cNvSpPr/>
            <p:nvPr/>
          </p:nvSpPr>
          <p:spPr>
            <a:xfrm>
              <a:off x="8153400" y="2743200"/>
              <a:ext cx="228600" cy="1143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67800" y="3733800"/>
              <a:ext cx="228600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53200" y="2743200"/>
              <a:ext cx="228600" cy="2133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5638800" y="2362200"/>
              <a:ext cx="3771900" cy="2426732"/>
              <a:chOff x="990600" y="1752600"/>
              <a:chExt cx="7543800" cy="4853464"/>
            </a:xfrm>
          </p:grpSpPr>
          <p:grpSp>
            <p:nvGrpSpPr>
              <p:cNvPr id="44" name="Group 4"/>
              <p:cNvGrpSpPr/>
              <p:nvPr/>
            </p:nvGrpSpPr>
            <p:grpSpPr>
              <a:xfrm>
                <a:off x="990600" y="3757136"/>
                <a:ext cx="685800" cy="738664"/>
                <a:chOff x="914400" y="3452336"/>
                <a:chExt cx="685800" cy="738664"/>
              </a:xfrm>
            </p:grpSpPr>
            <p:sp>
              <p:nvSpPr>
                <p:cNvPr id="73" name="Oval 5"/>
                <p:cNvSpPr/>
                <p:nvPr/>
              </p:nvSpPr>
              <p:spPr>
                <a:xfrm>
                  <a:off x="914400" y="3505200"/>
                  <a:ext cx="685800" cy="6858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  <a:sp3d prstMaterial="translucentPowder">
                  <a:bevelT w="2032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tIns="0" rtlCol="0" anchor="b"/>
                <a:lstStyle/>
                <a:p>
                  <a:pPr algn="ctr"/>
                  <a:endParaRPr lang="en-US" sz="32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TextBox 6"/>
                <p:cNvSpPr txBox="1"/>
                <p:nvPr/>
              </p:nvSpPr>
              <p:spPr>
                <a:xfrm>
                  <a:off x="914400" y="3452336"/>
                  <a:ext cx="57772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i="1" dirty="0" smtClean="0">
                      <a:solidFill>
                        <a:schemeClr val="bg1"/>
                      </a:solidFill>
                    </a:rPr>
                    <a:t>S</a:t>
                  </a:r>
                  <a:endParaRPr lang="en-US" sz="18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" name="Group 7"/>
              <p:cNvGrpSpPr/>
              <p:nvPr/>
            </p:nvGrpSpPr>
            <p:grpSpPr>
              <a:xfrm>
                <a:off x="7848600" y="3733800"/>
                <a:ext cx="685800" cy="762000"/>
                <a:chOff x="914400" y="3429000"/>
                <a:chExt cx="685800" cy="7620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914400" y="3505200"/>
                  <a:ext cx="685800" cy="6858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  <a:sp3d prstMaterial="translucentPowder">
                  <a:bevelT w="2032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tIns="0" rtlCol="0" anchor="b"/>
                <a:lstStyle/>
                <a:p>
                  <a:pPr algn="ctr"/>
                  <a:endParaRPr lang="en-US" sz="32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00780" y="3429000"/>
                  <a:ext cx="52322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i="1" dirty="0" smtClean="0">
                      <a:solidFill>
                        <a:schemeClr val="bg1"/>
                      </a:solidFill>
                    </a:rPr>
                    <a:t>t</a:t>
                  </a:r>
                  <a:endParaRPr lang="en-US" sz="18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" name="Group 10"/>
              <p:cNvGrpSpPr/>
              <p:nvPr/>
            </p:nvGrpSpPr>
            <p:grpSpPr>
              <a:xfrm>
                <a:off x="2819400" y="1752600"/>
                <a:ext cx="685800" cy="762000"/>
                <a:chOff x="914400" y="3429000"/>
                <a:chExt cx="685800" cy="762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914400" y="3505200"/>
                  <a:ext cx="685800" cy="6858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  <a:sp3d prstMaterial="translucentPowder">
                  <a:bevelT w="2032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tIns="0" rtlCol="0" anchor="b"/>
                <a:lstStyle/>
                <a:p>
                  <a:pPr algn="ctr"/>
                  <a:endParaRPr lang="en-US" sz="32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17424" y="3429000"/>
                  <a:ext cx="6065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i="1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18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7" name="Group 13"/>
              <p:cNvGrpSpPr/>
              <p:nvPr/>
            </p:nvGrpSpPr>
            <p:grpSpPr>
              <a:xfrm>
                <a:off x="4267200" y="5867400"/>
                <a:ext cx="685800" cy="738664"/>
                <a:chOff x="914400" y="3505200"/>
                <a:chExt cx="685800" cy="738664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914400" y="3505200"/>
                  <a:ext cx="685800" cy="6858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  <a:sp3d prstMaterial="translucentPowder">
                  <a:bevelT w="2032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tIns="0" rtlCol="0" anchor="b"/>
                <a:lstStyle/>
                <a:p>
                  <a:pPr algn="ctr"/>
                  <a:endParaRPr lang="en-US" sz="32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993624" y="3505200"/>
                  <a:ext cx="6065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i="1" dirty="0" smtClean="0">
                      <a:solidFill>
                        <a:schemeClr val="bg1"/>
                      </a:solidFill>
                    </a:rPr>
                    <a:t>d</a:t>
                  </a:r>
                  <a:endParaRPr lang="en-US" sz="18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8" name="Group 16"/>
              <p:cNvGrpSpPr/>
              <p:nvPr/>
            </p:nvGrpSpPr>
            <p:grpSpPr>
              <a:xfrm>
                <a:off x="5943600" y="1752600"/>
                <a:ext cx="685800" cy="762000"/>
                <a:chOff x="914400" y="3429000"/>
                <a:chExt cx="685800" cy="7620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914400" y="3505200"/>
                  <a:ext cx="685800" cy="6858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  <a:sp3d prstMaterial="translucentPowder">
                  <a:bevelT w="2032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tIns="0" rtlCol="0" anchor="b"/>
                <a:lstStyle/>
                <a:p>
                  <a:pPr algn="ctr"/>
                  <a:endParaRPr lang="en-US" sz="32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990600" y="3429000"/>
                  <a:ext cx="6065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i="1" dirty="0" smtClean="0">
                      <a:solidFill>
                        <a:schemeClr val="bg1"/>
                      </a:solidFill>
                    </a:rPr>
                    <a:t>b</a:t>
                  </a:r>
                  <a:endParaRPr lang="en-US" sz="18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19"/>
              <p:cNvGrpSpPr/>
              <p:nvPr/>
            </p:nvGrpSpPr>
            <p:grpSpPr>
              <a:xfrm>
                <a:off x="4267200" y="3733800"/>
                <a:ext cx="685800" cy="762000"/>
                <a:chOff x="914400" y="3429000"/>
                <a:chExt cx="685800" cy="762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914400" y="3505200"/>
                  <a:ext cx="685800" cy="6858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  <a:sp3d prstMaterial="translucentPowder">
                  <a:bevelT w="2032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tIns="0" rtlCol="0" anchor="b"/>
                <a:lstStyle/>
                <a:p>
                  <a:pPr algn="ctr"/>
                  <a:endParaRPr lang="en-US" sz="32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90600" y="3429000"/>
                  <a:ext cx="561692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i="1" dirty="0" smtClean="0">
                      <a:solidFill>
                        <a:schemeClr val="bg1"/>
                      </a:solidFill>
                    </a:rPr>
                    <a:t>c</a:t>
                  </a:r>
                  <a:endParaRPr lang="en-US" sz="1800" i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endCxn id="69" idx="3"/>
              </p:cNvCxnSpPr>
              <p:nvPr/>
            </p:nvCxnSpPr>
            <p:spPr>
              <a:xfrm rot="5400000" flipH="1" flipV="1">
                <a:off x="1499767" y="2490367"/>
                <a:ext cx="1496266" cy="1343866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69" idx="5"/>
                <a:endCxn id="63" idx="1"/>
              </p:cNvCxnSpPr>
              <p:nvPr/>
            </p:nvCxnSpPr>
            <p:spPr>
              <a:xfrm rot="16200000" flipH="1">
                <a:off x="3138067" y="2680867"/>
                <a:ext cx="1496266" cy="962866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67" idx="2"/>
              </p:cNvCxnSpPr>
              <p:nvPr/>
            </p:nvCxnSpPr>
            <p:spPr>
              <a:xfrm rot="16200000" flipH="1">
                <a:off x="2014117" y="3957216"/>
                <a:ext cx="1814933" cy="2691233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65" idx="5"/>
                <a:endCxn id="71" idx="1"/>
              </p:cNvCxnSpPr>
              <p:nvPr/>
            </p:nvCxnSpPr>
            <p:spPr>
              <a:xfrm rot="16200000" flipH="1">
                <a:off x="6490867" y="2452267"/>
                <a:ext cx="1496266" cy="1420066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63" idx="7"/>
                <a:endCxn id="65" idx="3"/>
              </p:cNvCxnSpPr>
              <p:nvPr/>
            </p:nvCxnSpPr>
            <p:spPr>
              <a:xfrm rot="5400000" flipH="1" flipV="1">
                <a:off x="4700167" y="2566567"/>
                <a:ext cx="1496266" cy="1191466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7" idx="6"/>
                <a:endCxn id="71" idx="3"/>
              </p:cNvCxnSpPr>
              <p:nvPr/>
            </p:nvCxnSpPr>
            <p:spPr>
              <a:xfrm flipV="1">
                <a:off x="4953000" y="4395367"/>
                <a:ext cx="2996033" cy="1814933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9" idx="6"/>
                <a:endCxn id="65" idx="2"/>
              </p:cNvCxnSpPr>
              <p:nvPr/>
            </p:nvCxnSpPr>
            <p:spPr>
              <a:xfrm>
                <a:off x="3505200" y="2171700"/>
                <a:ext cx="2438400" cy="1588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810000" y="2667000"/>
                <a:ext cx="3694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dirty="0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4495800" y="4419600"/>
                <a:ext cx="762000" cy="1600200"/>
              </a:xfrm>
              <a:prstGeom prst="arc">
                <a:avLst>
                  <a:gd name="adj1" fmla="val 16200000"/>
                  <a:gd name="adj2" fmla="val 5193154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flipH="1">
                <a:off x="3962400" y="4419600"/>
                <a:ext cx="762000" cy="1600200"/>
              </a:xfrm>
              <a:prstGeom prst="arc">
                <a:avLst>
                  <a:gd name="adj1" fmla="val 16200000"/>
                  <a:gd name="adj2" fmla="val 5193154"/>
                </a:avLst>
              </a:prstGeom>
              <a:ln w="571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638800" y="3733800"/>
              <a:ext cx="228600" cy="259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15200" y="3733800"/>
              <a:ext cx="2286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15200" y="4800600"/>
              <a:ext cx="228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372490" y="5410200"/>
            <a:ext cx="445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vertex has an integer valued height</a:t>
            </a:r>
          </a:p>
          <a:p>
            <a:r>
              <a:rPr lang="en-US" dirty="0" smtClean="0"/>
              <a:t>e.g.         h(c) =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Existing parallel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Bo Hong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295400"/>
            <a:ext cx="228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295400"/>
            <a:ext cx="2286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2"/>
          <p:cNvGrpSpPr>
            <a:grpSpLocks noChangeAspect="1"/>
          </p:cNvGrpSpPr>
          <p:nvPr/>
        </p:nvGrpSpPr>
        <p:grpSpPr>
          <a:xfrm>
            <a:off x="762000" y="914400"/>
            <a:ext cx="3771900" cy="2426732"/>
            <a:chOff x="990600" y="1752600"/>
            <a:chExt cx="7543800" cy="4853464"/>
          </a:xfrm>
        </p:grpSpPr>
        <p:grpSp>
          <p:nvGrpSpPr>
            <p:cNvPr id="6" name="Group 4"/>
            <p:cNvGrpSpPr/>
            <p:nvPr/>
          </p:nvGrpSpPr>
          <p:grpSpPr>
            <a:xfrm>
              <a:off x="990600" y="3757136"/>
              <a:ext cx="685800" cy="738664"/>
              <a:chOff x="914400" y="3452336"/>
              <a:chExt cx="685800" cy="738664"/>
            </a:xfrm>
          </p:grpSpPr>
          <p:sp>
            <p:nvSpPr>
              <p:cNvPr id="38" name="Oval 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914400" y="3452336"/>
                <a:ext cx="57772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S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848600" y="3733800"/>
              <a:ext cx="685800" cy="762000"/>
              <a:chOff x="914400" y="3429000"/>
              <a:chExt cx="685800" cy="762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0780" y="3429000"/>
                <a:ext cx="5232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t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819400" y="1752600"/>
              <a:ext cx="685800" cy="762000"/>
              <a:chOff x="914400" y="3429000"/>
              <a:chExt cx="685800" cy="7620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17424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a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3"/>
            <p:cNvGrpSpPr/>
            <p:nvPr/>
          </p:nvGrpSpPr>
          <p:grpSpPr>
            <a:xfrm>
              <a:off x="4267200" y="5867400"/>
              <a:ext cx="685800" cy="738664"/>
              <a:chOff x="914400" y="3505200"/>
              <a:chExt cx="685800" cy="73866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93624" y="35052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d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6"/>
            <p:cNvGrpSpPr/>
            <p:nvPr/>
          </p:nvGrpSpPr>
          <p:grpSpPr>
            <a:xfrm>
              <a:off x="5943600" y="1752600"/>
              <a:ext cx="685800" cy="762000"/>
              <a:chOff x="914400" y="3429000"/>
              <a:chExt cx="685800" cy="762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0600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9"/>
            <p:cNvGrpSpPr/>
            <p:nvPr/>
          </p:nvGrpSpPr>
          <p:grpSpPr>
            <a:xfrm>
              <a:off x="4267200" y="3733800"/>
              <a:ext cx="685800" cy="762000"/>
              <a:chOff x="914400" y="3429000"/>
              <a:chExt cx="685800" cy="76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90600" y="3429000"/>
                <a:ext cx="5616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c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Arrow Connector 17"/>
            <p:cNvCxnSpPr>
              <a:endCxn id="34" idx="3"/>
            </p:cNvCxnSpPr>
            <p:nvPr/>
          </p:nvCxnSpPr>
          <p:spPr>
            <a:xfrm rot="5400000" flipH="1" flipV="1">
              <a:off x="1499767" y="2490367"/>
              <a:ext cx="1496266" cy="1343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4" idx="5"/>
            </p:cNvCxnSpPr>
            <p:nvPr/>
          </p:nvCxnSpPr>
          <p:spPr>
            <a:xfrm rot="16200000" flipH="1">
              <a:off x="3138066" y="2680864"/>
              <a:ext cx="1472034" cy="93863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32" idx="2"/>
            </p:cNvCxnSpPr>
            <p:nvPr/>
          </p:nvCxnSpPr>
          <p:spPr>
            <a:xfrm rot="16200000" flipH="1">
              <a:off x="2014117" y="3957216"/>
              <a:ext cx="1814933" cy="26912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0" idx="5"/>
              <a:endCxn id="36" idx="1"/>
            </p:cNvCxnSpPr>
            <p:nvPr/>
          </p:nvCxnSpPr>
          <p:spPr>
            <a:xfrm rot="16200000" flipH="1">
              <a:off x="6490867" y="2452267"/>
              <a:ext cx="1496266" cy="14200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8" idx="7"/>
              <a:endCxn id="30" idx="3"/>
            </p:cNvCxnSpPr>
            <p:nvPr/>
          </p:nvCxnSpPr>
          <p:spPr>
            <a:xfrm rot="5400000" flipH="1" flipV="1">
              <a:off x="4700167" y="2566567"/>
              <a:ext cx="1496266" cy="11914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2" idx="6"/>
              <a:endCxn id="36" idx="3"/>
            </p:cNvCxnSpPr>
            <p:nvPr/>
          </p:nvCxnSpPr>
          <p:spPr>
            <a:xfrm flipV="1">
              <a:off x="4953000" y="4395367"/>
              <a:ext cx="2996033" cy="18149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4" idx="6"/>
              <a:endCxn id="30" idx="2"/>
            </p:cNvCxnSpPr>
            <p:nvPr/>
          </p:nvCxnSpPr>
          <p:spPr>
            <a:xfrm>
              <a:off x="3505200" y="2171700"/>
              <a:ext cx="2438400" cy="158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10000" y="2667000"/>
              <a:ext cx="36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26" name="Arc 25"/>
            <p:cNvSpPr/>
            <p:nvPr/>
          </p:nvSpPr>
          <p:spPr>
            <a:xfrm>
              <a:off x="44958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39624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62000" y="2286000"/>
            <a:ext cx="1524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22860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400" y="32766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91000" y="22860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77201" y="1371600"/>
            <a:ext cx="228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7001" y="1371600"/>
            <a:ext cx="2286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42"/>
          <p:cNvGrpSpPr>
            <a:grpSpLocks noChangeAspect="1"/>
          </p:cNvGrpSpPr>
          <p:nvPr/>
        </p:nvGrpSpPr>
        <p:grpSpPr>
          <a:xfrm>
            <a:off x="5562601" y="990600"/>
            <a:ext cx="3771900" cy="2426732"/>
            <a:chOff x="990600" y="1752600"/>
            <a:chExt cx="7543800" cy="4853464"/>
          </a:xfrm>
        </p:grpSpPr>
        <p:grpSp>
          <p:nvGrpSpPr>
            <p:cNvPr id="16" name="Group 4"/>
            <p:cNvGrpSpPr/>
            <p:nvPr/>
          </p:nvGrpSpPr>
          <p:grpSpPr>
            <a:xfrm>
              <a:off x="990600" y="3757136"/>
              <a:ext cx="685800" cy="738664"/>
              <a:chOff x="914400" y="3452336"/>
              <a:chExt cx="685800" cy="738664"/>
            </a:xfrm>
          </p:grpSpPr>
          <p:sp>
            <p:nvSpPr>
              <p:cNvPr id="72" name="Oval 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6"/>
              <p:cNvSpPr txBox="1"/>
              <p:nvPr/>
            </p:nvSpPr>
            <p:spPr>
              <a:xfrm>
                <a:off x="914400" y="3452336"/>
                <a:ext cx="57772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S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7"/>
            <p:cNvGrpSpPr/>
            <p:nvPr/>
          </p:nvGrpSpPr>
          <p:grpSpPr>
            <a:xfrm>
              <a:off x="7848600" y="3733800"/>
              <a:ext cx="685800" cy="762000"/>
              <a:chOff x="914400" y="3429000"/>
              <a:chExt cx="685800" cy="7620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00780" y="3429000"/>
                <a:ext cx="5232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t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10"/>
            <p:cNvGrpSpPr/>
            <p:nvPr/>
          </p:nvGrpSpPr>
          <p:grpSpPr>
            <a:xfrm>
              <a:off x="2819400" y="1752600"/>
              <a:ext cx="685800" cy="762000"/>
              <a:chOff x="914400" y="3429000"/>
              <a:chExt cx="685800" cy="76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17424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a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13"/>
            <p:cNvGrpSpPr/>
            <p:nvPr/>
          </p:nvGrpSpPr>
          <p:grpSpPr>
            <a:xfrm>
              <a:off x="4267200" y="5867400"/>
              <a:ext cx="685800" cy="738664"/>
              <a:chOff x="914400" y="3505200"/>
              <a:chExt cx="685800" cy="73866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93624" y="35052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d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16"/>
            <p:cNvGrpSpPr/>
            <p:nvPr/>
          </p:nvGrpSpPr>
          <p:grpSpPr>
            <a:xfrm>
              <a:off x="5943600" y="1752600"/>
              <a:ext cx="685800" cy="762000"/>
              <a:chOff x="914400" y="3429000"/>
              <a:chExt cx="685800" cy="7620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90600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19"/>
            <p:cNvGrpSpPr/>
            <p:nvPr/>
          </p:nvGrpSpPr>
          <p:grpSpPr>
            <a:xfrm>
              <a:off x="4267200" y="3733800"/>
              <a:ext cx="685800" cy="762000"/>
              <a:chOff x="914400" y="3429000"/>
              <a:chExt cx="685800" cy="762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90600" y="3429000"/>
                <a:ext cx="5616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c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Straight Arrow Connector 51"/>
            <p:cNvCxnSpPr>
              <a:endCxn id="68" idx="3"/>
            </p:cNvCxnSpPr>
            <p:nvPr/>
          </p:nvCxnSpPr>
          <p:spPr>
            <a:xfrm rot="5400000" flipH="1" flipV="1">
              <a:off x="1499767" y="2490367"/>
              <a:ext cx="1496266" cy="1343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8" idx="5"/>
              <a:endCxn id="62" idx="1"/>
            </p:cNvCxnSpPr>
            <p:nvPr/>
          </p:nvCxnSpPr>
          <p:spPr>
            <a:xfrm rot="16200000" flipH="1">
              <a:off x="3138067" y="2680867"/>
              <a:ext cx="1496266" cy="962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66" idx="2"/>
            </p:cNvCxnSpPr>
            <p:nvPr/>
          </p:nvCxnSpPr>
          <p:spPr>
            <a:xfrm rot="16200000" flipH="1">
              <a:off x="2014117" y="3957216"/>
              <a:ext cx="1814933" cy="26912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4" idx="5"/>
              <a:endCxn id="70" idx="1"/>
            </p:cNvCxnSpPr>
            <p:nvPr/>
          </p:nvCxnSpPr>
          <p:spPr>
            <a:xfrm rot="16200000" flipH="1">
              <a:off x="6490867" y="2452267"/>
              <a:ext cx="1496266" cy="14200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2" idx="7"/>
              <a:endCxn id="64" idx="3"/>
            </p:cNvCxnSpPr>
            <p:nvPr/>
          </p:nvCxnSpPr>
          <p:spPr>
            <a:xfrm rot="5400000" flipH="1" flipV="1">
              <a:off x="4700167" y="2566567"/>
              <a:ext cx="1496266" cy="11914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6" idx="6"/>
              <a:endCxn id="70" idx="3"/>
            </p:cNvCxnSpPr>
            <p:nvPr/>
          </p:nvCxnSpPr>
          <p:spPr>
            <a:xfrm flipV="1">
              <a:off x="4953000" y="4395367"/>
              <a:ext cx="2996033" cy="18149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8" idx="6"/>
              <a:endCxn id="64" idx="2"/>
            </p:cNvCxnSpPr>
            <p:nvPr/>
          </p:nvCxnSpPr>
          <p:spPr>
            <a:xfrm>
              <a:off x="3505200" y="2171700"/>
              <a:ext cx="2438400" cy="158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10000" y="2667000"/>
              <a:ext cx="36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60" name="Arc 59"/>
            <p:cNvSpPr/>
            <p:nvPr/>
          </p:nvSpPr>
          <p:spPr>
            <a:xfrm>
              <a:off x="44958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 flipH="1">
              <a:off x="39624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Rectangle 8"/>
          <p:cNvSpPr/>
          <p:nvPr/>
        </p:nvSpPr>
        <p:spPr>
          <a:xfrm>
            <a:off x="5562601" y="2362200"/>
            <a:ext cx="1524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547169" y="3733800"/>
            <a:ext cx="39778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Lift: </a:t>
            </a:r>
          </a:p>
          <a:p>
            <a:pPr lvl="1"/>
            <a:r>
              <a:rPr lang="en-US" dirty="0" smtClean="0"/>
              <a:t>applicable when e(c)&gt;0 and 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c,x</a:t>
            </a:r>
            <a:r>
              <a:rPr lang="en-US" dirty="0" smtClean="0"/>
              <a:t>) &gt; 0 implies  h(x) ≥ h(c)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Lock v</a:t>
            </a:r>
          </a:p>
          <a:p>
            <a:pPr lvl="1"/>
            <a:r>
              <a:rPr lang="en-US" dirty="0" smtClean="0"/>
              <a:t>v = lowest such vertex x</a:t>
            </a:r>
          </a:p>
          <a:p>
            <a:pPr lvl="1"/>
            <a:r>
              <a:rPr lang="en-US" dirty="0" smtClean="0"/>
              <a:t>h(c) = h(v) + 1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Unlock v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39001" y="3352800"/>
            <a:ext cx="228599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9"/>
          <p:cNvSpPr/>
          <p:nvPr/>
        </p:nvSpPr>
        <p:spPr>
          <a:xfrm>
            <a:off x="7239000" y="2362200"/>
            <a:ext cx="228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991600" y="2362200"/>
            <a:ext cx="228599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9601" y="3657600"/>
            <a:ext cx="4800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Push: </a:t>
            </a:r>
          </a:p>
          <a:p>
            <a:pPr lvl="1"/>
            <a:r>
              <a:rPr lang="en-US" dirty="0" smtClean="0"/>
              <a:t>applicable when e(a)&gt;0 and </a:t>
            </a:r>
          </a:p>
          <a:p>
            <a:pPr lvl="1"/>
            <a:r>
              <a:rPr lang="en-US" dirty="0" smtClean="0"/>
              <a:t>there exists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&gt; 0 and h(v)=h(a)-1</a:t>
            </a:r>
          </a:p>
          <a:p>
            <a:r>
              <a:rPr lang="en-US" dirty="0" smtClean="0"/>
              <a:t>Actions: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Lock a and v</a:t>
            </a:r>
          </a:p>
          <a:p>
            <a:r>
              <a:rPr lang="en-US" dirty="0" smtClean="0"/>
              <a:t>         a-&gt;v still </a:t>
            </a:r>
            <a:r>
              <a:rPr lang="en-US" dirty="0" err="1" smtClean="0"/>
              <a:t>pushable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 = min( e(a),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 )</a:t>
            </a:r>
          </a:p>
          <a:p>
            <a:pPr lvl="1"/>
            <a:r>
              <a:rPr lang="en-US" dirty="0" smtClean="0"/>
              <a:t>e(a) = e(a) – d</a:t>
            </a:r>
          </a:p>
          <a:p>
            <a:pPr lvl="1"/>
            <a:r>
              <a:rPr lang="en-US" dirty="0" smtClean="0"/>
              <a:t>e(v) = e(v) + d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– d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v,a</a:t>
            </a:r>
            <a:r>
              <a:rPr lang="en-US" dirty="0" smtClean="0"/>
              <a:t>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v,a</a:t>
            </a:r>
            <a:r>
              <a:rPr lang="en-US" dirty="0" smtClean="0"/>
              <a:t>) + 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Unlock a and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81600" y="2667000"/>
            <a:ext cx="4343400" cy="4041648"/>
          </a:xfrm>
          <a:prstGeom prst="roundRect">
            <a:avLst>
              <a:gd name="adj" fmla="val 714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381000" y="2667000"/>
            <a:ext cx="4343400" cy="4038600"/>
          </a:xfrm>
          <a:prstGeom prst="roundRect">
            <a:avLst>
              <a:gd name="adj" fmla="val 5299"/>
            </a:avLst>
          </a:prstGeom>
          <a:effectLst>
            <a:glow rad="70000">
              <a:schemeClr val="accent4">
                <a:tint val="30000"/>
                <a:shade val="95000"/>
                <a:satMod val="300000"/>
                <a:alpha val="5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2895600" y="2743200"/>
            <a:ext cx="1676400" cy="3886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</a:t>
            </a:r>
          </a:p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Lock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x+1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Unlock</a:t>
            </a:r>
          </a:p>
          <a:p>
            <a:pPr algn="ctr"/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1066800" y="2743200"/>
            <a:ext cx="1676400" cy="3886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P1</a:t>
            </a:r>
          </a:p>
          <a:p>
            <a:pPr lvl="0" algn="ctr"/>
            <a:endParaRPr lang="en-US" sz="600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Lock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x+1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Unlock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Impact of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4" name="Footer Placeholder 1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5854568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6105702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6356837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6606765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6857900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7106620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7357754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7607682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7858817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8109951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8361086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8612221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8859734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9110869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9362003" y="6147866"/>
            <a:ext cx="1207" cy="5159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5603433" y="3281932"/>
            <a:ext cx="1207" cy="2938171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605848" y="3536977"/>
            <a:ext cx="54332" cy="147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5605848" y="4200387"/>
            <a:ext cx="54332" cy="147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5605848" y="4868221"/>
            <a:ext cx="54332" cy="147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5605848" y="5536054"/>
            <a:ext cx="54332" cy="147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603433" y="6199464"/>
            <a:ext cx="3758571" cy="147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4"/>
          <p:cNvSpPr>
            <a:spLocks/>
          </p:cNvSpPr>
          <p:nvPr/>
        </p:nvSpPr>
        <p:spPr bwMode="auto">
          <a:xfrm>
            <a:off x="5603433" y="2966444"/>
            <a:ext cx="3758571" cy="3181422"/>
          </a:xfrm>
          <a:custGeom>
            <a:avLst/>
            <a:gdLst/>
            <a:ahLst/>
            <a:cxnLst>
              <a:cxn ang="0">
                <a:pos x="0" y="2158"/>
              </a:cxn>
              <a:cxn ang="0">
                <a:pos x="208" y="2082"/>
              </a:cxn>
              <a:cxn ang="0">
                <a:pos x="416" y="1985"/>
              </a:cxn>
              <a:cxn ang="0">
                <a:pos x="624" y="1909"/>
              </a:cxn>
              <a:cxn ang="0">
                <a:pos x="831" y="1854"/>
              </a:cxn>
              <a:cxn ang="0">
                <a:pos x="1039" y="1817"/>
              </a:cxn>
              <a:cxn ang="0">
                <a:pos x="1245" y="1671"/>
              </a:cxn>
              <a:cxn ang="0">
                <a:pos x="1453" y="1362"/>
              </a:cxn>
              <a:cxn ang="0">
                <a:pos x="1660" y="1128"/>
              </a:cxn>
              <a:cxn ang="0">
                <a:pos x="1868" y="1062"/>
              </a:cxn>
              <a:cxn ang="0">
                <a:pos x="2076" y="1025"/>
              </a:cxn>
              <a:cxn ang="0">
                <a:pos x="2284" y="879"/>
              </a:cxn>
              <a:cxn ang="0">
                <a:pos x="2492" y="663"/>
              </a:cxn>
              <a:cxn ang="0">
                <a:pos x="2697" y="611"/>
              </a:cxn>
              <a:cxn ang="0">
                <a:pos x="2905" y="403"/>
              </a:cxn>
              <a:cxn ang="0">
                <a:pos x="3113" y="0"/>
              </a:cxn>
            </a:cxnLst>
            <a:rect l="0" t="0" r="r" b="b"/>
            <a:pathLst>
              <a:path w="3113" h="2158">
                <a:moveTo>
                  <a:pt x="0" y="2158"/>
                </a:moveTo>
                <a:lnTo>
                  <a:pt x="208" y="2082"/>
                </a:lnTo>
                <a:lnTo>
                  <a:pt x="416" y="1985"/>
                </a:lnTo>
                <a:lnTo>
                  <a:pt x="624" y="1909"/>
                </a:lnTo>
                <a:lnTo>
                  <a:pt x="831" y="1854"/>
                </a:lnTo>
                <a:lnTo>
                  <a:pt x="1039" y="1817"/>
                </a:lnTo>
                <a:lnTo>
                  <a:pt x="1245" y="1671"/>
                </a:lnTo>
                <a:lnTo>
                  <a:pt x="1453" y="1362"/>
                </a:lnTo>
                <a:lnTo>
                  <a:pt x="1660" y="1128"/>
                </a:lnTo>
                <a:lnTo>
                  <a:pt x="1868" y="1062"/>
                </a:lnTo>
                <a:lnTo>
                  <a:pt x="2076" y="1025"/>
                </a:lnTo>
                <a:lnTo>
                  <a:pt x="2284" y="879"/>
                </a:lnTo>
                <a:lnTo>
                  <a:pt x="2492" y="663"/>
                </a:lnTo>
                <a:lnTo>
                  <a:pt x="2697" y="611"/>
                </a:lnTo>
                <a:lnTo>
                  <a:pt x="2905" y="403"/>
                </a:lnTo>
                <a:lnTo>
                  <a:pt x="3113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35"/>
          <p:cNvSpPr>
            <a:spLocks/>
          </p:cNvSpPr>
          <p:nvPr/>
        </p:nvSpPr>
        <p:spPr bwMode="auto">
          <a:xfrm>
            <a:off x="5603433" y="3278984"/>
            <a:ext cx="3758571" cy="2854139"/>
          </a:xfrm>
          <a:custGeom>
            <a:avLst/>
            <a:gdLst/>
            <a:ahLst/>
            <a:cxnLst>
              <a:cxn ang="0">
                <a:pos x="0" y="1936"/>
              </a:cxn>
              <a:cxn ang="0">
                <a:pos x="208" y="1893"/>
              </a:cxn>
              <a:cxn ang="0">
                <a:pos x="416" y="1891"/>
              </a:cxn>
              <a:cxn ang="0">
                <a:pos x="624" y="1876"/>
              </a:cxn>
              <a:cxn ang="0">
                <a:pos x="831" y="1743"/>
              </a:cxn>
              <a:cxn ang="0">
                <a:pos x="1039" y="1617"/>
              </a:cxn>
              <a:cxn ang="0">
                <a:pos x="1245" y="1492"/>
              </a:cxn>
              <a:cxn ang="0">
                <a:pos x="1453" y="1317"/>
              </a:cxn>
              <a:cxn ang="0">
                <a:pos x="1660" y="1142"/>
              </a:cxn>
              <a:cxn ang="0">
                <a:pos x="1868" y="1037"/>
              </a:cxn>
              <a:cxn ang="0">
                <a:pos x="2076" y="983"/>
              </a:cxn>
              <a:cxn ang="0">
                <a:pos x="2284" y="876"/>
              </a:cxn>
              <a:cxn ang="0">
                <a:pos x="2492" y="658"/>
              </a:cxn>
              <a:cxn ang="0">
                <a:pos x="2697" y="593"/>
              </a:cxn>
              <a:cxn ang="0">
                <a:pos x="2905" y="393"/>
              </a:cxn>
              <a:cxn ang="0">
                <a:pos x="3113" y="0"/>
              </a:cxn>
            </a:cxnLst>
            <a:rect l="0" t="0" r="r" b="b"/>
            <a:pathLst>
              <a:path w="3113" h="1936">
                <a:moveTo>
                  <a:pt x="0" y="1936"/>
                </a:moveTo>
                <a:lnTo>
                  <a:pt x="208" y="1893"/>
                </a:lnTo>
                <a:lnTo>
                  <a:pt x="416" y="1891"/>
                </a:lnTo>
                <a:lnTo>
                  <a:pt x="624" y="1876"/>
                </a:lnTo>
                <a:lnTo>
                  <a:pt x="831" y="1743"/>
                </a:lnTo>
                <a:lnTo>
                  <a:pt x="1039" y="1617"/>
                </a:lnTo>
                <a:lnTo>
                  <a:pt x="1245" y="1492"/>
                </a:lnTo>
                <a:lnTo>
                  <a:pt x="1453" y="1317"/>
                </a:lnTo>
                <a:lnTo>
                  <a:pt x="1660" y="1142"/>
                </a:lnTo>
                <a:lnTo>
                  <a:pt x="1868" y="1037"/>
                </a:lnTo>
                <a:lnTo>
                  <a:pt x="2076" y="983"/>
                </a:lnTo>
                <a:lnTo>
                  <a:pt x="2284" y="876"/>
                </a:lnTo>
                <a:lnTo>
                  <a:pt x="2492" y="658"/>
                </a:lnTo>
                <a:lnTo>
                  <a:pt x="2697" y="593"/>
                </a:lnTo>
                <a:lnTo>
                  <a:pt x="2905" y="393"/>
                </a:lnTo>
                <a:lnTo>
                  <a:pt x="3113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5603433" y="6018132"/>
            <a:ext cx="3758571" cy="123837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208" y="0"/>
              </a:cxn>
              <a:cxn ang="0">
                <a:pos x="3113" y="0"/>
              </a:cxn>
            </a:cxnLst>
            <a:rect l="0" t="0" r="r" b="b"/>
            <a:pathLst>
              <a:path w="3113" h="84">
                <a:moveTo>
                  <a:pt x="0" y="84"/>
                </a:moveTo>
                <a:lnTo>
                  <a:pt x="208" y="0"/>
                </a:lnTo>
                <a:lnTo>
                  <a:pt x="3113" y="0"/>
                </a:lnTo>
              </a:path>
            </a:pathLst>
          </a:cu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5570834" y="6093319"/>
            <a:ext cx="126775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5573248" y="6103638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5824383" y="5991596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6075518" y="5848594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" name="Rectangle 56"/>
          <p:cNvSpPr>
            <a:spLocks noChangeArrowheads="1"/>
          </p:cNvSpPr>
          <p:nvPr/>
        </p:nvSpPr>
        <p:spPr bwMode="auto">
          <a:xfrm>
            <a:off x="6326653" y="5736551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577788" y="5653993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6827715" y="5599446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76435" y="5384207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7327570" y="4930139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578705" y="4583691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7829840" y="4486391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8079767" y="4431844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8330902" y="4216604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8582037" y="3898167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8833171" y="3822980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9081892" y="3516337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9331819" y="2922216"/>
            <a:ext cx="119531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otype Sorts" pitchFamily="2" charset="2"/>
              </a:rPr>
              <a:t>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Rectangle 69"/>
          <p:cNvSpPr>
            <a:spLocks noChangeArrowheads="1"/>
          </p:cNvSpPr>
          <p:nvPr/>
        </p:nvSpPr>
        <p:spPr bwMode="auto">
          <a:xfrm>
            <a:off x="5575663" y="6087422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Rectangle 70"/>
          <p:cNvSpPr>
            <a:spLocks noChangeArrowheads="1"/>
          </p:cNvSpPr>
          <p:nvPr/>
        </p:nvSpPr>
        <p:spPr bwMode="auto">
          <a:xfrm>
            <a:off x="5826798" y="6024029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6075518" y="6021081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6326653" y="6000441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6577788" y="5802892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6827715" y="5618612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7078850" y="5432857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7329985" y="5174864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7581119" y="4916871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7829840" y="4762075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7" name="Rectangle 79"/>
          <p:cNvSpPr>
            <a:spLocks noChangeArrowheads="1"/>
          </p:cNvSpPr>
          <p:nvPr/>
        </p:nvSpPr>
        <p:spPr bwMode="auto">
          <a:xfrm>
            <a:off x="8079767" y="4683940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8330902" y="4526196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9" name="Rectangle 81"/>
          <p:cNvSpPr>
            <a:spLocks noChangeArrowheads="1"/>
          </p:cNvSpPr>
          <p:nvPr/>
        </p:nvSpPr>
        <p:spPr bwMode="auto">
          <a:xfrm>
            <a:off x="8582037" y="4204810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Rectangle 82"/>
          <p:cNvSpPr>
            <a:spLocks noChangeArrowheads="1"/>
          </p:cNvSpPr>
          <p:nvPr/>
        </p:nvSpPr>
        <p:spPr bwMode="auto">
          <a:xfrm>
            <a:off x="8833171" y="4107510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1" name="Rectangle 83"/>
          <p:cNvSpPr>
            <a:spLocks noChangeArrowheads="1"/>
          </p:cNvSpPr>
          <p:nvPr/>
        </p:nvSpPr>
        <p:spPr bwMode="auto">
          <a:xfrm>
            <a:off x="9084306" y="3812661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" name="Rectangle 84"/>
          <p:cNvSpPr>
            <a:spLocks noChangeArrowheads="1"/>
          </p:cNvSpPr>
          <p:nvPr/>
        </p:nvSpPr>
        <p:spPr bwMode="auto">
          <a:xfrm>
            <a:off x="9334234" y="3234756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Monotype Sorts" pitchFamily="2" charset="2"/>
              </a:rPr>
              <a:t>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3" name="Rectangle 85"/>
          <p:cNvSpPr>
            <a:spLocks noChangeArrowheads="1"/>
          </p:cNvSpPr>
          <p:nvPr/>
        </p:nvSpPr>
        <p:spPr bwMode="auto">
          <a:xfrm>
            <a:off x="5573248" y="6097741"/>
            <a:ext cx="117116" cy="1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otype Sorts" pitchFamily="2" charset="2"/>
              </a:rPr>
              <a:t>u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4" name="Rectangle 86"/>
          <p:cNvSpPr>
            <a:spLocks noChangeArrowheads="1"/>
          </p:cNvSpPr>
          <p:nvPr/>
        </p:nvSpPr>
        <p:spPr bwMode="auto">
          <a:xfrm>
            <a:off x="5791784" y="5942946"/>
            <a:ext cx="3657151" cy="13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u </a:t>
            </a:r>
            <a:r>
              <a:rPr lang="en-US" sz="6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4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u </a:t>
            </a:r>
            <a:r>
              <a:rPr lang="en-US" sz="3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4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4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4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4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5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3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5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7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5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8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4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500" dirty="0" smtClean="0">
                <a:solidFill>
                  <a:srgbClr val="000000"/>
                </a:solidFill>
                <a:latin typeface="Monotype Sorts" pitchFamily="2" charset="2"/>
              </a:rPr>
              <a:t>  </a:t>
            </a:r>
            <a:r>
              <a:rPr lang="en-US" sz="2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r>
              <a:rPr lang="en-US" sz="300" dirty="0" smtClean="0">
                <a:solidFill>
                  <a:srgbClr val="000000"/>
                </a:solidFill>
                <a:latin typeface="Monotype Sorts" pitchFamily="2" charset="2"/>
              </a:rPr>
              <a:t> </a:t>
            </a:r>
            <a:r>
              <a:rPr lang="en-US" sz="100" dirty="0" smtClean="0">
                <a:solidFill>
                  <a:srgbClr val="000000"/>
                </a:solidFill>
                <a:latin typeface="Monotype Sorts" pitchFamily="2" charset="2"/>
              </a:rPr>
              <a:t>     </a:t>
            </a:r>
            <a:r>
              <a:rPr lang="en-US" sz="800" dirty="0" err="1" smtClean="0">
                <a:solidFill>
                  <a:srgbClr val="000000"/>
                </a:solidFill>
                <a:latin typeface="Monotype Sorts" pitchFamily="2" charset="2"/>
              </a:rPr>
              <a:t>u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85" name="Rectangle 88"/>
          <p:cNvSpPr>
            <a:spLocks noChangeArrowheads="1"/>
          </p:cNvSpPr>
          <p:nvPr/>
        </p:nvSpPr>
        <p:spPr bwMode="auto">
          <a:xfrm>
            <a:off x="6500515" y="6355734"/>
            <a:ext cx="1744663" cy="20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charset="0"/>
              </a:rPr>
              <a:t>Number of processors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 rot="16200000">
            <a:off x="5329143" y="4502549"/>
            <a:ext cx="109094" cy="11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7" name="Rectangle 90"/>
          <p:cNvSpPr>
            <a:spLocks noChangeArrowheads="1"/>
          </p:cNvSpPr>
          <p:nvPr/>
        </p:nvSpPr>
        <p:spPr bwMode="auto">
          <a:xfrm rot="16200000">
            <a:off x="4276925" y="4757548"/>
            <a:ext cx="2196626" cy="21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Lock acquisition time (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) 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 rot="16200000">
            <a:off x="5380068" y="4135391"/>
            <a:ext cx="0" cy="26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8062864" y="6226001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0" name="Rectangle 94"/>
          <p:cNvSpPr>
            <a:spLocks noChangeArrowheads="1"/>
          </p:cNvSpPr>
          <p:nvPr/>
        </p:nvSpPr>
        <p:spPr bwMode="auto">
          <a:xfrm>
            <a:off x="8565133" y="6226001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9063781" y="6226001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5518916" y="6136072"/>
            <a:ext cx="84517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5518916" y="5801418"/>
            <a:ext cx="84517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5518916" y="5468239"/>
            <a:ext cx="84517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" name="Rectangle 99"/>
          <p:cNvSpPr>
            <a:spLocks noChangeArrowheads="1"/>
          </p:cNvSpPr>
          <p:nvPr/>
        </p:nvSpPr>
        <p:spPr bwMode="auto">
          <a:xfrm>
            <a:off x="5518916" y="5138008"/>
            <a:ext cx="84517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6" name="Rectangle 100"/>
          <p:cNvSpPr>
            <a:spLocks noChangeArrowheads="1"/>
          </p:cNvSpPr>
          <p:nvPr/>
        </p:nvSpPr>
        <p:spPr bwMode="auto">
          <a:xfrm>
            <a:off x="5518916" y="4804828"/>
            <a:ext cx="84517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7" name="Rectangle 101"/>
          <p:cNvSpPr>
            <a:spLocks noChangeArrowheads="1"/>
          </p:cNvSpPr>
          <p:nvPr/>
        </p:nvSpPr>
        <p:spPr bwMode="auto">
          <a:xfrm>
            <a:off x="5474243" y="4470174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8" name="Rectangle 102"/>
          <p:cNvSpPr>
            <a:spLocks noChangeArrowheads="1"/>
          </p:cNvSpPr>
          <p:nvPr/>
        </p:nvSpPr>
        <p:spPr bwMode="auto">
          <a:xfrm>
            <a:off x="5474243" y="4136995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9" name="Rectangle 103"/>
          <p:cNvSpPr>
            <a:spLocks noChangeArrowheads="1"/>
          </p:cNvSpPr>
          <p:nvPr/>
        </p:nvSpPr>
        <p:spPr bwMode="auto">
          <a:xfrm>
            <a:off x="5474243" y="3806764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5474243" y="3473584"/>
            <a:ext cx="131604" cy="1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charset="0"/>
              </a:rPr>
              <a:t>16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5474243" y="3138931"/>
            <a:ext cx="0" cy="26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2" name="Rectangle 106"/>
          <p:cNvSpPr>
            <a:spLocks noChangeArrowheads="1"/>
          </p:cNvSpPr>
          <p:nvPr/>
        </p:nvSpPr>
        <p:spPr bwMode="auto">
          <a:xfrm>
            <a:off x="5474243" y="2805751"/>
            <a:ext cx="0" cy="26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3" name="Rectangle 111"/>
          <p:cNvSpPr>
            <a:spLocks noChangeArrowheads="1"/>
          </p:cNvSpPr>
          <p:nvPr/>
        </p:nvSpPr>
        <p:spPr bwMode="auto">
          <a:xfrm>
            <a:off x="6070688" y="2932536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4" name="Rectangle 119"/>
          <p:cNvSpPr>
            <a:spLocks noChangeArrowheads="1"/>
          </p:cNvSpPr>
          <p:nvPr/>
        </p:nvSpPr>
        <p:spPr bwMode="auto">
          <a:xfrm>
            <a:off x="7123523" y="3078486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5" name="Rectangle 120"/>
          <p:cNvSpPr>
            <a:spLocks noChangeArrowheads="1"/>
          </p:cNvSpPr>
          <p:nvPr/>
        </p:nvSpPr>
        <p:spPr bwMode="auto">
          <a:xfrm>
            <a:off x="7257542" y="3078486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6" name="Rectangle 121"/>
          <p:cNvSpPr>
            <a:spLocks noChangeArrowheads="1"/>
          </p:cNvSpPr>
          <p:nvPr/>
        </p:nvSpPr>
        <p:spPr bwMode="auto">
          <a:xfrm>
            <a:off x="7294971" y="3078486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7" name="Rectangle 124"/>
          <p:cNvSpPr>
            <a:spLocks noChangeArrowheads="1"/>
          </p:cNvSpPr>
          <p:nvPr/>
        </p:nvSpPr>
        <p:spPr bwMode="auto">
          <a:xfrm>
            <a:off x="6070688" y="3221488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8" name="Rectangle 126"/>
          <p:cNvSpPr>
            <a:spLocks noChangeArrowheads="1"/>
          </p:cNvSpPr>
          <p:nvPr/>
        </p:nvSpPr>
        <p:spPr bwMode="auto">
          <a:xfrm>
            <a:off x="7123523" y="3221488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9" name="Rectangle 130"/>
          <p:cNvSpPr>
            <a:spLocks noChangeArrowheads="1"/>
          </p:cNvSpPr>
          <p:nvPr/>
        </p:nvSpPr>
        <p:spPr bwMode="auto">
          <a:xfrm>
            <a:off x="5894411" y="3385130"/>
            <a:ext cx="0" cy="2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10" name="Rectangle 132"/>
          <p:cNvSpPr>
            <a:spLocks noChangeArrowheads="1"/>
          </p:cNvSpPr>
          <p:nvPr/>
        </p:nvSpPr>
        <p:spPr bwMode="auto">
          <a:xfrm>
            <a:off x="7585949" y="6223052"/>
            <a:ext cx="48295" cy="12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9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1" name="Rectangle 133"/>
          <p:cNvSpPr>
            <a:spLocks noChangeArrowheads="1"/>
          </p:cNvSpPr>
          <p:nvPr/>
        </p:nvSpPr>
        <p:spPr bwMode="auto">
          <a:xfrm>
            <a:off x="7084887" y="6223052"/>
            <a:ext cx="48295" cy="12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" name="Rectangle 134"/>
          <p:cNvSpPr>
            <a:spLocks noChangeArrowheads="1"/>
          </p:cNvSpPr>
          <p:nvPr/>
        </p:nvSpPr>
        <p:spPr bwMode="auto">
          <a:xfrm>
            <a:off x="6586239" y="6223052"/>
            <a:ext cx="48295" cy="12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3" name="Rectangle 135"/>
          <p:cNvSpPr>
            <a:spLocks noChangeArrowheads="1"/>
          </p:cNvSpPr>
          <p:nvPr/>
        </p:nvSpPr>
        <p:spPr bwMode="auto">
          <a:xfrm>
            <a:off x="6083970" y="6223052"/>
            <a:ext cx="48295" cy="12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7906" y="5642008"/>
            <a:ext cx="599735" cy="37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7906" y="4365699"/>
            <a:ext cx="731256" cy="37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5335523" y="1600200"/>
            <a:ext cx="3959352" cy="685800"/>
          </a:xfrm>
          <a:prstGeom prst="roundRect">
            <a:avLst>
              <a:gd name="adj" fmla="val 5299"/>
            </a:avLst>
          </a:prstGeom>
          <a:solidFill>
            <a:schemeClr val="accent4">
              <a:lumMod val="75000"/>
            </a:schemeClr>
          </a:solidFill>
          <a:effectLst>
            <a:glow rad="70000">
              <a:schemeClr val="accent4">
                <a:tint val="30000"/>
                <a:shade val="95000"/>
                <a:satMod val="300000"/>
                <a:alpha val="5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locks are expensive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71500" y="1600200"/>
            <a:ext cx="3962400" cy="685800"/>
          </a:xfrm>
          <a:prstGeom prst="roundRect">
            <a:avLst>
              <a:gd name="adj" fmla="val 5299"/>
            </a:avLst>
          </a:prstGeom>
          <a:solidFill>
            <a:schemeClr val="accent4">
              <a:lumMod val="75000"/>
            </a:schemeClr>
          </a:solidFill>
          <a:effectLst>
            <a:glow rad="70000">
              <a:schemeClr val="accent4">
                <a:tint val="30000"/>
                <a:shade val="95000"/>
                <a:satMod val="300000"/>
                <a:alpha val="5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Locks protect shared accesses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-169802" y="54483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6200000">
            <a:off x="325273" y="561832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143000" y="43434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x</a:t>
            </a:r>
          </a:p>
          <a:p>
            <a:pPr algn="ctr"/>
            <a:r>
              <a:rPr lang="en-US" dirty="0" smtClean="0"/>
              <a:t>Increase 1</a:t>
            </a:r>
          </a:p>
          <a:p>
            <a:pPr algn="ctr"/>
            <a:r>
              <a:rPr lang="en-US" dirty="0" smtClean="0"/>
              <a:t>Update x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971800" y="55626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x</a:t>
            </a:r>
          </a:p>
          <a:p>
            <a:pPr algn="ctr"/>
            <a:r>
              <a:rPr lang="en-US" dirty="0" smtClean="0"/>
              <a:t>Increase 1</a:t>
            </a:r>
          </a:p>
          <a:p>
            <a:pPr algn="ctr"/>
            <a:r>
              <a:rPr lang="en-US" dirty="0" smtClean="0"/>
              <a:t>Update x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90600" y="5410200"/>
            <a:ext cx="3657600" cy="76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90600" y="4191000"/>
            <a:ext cx="3657600" cy="76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New lock-free algoritm: model of the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SMP computer with multiple processors sharing the memory</a:t>
            </a:r>
          </a:p>
          <a:p>
            <a:pPr lvl="1"/>
            <a:r>
              <a:rPr lang="en-US" dirty="0" smtClean="0"/>
              <a:t>Multi-processor systems</a:t>
            </a:r>
          </a:p>
          <a:p>
            <a:pPr lvl="1"/>
            <a:r>
              <a:rPr lang="en-US" dirty="0" smtClean="0"/>
              <a:t>Multi-core systems</a:t>
            </a:r>
          </a:p>
          <a:p>
            <a:r>
              <a:rPr lang="en-US" dirty="0" smtClean="0"/>
              <a:t>Supports atomic ‘fetch-and-add’ instruction</a:t>
            </a:r>
          </a:p>
          <a:p>
            <a:r>
              <a:rPr lang="en-US" dirty="0" smtClean="0"/>
              <a:t>Supports sequential consistency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 Hong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0" y="3333690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P1</a:t>
            </a:r>
          </a:p>
          <a:p>
            <a:pPr lvl="0" algn="ctr"/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x+c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x+c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2200" y="3333690"/>
            <a:ext cx="1600200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P2</a:t>
            </a:r>
          </a:p>
          <a:p>
            <a:pPr lvl="0" algn="ctr"/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x+c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5200" y="5619690"/>
            <a:ext cx="27432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rgbClr val="0070C0"/>
                </a:solidFill>
              </a:rPr>
              <a:t>Eventual result</a:t>
            </a:r>
          </a:p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x ← x+c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+c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+c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Down Arrow 8"/>
          <p:cNvSpPr/>
          <p:nvPr/>
        </p:nvSpPr>
        <p:spPr>
          <a:xfrm rot="18000000">
            <a:off x="4074357" y="4083889"/>
            <a:ext cx="304800" cy="10972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3600000">
            <a:off x="5369824" y="4081798"/>
            <a:ext cx="304800" cy="10972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724400" y="4933890"/>
            <a:ext cx="304800" cy="685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6381690"/>
            <a:ext cx="611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matter how exactly the instructions were interleaved.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990600" y="5943600"/>
            <a:ext cx="3581400" cy="1219200"/>
          </a:xfrm>
          <a:prstGeom prst="rect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New algorithm: two basic lock-free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600200"/>
            <a:ext cx="228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600200"/>
            <a:ext cx="2286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>
            <a:grpSpLocks noChangeAspect="1"/>
          </p:cNvGrpSpPr>
          <p:nvPr/>
        </p:nvGrpSpPr>
        <p:grpSpPr>
          <a:xfrm>
            <a:off x="762000" y="1219200"/>
            <a:ext cx="3771900" cy="2426732"/>
            <a:chOff x="990600" y="1752600"/>
            <a:chExt cx="7543800" cy="4853464"/>
          </a:xfrm>
        </p:grpSpPr>
        <p:grpSp>
          <p:nvGrpSpPr>
            <p:cNvPr id="12" name="Group 4"/>
            <p:cNvGrpSpPr/>
            <p:nvPr/>
          </p:nvGrpSpPr>
          <p:grpSpPr>
            <a:xfrm>
              <a:off x="990600" y="3757136"/>
              <a:ext cx="685800" cy="738664"/>
              <a:chOff x="914400" y="3452336"/>
              <a:chExt cx="685800" cy="738664"/>
            </a:xfrm>
          </p:grpSpPr>
          <p:sp>
            <p:nvSpPr>
              <p:cNvPr id="38" name="Oval 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914400" y="3452336"/>
                <a:ext cx="57772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S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7"/>
            <p:cNvGrpSpPr/>
            <p:nvPr/>
          </p:nvGrpSpPr>
          <p:grpSpPr>
            <a:xfrm>
              <a:off x="7848600" y="3733800"/>
              <a:ext cx="685800" cy="762000"/>
              <a:chOff x="914400" y="3429000"/>
              <a:chExt cx="685800" cy="762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0780" y="3429000"/>
                <a:ext cx="5232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t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0"/>
            <p:cNvGrpSpPr/>
            <p:nvPr/>
          </p:nvGrpSpPr>
          <p:grpSpPr>
            <a:xfrm>
              <a:off x="2819400" y="1752600"/>
              <a:ext cx="685800" cy="762000"/>
              <a:chOff x="914400" y="3429000"/>
              <a:chExt cx="685800" cy="7620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17424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a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3"/>
            <p:cNvGrpSpPr/>
            <p:nvPr/>
          </p:nvGrpSpPr>
          <p:grpSpPr>
            <a:xfrm>
              <a:off x="4267200" y="5867400"/>
              <a:ext cx="685800" cy="738664"/>
              <a:chOff x="914400" y="3505200"/>
              <a:chExt cx="685800" cy="73866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93624" y="35052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d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5943600" y="1752600"/>
              <a:ext cx="685800" cy="762000"/>
              <a:chOff x="914400" y="3429000"/>
              <a:chExt cx="685800" cy="762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0600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9"/>
            <p:cNvGrpSpPr/>
            <p:nvPr/>
          </p:nvGrpSpPr>
          <p:grpSpPr>
            <a:xfrm>
              <a:off x="4267200" y="3733800"/>
              <a:ext cx="685800" cy="762000"/>
              <a:chOff x="914400" y="3429000"/>
              <a:chExt cx="685800" cy="76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90600" y="3429000"/>
                <a:ext cx="5616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c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Arrow Connector 17"/>
            <p:cNvCxnSpPr>
              <a:endCxn id="34" idx="3"/>
            </p:cNvCxnSpPr>
            <p:nvPr/>
          </p:nvCxnSpPr>
          <p:spPr>
            <a:xfrm rot="5400000" flipH="1" flipV="1">
              <a:off x="1499767" y="2490367"/>
              <a:ext cx="1496266" cy="1343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4" idx="5"/>
            </p:cNvCxnSpPr>
            <p:nvPr/>
          </p:nvCxnSpPr>
          <p:spPr>
            <a:xfrm rot="16200000" flipH="1">
              <a:off x="3138066" y="2680864"/>
              <a:ext cx="1472034" cy="93863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32" idx="2"/>
            </p:cNvCxnSpPr>
            <p:nvPr/>
          </p:nvCxnSpPr>
          <p:spPr>
            <a:xfrm rot="16200000" flipH="1">
              <a:off x="2014117" y="3957216"/>
              <a:ext cx="1814933" cy="26912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0" idx="5"/>
              <a:endCxn id="36" idx="1"/>
            </p:cNvCxnSpPr>
            <p:nvPr/>
          </p:nvCxnSpPr>
          <p:spPr>
            <a:xfrm rot="16200000" flipH="1">
              <a:off x="6490867" y="2452267"/>
              <a:ext cx="1496266" cy="14200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8" idx="7"/>
              <a:endCxn id="30" idx="3"/>
            </p:cNvCxnSpPr>
            <p:nvPr/>
          </p:nvCxnSpPr>
          <p:spPr>
            <a:xfrm rot="5400000" flipH="1" flipV="1">
              <a:off x="4700167" y="2566567"/>
              <a:ext cx="1496266" cy="11914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2" idx="6"/>
              <a:endCxn id="36" idx="3"/>
            </p:cNvCxnSpPr>
            <p:nvPr/>
          </p:nvCxnSpPr>
          <p:spPr>
            <a:xfrm flipV="1">
              <a:off x="4953000" y="4395367"/>
              <a:ext cx="2996033" cy="18149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4" idx="6"/>
              <a:endCxn id="30" idx="2"/>
            </p:cNvCxnSpPr>
            <p:nvPr/>
          </p:nvCxnSpPr>
          <p:spPr>
            <a:xfrm>
              <a:off x="3505200" y="2171700"/>
              <a:ext cx="2438400" cy="158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10000" y="2667000"/>
              <a:ext cx="36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26" name="Arc 25"/>
            <p:cNvSpPr/>
            <p:nvPr/>
          </p:nvSpPr>
          <p:spPr>
            <a:xfrm>
              <a:off x="44958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39624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62000" y="2590800"/>
            <a:ext cx="1524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25908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400" y="35814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91000" y="25908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77201" y="1676400"/>
            <a:ext cx="228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7001" y="1676400"/>
            <a:ext cx="2286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2"/>
          <p:cNvGrpSpPr>
            <a:grpSpLocks noChangeAspect="1"/>
          </p:cNvGrpSpPr>
          <p:nvPr/>
        </p:nvGrpSpPr>
        <p:grpSpPr>
          <a:xfrm>
            <a:off x="5562601" y="1295400"/>
            <a:ext cx="3771900" cy="2426732"/>
            <a:chOff x="990600" y="1752600"/>
            <a:chExt cx="7543800" cy="4853464"/>
          </a:xfrm>
        </p:grpSpPr>
        <p:grpSp>
          <p:nvGrpSpPr>
            <p:cNvPr id="46" name="Group 4"/>
            <p:cNvGrpSpPr/>
            <p:nvPr/>
          </p:nvGrpSpPr>
          <p:grpSpPr>
            <a:xfrm>
              <a:off x="990600" y="3757136"/>
              <a:ext cx="685800" cy="738664"/>
              <a:chOff x="914400" y="3452336"/>
              <a:chExt cx="685800" cy="738664"/>
            </a:xfrm>
          </p:grpSpPr>
          <p:sp>
            <p:nvSpPr>
              <p:cNvPr id="72" name="Oval 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6"/>
              <p:cNvSpPr txBox="1"/>
              <p:nvPr/>
            </p:nvSpPr>
            <p:spPr>
              <a:xfrm>
                <a:off x="914400" y="3452336"/>
                <a:ext cx="57772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S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7"/>
            <p:cNvGrpSpPr/>
            <p:nvPr/>
          </p:nvGrpSpPr>
          <p:grpSpPr>
            <a:xfrm>
              <a:off x="7848600" y="3733800"/>
              <a:ext cx="685800" cy="762000"/>
              <a:chOff x="914400" y="3429000"/>
              <a:chExt cx="685800" cy="7620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00780" y="3429000"/>
                <a:ext cx="5232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t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10"/>
            <p:cNvGrpSpPr/>
            <p:nvPr/>
          </p:nvGrpSpPr>
          <p:grpSpPr>
            <a:xfrm>
              <a:off x="2819400" y="1752600"/>
              <a:ext cx="685800" cy="762000"/>
              <a:chOff x="914400" y="3429000"/>
              <a:chExt cx="685800" cy="76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17424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a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13"/>
            <p:cNvGrpSpPr/>
            <p:nvPr/>
          </p:nvGrpSpPr>
          <p:grpSpPr>
            <a:xfrm>
              <a:off x="4267200" y="5867400"/>
              <a:ext cx="685800" cy="738664"/>
              <a:chOff x="914400" y="3505200"/>
              <a:chExt cx="685800" cy="73866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93624" y="35052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d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16"/>
            <p:cNvGrpSpPr/>
            <p:nvPr/>
          </p:nvGrpSpPr>
          <p:grpSpPr>
            <a:xfrm>
              <a:off x="5943600" y="1752600"/>
              <a:ext cx="685800" cy="762000"/>
              <a:chOff x="914400" y="3429000"/>
              <a:chExt cx="685800" cy="7620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90600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19"/>
            <p:cNvGrpSpPr/>
            <p:nvPr/>
          </p:nvGrpSpPr>
          <p:grpSpPr>
            <a:xfrm>
              <a:off x="4267200" y="3733800"/>
              <a:ext cx="685800" cy="762000"/>
              <a:chOff x="914400" y="3429000"/>
              <a:chExt cx="685800" cy="762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90600" y="3429000"/>
                <a:ext cx="5616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c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Straight Arrow Connector 51"/>
            <p:cNvCxnSpPr>
              <a:endCxn id="68" idx="3"/>
            </p:cNvCxnSpPr>
            <p:nvPr/>
          </p:nvCxnSpPr>
          <p:spPr>
            <a:xfrm rot="5400000" flipH="1" flipV="1">
              <a:off x="1499767" y="2490367"/>
              <a:ext cx="1496266" cy="1343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8" idx="5"/>
              <a:endCxn id="62" idx="1"/>
            </p:cNvCxnSpPr>
            <p:nvPr/>
          </p:nvCxnSpPr>
          <p:spPr>
            <a:xfrm rot="16200000" flipH="1">
              <a:off x="3138067" y="2680867"/>
              <a:ext cx="1496266" cy="962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66" idx="2"/>
            </p:cNvCxnSpPr>
            <p:nvPr/>
          </p:nvCxnSpPr>
          <p:spPr>
            <a:xfrm rot="16200000" flipH="1">
              <a:off x="2014117" y="3957216"/>
              <a:ext cx="1814933" cy="26912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4" idx="5"/>
              <a:endCxn id="70" idx="1"/>
            </p:cNvCxnSpPr>
            <p:nvPr/>
          </p:nvCxnSpPr>
          <p:spPr>
            <a:xfrm rot="16200000" flipH="1">
              <a:off x="6490867" y="2452267"/>
              <a:ext cx="1496266" cy="14200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2" idx="7"/>
              <a:endCxn id="64" idx="3"/>
            </p:cNvCxnSpPr>
            <p:nvPr/>
          </p:nvCxnSpPr>
          <p:spPr>
            <a:xfrm rot="5400000" flipH="1" flipV="1">
              <a:off x="4700167" y="2566567"/>
              <a:ext cx="1496266" cy="11914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6" idx="6"/>
              <a:endCxn id="70" idx="3"/>
            </p:cNvCxnSpPr>
            <p:nvPr/>
          </p:nvCxnSpPr>
          <p:spPr>
            <a:xfrm flipV="1">
              <a:off x="4953000" y="4395367"/>
              <a:ext cx="2996033" cy="18149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8" idx="6"/>
              <a:endCxn id="64" idx="2"/>
            </p:cNvCxnSpPr>
            <p:nvPr/>
          </p:nvCxnSpPr>
          <p:spPr>
            <a:xfrm>
              <a:off x="3505200" y="2171700"/>
              <a:ext cx="2438400" cy="158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10000" y="2667000"/>
              <a:ext cx="36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60" name="Arc 59"/>
            <p:cNvSpPr/>
            <p:nvPr/>
          </p:nvSpPr>
          <p:spPr>
            <a:xfrm>
              <a:off x="44958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 flipH="1">
              <a:off x="39624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Rectangle 8"/>
          <p:cNvSpPr/>
          <p:nvPr/>
        </p:nvSpPr>
        <p:spPr>
          <a:xfrm>
            <a:off x="5562601" y="2667000"/>
            <a:ext cx="1524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547169" y="4114800"/>
            <a:ext cx="3977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Lift: </a:t>
            </a:r>
          </a:p>
          <a:p>
            <a:pPr lvl="1"/>
            <a:r>
              <a:rPr lang="en-US" dirty="0" smtClean="0"/>
              <a:t>applicable when e(c)&gt;0 and 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c,x</a:t>
            </a:r>
            <a:r>
              <a:rPr lang="en-US" dirty="0" smtClean="0"/>
              <a:t>) &gt; 0 implies  h(x) ≥ h(c)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v = lowest such vertex x</a:t>
            </a:r>
          </a:p>
          <a:p>
            <a:pPr lvl="1"/>
            <a:r>
              <a:rPr lang="en-US" dirty="0" smtClean="0"/>
              <a:t>h(c) = h(v) + 1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39001" y="3657600"/>
            <a:ext cx="228599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9"/>
          <p:cNvSpPr/>
          <p:nvPr/>
        </p:nvSpPr>
        <p:spPr>
          <a:xfrm>
            <a:off x="7239000" y="2667000"/>
            <a:ext cx="228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239000" y="2667000"/>
            <a:ext cx="228599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991600" y="2667000"/>
            <a:ext cx="228599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9601" y="4038600"/>
            <a:ext cx="4419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Push: </a:t>
            </a:r>
          </a:p>
          <a:p>
            <a:pPr lvl="1"/>
            <a:r>
              <a:rPr lang="en-US" dirty="0" smtClean="0"/>
              <a:t>applicable when e(a)&gt;0 and </a:t>
            </a:r>
          </a:p>
          <a:p>
            <a:pPr lvl="1"/>
            <a:r>
              <a:rPr lang="en-US" dirty="0" smtClean="0"/>
              <a:t>there exists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a,x</a:t>
            </a:r>
            <a:r>
              <a:rPr lang="en-US" dirty="0" smtClean="0"/>
              <a:t>) &gt; 0 and h(x)&lt;h(a)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v = lowest such vertex x</a:t>
            </a:r>
          </a:p>
          <a:p>
            <a:pPr lvl="1"/>
            <a:r>
              <a:rPr lang="en-US" dirty="0" smtClean="0"/>
              <a:t>d = min( e(a),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 )</a:t>
            </a:r>
          </a:p>
          <a:p>
            <a:pPr lvl="1"/>
            <a:r>
              <a:rPr lang="en-US" dirty="0" smtClean="0"/>
              <a:t>e(a) = e(a) – d</a:t>
            </a:r>
          </a:p>
          <a:p>
            <a:pPr lvl="1"/>
            <a:r>
              <a:rPr lang="en-US" dirty="0" smtClean="0"/>
              <a:t>e(v) = e(v) + d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a,v</a:t>
            </a:r>
            <a:r>
              <a:rPr lang="en-US" dirty="0" smtClean="0"/>
              <a:t>) – d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v,a</a:t>
            </a:r>
            <a:r>
              <a:rPr lang="en-US" dirty="0" smtClean="0"/>
              <a:t>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v,a</a:t>
            </a:r>
            <a:r>
              <a:rPr lang="en-US" dirty="0" smtClean="0"/>
              <a:t>) +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F1D71-080B-4EBE-9A93-9447BCEFDE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Bo Hong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1000" y="914400"/>
            <a:ext cx="9677400" cy="5867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Initialize h(u), e(u), and f(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2800" dirty="0" smtClean="0"/>
              <a:t>	h(s) = |V|</a:t>
            </a:r>
          </a:p>
          <a:p>
            <a:pPr lvl="1">
              <a:buNone/>
            </a:pPr>
            <a:r>
              <a:rPr lang="en-US" sz="2800" dirty="0" smtClean="0"/>
              <a:t>	h(u) = 0   for u </a:t>
            </a:r>
            <a:r>
              <a:rPr lang="az-Cyrl-AZ" sz="2800" dirty="0" smtClean="0"/>
              <a:t>є</a:t>
            </a:r>
            <a:r>
              <a:rPr lang="en-US" sz="2800" dirty="0" smtClean="0"/>
              <a:t> V – {s}</a:t>
            </a:r>
          </a:p>
          <a:p>
            <a:pPr lvl="1">
              <a:buNone/>
            </a:pPr>
            <a:r>
              <a:rPr lang="en-US" sz="2800" dirty="0" smtClean="0"/>
              <a:t>	f(</a:t>
            </a:r>
            <a:r>
              <a:rPr lang="en-US" sz="2800" dirty="0" err="1" smtClean="0"/>
              <a:t>s,u</a:t>
            </a:r>
            <a:r>
              <a:rPr lang="en-US" sz="2800" dirty="0" smtClean="0"/>
              <a:t>) = c(</a:t>
            </a:r>
            <a:r>
              <a:rPr lang="en-US" sz="2800" dirty="0" err="1" smtClean="0"/>
              <a:t>s,u</a:t>
            </a:r>
            <a:r>
              <a:rPr lang="en-US" sz="2800" dirty="0" smtClean="0"/>
              <a:t>) </a:t>
            </a:r>
          </a:p>
          <a:p>
            <a:pPr lvl="1">
              <a:buNone/>
            </a:pPr>
            <a:r>
              <a:rPr lang="en-US" sz="2800" dirty="0" smtClean="0"/>
              <a:t>	e(u) = c(</a:t>
            </a:r>
            <a:r>
              <a:rPr lang="en-US" sz="2800" dirty="0" err="1" smtClean="0"/>
              <a:t>s,u</a:t>
            </a:r>
            <a:r>
              <a:rPr lang="en-US" sz="2800" dirty="0" smtClean="0"/>
              <a:t>)</a:t>
            </a:r>
          </a:p>
          <a:p>
            <a:pPr lvl="1">
              <a:buNone/>
            </a:pPr>
            <a:r>
              <a:rPr lang="en-US" sz="2800" dirty="0" smtClean="0"/>
              <a:t>	f(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0, otherwise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there exists applicable push or lift operations</a:t>
            </a:r>
          </a:p>
          <a:p>
            <a:pPr lvl="1">
              <a:buNone/>
            </a:pPr>
            <a:r>
              <a:rPr lang="en-US" sz="2800" dirty="0" smtClean="0"/>
              <a:t>	execute the push or lift operations </a:t>
            </a:r>
            <a:r>
              <a:rPr lang="en-US" sz="2800" dirty="0" smtClean="0">
                <a:solidFill>
                  <a:srgbClr val="FFC000"/>
                </a:solidFill>
              </a:rPr>
              <a:t>asynchronously</a:t>
            </a:r>
            <a:endParaRPr lang="en-US" sz="2800" dirty="0">
              <a:solidFill>
                <a:srgbClr val="FFC000"/>
              </a:solidFill>
            </a:endParaRPr>
          </a:p>
        </p:txBody>
      </p:sp>
      <p:grpSp>
        <p:nvGrpSpPr>
          <p:cNvPr id="7" name="Group 42"/>
          <p:cNvGrpSpPr>
            <a:grpSpLocks noChangeAspect="1"/>
          </p:cNvGrpSpPr>
          <p:nvPr/>
        </p:nvGrpSpPr>
        <p:grpSpPr>
          <a:xfrm>
            <a:off x="5562601" y="2145268"/>
            <a:ext cx="3771900" cy="2426732"/>
            <a:chOff x="990600" y="1752600"/>
            <a:chExt cx="7543800" cy="4853464"/>
          </a:xfrm>
        </p:grpSpPr>
        <p:grpSp>
          <p:nvGrpSpPr>
            <p:cNvPr id="8" name="Group 7"/>
            <p:cNvGrpSpPr/>
            <p:nvPr/>
          </p:nvGrpSpPr>
          <p:grpSpPr>
            <a:xfrm>
              <a:off x="990600" y="3757136"/>
              <a:ext cx="685800" cy="738664"/>
              <a:chOff x="914400" y="3452336"/>
              <a:chExt cx="685800" cy="738664"/>
            </a:xfrm>
          </p:grpSpPr>
          <p:sp>
            <p:nvSpPr>
              <p:cNvPr id="34" name="Oval 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914400" y="3452336"/>
                <a:ext cx="57772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S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7"/>
            <p:cNvGrpSpPr/>
            <p:nvPr/>
          </p:nvGrpSpPr>
          <p:grpSpPr>
            <a:xfrm>
              <a:off x="7848600" y="3733800"/>
              <a:ext cx="685800" cy="762000"/>
              <a:chOff x="914400" y="3429000"/>
              <a:chExt cx="685800" cy="7620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0780" y="3429000"/>
                <a:ext cx="5232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t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2819400" y="1752600"/>
              <a:ext cx="685800" cy="762000"/>
              <a:chOff x="914400" y="3429000"/>
              <a:chExt cx="685800" cy="762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7424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a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>
              <a:off x="4267200" y="5867400"/>
              <a:ext cx="685800" cy="738664"/>
              <a:chOff x="914400" y="3505200"/>
              <a:chExt cx="685800" cy="73866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93624" y="35052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d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6"/>
            <p:cNvGrpSpPr/>
            <p:nvPr/>
          </p:nvGrpSpPr>
          <p:grpSpPr>
            <a:xfrm>
              <a:off x="5943600" y="1752600"/>
              <a:ext cx="685800" cy="762000"/>
              <a:chOff x="914400" y="3429000"/>
              <a:chExt cx="685800" cy="7620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90600" y="3429000"/>
                <a:ext cx="6065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9"/>
            <p:cNvGrpSpPr/>
            <p:nvPr/>
          </p:nvGrpSpPr>
          <p:grpSpPr>
            <a:xfrm>
              <a:off x="4267200" y="3733800"/>
              <a:ext cx="685800" cy="762000"/>
              <a:chOff x="914400" y="3429000"/>
              <a:chExt cx="685800" cy="762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05200"/>
                <a:ext cx="685800" cy="685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b"/>
              <a:lstStyle/>
              <a:p>
                <a:pPr algn="ctr"/>
                <a:endParaRPr lang="en-US" sz="3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0600" y="3429000"/>
                <a:ext cx="5616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c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endCxn id="30" idx="3"/>
            </p:cNvCxnSpPr>
            <p:nvPr/>
          </p:nvCxnSpPr>
          <p:spPr>
            <a:xfrm rot="5400000" flipH="1" flipV="1">
              <a:off x="1499767" y="2490367"/>
              <a:ext cx="1496266" cy="134386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0" idx="5"/>
              <a:endCxn id="24" idx="1"/>
            </p:cNvCxnSpPr>
            <p:nvPr/>
          </p:nvCxnSpPr>
          <p:spPr>
            <a:xfrm rot="16200000" flipH="1">
              <a:off x="3138067" y="2680867"/>
              <a:ext cx="1496266" cy="9628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8" idx="2"/>
            </p:cNvCxnSpPr>
            <p:nvPr/>
          </p:nvCxnSpPr>
          <p:spPr>
            <a:xfrm rot="16200000" flipH="1">
              <a:off x="2014117" y="3957216"/>
              <a:ext cx="1814933" cy="269123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32" idx="1"/>
            </p:cNvCxnSpPr>
            <p:nvPr/>
          </p:nvCxnSpPr>
          <p:spPr>
            <a:xfrm rot="16200000" flipH="1">
              <a:off x="6490867" y="2452267"/>
              <a:ext cx="1496266" cy="14200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7"/>
              <a:endCxn id="26" idx="3"/>
            </p:cNvCxnSpPr>
            <p:nvPr/>
          </p:nvCxnSpPr>
          <p:spPr>
            <a:xfrm rot="5400000" flipH="1" flipV="1">
              <a:off x="4700167" y="2566567"/>
              <a:ext cx="1496266" cy="119146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8" idx="6"/>
              <a:endCxn id="32" idx="3"/>
            </p:cNvCxnSpPr>
            <p:nvPr/>
          </p:nvCxnSpPr>
          <p:spPr>
            <a:xfrm flipV="1">
              <a:off x="4953000" y="4395367"/>
              <a:ext cx="2996033" cy="18149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0" idx="6"/>
              <a:endCxn id="26" idx="2"/>
            </p:cNvCxnSpPr>
            <p:nvPr/>
          </p:nvCxnSpPr>
          <p:spPr>
            <a:xfrm>
              <a:off x="3505200" y="2171700"/>
              <a:ext cx="2438400" cy="158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10000" y="2667000"/>
              <a:ext cx="36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44958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 flipH="1">
              <a:off x="3962400" y="4419600"/>
              <a:ext cx="762000" cy="1600200"/>
            </a:xfrm>
            <a:prstGeom prst="arc">
              <a:avLst>
                <a:gd name="adj1" fmla="val 16200000"/>
                <a:gd name="adj2" fmla="val 5193154"/>
              </a:avLst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Rectangle 8"/>
          <p:cNvSpPr/>
          <p:nvPr/>
        </p:nvSpPr>
        <p:spPr>
          <a:xfrm>
            <a:off x="5562600" y="3516868"/>
            <a:ext cx="15240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39001" y="4507468"/>
            <a:ext cx="228599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516868"/>
            <a:ext cx="228599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1600" y="3516868"/>
            <a:ext cx="228599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077200" y="2526268"/>
            <a:ext cx="228599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77000" y="2526268"/>
            <a:ext cx="228599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3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BF900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6324</TotalTime>
  <Words>1045</Words>
  <Application>Microsoft Office PowerPoint</Application>
  <PresentationFormat>Custom</PresentationFormat>
  <Paragraphs>392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A Lock-free Multi-threaded Algorithm for the Max-flow Problem</vt:lpstr>
      <vt:lpstr>The Max-flow Problem</vt:lpstr>
      <vt:lpstr>Existing algorithms</vt:lpstr>
      <vt:lpstr>Two vertex properties</vt:lpstr>
      <vt:lpstr>Existing parallel algorithms</vt:lpstr>
      <vt:lpstr>Impact of locking</vt:lpstr>
      <vt:lpstr>New lock-free algoritm: model of the architecture</vt:lpstr>
      <vt:lpstr>New algorithm: two basic lock-free operations</vt:lpstr>
      <vt:lpstr>The algorithm</vt:lpstr>
      <vt:lpstr>Asynchronous execution of the basic operations</vt:lpstr>
      <vt:lpstr>Seems rather chaotic? . . . Not really</vt:lpstr>
      <vt:lpstr>An invariant property of the algorithm</vt:lpstr>
      <vt:lpstr>Optimality of the algorithm</vt:lpstr>
      <vt:lpstr>Convergence of the algorithm (complexity bound)</vt:lpstr>
      <vt:lpstr>Lock-free termination detection</vt:lpstr>
      <vt:lpstr>Experimental results</vt:lpstr>
      <vt:lpstr>Summary and future work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Hong</dc:creator>
  <cp:lastModifiedBy>Bo Hong</cp:lastModifiedBy>
  <cp:revision>752</cp:revision>
  <dcterms:created xsi:type="dcterms:W3CDTF">2007-11-26T19:34:26Z</dcterms:created>
  <dcterms:modified xsi:type="dcterms:W3CDTF">2008-04-18T18:31:14Z</dcterms:modified>
</cp:coreProperties>
</file>