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94645"/>
  </p:normalViewPr>
  <p:slideViewPr>
    <p:cSldViewPr snapToGrid="0">
      <p:cViewPr varScale="1">
        <p:scale>
          <a:sx n="118" d="100"/>
          <a:sy n="118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98571-E012-DC47-83D0-D053528AA43A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6CE17-7537-FB4A-8B12-4848FB19B9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070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上游下游形状</a:t>
            </a:r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ACC</a:t>
            </a:r>
            <a:r>
              <a:rPr kumimoji="1" lang="zh-CN" altLang="en-US" dirty="0"/>
              <a:t>，</a:t>
            </a:r>
            <a:r>
              <a:rPr kumimoji="1" lang="en-US" altLang="zh-CN" dirty="0"/>
              <a:t>RMSE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MAE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CR</a:t>
            </a:r>
            <a:r>
              <a:rPr kumimoji="1" lang="zh-CN" altLang="en-US" dirty="0"/>
              <a:t>，夏普比率定义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6CE17-7537-FB4A-8B12-4848FB19B9D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4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前</a:t>
            </a:r>
            <a:r>
              <a:rPr kumimoji="1" lang="en-US" altLang="zh-CN" dirty="0"/>
              <a:t>24h</a:t>
            </a:r>
            <a:r>
              <a:rPr kumimoji="1" lang="zh-CN" altLang="en-US" dirty="0"/>
              <a:t>预测预处理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6CE17-7537-FB4A-8B12-4848FB19B9D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744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650E-AE9D-1260-D948-2DDB9FA7E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58D3A0-8373-8BB1-9E14-8104D14EB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EFB0C-FC66-0858-FC7C-EDC9E2CD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012-09C9-B647-983F-79BE3DDC8BBF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C0A47-F635-DE0A-203E-45402362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2B9AB-5784-3473-F003-24249ACE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4238-0E04-9044-ADEB-FEF038CAA1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28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FB2AD-33AD-061B-94D6-A30AD65F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16FE42-B25E-2508-4FB6-86E2B4A49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988F0-9284-DA0A-12C9-FC04B2C4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012-09C9-B647-983F-79BE3DDC8BBF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45ACB-6404-0CA2-7902-7C1F05A9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B0A88-3AC0-B0C8-FC26-2D31AB41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4238-0E04-9044-ADEB-FEF038CAA1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24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EB0875-D3D6-9C12-8FE0-5C01B3826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264F5-4A3E-4F9C-4B8A-520544B4E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E1254-3A07-0971-52CA-35AD838D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012-09C9-B647-983F-79BE3DDC8BBF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2A3DF5-4CD7-9741-9D6B-397510701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D4D04-0B46-1D83-662E-BB2ED342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4238-0E04-9044-ADEB-FEF038CAA1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206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29395-75B8-7446-58EE-DF6C4139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0BF9AD-58F7-181D-EA69-D621FDF22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FE8E69-8E95-9A2D-023E-1FA70290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012-09C9-B647-983F-79BE3DDC8BBF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BE12C0-AA5A-14E5-E769-206146E3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55D19-2EEC-D1BC-4287-61B7B2F8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4238-0E04-9044-ADEB-FEF038CAA1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03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6622D-FFC8-8A90-C1D7-A88A5070B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18F0D-4E66-B662-FA80-4E200559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8E55D-3D26-774A-7F4C-230D5E42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012-09C9-B647-983F-79BE3DDC8BBF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C51A3-331F-316B-9E6C-0A721746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CDED5-0E26-0FCA-5641-21B8FF60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4238-0E04-9044-ADEB-FEF038CAA1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775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6073E-B2E0-6D3E-759C-D3FCBDF0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4B595-70DF-CDDF-1856-000EBC1CA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308D7-E62B-90A0-5B53-006A35945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2863B5-B65A-2006-F7AF-40287F78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012-09C9-B647-983F-79BE3DDC8BBF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4CEBAF-C75A-8B80-A0C8-25D676C1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5D5E2-0DF6-E2A4-4CBA-1E41BB9F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4238-0E04-9044-ADEB-FEF038CAA1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88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CB8B8-EBA6-20B4-6735-9E198946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0BC60C-8C26-132B-1C90-BDE9B49B8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98F939-0D53-82A2-6F76-525A5678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38C5E2-E57E-D3C2-3132-2C6B8339D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CC7ADD-BF72-A3CD-5832-4FD0AF9C3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06C1B6-73CB-04F9-255C-3523B189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012-09C9-B647-983F-79BE3DDC8BBF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1CAA1C-EAF3-4BE2-54A8-769014C4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48F3B9-9B15-A57F-CE4D-2B41A463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4238-0E04-9044-ADEB-FEF038CAA1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942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E1821-316B-092E-F9FE-C3FB5C46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D0DFE0-C2C0-F77C-2301-797DACE4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012-09C9-B647-983F-79BE3DDC8BBF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47FF88-38EE-6DC7-1A91-0D26E0F0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32CF4E-AF74-18BC-996D-5F1EF45B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4238-0E04-9044-ADEB-FEF038CAA1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03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FA5C31-CC2B-8073-BEFF-E8A96298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012-09C9-B647-983F-79BE3DDC8BBF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70EB1E-4433-D835-3A00-13EE3B58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FE078E-E701-EE20-3F1B-9D019CD3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4238-0E04-9044-ADEB-FEF038CAA1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182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7F80D-E99F-F222-0408-E35E44BD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99DE8-4BE1-B0F1-4783-97C72B1E5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E73E27-0AC7-9F54-AB76-B8471C555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5041B2-A524-4040-BC4E-E083EF77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012-09C9-B647-983F-79BE3DDC8BBF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BFA44-6DD8-C793-1670-C75F261E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D7AA9F-A1AA-444B-12E9-2BAAA354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4238-0E04-9044-ADEB-FEF038CAA1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3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1A41C-8019-F164-69C9-ED737EEE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31E375-C68E-C0F8-55E9-77A47E66C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EF771-6C4A-3390-24EB-47C6F404A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07B72-E12B-AB3E-21E3-F053BE31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C8012-09C9-B647-983F-79BE3DDC8BBF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AE026-1736-D445-6DE2-68E22DC5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A36F4-F298-1873-29E8-062ACD10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4238-0E04-9044-ADEB-FEF038CAA1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507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C7C7EC-D97D-4B3D-5D35-993AF7BB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6BBA2-1D3F-D3C5-3390-E71B6096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BC4320-5470-FB34-9DD8-3CE6FA34E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C8012-09C9-B647-983F-79BE3DDC8BBF}" type="datetimeFigureOut">
              <a:rPr kumimoji="1" lang="zh-CN" altLang="en-US" smtClean="0"/>
              <a:t>2025/7/28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46361-D50B-2991-554D-1DD937FB2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FC92A-DAA5-D473-1411-CA9F7E59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74238-0E04-9044-ADEB-FEF038CAA1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79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uml/Time-Series-Libra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B4A68-3658-4EB2-C855-1C32AF3BD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时间序列预测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48BE28-9021-3D23-909A-1E92ED0EC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小学期大作业</a:t>
            </a:r>
            <a:endParaRPr kumimoji="1" lang="en-US" altLang="zh-CN" dirty="0"/>
          </a:p>
          <a:p>
            <a:r>
              <a:rPr kumimoji="1" lang="en-US" altLang="zh-CN" dirty="0"/>
              <a:t>2025.7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649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54410-95FD-0C58-EDB6-D9B9A696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514" y="2737077"/>
            <a:ext cx="2601686" cy="1383846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80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401254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20217-267B-D1EE-143A-52066A3C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96676-2643-0CBF-3C28-1EF2F38C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交通流量预测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Kaggle</a:t>
            </a:r>
            <a:r>
              <a:rPr kumimoji="1" lang="zh-CN" altLang="en-US" dirty="0"/>
              <a:t>数据集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设备编号，时间，拥堵情况，车流量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位置信息</a:t>
            </a:r>
            <a:r>
              <a:rPr kumimoji="1" lang="en-US" altLang="zh-CN" dirty="0"/>
              <a:t>(Part II bonus)</a:t>
            </a:r>
          </a:p>
          <a:p>
            <a:pPr lvl="1"/>
            <a:r>
              <a:rPr kumimoji="1" lang="zh-CN" altLang="en-US" dirty="0"/>
              <a:t>自动计算</a:t>
            </a:r>
            <a:r>
              <a:rPr kumimoji="1" lang="en-US" altLang="zh-CN" dirty="0"/>
              <a:t>MAE Loss</a:t>
            </a:r>
          </a:p>
          <a:p>
            <a:pPr lvl="1"/>
            <a:r>
              <a:rPr kumimoji="1" lang="zh-CN" altLang="en-US" dirty="0"/>
              <a:t>数据集很大，预处理工作量大</a:t>
            </a:r>
            <a:endParaRPr kumimoji="1" lang="en-US" altLang="zh-CN" dirty="0"/>
          </a:p>
          <a:p>
            <a:r>
              <a:rPr kumimoji="1" lang="zh-CN" altLang="en-US" dirty="0"/>
              <a:t>股票预测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手动计算</a:t>
            </a:r>
            <a:r>
              <a:rPr kumimoji="1" lang="en-US" altLang="zh-CN" dirty="0"/>
              <a:t>(</a:t>
            </a:r>
            <a:r>
              <a:rPr lang="en" altLang="zh-CN" dirty="0"/>
              <a:t>ACC</a:t>
            </a:r>
            <a:r>
              <a:rPr lang="zh-CN" altLang="en" dirty="0"/>
              <a:t>、</a:t>
            </a:r>
            <a:r>
              <a:rPr lang="en" altLang="zh-CN" dirty="0"/>
              <a:t>RMSE</a:t>
            </a:r>
            <a:r>
              <a:rPr lang="zh-CN" altLang="en" dirty="0"/>
              <a:t>、</a:t>
            </a:r>
            <a:r>
              <a:rPr lang="en" altLang="zh-CN" dirty="0"/>
              <a:t>MAE</a:t>
            </a:r>
            <a:r>
              <a:rPr lang="zh-CN" altLang="en" dirty="0"/>
              <a:t>、</a:t>
            </a:r>
            <a:r>
              <a:rPr lang="en" altLang="zh-CN" dirty="0"/>
              <a:t>CR</a:t>
            </a:r>
            <a:r>
              <a:rPr lang="zh-CN" altLang="en" dirty="0"/>
              <a:t>、</a:t>
            </a:r>
            <a:r>
              <a:rPr lang="zh-CN" altLang="en-US" dirty="0"/>
              <a:t>夏普比率五项指标）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DJIA</a:t>
            </a:r>
          </a:p>
          <a:p>
            <a:pPr lvl="2"/>
            <a:r>
              <a:rPr kumimoji="1" lang="zh-CN" altLang="en-US" dirty="0"/>
              <a:t>日期，开盘价，收盘价</a:t>
            </a:r>
            <a:r>
              <a:rPr kumimoji="1" lang="en-US" altLang="zh-CN" dirty="0"/>
              <a:t>…</a:t>
            </a:r>
          </a:p>
          <a:p>
            <a:pPr lvl="2"/>
            <a:r>
              <a:rPr kumimoji="1" lang="zh-CN" altLang="en-US" dirty="0"/>
              <a:t>新闻</a:t>
            </a:r>
            <a:r>
              <a:rPr kumimoji="1" lang="en-US" altLang="zh-CN" dirty="0"/>
              <a:t>(Part III prompt</a:t>
            </a:r>
            <a:r>
              <a:rPr kumimoji="1" lang="zh-CN" altLang="en-US" dirty="0"/>
              <a:t>处理</a:t>
            </a:r>
            <a:r>
              <a:rPr kumimoji="1" lang="en-US" altLang="zh-CN" dirty="0"/>
              <a:t>)</a:t>
            </a:r>
          </a:p>
          <a:p>
            <a:pPr lvl="1"/>
            <a:r>
              <a:rPr kumimoji="1" lang="en-US" altLang="zh-CN" dirty="0"/>
              <a:t>399300</a:t>
            </a:r>
          </a:p>
          <a:p>
            <a:pPr lvl="2"/>
            <a:r>
              <a:rPr kumimoji="1" lang="zh-CN" altLang="en-US" dirty="0"/>
              <a:t>日期，开盘价，收盘价</a:t>
            </a:r>
            <a:r>
              <a:rPr kumimoji="1" lang="en-US" altLang="zh-CN" dirty="0"/>
              <a:t>…</a:t>
            </a:r>
          </a:p>
          <a:p>
            <a:pPr lvl="2"/>
            <a:r>
              <a:rPr kumimoji="1" lang="zh-CN" altLang="en-US" dirty="0"/>
              <a:t>新闻</a:t>
            </a:r>
            <a:r>
              <a:rPr kumimoji="1" lang="en-US" altLang="zh-CN" dirty="0"/>
              <a:t>(Part III bonus)</a:t>
            </a:r>
          </a:p>
          <a:p>
            <a:pPr lvl="1"/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1E2585-B6C4-6080-FB9B-675597968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46" y="2448486"/>
            <a:ext cx="2476500" cy="292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653B166-65B9-C777-1001-445DC4939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722" y="4276165"/>
            <a:ext cx="7658100" cy="266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347EFB-F57E-5EFD-E81E-C3C84BCAC1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27871"/>
            <a:ext cx="22479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5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28DC1-EC1D-D60D-3668-B31C27794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I:</a:t>
            </a:r>
            <a:r>
              <a:rPr kumimoji="1" lang="zh-CN" altLang="en-US" dirty="0"/>
              <a:t>简单预测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C27E2-D26D-9498-D1B1-AF34A021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速通</a:t>
            </a:r>
            <a:r>
              <a:rPr kumimoji="1" lang="en-US" altLang="zh-CN" dirty="0"/>
              <a:t>python</a:t>
            </a:r>
          </a:p>
          <a:p>
            <a:r>
              <a:rPr kumimoji="1" lang="zh-CN" altLang="en-US" dirty="0"/>
              <a:t>在交通流量</a:t>
            </a:r>
            <a:r>
              <a:rPr kumimoji="1" lang="en-US" altLang="zh-CN" dirty="0"/>
              <a:t>&amp;399300&amp;DJIA</a:t>
            </a:r>
            <a:r>
              <a:rPr kumimoji="1" lang="zh-CN" altLang="en-US" dirty="0"/>
              <a:t>数据集上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上一刻作为下一刻的预测值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前一段时间平均值作为下一刻预测值（调整时间长度）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搭建全连接神经网络，用前一段时间预测下一刻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F2C23E-BCE7-1E97-7704-0D24C7EA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3276102"/>
            <a:ext cx="7772400" cy="5670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EE0BCA-F26E-75A4-B7F6-CD8B6DCE0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4458664"/>
            <a:ext cx="7772400" cy="5513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51A1AF-BE42-84D7-F9CF-EF82AE004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99" y="5622335"/>
            <a:ext cx="7772400" cy="5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2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99624-C6FE-A21B-C68C-EF6327DE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 II: </a:t>
            </a:r>
            <a:r>
              <a:rPr kumimoji="1" lang="zh-CN" altLang="en-US" dirty="0"/>
              <a:t>时间序列预测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76C01B-974A-3297-54F5-8E0AD323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任务：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399300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DJIA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Kaggle</a:t>
            </a:r>
            <a:r>
              <a:rPr kumimoji="1" lang="zh-CN" altLang="en-US" dirty="0"/>
              <a:t>数据集上分别完成预测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写</a:t>
            </a:r>
            <a:r>
              <a:rPr kumimoji="1" lang="en-US" altLang="zh-CN" dirty="0"/>
              <a:t>report</a:t>
            </a:r>
            <a:r>
              <a:rPr kumimoji="1" lang="zh-CN" altLang="en-US" dirty="0"/>
              <a:t>：读</a:t>
            </a:r>
            <a:r>
              <a:rPr kumimoji="1" lang="en-US" altLang="zh-CN" dirty="0"/>
              <a:t>TimeXer,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TimesNet, PatchTST, iTransformer,Dlinear</a:t>
            </a:r>
            <a:r>
              <a:rPr kumimoji="1" lang="zh-CN" altLang="en-US" dirty="0"/>
              <a:t>文献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了解实现方法</a:t>
            </a:r>
            <a:r>
              <a:rPr kumimoji="1" lang="en-US" altLang="zh-CN" dirty="0"/>
              <a:t>&amp;novelty</a:t>
            </a:r>
          </a:p>
          <a:p>
            <a:pPr lvl="1"/>
            <a:r>
              <a:rPr kumimoji="1" lang="zh-CN" altLang="en-US" dirty="0"/>
              <a:t>用五种方法预测，调包</a:t>
            </a:r>
            <a:r>
              <a:rPr kumimoji="1" lang="en" altLang="zh-CN" dirty="0">
                <a:hlinkClick r:id="rId3"/>
              </a:rPr>
              <a:t>https://github.com/thuml/Time-Series-Library</a:t>
            </a:r>
            <a:endParaRPr kumimoji="1" lang="en-US" altLang="zh-CN" dirty="0"/>
          </a:p>
          <a:p>
            <a:r>
              <a:rPr kumimoji="1" lang="en-US" altLang="zh-CN" dirty="0"/>
              <a:t>399300&amp;DJIA</a:t>
            </a:r>
          </a:p>
          <a:p>
            <a:pPr lvl="1"/>
            <a:r>
              <a:rPr kumimoji="1" lang="zh-CN" altLang="en-US" dirty="0"/>
              <a:t>纯调包，</a:t>
            </a:r>
            <a:r>
              <a:rPr kumimoji="1" lang="en-US" altLang="zh-CN" dirty="0" err="1"/>
              <a:t>train:val:test</a:t>
            </a:r>
            <a:r>
              <a:rPr kumimoji="1" lang="en-US" altLang="zh-CN" dirty="0"/>
              <a:t>=7:1:2</a:t>
            </a:r>
          </a:p>
          <a:p>
            <a:r>
              <a:rPr kumimoji="1" lang="en-US" altLang="zh-CN" dirty="0"/>
              <a:t>Kaggle</a:t>
            </a:r>
          </a:p>
          <a:p>
            <a:pPr lvl="1"/>
            <a:r>
              <a:rPr kumimoji="1" lang="zh-CN" altLang="en-US" dirty="0"/>
              <a:t>修改输入输出</a:t>
            </a:r>
            <a:r>
              <a:rPr kumimoji="1" lang="en-US" altLang="zh-CN" dirty="0"/>
              <a:t>/</a:t>
            </a:r>
            <a:r>
              <a:rPr kumimoji="1" lang="zh-CN" altLang="en-US" dirty="0"/>
              <a:t>保存路径</a:t>
            </a:r>
            <a:r>
              <a:rPr kumimoji="1" lang="en-US" altLang="zh-CN" dirty="0"/>
              <a:t>,scalar</a:t>
            </a:r>
          </a:p>
          <a:p>
            <a:pPr lvl="1"/>
            <a:r>
              <a:rPr kumimoji="1" lang="zh-CN" altLang="en-US" dirty="0"/>
              <a:t>调整步长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D06CAA-38FF-2437-FA44-C5F6D50EA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628" y="4711822"/>
            <a:ext cx="7772400" cy="5476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00D139-67EC-09F8-CF19-EDD185975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628" y="5749576"/>
            <a:ext cx="7772400" cy="5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3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ACE39-2589-B0F6-7901-9B7CE9CA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II (bonus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creativity)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47A76-87A3-0073-D747-C2FA3FA9A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对交通预测问题，</a:t>
            </a:r>
            <a:r>
              <a:rPr kumimoji="1" lang="en-US" altLang="zh-CN" dirty="0"/>
              <a:t>Kaggle</a:t>
            </a:r>
            <a:r>
              <a:rPr kumimoji="1" lang="zh-CN" altLang="en-US" dirty="0"/>
              <a:t>数据集增加地理位置信息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（增加模型预测的特征值个数）</a:t>
            </a:r>
            <a:endParaRPr kumimoji="1" lang="en-US" altLang="zh-CN" dirty="0"/>
          </a:p>
          <a:p>
            <a:r>
              <a:rPr kumimoji="1" lang="zh-CN" altLang="en-US" dirty="0"/>
              <a:t>用</a:t>
            </a:r>
            <a:r>
              <a:rPr kumimoji="1" lang="en-US" altLang="zh-CN" dirty="0"/>
              <a:t>TimeXer,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TimesNet, PatchTST, iTransformer,Dlinear</a:t>
            </a:r>
            <a:r>
              <a:rPr kumimoji="1" lang="zh-CN" altLang="en-US" dirty="0"/>
              <a:t>五个模型预测车流量，</a:t>
            </a:r>
            <a:endParaRPr kumimoji="1" lang="en-US" altLang="zh-CN" dirty="0"/>
          </a:p>
          <a:p>
            <a:r>
              <a:rPr kumimoji="1" lang="zh-CN" altLang="en-US" dirty="0"/>
              <a:t>如何效果更好？上游车流量？位置距离？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83559B-D46E-77EA-04D5-0ECD715F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21604"/>
            <a:ext cx="7772400" cy="5690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3E45CF-EE5C-FBC5-32AA-1C3B9388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413644"/>
            <a:ext cx="7772400" cy="54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2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1FA8F-AAD0-3E01-A0D7-E35B0FDF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 III:</a:t>
            </a:r>
            <a:r>
              <a:rPr kumimoji="1" lang="zh-CN" altLang="en-US" dirty="0"/>
              <a:t>模型微调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7EC7C-B89E-A2C0-405E-BD4278BD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3314" cy="4351338"/>
          </a:xfrm>
        </p:spPr>
        <p:txBody>
          <a:bodyPr/>
          <a:lstStyle/>
          <a:p>
            <a:r>
              <a:rPr kumimoji="1" lang="zh-CN" altLang="en-US" dirty="0"/>
              <a:t>任务：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读</a:t>
            </a:r>
            <a:r>
              <a:rPr kumimoji="1" lang="en-US" altLang="zh-CN" dirty="0"/>
              <a:t>SFT, GRPO, DAPO</a:t>
            </a:r>
            <a:r>
              <a:rPr kumimoji="1" lang="zh-CN" altLang="en-US" dirty="0"/>
              <a:t>文献，了解操作过程，写</a:t>
            </a:r>
            <a:r>
              <a:rPr kumimoji="1" lang="en-US" altLang="zh-CN" dirty="0"/>
              <a:t>report</a:t>
            </a:r>
          </a:p>
          <a:p>
            <a:pPr lvl="1"/>
            <a:r>
              <a:rPr kumimoji="1" lang="zh-CN" altLang="en-US" dirty="0"/>
              <a:t>在</a:t>
            </a:r>
            <a:r>
              <a:rPr kumimoji="1" lang="en-US" altLang="zh-CN" dirty="0"/>
              <a:t>DJIA</a:t>
            </a:r>
            <a:r>
              <a:rPr kumimoji="1" lang="zh-CN" altLang="en-US" dirty="0"/>
              <a:t>数据集上分别做</a:t>
            </a:r>
            <a:r>
              <a:rPr kumimoji="1" lang="en-US" altLang="zh-CN" dirty="0"/>
              <a:t>SFT,GRPO</a:t>
            </a:r>
            <a:r>
              <a:rPr kumimoji="1" lang="zh-CN" altLang="en-US" dirty="0"/>
              <a:t>微调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SFT</a:t>
            </a:r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用前</a:t>
            </a:r>
            <a:r>
              <a:rPr kumimoji="1" lang="en-US" altLang="zh-CN" dirty="0"/>
              <a:t>80%</a:t>
            </a:r>
            <a:r>
              <a:rPr kumimoji="1" lang="zh-CN" altLang="en-US" dirty="0"/>
              <a:t>数据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新闻造</a:t>
            </a:r>
            <a:r>
              <a:rPr kumimoji="1" lang="en-US" altLang="zh-CN" dirty="0"/>
              <a:t>instruction</a:t>
            </a:r>
            <a:r>
              <a:rPr kumimoji="1" lang="zh-CN" altLang="en-US" dirty="0"/>
              <a:t>，用</a:t>
            </a:r>
            <a:r>
              <a:rPr kumimoji="1" lang="en-US" altLang="zh-CN" dirty="0"/>
              <a:t>DeepSeek-R1</a:t>
            </a:r>
            <a:r>
              <a:rPr kumimoji="1" lang="zh-CN" altLang="en-US" dirty="0"/>
              <a:t>生成思维链</a:t>
            </a:r>
            <a:endParaRPr kumimoji="1"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基于</a:t>
            </a:r>
            <a:r>
              <a:rPr kumimoji="1" lang="en-US" altLang="zh-CN" dirty="0"/>
              <a:t>Qwen3-32B</a:t>
            </a:r>
            <a:r>
              <a:rPr kumimoji="1" lang="zh-CN" altLang="en-US" dirty="0"/>
              <a:t>，在</a:t>
            </a:r>
            <a:r>
              <a:rPr kumimoji="1" lang="en-US" altLang="zh-CN" dirty="0" err="1"/>
              <a:t>LLaMA</a:t>
            </a:r>
            <a:r>
              <a:rPr kumimoji="1" lang="en-US" altLang="zh-CN" dirty="0"/>
              <a:t>-Factory</a:t>
            </a:r>
            <a:r>
              <a:rPr kumimoji="1" lang="zh-CN" altLang="en-US" dirty="0"/>
              <a:t>用刚刚的思维链</a:t>
            </a:r>
            <a:r>
              <a:rPr kumimoji="1" lang="en-US" altLang="zh-CN" dirty="0"/>
              <a:t>SFT</a:t>
            </a:r>
            <a:r>
              <a:rPr kumimoji="1" lang="zh-CN" altLang="en-US" dirty="0"/>
              <a:t>微调（</a:t>
            </a:r>
            <a:r>
              <a:rPr kumimoji="1" lang="en-US" altLang="zh-CN" dirty="0" err="1"/>
              <a:t>LoRA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调用微调后的模型生成后</a:t>
            </a:r>
            <a:r>
              <a:rPr kumimoji="1" lang="en-US" altLang="zh-CN" dirty="0"/>
              <a:t>20%</a:t>
            </a:r>
            <a:r>
              <a:rPr kumimoji="1" lang="zh-CN" altLang="en-US" dirty="0"/>
              <a:t>数据的思维链，收集预测股票收盘价</a:t>
            </a:r>
            <a:r>
              <a:rPr kumimoji="1" lang="en-US" altLang="zh-CN" dirty="0"/>
              <a:t>or</a:t>
            </a:r>
            <a:r>
              <a:rPr kumimoji="1" lang="zh-CN" altLang="en-US" dirty="0"/>
              <a:t>涨跌幅计算五项指标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GRPO</a:t>
            </a:r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配置</a:t>
            </a:r>
            <a:r>
              <a:rPr kumimoji="1" lang="en-US" altLang="zh-CN" dirty="0"/>
              <a:t>Open-R1</a:t>
            </a:r>
            <a:r>
              <a:rPr kumimoji="1" lang="zh-CN" altLang="en-US" dirty="0"/>
              <a:t>环境</a:t>
            </a:r>
            <a:endParaRPr kumimoji="1"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基于刚刚的</a:t>
            </a:r>
            <a:r>
              <a:rPr kumimoji="1" lang="en-US" altLang="zh-CN" dirty="0"/>
              <a:t>SFT</a:t>
            </a:r>
            <a:r>
              <a:rPr kumimoji="1" lang="zh-CN" altLang="en-US" dirty="0"/>
              <a:t>模型</a:t>
            </a:r>
            <a:r>
              <a:rPr kumimoji="1" lang="en-US" altLang="zh-CN" dirty="0"/>
              <a:t>GRPO</a:t>
            </a:r>
            <a:r>
              <a:rPr kumimoji="1" lang="zh-CN" altLang="en-US" dirty="0"/>
              <a:t>微调</a:t>
            </a:r>
            <a:endParaRPr kumimoji="1"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生成后</a:t>
            </a:r>
            <a:r>
              <a:rPr kumimoji="1" lang="en-US" altLang="zh-CN" dirty="0"/>
              <a:t>20%</a:t>
            </a:r>
            <a:r>
              <a:rPr kumimoji="1" lang="zh-CN" altLang="en-US" dirty="0"/>
              <a:t>思维链，收集涨跌幅计算五项指标</a:t>
            </a: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DD2382EB-C60B-8F0B-2C41-D6C304B0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193" y="4511222"/>
            <a:ext cx="2044700" cy="13843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AE105A-70DE-D4BD-C786-C2D9315F3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843" y="2346778"/>
            <a:ext cx="1549400" cy="1447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E737CFD-2A08-E737-88AB-ADDF56048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2584" y="2302328"/>
            <a:ext cx="2527300" cy="1536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A789E1-ED50-C958-5CA0-B756EE4CA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9299" y="3534772"/>
            <a:ext cx="670467" cy="25980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DB10714-68AB-7E79-BE9B-A0F0825936F9}"/>
              </a:ext>
            </a:extLst>
          </p:cNvPr>
          <p:cNvSpPr txBox="1"/>
          <p:nvPr/>
        </p:nvSpPr>
        <p:spPr>
          <a:xfrm>
            <a:off x="10095534" y="2013502"/>
            <a:ext cx="1740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Credit to </a:t>
            </a:r>
            <a:r>
              <a:rPr kumimoji="1" lang="zh-CN" altLang="en-US" sz="1400" dirty="0"/>
              <a:t>沈旎</a:t>
            </a:r>
          </a:p>
        </p:txBody>
      </p:sp>
    </p:spTree>
    <p:extLst>
      <p:ext uri="{BB962C8B-B14F-4D97-AF65-F5344CB8AC3E}">
        <p14:creationId xmlns:p14="http://schemas.microsoft.com/office/powerpoint/2010/main" val="983661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6221F-1522-C851-7569-36BAEA050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 III</a:t>
            </a:r>
            <a:r>
              <a:rPr kumimoji="1" lang="zh-CN" altLang="en-US" dirty="0"/>
              <a:t> </a:t>
            </a:r>
            <a:r>
              <a:rPr kumimoji="1" lang="en-US" altLang="zh-CN" dirty="0"/>
              <a:t>(bonus)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94E28-B29E-22B0-35D1-BD9EA23D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DAPO</a:t>
            </a:r>
            <a:r>
              <a:rPr kumimoji="1" lang="zh-CN" altLang="en-US" dirty="0"/>
              <a:t>和其他数据特征显著增强模型效果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96D0CB-C95C-60C8-AD49-AACBEF88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6" y="2400628"/>
            <a:ext cx="7772400" cy="8375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7CD14D-3A0E-3613-3DFE-E603C2D6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86" y="3429000"/>
            <a:ext cx="48006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3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DECB0-2596-DDCD-C433-956953253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753494-45C1-FDD5-F4CB-CF4F1D755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任务多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数据集多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任务多（新概念多，阅读量大）</a:t>
            </a:r>
            <a:endParaRPr kumimoji="1" lang="en-US" altLang="zh-CN" dirty="0"/>
          </a:p>
          <a:p>
            <a:r>
              <a:rPr kumimoji="1" lang="zh-CN" altLang="en-US" dirty="0"/>
              <a:t>数据集大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时间久，内存满了重新跑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算力要求高（</a:t>
            </a:r>
            <a:r>
              <a:rPr kumimoji="1" lang="en-US" altLang="zh-CN" dirty="0"/>
              <a:t>SFT&amp;GRPO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Deepseek</a:t>
            </a:r>
            <a:r>
              <a:rPr kumimoji="1" lang="zh-CN" altLang="en-US" dirty="0"/>
              <a:t> </a:t>
            </a:r>
            <a:r>
              <a:rPr kumimoji="1" lang="en-US" altLang="zh-CN" dirty="0"/>
              <a:t>API</a:t>
            </a:r>
            <a:r>
              <a:rPr kumimoji="1" lang="zh-CN" altLang="en-US" dirty="0"/>
              <a:t>平台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4</a:t>
            </a:r>
            <a:r>
              <a:rPr kumimoji="1" lang="zh-CN" altLang="en-US" dirty="0"/>
              <a:t> * </a:t>
            </a:r>
            <a:r>
              <a:rPr kumimoji="1" lang="en-US" altLang="zh-CN" dirty="0"/>
              <a:t>A100(40G)</a:t>
            </a:r>
            <a:r>
              <a:rPr kumimoji="1" lang="zh-CN" altLang="en-US" dirty="0"/>
              <a:t> 烧钱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交我算拍不到反复崩</a:t>
            </a:r>
            <a:endParaRPr kumimoji="1" lang="en-US" altLang="zh-CN" dirty="0"/>
          </a:p>
          <a:p>
            <a:r>
              <a:rPr kumimoji="1" lang="zh-CN" altLang="en-US" dirty="0"/>
              <a:t>反复调参</a:t>
            </a:r>
            <a:r>
              <a:rPr kumimoji="1" lang="en-US" altLang="zh-CN" dirty="0"/>
              <a:t> </a:t>
            </a:r>
            <a:r>
              <a:rPr kumimoji="1" lang="en-US" altLang="zh-CN" dirty="0">
                <a:sym typeface="Wingdings" pitchFamily="2" charset="2"/>
              </a:rPr>
              <a:t> </a:t>
            </a:r>
            <a:r>
              <a:rPr kumimoji="1" lang="zh-CN" altLang="en-US" dirty="0">
                <a:sym typeface="Wingdings" pitchFamily="2" charset="2"/>
              </a:rPr>
              <a:t>时间加倍来回跑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B08804-3A49-E315-F3FF-D49DF4482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16" y="3758004"/>
            <a:ext cx="3771900" cy="469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FEE22E2-40E8-BB0E-1EA2-9EC84E1AF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55" y="3429000"/>
            <a:ext cx="7772400" cy="19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3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864CD-D8D2-8321-02FB-48B2A7B5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收获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CDAE4-51F4-F603-42B6-5F58BF7B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速通</a:t>
            </a:r>
            <a:r>
              <a:rPr kumimoji="1" lang="en-US" altLang="zh-CN" dirty="0"/>
              <a:t>python</a:t>
            </a:r>
          </a:p>
          <a:p>
            <a:r>
              <a:rPr kumimoji="1" lang="zh-CN" altLang="en-US" dirty="0"/>
              <a:t>了解几种基本的时序预测模型，会调用</a:t>
            </a:r>
            <a:r>
              <a:rPr kumimoji="1" lang="en-US" altLang="zh-CN" dirty="0"/>
              <a:t>Time-Series-Library</a:t>
            </a:r>
            <a:r>
              <a:rPr kumimoji="1" lang="zh-CN" altLang="en-US" dirty="0"/>
              <a:t>库，了解库中每一个代码作用</a:t>
            </a:r>
            <a:endParaRPr kumimoji="1" lang="en-US" altLang="zh-CN" dirty="0"/>
          </a:p>
          <a:p>
            <a:r>
              <a:rPr kumimoji="1" lang="zh-CN" altLang="en-US" dirty="0"/>
              <a:t>了解</a:t>
            </a:r>
            <a:r>
              <a:rPr kumimoji="1" lang="en-US" altLang="zh-CN" dirty="0"/>
              <a:t>SFT, GRPO, DAPO</a:t>
            </a:r>
            <a:r>
              <a:rPr kumimoji="1" lang="zh-CN" altLang="en-US" dirty="0"/>
              <a:t>微调流程</a:t>
            </a:r>
            <a:endParaRPr kumimoji="1" lang="en-US" altLang="zh-CN" dirty="0"/>
          </a:p>
          <a:p>
            <a:r>
              <a:rPr kumimoji="1" lang="zh-CN" altLang="en-US" dirty="0"/>
              <a:t>变得有耐心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看到诡异的结果</a:t>
            </a:r>
            <a:r>
              <a:rPr kumimoji="1" lang="en-US" altLang="zh-CN" dirty="0"/>
              <a:t>/</a:t>
            </a:r>
            <a:r>
              <a:rPr kumimoji="1" lang="zh-CN" altLang="en-US" dirty="0"/>
              <a:t>跑几小时的代码崩了心态变好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0581AC-A84D-F2EA-3EED-EB140327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42" y="4412574"/>
            <a:ext cx="7772400" cy="10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2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548</Words>
  <Application>Microsoft Macintosh PowerPoint</Application>
  <PresentationFormat>宽屏</PresentationFormat>
  <Paragraphs>89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时间序列预测</vt:lpstr>
      <vt:lpstr>数据</vt:lpstr>
      <vt:lpstr>Part I:简单预测</vt:lpstr>
      <vt:lpstr>Part II: 时间序列预测</vt:lpstr>
      <vt:lpstr>Part II (bonus – creativity)</vt:lpstr>
      <vt:lpstr>Part III:模型微调</vt:lpstr>
      <vt:lpstr>Part III (bonus)</vt:lpstr>
      <vt:lpstr>难点</vt:lpstr>
      <vt:lpstr>收获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4</cp:revision>
  <dcterms:created xsi:type="dcterms:W3CDTF">2025-07-27T18:23:11Z</dcterms:created>
  <dcterms:modified xsi:type="dcterms:W3CDTF">2025-07-28T11:40:53Z</dcterms:modified>
</cp:coreProperties>
</file>