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72" r:id="rId14"/>
    <p:sldId id="259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6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9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44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21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標楷體" panose="03000509000000000000" pitchFamily="65" charset="-120"/>
              </a:defRPr>
            </a:lvl1pPr>
            <a:lvl2pPr>
              <a:defRPr baseline="0">
                <a:latin typeface="Consolas" panose="020B0609020204030204" pitchFamily="49" charset="0"/>
                <a:ea typeface="標楷體" panose="03000509000000000000" pitchFamily="65" charset="-120"/>
              </a:defRPr>
            </a:lvl2pPr>
            <a:lvl3pPr>
              <a:defRPr baseline="0">
                <a:latin typeface="Consolas" panose="020B0609020204030204" pitchFamily="49" charset="0"/>
                <a:ea typeface="標楷體" panose="03000509000000000000" pitchFamily="65" charset="-120"/>
              </a:defRPr>
            </a:lvl3pPr>
            <a:lvl4pPr>
              <a:defRPr baseline="0">
                <a:latin typeface="Consolas" panose="020B0609020204030204" pitchFamily="49" charset="0"/>
                <a:ea typeface="標楷體" panose="03000509000000000000" pitchFamily="65" charset="-120"/>
              </a:defRPr>
            </a:lvl4pPr>
            <a:lvl5pPr>
              <a:defRPr baseline="0">
                <a:latin typeface="Consolas" panose="020B0609020204030204" pitchFamily="49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6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9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2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7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99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56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49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51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915D0-C156-4E50-BB29-93FD4A7023AE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73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Chapter 1 Basic Concepts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505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float sum(float list[], </a:t>
            </a:r>
            <a:r>
              <a:rPr lang="en-US" altLang="zh-TW" dirty="0" err="1"/>
              <a:t>int</a:t>
            </a:r>
            <a:r>
              <a:rPr lang="en-US" altLang="zh-TW" dirty="0"/>
              <a:t> n) {</a:t>
            </a:r>
          </a:p>
          <a:p>
            <a:pPr marL="0" indent="0">
              <a:buNone/>
            </a:pPr>
            <a:r>
              <a:rPr lang="en-US" altLang="zh-TW" dirty="0"/>
              <a:t>    float </a:t>
            </a:r>
            <a:r>
              <a:rPr lang="en-US" altLang="zh-TW" dirty="0" err="1"/>
              <a:t>tempsum</a:t>
            </a:r>
            <a:r>
              <a:rPr lang="en-US" altLang="zh-TW" dirty="0"/>
              <a:t> = 0;   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for(</a:t>
            </a:r>
            <a:r>
              <a:rPr lang="en-US" altLang="zh-TW" dirty="0" err="1"/>
              <a:t>i</a:t>
            </a:r>
            <a:r>
              <a:rPr lang="en-US" altLang="zh-TW" dirty="0"/>
              <a:t> = 0;i &lt; </a:t>
            </a:r>
            <a:r>
              <a:rPr lang="en-US" altLang="zh-TW" dirty="0" err="1"/>
              <a:t>n;i</a:t>
            </a:r>
            <a:r>
              <a:rPr lang="en-US" altLang="zh-TW" dirty="0"/>
              <a:t>++){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tempsum</a:t>
            </a:r>
            <a:r>
              <a:rPr lang="en-US" altLang="zh-TW" dirty="0"/>
              <a:t> += list[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pPr marL="0" indent="0">
              <a:buNone/>
            </a:pPr>
            <a:r>
              <a:rPr lang="en-US" altLang="zh-TW" dirty="0"/>
              <a:t>    return </a:t>
            </a:r>
            <a:r>
              <a:rPr lang="en-US" altLang="zh-TW" dirty="0" err="1"/>
              <a:t>tempsum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= 3,    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95923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497782" y="3900571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count = 7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753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float sum(float list[], </a:t>
            </a:r>
            <a:r>
              <a:rPr lang="en-US" altLang="zh-TW" dirty="0" err="1"/>
              <a:t>int</a:t>
            </a:r>
            <a:r>
              <a:rPr lang="en-US" altLang="zh-TW" dirty="0"/>
              <a:t> n) {</a:t>
            </a:r>
          </a:p>
          <a:p>
            <a:pPr marL="0" indent="0">
              <a:buNone/>
            </a:pPr>
            <a:r>
              <a:rPr lang="en-US" altLang="zh-TW" dirty="0"/>
              <a:t>    float </a:t>
            </a:r>
            <a:r>
              <a:rPr lang="en-US" altLang="zh-TW" dirty="0" err="1"/>
              <a:t>tempsum</a:t>
            </a:r>
            <a:r>
              <a:rPr lang="en-US" altLang="zh-TW" dirty="0"/>
              <a:t> = 0;   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for(</a:t>
            </a:r>
            <a:r>
              <a:rPr lang="en-US" altLang="zh-TW" dirty="0" err="1"/>
              <a:t>i</a:t>
            </a:r>
            <a:r>
              <a:rPr lang="en-US" altLang="zh-TW" dirty="0"/>
              <a:t> = 0;i &lt; </a:t>
            </a:r>
            <a:r>
              <a:rPr lang="en-US" altLang="zh-TW" dirty="0" err="1"/>
              <a:t>n;i</a:t>
            </a:r>
            <a:r>
              <a:rPr lang="en-US" altLang="zh-TW" dirty="0"/>
              <a:t>++){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tempsum</a:t>
            </a:r>
            <a:r>
              <a:rPr lang="en-US" altLang="zh-TW" dirty="0"/>
              <a:t> += list[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pPr marL="0" indent="0">
              <a:buNone/>
            </a:pPr>
            <a:r>
              <a:rPr lang="en-US" altLang="zh-TW" dirty="0"/>
              <a:t>    return </a:t>
            </a:r>
            <a:r>
              <a:rPr lang="en-US" altLang="zh-TW" dirty="0" err="1"/>
              <a:t>tempsum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= 3,    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474318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497782" y="3415656"/>
            <a:ext cx="156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 = 3, count = 8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842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float sum(float list[], </a:t>
            </a:r>
            <a:r>
              <a:rPr lang="en-US" altLang="zh-TW" dirty="0" err="1"/>
              <a:t>int</a:t>
            </a:r>
            <a:r>
              <a:rPr lang="en-US" altLang="zh-TW" dirty="0"/>
              <a:t> n) {</a:t>
            </a:r>
          </a:p>
          <a:p>
            <a:pPr marL="0" indent="0">
              <a:buNone/>
            </a:pPr>
            <a:r>
              <a:rPr lang="en-US" altLang="zh-TW" dirty="0"/>
              <a:t>    float </a:t>
            </a:r>
            <a:r>
              <a:rPr lang="en-US" altLang="zh-TW" dirty="0" err="1"/>
              <a:t>tempsum</a:t>
            </a:r>
            <a:r>
              <a:rPr lang="en-US" altLang="zh-TW" dirty="0"/>
              <a:t> = 0;   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for(</a:t>
            </a:r>
            <a:r>
              <a:rPr lang="en-US" altLang="zh-TW" dirty="0" err="1"/>
              <a:t>i</a:t>
            </a:r>
            <a:r>
              <a:rPr lang="en-US" altLang="zh-TW" dirty="0"/>
              <a:t> = 0;i &lt; </a:t>
            </a:r>
            <a:r>
              <a:rPr lang="en-US" altLang="zh-TW" dirty="0" err="1"/>
              <a:t>n;i</a:t>
            </a:r>
            <a:r>
              <a:rPr lang="en-US" altLang="zh-TW" dirty="0"/>
              <a:t>++){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tempsum</a:t>
            </a:r>
            <a:r>
              <a:rPr lang="en-US" altLang="zh-TW" dirty="0"/>
              <a:t> += list[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pPr marL="0" indent="0">
              <a:buNone/>
            </a:pPr>
            <a:r>
              <a:rPr lang="en-US" altLang="zh-TW" dirty="0"/>
              <a:t>    return </a:t>
            </a:r>
            <a:r>
              <a:rPr lang="en-US" altLang="zh-TW" dirty="0" err="1"/>
              <a:t>tempsum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= 3,    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501217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497782" y="4953511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count = 9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648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float sum(float list[], </a:t>
            </a:r>
            <a:r>
              <a:rPr lang="en-US" altLang="zh-TW" dirty="0" err="1"/>
              <a:t>int</a:t>
            </a:r>
            <a:r>
              <a:rPr lang="en-US" altLang="zh-TW" dirty="0"/>
              <a:t> n) {</a:t>
            </a:r>
          </a:p>
          <a:p>
            <a:pPr marL="0" indent="0">
              <a:buNone/>
            </a:pPr>
            <a:r>
              <a:rPr lang="en-US" altLang="zh-TW" dirty="0"/>
              <a:t>    float </a:t>
            </a:r>
            <a:r>
              <a:rPr lang="en-US" altLang="zh-TW" dirty="0" err="1"/>
              <a:t>tempsum</a:t>
            </a:r>
            <a:r>
              <a:rPr lang="en-US" altLang="zh-TW" dirty="0"/>
              <a:t> = 0;   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for(</a:t>
            </a:r>
            <a:r>
              <a:rPr lang="en-US" altLang="zh-TW" dirty="0" err="1"/>
              <a:t>i</a:t>
            </a:r>
            <a:r>
              <a:rPr lang="en-US" altLang="zh-TW" dirty="0"/>
              <a:t> = 0;i &lt; </a:t>
            </a:r>
            <a:r>
              <a:rPr lang="en-US" altLang="zh-TW" dirty="0" err="1"/>
              <a:t>n;i</a:t>
            </a:r>
            <a:r>
              <a:rPr lang="en-US" altLang="zh-TW" dirty="0"/>
              <a:t>++){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tempsum</a:t>
            </a:r>
            <a:r>
              <a:rPr lang="en-US" altLang="zh-TW" dirty="0"/>
              <a:t> += list[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pPr marL="0" indent="0">
              <a:buNone/>
            </a:pPr>
            <a:r>
              <a:rPr lang="en-US" altLang="zh-TW" dirty="0"/>
              <a:t>    return </a:t>
            </a:r>
            <a:r>
              <a:rPr lang="en-US" altLang="zh-TW" dirty="0" err="1"/>
              <a:t>tempsum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= 3,     count = 0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435821" y="238298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r>
              <a:rPr lang="zh-TW" altLang="en-US" dirty="0"/>
              <a:t>次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317199" y="337419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n+1</a:t>
            </a:r>
            <a:r>
              <a:rPr lang="zh-TW" altLang="en-US" dirty="0"/>
              <a:t>次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433417" y="399167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</a:t>
            </a:r>
            <a:r>
              <a:rPr lang="zh-TW" altLang="en-US" dirty="0"/>
              <a:t>次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7435821" y="493143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r>
              <a:rPr lang="zh-TW" altLang="en-US" dirty="0"/>
              <a:t>次</a:t>
            </a:r>
          </a:p>
        </p:txBody>
      </p:sp>
      <p:cxnSp>
        <p:nvCxnSpPr>
          <p:cNvPr id="12" name="直線接點 11"/>
          <p:cNvCxnSpPr/>
          <p:nvPr/>
        </p:nvCxnSpPr>
        <p:spPr>
          <a:xfrm>
            <a:off x="6179130" y="5541818"/>
            <a:ext cx="2520000" cy="13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878124" y="49314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258690" y="571612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2n+3</a:t>
            </a:r>
            <a:r>
              <a:rPr lang="zh-TW" altLang="en-US" dirty="0"/>
              <a:t>次</a:t>
            </a:r>
          </a:p>
        </p:txBody>
      </p:sp>
      <p:sp>
        <p:nvSpPr>
          <p:cNvPr id="16" name="文字方塊 15">
            <a:hlinkClick r:id="rId2" action="ppaction://hlinksldjump"/>
          </p:cNvPr>
          <p:cNvSpPr txBox="1"/>
          <p:nvPr/>
        </p:nvSpPr>
        <p:spPr>
          <a:xfrm>
            <a:off x="8064858" y="-420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ea typeface="標楷體" panose="03000509000000000000" pitchFamily="65" charset="-120"/>
              </a:rPr>
              <a:t>回</a:t>
            </a:r>
            <a:r>
              <a:rPr lang="en-US" altLang="zh-TW" dirty="0">
                <a:ea typeface="標楷體" panose="03000509000000000000" pitchFamily="65" charset="-120"/>
              </a:rPr>
              <a:t>outline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1668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float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list[],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n){</a:t>
            </a:r>
          </a:p>
          <a:p>
            <a:pPr marL="0" indent="0">
              <a:buNone/>
            </a:pPr>
            <a:r>
              <a:rPr lang="en-US" altLang="zh-TW" sz="2400" dirty="0"/>
              <a:t>    count++;                              </a:t>
            </a:r>
            <a:r>
              <a:rPr lang="en-US" altLang="zh-TW" sz="2000" dirty="0">
                <a:solidFill>
                  <a:srgbClr val="FF0000"/>
                </a:solidFill>
              </a:rPr>
              <a:t>//”if(n)”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400" dirty="0"/>
              <a:t>    if(n){</a:t>
            </a:r>
          </a:p>
          <a:p>
            <a:pPr marL="0" indent="0">
              <a:buNone/>
            </a:pPr>
            <a:r>
              <a:rPr lang="en-US" altLang="zh-TW" sz="2400" dirty="0"/>
              <a:t>        count++; </a:t>
            </a:r>
            <a:r>
              <a:rPr lang="en-US" altLang="zh-TW" sz="2000" dirty="0">
                <a:solidFill>
                  <a:srgbClr val="FF0000"/>
                </a:solidFill>
              </a:rPr>
              <a:t>//”return </a:t>
            </a:r>
            <a:r>
              <a:rPr lang="en-US" altLang="zh-TW" sz="2000" dirty="0" err="1">
                <a:solidFill>
                  <a:srgbClr val="FF0000"/>
                </a:solidFill>
              </a:rPr>
              <a:t>rsum</a:t>
            </a:r>
            <a:r>
              <a:rPr lang="en-US" altLang="zh-TW" sz="2000" dirty="0">
                <a:solidFill>
                  <a:srgbClr val="FF0000"/>
                </a:solidFill>
              </a:rPr>
              <a:t>(list, n-1) + list[n-1];”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        return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(list, n-1) + list[n-1];</a:t>
            </a:r>
          </a:p>
          <a:p>
            <a:pPr marL="0" indent="0">
              <a:buNone/>
            </a:pPr>
            <a:r>
              <a:rPr lang="en-US" altLang="zh-TW" sz="2400" dirty="0"/>
              <a:t>    }</a:t>
            </a:r>
          </a:p>
          <a:p>
            <a:pPr marL="0" indent="0">
              <a:buNone/>
            </a:pPr>
            <a:r>
              <a:rPr lang="en-US" altLang="zh-TW" sz="2400" dirty="0"/>
              <a:t>    count++;                     </a:t>
            </a:r>
            <a:r>
              <a:rPr lang="en-US" altLang="zh-TW" sz="2000" dirty="0">
                <a:solidFill>
                  <a:srgbClr val="FF0000"/>
                </a:solidFill>
              </a:rPr>
              <a:t>//”return list[0];”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400" dirty="0"/>
              <a:t>    return list[0];</a:t>
            </a:r>
          </a:p>
          <a:p>
            <a:pPr marL="0" indent="0"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4" name="文字方塊 3">
            <a:hlinkClick r:id="rId2" action="ppaction://hlinksldjump"/>
          </p:cNvPr>
          <p:cNvSpPr txBox="1"/>
          <p:nvPr/>
        </p:nvSpPr>
        <p:spPr>
          <a:xfrm>
            <a:off x="8064858" y="-420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ea typeface="標楷體" panose="03000509000000000000" pitchFamily="65" charset="-120"/>
              </a:rPr>
              <a:t>回</a:t>
            </a:r>
            <a:r>
              <a:rPr lang="en-US" altLang="zh-TW" dirty="0">
                <a:ea typeface="標楷體" panose="03000509000000000000" pitchFamily="65" charset="-120"/>
              </a:rPr>
              <a:t>outline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8022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float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list[],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n){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400" dirty="0"/>
              <a:t>    if(n){</a:t>
            </a:r>
          </a:p>
          <a:p>
            <a:pPr marL="0" indent="0">
              <a:buNone/>
            </a:pPr>
            <a:r>
              <a:rPr lang="en-US" altLang="zh-TW" sz="2400" dirty="0"/>
              <a:t>        return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(list, n-1) + list[n-1];</a:t>
            </a:r>
          </a:p>
          <a:p>
            <a:pPr marL="0" indent="0">
              <a:buNone/>
            </a:pPr>
            <a:r>
              <a:rPr lang="en-US" altLang="zh-TW" sz="2400" dirty="0"/>
              <a:t>    }</a:t>
            </a:r>
          </a:p>
          <a:p>
            <a:pPr marL="0" indent="0">
              <a:buNone/>
            </a:pPr>
            <a:r>
              <a:rPr lang="en-US" altLang="zh-TW" sz="2400" dirty="0"/>
              <a:t>    return list[0];</a:t>
            </a:r>
          </a:p>
          <a:p>
            <a:pPr marL="0" indent="0"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4" name="橢圓 3"/>
          <p:cNvSpPr/>
          <p:nvPr/>
        </p:nvSpPr>
        <p:spPr>
          <a:xfrm>
            <a:off x="207817" y="229668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620057" y="2238021"/>
            <a:ext cx="152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n=3, count = 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= 3,     count = 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1042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float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list[],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n){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400" dirty="0"/>
              <a:t>    if(n){</a:t>
            </a:r>
          </a:p>
          <a:p>
            <a:pPr marL="0" indent="0">
              <a:buNone/>
            </a:pPr>
            <a:r>
              <a:rPr lang="en-US" altLang="zh-TW" sz="2400" dirty="0"/>
              <a:t>        return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(list, n-1) + list[n-1];</a:t>
            </a:r>
          </a:p>
          <a:p>
            <a:pPr marL="0" indent="0">
              <a:buNone/>
            </a:pPr>
            <a:r>
              <a:rPr lang="en-US" altLang="zh-TW" sz="2400" dirty="0"/>
              <a:t>    }</a:t>
            </a:r>
          </a:p>
          <a:p>
            <a:pPr marL="0" indent="0">
              <a:buNone/>
            </a:pPr>
            <a:r>
              <a:rPr lang="en-US" altLang="zh-TW" sz="2400" dirty="0"/>
              <a:t>    return list[0];</a:t>
            </a:r>
          </a:p>
          <a:p>
            <a:pPr marL="0" indent="0"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4" name="橢圓 3"/>
          <p:cNvSpPr/>
          <p:nvPr/>
        </p:nvSpPr>
        <p:spPr>
          <a:xfrm>
            <a:off x="207817" y="280930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620057" y="3166277"/>
            <a:ext cx="152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n=3, count = 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= 3,     count = 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0674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float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list[],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n){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400" dirty="0"/>
              <a:t>    if(n){</a:t>
            </a:r>
          </a:p>
          <a:p>
            <a:pPr marL="0" indent="0">
              <a:buNone/>
            </a:pPr>
            <a:r>
              <a:rPr lang="en-US" altLang="zh-TW" sz="2400" dirty="0"/>
              <a:t>        return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(list, n-1) + list[n-1];</a:t>
            </a:r>
          </a:p>
          <a:p>
            <a:pPr marL="0" indent="0">
              <a:buNone/>
            </a:pPr>
            <a:r>
              <a:rPr lang="en-US" altLang="zh-TW" sz="2400" dirty="0"/>
              <a:t>    }</a:t>
            </a:r>
          </a:p>
          <a:p>
            <a:pPr marL="0" indent="0">
              <a:buNone/>
            </a:pPr>
            <a:r>
              <a:rPr lang="en-US" altLang="zh-TW" sz="2400" dirty="0"/>
              <a:t>    return list[0];</a:t>
            </a:r>
          </a:p>
          <a:p>
            <a:pPr marL="0" indent="0"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4" name="橢圓 3"/>
          <p:cNvSpPr/>
          <p:nvPr/>
        </p:nvSpPr>
        <p:spPr>
          <a:xfrm>
            <a:off x="207817" y="229668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620057" y="2238021"/>
            <a:ext cx="152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n=2, count = 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= 3,     count = 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449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float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list[],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n){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400" dirty="0"/>
              <a:t>    if(n){</a:t>
            </a:r>
          </a:p>
          <a:p>
            <a:pPr marL="0" indent="0">
              <a:buNone/>
            </a:pPr>
            <a:r>
              <a:rPr lang="en-US" altLang="zh-TW" sz="2400" dirty="0"/>
              <a:t>        return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(list, n-1) + list[n-1];</a:t>
            </a:r>
          </a:p>
          <a:p>
            <a:pPr marL="0" indent="0">
              <a:buNone/>
            </a:pPr>
            <a:r>
              <a:rPr lang="en-US" altLang="zh-TW" sz="2400" dirty="0"/>
              <a:t>    }</a:t>
            </a:r>
          </a:p>
          <a:p>
            <a:pPr marL="0" indent="0">
              <a:buNone/>
            </a:pPr>
            <a:r>
              <a:rPr lang="en-US" altLang="zh-TW" sz="2400" dirty="0"/>
              <a:t>    return list[0];</a:t>
            </a:r>
          </a:p>
          <a:p>
            <a:pPr marL="0" indent="0"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4" name="橢圓 3"/>
          <p:cNvSpPr/>
          <p:nvPr/>
        </p:nvSpPr>
        <p:spPr>
          <a:xfrm>
            <a:off x="207817" y="280930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620057" y="3166277"/>
            <a:ext cx="152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n=2, count = 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= 3,     count = 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9269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float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list[],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n){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400" dirty="0"/>
              <a:t>    if(n){</a:t>
            </a:r>
          </a:p>
          <a:p>
            <a:pPr marL="0" indent="0">
              <a:buNone/>
            </a:pPr>
            <a:r>
              <a:rPr lang="en-US" altLang="zh-TW" sz="2400" dirty="0"/>
              <a:t>        return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(list, n-1) + list[n-1];</a:t>
            </a:r>
          </a:p>
          <a:p>
            <a:pPr marL="0" indent="0">
              <a:buNone/>
            </a:pPr>
            <a:r>
              <a:rPr lang="en-US" altLang="zh-TW" sz="2400" dirty="0"/>
              <a:t>    }</a:t>
            </a:r>
          </a:p>
          <a:p>
            <a:pPr marL="0" indent="0">
              <a:buNone/>
            </a:pPr>
            <a:r>
              <a:rPr lang="en-US" altLang="zh-TW" sz="2400" dirty="0"/>
              <a:t>    return list[0];</a:t>
            </a:r>
          </a:p>
          <a:p>
            <a:pPr marL="0" indent="0"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4" name="橢圓 3"/>
          <p:cNvSpPr/>
          <p:nvPr/>
        </p:nvSpPr>
        <p:spPr>
          <a:xfrm>
            <a:off x="207817" y="229668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620057" y="2238021"/>
            <a:ext cx="152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n=1, count = 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= 3,     count = 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3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time complexity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  <a:hlinkClick r:id="rId2" action="ppaction://hlinksldjump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Program 1.13: Program 1.11 with count statements   26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Program 1.15: Program 1.12 with count statements added   27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Program 1.17: Matrix addition with count statements   29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418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float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list[],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n){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400" dirty="0"/>
              <a:t>    if(n){</a:t>
            </a:r>
          </a:p>
          <a:p>
            <a:pPr marL="0" indent="0">
              <a:buNone/>
            </a:pPr>
            <a:r>
              <a:rPr lang="en-US" altLang="zh-TW" sz="2400" dirty="0"/>
              <a:t>        return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(list, n-1) + list[n-1];</a:t>
            </a:r>
          </a:p>
          <a:p>
            <a:pPr marL="0" indent="0">
              <a:buNone/>
            </a:pPr>
            <a:r>
              <a:rPr lang="en-US" altLang="zh-TW" sz="2400" dirty="0"/>
              <a:t>    }</a:t>
            </a:r>
          </a:p>
          <a:p>
            <a:pPr marL="0" indent="0">
              <a:buNone/>
            </a:pPr>
            <a:r>
              <a:rPr lang="en-US" altLang="zh-TW" sz="2400" dirty="0"/>
              <a:t>    return list[0];</a:t>
            </a:r>
          </a:p>
          <a:p>
            <a:pPr marL="0" indent="0"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4" name="橢圓 3"/>
          <p:cNvSpPr/>
          <p:nvPr/>
        </p:nvSpPr>
        <p:spPr>
          <a:xfrm>
            <a:off x="207817" y="280930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620057" y="3166277"/>
            <a:ext cx="152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n=1, count = 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= 3,     count = 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1642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float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list[],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n){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400" dirty="0"/>
              <a:t>    if(n){</a:t>
            </a:r>
          </a:p>
          <a:p>
            <a:pPr marL="0" indent="0">
              <a:buNone/>
            </a:pPr>
            <a:r>
              <a:rPr lang="en-US" altLang="zh-TW" sz="2400" dirty="0"/>
              <a:t>        return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(list, n-1) + list[n-1];</a:t>
            </a:r>
          </a:p>
          <a:p>
            <a:pPr marL="0" indent="0">
              <a:buNone/>
            </a:pPr>
            <a:r>
              <a:rPr lang="en-US" altLang="zh-TW" sz="2400" dirty="0"/>
              <a:t>    }</a:t>
            </a:r>
          </a:p>
          <a:p>
            <a:pPr marL="0" indent="0">
              <a:buNone/>
            </a:pPr>
            <a:r>
              <a:rPr lang="en-US" altLang="zh-TW" sz="2400" dirty="0"/>
              <a:t>    return list[0];</a:t>
            </a:r>
          </a:p>
          <a:p>
            <a:pPr marL="0" indent="0"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4" name="橢圓 3"/>
          <p:cNvSpPr/>
          <p:nvPr/>
        </p:nvSpPr>
        <p:spPr>
          <a:xfrm>
            <a:off x="207817" y="229668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620057" y="2238021"/>
            <a:ext cx="152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n=0, count = 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= 3,     count = 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3087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float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list[],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n){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400" dirty="0"/>
              <a:t>    if(n){</a:t>
            </a:r>
          </a:p>
          <a:p>
            <a:pPr marL="0" indent="0">
              <a:buNone/>
            </a:pPr>
            <a:r>
              <a:rPr lang="en-US" altLang="zh-TW" sz="2400" dirty="0"/>
              <a:t>        return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(list, n-1) + list[n-1];</a:t>
            </a:r>
          </a:p>
          <a:p>
            <a:pPr marL="0" indent="0">
              <a:buNone/>
            </a:pPr>
            <a:r>
              <a:rPr lang="en-US" altLang="zh-TW" sz="2400" dirty="0"/>
              <a:t>    }</a:t>
            </a:r>
          </a:p>
          <a:p>
            <a:pPr marL="0" indent="0">
              <a:buNone/>
            </a:pPr>
            <a:r>
              <a:rPr lang="en-US" altLang="zh-TW" sz="2400" dirty="0"/>
              <a:t>    return list[0];</a:t>
            </a:r>
          </a:p>
          <a:p>
            <a:pPr marL="0" indent="0"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= 3,     count = 0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207817" y="3709849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620057" y="3651183"/>
            <a:ext cx="152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n=0, count = 8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90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float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list[],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n){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400" dirty="0"/>
              <a:t>    if(n){</a:t>
            </a:r>
          </a:p>
          <a:p>
            <a:pPr marL="0" indent="0">
              <a:buNone/>
            </a:pPr>
            <a:r>
              <a:rPr lang="en-US" altLang="zh-TW" sz="2400" dirty="0"/>
              <a:t>        return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(list, n-1) + list[n-1];</a:t>
            </a:r>
          </a:p>
          <a:p>
            <a:pPr marL="0" indent="0">
              <a:buNone/>
            </a:pPr>
            <a:r>
              <a:rPr lang="en-US" altLang="zh-TW" sz="2400" dirty="0"/>
              <a:t>    }</a:t>
            </a:r>
          </a:p>
          <a:p>
            <a:pPr marL="0" indent="0">
              <a:buNone/>
            </a:pPr>
            <a:r>
              <a:rPr lang="en-US" altLang="zh-TW" sz="2400" dirty="0"/>
              <a:t>    return list[0];</a:t>
            </a:r>
          </a:p>
          <a:p>
            <a:pPr marL="0" indent="0"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= 3,     count = 0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148471" y="214157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n+1</a:t>
            </a:r>
            <a:r>
              <a:rPr lang="zh-TW" altLang="en-US" dirty="0"/>
              <a:t>次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8264689" y="275905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</a:t>
            </a:r>
            <a:r>
              <a:rPr lang="zh-TW" altLang="en-US" dirty="0"/>
              <a:t>次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8267093" y="369881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r>
              <a:rPr lang="zh-TW" altLang="en-US" dirty="0"/>
              <a:t>次</a:t>
            </a:r>
          </a:p>
        </p:txBody>
      </p:sp>
      <p:cxnSp>
        <p:nvCxnSpPr>
          <p:cNvPr id="13" name="直線接點 12"/>
          <p:cNvCxnSpPr/>
          <p:nvPr/>
        </p:nvCxnSpPr>
        <p:spPr>
          <a:xfrm>
            <a:off x="7010402" y="4309198"/>
            <a:ext cx="2520000" cy="13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7709396" y="36988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089962" y="44835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2n+2</a:t>
            </a:r>
            <a:r>
              <a:rPr lang="zh-TW" altLang="en-US" dirty="0"/>
              <a:t>次</a:t>
            </a:r>
          </a:p>
        </p:txBody>
      </p:sp>
      <p:sp>
        <p:nvSpPr>
          <p:cNvPr id="16" name="文字方塊 15">
            <a:hlinkClick r:id="rId2" action="ppaction://hlinksldjump"/>
          </p:cNvPr>
          <p:cNvSpPr txBox="1"/>
          <p:nvPr/>
        </p:nvSpPr>
        <p:spPr>
          <a:xfrm>
            <a:off x="8064858" y="-420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ea typeface="標楷體" panose="03000509000000000000" pitchFamily="65" charset="-120"/>
              </a:rPr>
              <a:t>回</a:t>
            </a:r>
            <a:r>
              <a:rPr lang="en-US" altLang="zh-TW" dirty="0">
                <a:ea typeface="標楷體" panose="03000509000000000000" pitchFamily="65" charset="-120"/>
              </a:rPr>
              <a:t>outline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2681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  c[][MAX_SIZE],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++){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count++;</a:t>
            </a:r>
            <a:r>
              <a:rPr lang="en-US" altLang="zh-TW" sz="2200" dirty="0">
                <a:solidFill>
                  <a:srgbClr val="FF0000"/>
                </a:solidFill>
              </a:rPr>
              <a:t>            </a:t>
            </a:r>
            <a:r>
              <a:rPr lang="en-US" altLang="zh-TW" sz="2000" dirty="0">
                <a:solidFill>
                  <a:srgbClr val="FF0000"/>
                </a:solidFill>
              </a:rPr>
              <a:t>//” for(</a:t>
            </a:r>
            <a:r>
              <a:rPr lang="en-US" altLang="zh-TW" sz="2000" dirty="0" err="1">
                <a:solidFill>
                  <a:srgbClr val="FF0000"/>
                </a:solidFill>
              </a:rPr>
              <a:t>i</a:t>
            </a:r>
            <a:r>
              <a:rPr lang="en-US" altLang="zh-TW" sz="2000" dirty="0">
                <a:solidFill>
                  <a:srgbClr val="FF0000"/>
                </a:solidFill>
              </a:rPr>
              <a:t> = 0;i &lt; rows; </a:t>
            </a:r>
            <a:r>
              <a:rPr lang="en-US" altLang="zh-TW" sz="2000" dirty="0" err="1">
                <a:solidFill>
                  <a:srgbClr val="FF0000"/>
                </a:solidFill>
              </a:rPr>
              <a:t>i</a:t>
            </a:r>
            <a:r>
              <a:rPr lang="en-US" altLang="zh-TW" sz="2000" dirty="0">
                <a:solidFill>
                  <a:srgbClr val="FF0000"/>
                </a:solidFill>
              </a:rPr>
              <a:t>++)”</a:t>
            </a: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for(j = 0;j &lt; cols; </a:t>
            </a:r>
            <a:r>
              <a:rPr lang="en-US" altLang="zh-TW" sz="2200" dirty="0" err="1"/>
              <a:t>j++</a:t>
            </a:r>
            <a:r>
              <a:rPr lang="en-US" altLang="zh-TW" sz="2200" dirty="0"/>
              <a:t>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count++;        </a:t>
            </a:r>
            <a:r>
              <a:rPr lang="en-US" altLang="zh-TW" sz="2000" dirty="0">
                <a:solidFill>
                  <a:srgbClr val="FF0000"/>
                </a:solidFill>
              </a:rPr>
              <a:t>//” for(j = 0;j &lt; cols; </a:t>
            </a:r>
            <a:r>
              <a:rPr lang="en-US" altLang="zh-TW" sz="2000" dirty="0" err="1">
                <a:solidFill>
                  <a:srgbClr val="FF0000"/>
                </a:solidFill>
              </a:rPr>
              <a:t>j++</a:t>
            </a:r>
            <a:r>
              <a:rPr lang="en-US" altLang="zh-TW" sz="2000" dirty="0">
                <a:solidFill>
                  <a:srgbClr val="FF0000"/>
                </a:solidFill>
              </a:rPr>
              <a:t>)”</a:t>
            </a: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c[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= a[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+ b[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count</a:t>
            </a:r>
            <a:r>
              <a:rPr lang="en-US" altLang="zh-TW" sz="2000" dirty="0"/>
              <a:t>++;   </a:t>
            </a:r>
            <a:r>
              <a:rPr lang="en-US" altLang="zh-TW" sz="1400" dirty="0">
                <a:solidFill>
                  <a:srgbClr val="FF0000"/>
                </a:solidFill>
              </a:rPr>
              <a:t>//”</a:t>
            </a:r>
            <a:r>
              <a:rPr lang="pl-PL" altLang="zh-TW" sz="1400" dirty="0">
                <a:solidFill>
                  <a:srgbClr val="FF0000"/>
                </a:solidFill>
              </a:rPr>
              <a:t>c[i][j] = a[i][j] + b[i][j]</a:t>
            </a:r>
            <a:r>
              <a:rPr lang="en-US" altLang="zh-TW" sz="1400" dirty="0">
                <a:solidFill>
                  <a:srgbClr val="FF0000"/>
                </a:solidFill>
              </a:rPr>
              <a:t> = 0;j &lt; cols; </a:t>
            </a:r>
            <a:r>
              <a:rPr lang="en-US" altLang="zh-TW" sz="1400" dirty="0" err="1">
                <a:solidFill>
                  <a:srgbClr val="FF0000"/>
                </a:solidFill>
              </a:rPr>
              <a:t>j++</a:t>
            </a:r>
            <a:r>
              <a:rPr lang="en-US" altLang="zh-TW" sz="1400" dirty="0">
                <a:solidFill>
                  <a:srgbClr val="FF0000"/>
                </a:solidFill>
              </a:rPr>
              <a:t>)”</a:t>
            </a:r>
            <a:endParaRPr lang="en-US" altLang="zh-TW" sz="14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count++;            </a:t>
            </a:r>
            <a:r>
              <a:rPr lang="en-US" altLang="zh-TW" sz="2000" dirty="0">
                <a:solidFill>
                  <a:srgbClr val="FF0000"/>
                </a:solidFill>
              </a:rPr>
              <a:t>//"last time of j for loop”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count++;</a:t>
            </a:r>
            <a:r>
              <a:rPr lang="en-US" altLang="zh-TW" sz="2400" dirty="0">
                <a:solidFill>
                  <a:srgbClr val="FF0000"/>
                </a:solidFill>
              </a:rPr>
              <a:t>               </a:t>
            </a:r>
            <a:r>
              <a:rPr lang="en-US" altLang="zh-TW" sz="2000" dirty="0">
                <a:solidFill>
                  <a:srgbClr val="FF0000"/>
                </a:solidFill>
              </a:rPr>
              <a:t>//"last time of </a:t>
            </a:r>
            <a:r>
              <a:rPr lang="en-US" altLang="zh-TW" sz="2000" dirty="0" err="1">
                <a:solidFill>
                  <a:srgbClr val="FF0000"/>
                </a:solidFill>
              </a:rPr>
              <a:t>i</a:t>
            </a:r>
            <a:r>
              <a:rPr lang="en-US" altLang="zh-TW" sz="2000" dirty="0">
                <a:solidFill>
                  <a:srgbClr val="FF0000"/>
                </a:solidFill>
              </a:rPr>
              <a:t> for loop”</a:t>
            </a: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}</a:t>
            </a:r>
            <a:endParaRPr lang="zh-TW" altLang="en-US" sz="2200" dirty="0"/>
          </a:p>
        </p:txBody>
      </p:sp>
      <p:sp>
        <p:nvSpPr>
          <p:cNvPr id="4" name="文字方塊 3">
            <a:hlinkClick r:id="rId2" action="ppaction://hlinksldjump"/>
          </p:cNvPr>
          <p:cNvSpPr txBox="1"/>
          <p:nvPr/>
        </p:nvSpPr>
        <p:spPr>
          <a:xfrm>
            <a:off x="8064858" y="-420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ea typeface="標楷體" panose="03000509000000000000" pitchFamily="65" charset="-120"/>
              </a:rPr>
              <a:t>回</a:t>
            </a:r>
            <a:r>
              <a:rPr lang="en-US" altLang="zh-TW" dirty="0">
                <a:ea typeface="標楷體" panose="03000509000000000000" pitchFamily="65" charset="-120"/>
              </a:rPr>
              <a:t>outline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76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  c[][MAX_SIZE],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++){</a:t>
            </a:r>
            <a:r>
              <a:rPr lang="en-US" altLang="zh-TW" sz="2200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       </a:t>
            </a:r>
            <a:r>
              <a:rPr lang="en-US" altLang="zh-TW" sz="2200" dirty="0"/>
              <a:t>for(j = 0;j &lt; cols; </a:t>
            </a:r>
            <a:r>
              <a:rPr lang="en-US" altLang="zh-TW" sz="2200" dirty="0" err="1"/>
              <a:t>j++</a:t>
            </a:r>
            <a:r>
              <a:rPr lang="en-US" altLang="zh-TW" sz="2200" dirty="0"/>
              <a:t>){ </a:t>
            </a: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c[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= a[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+ b[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][j];</a:t>
            </a:r>
            <a:r>
              <a:rPr lang="en-US" altLang="zh-TW" sz="2000" dirty="0"/>
              <a:t> </a:t>
            </a:r>
            <a:endParaRPr lang="en-US" altLang="zh-TW" sz="14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}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rows=2, 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2878563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2819901"/>
            <a:ext cx="156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 = 0, count = 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473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  c[][MAX_SIZE],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++){</a:t>
            </a:r>
            <a:r>
              <a:rPr lang="en-US" altLang="zh-TW" sz="2200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       </a:t>
            </a:r>
            <a:r>
              <a:rPr lang="en-US" altLang="zh-TW" sz="2200" dirty="0"/>
              <a:t>for(j = 0;j &lt; cols; </a:t>
            </a:r>
            <a:r>
              <a:rPr lang="en-US" altLang="zh-TW" sz="2200" dirty="0" err="1"/>
              <a:t>j++</a:t>
            </a:r>
            <a:r>
              <a:rPr lang="en-US" altLang="zh-TW" sz="2200" dirty="0"/>
              <a:t>){ </a:t>
            </a: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c[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= a[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+ b[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][j];</a:t>
            </a:r>
            <a:r>
              <a:rPr lang="en-US" altLang="zh-TW" sz="2000" dirty="0"/>
              <a:t> </a:t>
            </a:r>
            <a:endParaRPr lang="en-US" altLang="zh-TW" sz="14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}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rows=2, 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252636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193974"/>
            <a:ext cx="156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j = 0, count = 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090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  c[][MAX_SIZE],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++){</a:t>
            </a:r>
            <a:r>
              <a:rPr lang="en-US" altLang="zh-TW" sz="2200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       </a:t>
            </a:r>
            <a:r>
              <a:rPr lang="en-US" altLang="zh-TW" sz="2200" dirty="0"/>
              <a:t>for(j = 0;j &lt; cols; </a:t>
            </a:r>
            <a:r>
              <a:rPr lang="en-US" altLang="zh-TW" sz="2200" dirty="0" err="1"/>
              <a:t>j++</a:t>
            </a:r>
            <a:r>
              <a:rPr lang="en-US" altLang="zh-TW" sz="2200" dirty="0"/>
              <a:t>){ </a:t>
            </a: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c[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= a[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+ b[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][j];</a:t>
            </a:r>
            <a:r>
              <a:rPr lang="en-US" altLang="zh-TW" sz="2000" dirty="0"/>
              <a:t> </a:t>
            </a:r>
            <a:endParaRPr lang="en-US" altLang="zh-TW" sz="14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}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rows=2, 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654423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595761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count = 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638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  c[][MAX_SIZE],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++){</a:t>
            </a:r>
            <a:r>
              <a:rPr lang="en-US" altLang="zh-TW" sz="2200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       </a:t>
            </a:r>
            <a:r>
              <a:rPr lang="en-US" altLang="zh-TW" sz="2200" dirty="0"/>
              <a:t>for(j = 0;j &lt; cols; </a:t>
            </a:r>
            <a:r>
              <a:rPr lang="en-US" altLang="zh-TW" sz="2200" dirty="0" err="1"/>
              <a:t>j++</a:t>
            </a:r>
            <a:r>
              <a:rPr lang="en-US" altLang="zh-TW" sz="2200" dirty="0"/>
              <a:t>){ </a:t>
            </a: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c[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= a[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+ b[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][j];</a:t>
            </a:r>
            <a:r>
              <a:rPr lang="en-US" altLang="zh-TW" sz="2000" dirty="0"/>
              <a:t> </a:t>
            </a:r>
            <a:endParaRPr lang="en-US" altLang="zh-TW" sz="14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}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rows=2, 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252636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193974"/>
            <a:ext cx="156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j = 1, count = 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02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  c[][MAX_SIZE],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++){</a:t>
            </a:r>
            <a:r>
              <a:rPr lang="en-US" altLang="zh-TW" sz="2200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       </a:t>
            </a:r>
            <a:r>
              <a:rPr lang="en-US" altLang="zh-TW" sz="2200" dirty="0"/>
              <a:t>for(j = 0;j &lt; cols; </a:t>
            </a:r>
            <a:r>
              <a:rPr lang="en-US" altLang="zh-TW" sz="2200" dirty="0" err="1"/>
              <a:t>j++</a:t>
            </a:r>
            <a:r>
              <a:rPr lang="en-US" altLang="zh-TW" sz="2200" dirty="0"/>
              <a:t>){ </a:t>
            </a: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c[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= a[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+ b[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][j];</a:t>
            </a:r>
            <a:r>
              <a:rPr lang="en-US" altLang="zh-TW" sz="2000" dirty="0"/>
              <a:t> </a:t>
            </a:r>
            <a:endParaRPr lang="en-US" altLang="zh-TW" sz="14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}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rows=2, 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654423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595761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count = 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37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400" dirty="0"/>
              <a:t>float sum(float list[],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n)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dirty="0"/>
              <a:t>    float </a:t>
            </a:r>
            <a:r>
              <a:rPr lang="en-US" altLang="zh-TW" sz="2400" dirty="0" err="1"/>
              <a:t>tempsum</a:t>
            </a:r>
            <a:r>
              <a:rPr lang="en-US" altLang="zh-TW" sz="2400" dirty="0"/>
              <a:t> = 0;  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dirty="0"/>
              <a:t>    count++;                 </a:t>
            </a:r>
            <a:r>
              <a:rPr lang="en-US" altLang="zh-TW" sz="2000" dirty="0">
                <a:solidFill>
                  <a:srgbClr val="FF0000"/>
                </a:solidFill>
              </a:rPr>
              <a:t>//”float </a:t>
            </a:r>
            <a:r>
              <a:rPr lang="en-US" altLang="zh-TW" sz="2000" dirty="0" err="1">
                <a:solidFill>
                  <a:srgbClr val="FF0000"/>
                </a:solidFill>
              </a:rPr>
              <a:t>tempsum</a:t>
            </a:r>
            <a:r>
              <a:rPr lang="en-US" altLang="zh-TW" sz="2000" dirty="0">
                <a:solidFill>
                  <a:srgbClr val="FF0000"/>
                </a:solidFill>
              </a:rPr>
              <a:t> = 0;”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dirty="0"/>
              <a:t>   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dirty="0"/>
              <a:t>    for(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= 0;i &lt; </a:t>
            </a:r>
            <a:r>
              <a:rPr lang="en-US" altLang="zh-TW" sz="2400" dirty="0" err="1"/>
              <a:t>n;i</a:t>
            </a:r>
            <a:r>
              <a:rPr lang="en-US" altLang="zh-TW" sz="2400" dirty="0"/>
              <a:t>++){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dirty="0"/>
              <a:t>        count++;             </a:t>
            </a:r>
            <a:r>
              <a:rPr lang="en-US" altLang="zh-TW" sz="2000" dirty="0">
                <a:solidFill>
                  <a:srgbClr val="FF0000"/>
                </a:solidFill>
              </a:rPr>
              <a:t>//”for(</a:t>
            </a:r>
            <a:r>
              <a:rPr lang="en-US" altLang="zh-TW" sz="2000" dirty="0" err="1">
                <a:solidFill>
                  <a:srgbClr val="FF0000"/>
                </a:solidFill>
              </a:rPr>
              <a:t>i</a:t>
            </a:r>
            <a:r>
              <a:rPr lang="en-US" altLang="zh-TW" sz="2000" dirty="0">
                <a:solidFill>
                  <a:srgbClr val="FF0000"/>
                </a:solidFill>
              </a:rPr>
              <a:t> = 0;i &lt; </a:t>
            </a:r>
            <a:r>
              <a:rPr lang="en-US" altLang="zh-TW" sz="2000" dirty="0" err="1">
                <a:solidFill>
                  <a:srgbClr val="FF0000"/>
                </a:solidFill>
              </a:rPr>
              <a:t>n;i</a:t>
            </a:r>
            <a:r>
              <a:rPr lang="en-US" altLang="zh-TW" sz="2000" dirty="0">
                <a:solidFill>
                  <a:srgbClr val="FF0000"/>
                </a:solidFill>
              </a:rPr>
              <a:t>++)”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dirty="0"/>
              <a:t>        </a:t>
            </a:r>
            <a:r>
              <a:rPr lang="en-US" altLang="zh-TW" sz="2400" dirty="0" err="1"/>
              <a:t>tempsum</a:t>
            </a:r>
            <a:r>
              <a:rPr lang="en-US" altLang="zh-TW" sz="2400" dirty="0"/>
              <a:t> += list[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dirty="0"/>
              <a:t>        count++;</a:t>
            </a:r>
            <a:r>
              <a:rPr lang="en-US" altLang="zh-TW" sz="2400" dirty="0">
                <a:solidFill>
                  <a:srgbClr val="FF0000"/>
                </a:solidFill>
              </a:rPr>
              <a:t>             </a:t>
            </a:r>
            <a:r>
              <a:rPr lang="en-US" altLang="zh-TW" sz="2000" dirty="0">
                <a:solidFill>
                  <a:srgbClr val="FF0000"/>
                </a:solidFill>
              </a:rPr>
              <a:t>//”</a:t>
            </a:r>
            <a:r>
              <a:rPr lang="en-US" altLang="zh-TW" sz="2000" dirty="0" err="1">
                <a:solidFill>
                  <a:srgbClr val="FF0000"/>
                </a:solidFill>
              </a:rPr>
              <a:t>tempsum</a:t>
            </a:r>
            <a:r>
              <a:rPr lang="en-US" altLang="zh-TW" sz="2000" dirty="0">
                <a:solidFill>
                  <a:srgbClr val="FF0000"/>
                </a:solidFill>
              </a:rPr>
              <a:t> += list[</a:t>
            </a:r>
            <a:r>
              <a:rPr lang="en-US" altLang="zh-TW" sz="2000" dirty="0" err="1">
                <a:solidFill>
                  <a:srgbClr val="FF0000"/>
                </a:solidFill>
              </a:rPr>
              <a:t>i</a:t>
            </a:r>
            <a:r>
              <a:rPr lang="en-US" altLang="zh-TW" sz="2000" dirty="0">
                <a:solidFill>
                  <a:srgbClr val="FF0000"/>
                </a:solidFill>
              </a:rPr>
              <a:t>];”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dirty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dirty="0"/>
              <a:t>    count++;                 </a:t>
            </a:r>
            <a:r>
              <a:rPr lang="en-US" altLang="zh-TW" sz="2000" dirty="0">
                <a:solidFill>
                  <a:srgbClr val="FF0000"/>
                </a:solidFill>
              </a:rPr>
              <a:t>//”last execution of for”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dirty="0"/>
              <a:t>    count++;                 </a:t>
            </a:r>
            <a:r>
              <a:rPr lang="en-US" altLang="zh-TW" sz="2000" dirty="0">
                <a:solidFill>
                  <a:srgbClr val="FF0000"/>
                </a:solidFill>
              </a:rPr>
              <a:t>//”return </a:t>
            </a:r>
            <a:r>
              <a:rPr lang="en-US" altLang="zh-TW" sz="2000" dirty="0" err="1">
                <a:solidFill>
                  <a:srgbClr val="FF0000"/>
                </a:solidFill>
              </a:rPr>
              <a:t>tempsum</a:t>
            </a:r>
            <a:r>
              <a:rPr lang="en-US" altLang="zh-TW" sz="2000" dirty="0">
                <a:solidFill>
                  <a:srgbClr val="FF0000"/>
                </a:solidFill>
              </a:rPr>
              <a:t>;”</a:t>
            </a: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dirty="0"/>
              <a:t>    return </a:t>
            </a:r>
            <a:r>
              <a:rPr lang="en-US" altLang="zh-TW" sz="2400" dirty="0" err="1"/>
              <a:t>tempsum</a:t>
            </a:r>
            <a:r>
              <a:rPr lang="en-US" altLang="zh-TW" sz="2400" dirty="0"/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4" name="文字方塊 3">
            <a:hlinkClick r:id="rId2" action="ppaction://hlinksldjump"/>
          </p:cNvPr>
          <p:cNvSpPr txBox="1"/>
          <p:nvPr/>
        </p:nvSpPr>
        <p:spPr>
          <a:xfrm>
            <a:off x="8064858" y="-420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ea typeface="標楷體" panose="03000509000000000000" pitchFamily="65" charset="-120"/>
              </a:rPr>
              <a:t>回</a:t>
            </a:r>
            <a:r>
              <a:rPr lang="en-US" altLang="zh-TW" dirty="0">
                <a:ea typeface="標楷體" panose="03000509000000000000" pitchFamily="65" charset="-120"/>
              </a:rPr>
              <a:t>outline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5852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  c[][MAX_SIZE],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++){</a:t>
            </a:r>
            <a:r>
              <a:rPr lang="en-US" altLang="zh-TW" sz="2200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       </a:t>
            </a:r>
            <a:r>
              <a:rPr lang="en-US" altLang="zh-TW" sz="2200" dirty="0"/>
              <a:t>for(j = 0;j &lt; cols; </a:t>
            </a:r>
            <a:r>
              <a:rPr lang="en-US" altLang="zh-TW" sz="2200" dirty="0" err="1"/>
              <a:t>j++</a:t>
            </a:r>
            <a:r>
              <a:rPr lang="en-US" altLang="zh-TW" sz="2200" dirty="0"/>
              <a:t>){ </a:t>
            </a: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c[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= a[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+ b[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][j];</a:t>
            </a:r>
            <a:r>
              <a:rPr lang="en-US" altLang="zh-TW" sz="2000" dirty="0"/>
              <a:t> </a:t>
            </a:r>
            <a:endParaRPr lang="en-US" altLang="zh-TW" sz="14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}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rows=2, 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252636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193974"/>
            <a:ext cx="156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j = 2, count = 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783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  c[][MAX_SIZE],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++){</a:t>
            </a:r>
            <a:r>
              <a:rPr lang="en-US" altLang="zh-TW" sz="2200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       </a:t>
            </a:r>
            <a:r>
              <a:rPr lang="en-US" altLang="zh-TW" sz="2200" dirty="0"/>
              <a:t>for(j = 0;j &lt; cols; </a:t>
            </a:r>
            <a:r>
              <a:rPr lang="en-US" altLang="zh-TW" sz="2200" dirty="0" err="1"/>
              <a:t>j++</a:t>
            </a:r>
            <a:r>
              <a:rPr lang="en-US" altLang="zh-TW" sz="2200" dirty="0"/>
              <a:t>){ </a:t>
            </a: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c[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= a[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+ b[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][j];</a:t>
            </a:r>
            <a:r>
              <a:rPr lang="en-US" altLang="zh-TW" sz="2000" dirty="0"/>
              <a:t> </a:t>
            </a:r>
            <a:endParaRPr lang="en-US" altLang="zh-TW" sz="14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}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rows=2, 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654423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595761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count = 7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51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  c[][MAX_SIZE],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++){</a:t>
            </a:r>
            <a:r>
              <a:rPr lang="en-US" altLang="zh-TW" sz="2200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       </a:t>
            </a:r>
            <a:r>
              <a:rPr lang="en-US" altLang="zh-TW" sz="2200" dirty="0"/>
              <a:t>for(j = 0;j &lt; cols; </a:t>
            </a:r>
            <a:r>
              <a:rPr lang="en-US" altLang="zh-TW" sz="2200" dirty="0" err="1"/>
              <a:t>j++</a:t>
            </a:r>
            <a:r>
              <a:rPr lang="en-US" altLang="zh-TW" sz="2200" dirty="0"/>
              <a:t>){ </a:t>
            </a: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c[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= a[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+ b[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][j];</a:t>
            </a:r>
            <a:r>
              <a:rPr lang="en-US" altLang="zh-TW" sz="2000" dirty="0"/>
              <a:t> </a:t>
            </a:r>
            <a:endParaRPr lang="en-US" altLang="zh-TW" sz="14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}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rows=2, 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252636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193974"/>
            <a:ext cx="156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j = 3, count = 8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578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  c[][MAX_SIZE],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++){</a:t>
            </a:r>
            <a:r>
              <a:rPr lang="en-US" altLang="zh-TW" sz="2200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       </a:t>
            </a:r>
            <a:r>
              <a:rPr lang="en-US" altLang="zh-TW" sz="2200" dirty="0"/>
              <a:t>for(j = 0;j &lt; cols; </a:t>
            </a:r>
            <a:r>
              <a:rPr lang="en-US" altLang="zh-TW" sz="2200" dirty="0" err="1"/>
              <a:t>j++</a:t>
            </a:r>
            <a:r>
              <a:rPr lang="en-US" altLang="zh-TW" sz="2200" dirty="0"/>
              <a:t>){ </a:t>
            </a: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c[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= a[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+ b[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][j];</a:t>
            </a:r>
            <a:r>
              <a:rPr lang="en-US" altLang="zh-TW" sz="2000" dirty="0"/>
              <a:t> </a:t>
            </a:r>
            <a:endParaRPr lang="en-US" altLang="zh-TW" sz="14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}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rows=2, 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2878563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2819901"/>
            <a:ext cx="156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 = 1, count = 9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469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  c[][MAX_SIZE],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++){</a:t>
            </a:r>
            <a:r>
              <a:rPr lang="en-US" altLang="zh-TW" sz="2200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       </a:t>
            </a:r>
            <a:r>
              <a:rPr lang="en-US" altLang="zh-TW" sz="2200" dirty="0"/>
              <a:t>for(j = 0;j &lt; cols; </a:t>
            </a:r>
            <a:r>
              <a:rPr lang="en-US" altLang="zh-TW" sz="2200" dirty="0" err="1"/>
              <a:t>j++</a:t>
            </a:r>
            <a:r>
              <a:rPr lang="en-US" altLang="zh-TW" sz="2200" dirty="0"/>
              <a:t>){ </a:t>
            </a: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c[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= a[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+ b[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][j];</a:t>
            </a:r>
            <a:r>
              <a:rPr lang="en-US" altLang="zh-TW" sz="2000" dirty="0"/>
              <a:t> </a:t>
            </a:r>
            <a:endParaRPr lang="en-US" altLang="zh-TW" sz="14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}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rows=2, 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252636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19397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j = 0, count = 10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7572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  c[][MAX_SIZE],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++){</a:t>
            </a:r>
            <a:r>
              <a:rPr lang="en-US" altLang="zh-TW" sz="2200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       </a:t>
            </a:r>
            <a:r>
              <a:rPr lang="en-US" altLang="zh-TW" sz="2200" dirty="0"/>
              <a:t>for(j = 0;j &lt; cols; </a:t>
            </a:r>
            <a:r>
              <a:rPr lang="en-US" altLang="zh-TW" sz="2200" dirty="0" err="1"/>
              <a:t>j++</a:t>
            </a:r>
            <a:r>
              <a:rPr lang="en-US" altLang="zh-TW" sz="2200" dirty="0"/>
              <a:t>){ </a:t>
            </a: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c[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= a[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+ b[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][j];</a:t>
            </a:r>
            <a:r>
              <a:rPr lang="en-US" altLang="zh-TW" sz="2000" dirty="0"/>
              <a:t> </a:t>
            </a:r>
            <a:endParaRPr lang="en-US" altLang="zh-TW" sz="14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}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rows=2, 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654423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595761"/>
            <a:ext cx="11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count = 11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304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  c[][MAX_SIZE],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++){</a:t>
            </a:r>
            <a:r>
              <a:rPr lang="en-US" altLang="zh-TW" sz="2200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       </a:t>
            </a:r>
            <a:r>
              <a:rPr lang="en-US" altLang="zh-TW" sz="2200" dirty="0"/>
              <a:t>for(j = 0;j &lt; cols; </a:t>
            </a:r>
            <a:r>
              <a:rPr lang="en-US" altLang="zh-TW" sz="2200" dirty="0" err="1"/>
              <a:t>j++</a:t>
            </a:r>
            <a:r>
              <a:rPr lang="en-US" altLang="zh-TW" sz="2200" dirty="0"/>
              <a:t>){ </a:t>
            </a: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c[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= a[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+ b[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][j];</a:t>
            </a:r>
            <a:r>
              <a:rPr lang="en-US" altLang="zh-TW" sz="2000" dirty="0"/>
              <a:t> </a:t>
            </a:r>
            <a:endParaRPr lang="en-US" altLang="zh-TW" sz="14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}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rows=2, 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252636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19397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j = 1, count = 12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1160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  c[][MAX_SIZE],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++){</a:t>
            </a:r>
            <a:r>
              <a:rPr lang="en-US" altLang="zh-TW" sz="2200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       </a:t>
            </a:r>
            <a:r>
              <a:rPr lang="en-US" altLang="zh-TW" sz="2200" dirty="0"/>
              <a:t>for(j = 0;j &lt; cols; </a:t>
            </a:r>
            <a:r>
              <a:rPr lang="en-US" altLang="zh-TW" sz="2200" dirty="0" err="1"/>
              <a:t>j++</a:t>
            </a:r>
            <a:r>
              <a:rPr lang="en-US" altLang="zh-TW" sz="2200" dirty="0"/>
              <a:t>){ </a:t>
            </a: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c[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= a[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+ b[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][j];</a:t>
            </a:r>
            <a:r>
              <a:rPr lang="en-US" altLang="zh-TW" sz="2000" dirty="0"/>
              <a:t> </a:t>
            </a:r>
            <a:endParaRPr lang="en-US" altLang="zh-TW" sz="14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}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rows=2, 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654423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595761"/>
            <a:ext cx="11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count = 13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2728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  c[][MAX_SIZE],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++){</a:t>
            </a:r>
            <a:r>
              <a:rPr lang="en-US" altLang="zh-TW" sz="2200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       </a:t>
            </a:r>
            <a:r>
              <a:rPr lang="en-US" altLang="zh-TW" sz="2200" dirty="0"/>
              <a:t>for(j = 0;j &lt; cols; </a:t>
            </a:r>
            <a:r>
              <a:rPr lang="en-US" altLang="zh-TW" sz="2200" dirty="0" err="1"/>
              <a:t>j++</a:t>
            </a:r>
            <a:r>
              <a:rPr lang="en-US" altLang="zh-TW" sz="2200" dirty="0"/>
              <a:t>){ </a:t>
            </a: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c[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= a[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+ b[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][j];</a:t>
            </a:r>
            <a:r>
              <a:rPr lang="en-US" altLang="zh-TW" sz="2000" dirty="0"/>
              <a:t> </a:t>
            </a:r>
            <a:endParaRPr lang="en-US" altLang="zh-TW" sz="14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}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rows=2, 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252636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19397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j = 2, count = 14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5636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  c[][MAX_SIZE],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++){</a:t>
            </a:r>
            <a:r>
              <a:rPr lang="en-US" altLang="zh-TW" sz="2200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       </a:t>
            </a:r>
            <a:r>
              <a:rPr lang="en-US" altLang="zh-TW" sz="2200" dirty="0"/>
              <a:t>for(j = 0;j &lt; cols; </a:t>
            </a:r>
            <a:r>
              <a:rPr lang="en-US" altLang="zh-TW" sz="2200" dirty="0" err="1"/>
              <a:t>j++</a:t>
            </a:r>
            <a:r>
              <a:rPr lang="en-US" altLang="zh-TW" sz="2200" dirty="0"/>
              <a:t>){ </a:t>
            </a: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c[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= a[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+ b[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][j];</a:t>
            </a:r>
            <a:r>
              <a:rPr lang="en-US" altLang="zh-TW" sz="2000" dirty="0"/>
              <a:t> </a:t>
            </a:r>
            <a:endParaRPr lang="en-US" altLang="zh-TW" sz="14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}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rows=2, 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654423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595761"/>
            <a:ext cx="11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count = 15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23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float sum(float list[], </a:t>
            </a:r>
            <a:r>
              <a:rPr lang="en-US" altLang="zh-TW" dirty="0" err="1"/>
              <a:t>int</a:t>
            </a:r>
            <a:r>
              <a:rPr lang="en-US" altLang="zh-TW" dirty="0"/>
              <a:t> n) {</a:t>
            </a:r>
          </a:p>
          <a:p>
            <a:pPr marL="0" indent="0">
              <a:buNone/>
            </a:pPr>
            <a:r>
              <a:rPr lang="en-US" altLang="zh-TW" dirty="0"/>
              <a:t>    float </a:t>
            </a:r>
            <a:r>
              <a:rPr lang="en-US" altLang="zh-TW" dirty="0" err="1"/>
              <a:t>tempsum</a:t>
            </a:r>
            <a:r>
              <a:rPr lang="en-US" altLang="zh-TW" dirty="0"/>
              <a:t> = 0;   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for(</a:t>
            </a:r>
            <a:r>
              <a:rPr lang="en-US" altLang="zh-TW" dirty="0" err="1"/>
              <a:t>i</a:t>
            </a:r>
            <a:r>
              <a:rPr lang="en-US" altLang="zh-TW" dirty="0"/>
              <a:t> = 0;i &lt; </a:t>
            </a:r>
            <a:r>
              <a:rPr lang="en-US" altLang="zh-TW" dirty="0" err="1"/>
              <a:t>n;i</a:t>
            </a:r>
            <a:r>
              <a:rPr lang="en-US" altLang="zh-TW" dirty="0"/>
              <a:t>++){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tempsum</a:t>
            </a:r>
            <a:r>
              <a:rPr lang="en-US" altLang="zh-TW" dirty="0"/>
              <a:t> += list[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pPr marL="0" indent="0">
              <a:buNone/>
            </a:pPr>
            <a:r>
              <a:rPr lang="en-US" altLang="zh-TW" dirty="0"/>
              <a:t>    return </a:t>
            </a:r>
            <a:r>
              <a:rPr lang="en-US" altLang="zh-TW" dirty="0" err="1"/>
              <a:t>tempsum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= 3,    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2435223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497782" y="2376557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count = 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439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  c[][MAX_SIZE],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++){</a:t>
            </a:r>
            <a:r>
              <a:rPr lang="en-US" altLang="zh-TW" sz="2200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       </a:t>
            </a:r>
            <a:r>
              <a:rPr lang="en-US" altLang="zh-TW" sz="2200" dirty="0"/>
              <a:t>for(j = 0;j &lt; cols; </a:t>
            </a:r>
            <a:r>
              <a:rPr lang="en-US" altLang="zh-TW" sz="2200" dirty="0" err="1"/>
              <a:t>j++</a:t>
            </a:r>
            <a:r>
              <a:rPr lang="en-US" altLang="zh-TW" sz="2200" dirty="0"/>
              <a:t>){ </a:t>
            </a: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c[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= a[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+ b[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][j];</a:t>
            </a:r>
            <a:r>
              <a:rPr lang="en-US" altLang="zh-TW" sz="2000" dirty="0"/>
              <a:t> </a:t>
            </a:r>
            <a:endParaRPr lang="en-US" altLang="zh-TW" sz="14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}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rows=2, 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252636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19397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j = 3, count = 16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4610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  c[][MAX_SIZE],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++){</a:t>
            </a:r>
            <a:r>
              <a:rPr lang="en-US" altLang="zh-TW" sz="2200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       </a:t>
            </a:r>
            <a:r>
              <a:rPr lang="en-US" altLang="zh-TW" sz="2200" dirty="0"/>
              <a:t>for(j = 0;j &lt; cols; </a:t>
            </a:r>
            <a:r>
              <a:rPr lang="en-US" altLang="zh-TW" sz="2200" dirty="0" err="1"/>
              <a:t>j++</a:t>
            </a:r>
            <a:r>
              <a:rPr lang="en-US" altLang="zh-TW" sz="2200" dirty="0"/>
              <a:t>){ </a:t>
            </a: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c[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= a[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+ b[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][j];</a:t>
            </a:r>
            <a:r>
              <a:rPr lang="en-US" altLang="zh-TW" sz="2000" dirty="0"/>
              <a:t> </a:t>
            </a:r>
            <a:endParaRPr lang="en-US" altLang="zh-TW" sz="14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}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rows=2, 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2878563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2819901"/>
            <a:ext cx="16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 = 2, count = 17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9727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b[][MAX_SIZE],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200" dirty="0"/>
              <a:t>              c[][MAX_SIZE],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++){</a:t>
            </a:r>
            <a:r>
              <a:rPr lang="en-US" altLang="zh-TW" sz="2200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       </a:t>
            </a:r>
            <a:r>
              <a:rPr lang="en-US" altLang="zh-TW" sz="2200" dirty="0"/>
              <a:t>for(j = 0;j &lt; cols; </a:t>
            </a:r>
            <a:r>
              <a:rPr lang="en-US" altLang="zh-TW" sz="2200" dirty="0" err="1"/>
              <a:t>j++</a:t>
            </a:r>
            <a:r>
              <a:rPr lang="en-US" altLang="zh-TW" sz="2200" dirty="0"/>
              <a:t>){ </a:t>
            </a:r>
            <a:endParaRPr lang="en-US" altLang="zh-TW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200" dirty="0"/>
              <a:t>            c[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= a[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+ b[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][j];</a:t>
            </a:r>
            <a:r>
              <a:rPr lang="en-US" altLang="zh-TW" sz="2000" dirty="0"/>
              <a:t> </a:t>
            </a:r>
            <a:endParaRPr lang="en-US" altLang="zh-TW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200" dirty="0"/>
              <a:t>        }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20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200" dirty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rows=2, cols=3, count = 0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737461" y="3232380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rows+1 </a:t>
            </a:r>
            <a:r>
              <a:rPr lang="zh-TW" altLang="en-US" dirty="0"/>
              <a:t>次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429043" y="3700872"/>
            <a:ext cx="176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rows*(cols+1) </a:t>
            </a:r>
            <a:r>
              <a:rPr lang="zh-TW" altLang="en-US" dirty="0"/>
              <a:t>次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615793" y="4169365"/>
            <a:ext cx="1394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rows*cols </a:t>
            </a:r>
            <a:r>
              <a:rPr lang="zh-TW" altLang="en-US" dirty="0"/>
              <a:t>次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6636326" y="4688273"/>
            <a:ext cx="2592000" cy="13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154310" y="41848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770466" y="4818368"/>
            <a:ext cx="2426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2rows*cols+2rows+1 </a:t>
            </a:r>
            <a:r>
              <a:rPr lang="zh-TW" altLang="en-US" dirty="0"/>
              <a:t>次</a:t>
            </a:r>
          </a:p>
        </p:txBody>
      </p:sp>
      <p:sp>
        <p:nvSpPr>
          <p:cNvPr id="13" name="文字方塊 12">
            <a:hlinkClick r:id="rId2" action="ppaction://hlinksldjump"/>
          </p:cNvPr>
          <p:cNvSpPr txBox="1"/>
          <p:nvPr/>
        </p:nvSpPr>
        <p:spPr>
          <a:xfrm>
            <a:off x="8064858" y="-420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ea typeface="標楷體" panose="03000509000000000000" pitchFamily="65" charset="-120"/>
              </a:rPr>
              <a:t>回</a:t>
            </a:r>
            <a:r>
              <a:rPr lang="en-US" altLang="zh-TW" dirty="0">
                <a:ea typeface="標楷體" panose="03000509000000000000" pitchFamily="65" charset="-120"/>
              </a:rPr>
              <a:t>outline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602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float sum(float list[], </a:t>
            </a:r>
            <a:r>
              <a:rPr lang="en-US" altLang="zh-TW" dirty="0" err="1"/>
              <a:t>int</a:t>
            </a:r>
            <a:r>
              <a:rPr lang="en-US" altLang="zh-TW" dirty="0"/>
              <a:t> n) {</a:t>
            </a:r>
          </a:p>
          <a:p>
            <a:pPr marL="0" indent="0">
              <a:buNone/>
            </a:pPr>
            <a:r>
              <a:rPr lang="en-US" altLang="zh-TW" dirty="0"/>
              <a:t>    float </a:t>
            </a:r>
            <a:r>
              <a:rPr lang="en-US" altLang="zh-TW" dirty="0" err="1"/>
              <a:t>tempsum</a:t>
            </a:r>
            <a:r>
              <a:rPr lang="en-US" altLang="zh-TW" dirty="0"/>
              <a:t> = 0;   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for(</a:t>
            </a:r>
            <a:r>
              <a:rPr lang="en-US" altLang="zh-TW" dirty="0" err="1"/>
              <a:t>i</a:t>
            </a:r>
            <a:r>
              <a:rPr lang="en-US" altLang="zh-TW" dirty="0"/>
              <a:t> = 0;i &lt; </a:t>
            </a:r>
            <a:r>
              <a:rPr lang="en-US" altLang="zh-TW" dirty="0" err="1"/>
              <a:t>n;i</a:t>
            </a:r>
            <a:r>
              <a:rPr lang="en-US" altLang="zh-TW" dirty="0"/>
              <a:t>++){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tempsum</a:t>
            </a:r>
            <a:r>
              <a:rPr lang="en-US" altLang="zh-TW" dirty="0"/>
              <a:t> += list[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pPr marL="0" indent="0">
              <a:buNone/>
            </a:pPr>
            <a:r>
              <a:rPr lang="en-US" altLang="zh-TW" dirty="0"/>
              <a:t>    return </a:t>
            </a:r>
            <a:r>
              <a:rPr lang="en-US" altLang="zh-TW" dirty="0" err="1"/>
              <a:t>tempsum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= 3,    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474322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497782" y="3415656"/>
            <a:ext cx="1565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 = 0, count = 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4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float sum(float list[], </a:t>
            </a:r>
            <a:r>
              <a:rPr lang="en-US" altLang="zh-TW" dirty="0" err="1"/>
              <a:t>int</a:t>
            </a:r>
            <a:r>
              <a:rPr lang="en-US" altLang="zh-TW" dirty="0"/>
              <a:t> n) {</a:t>
            </a:r>
          </a:p>
          <a:p>
            <a:pPr marL="0" indent="0">
              <a:buNone/>
            </a:pPr>
            <a:r>
              <a:rPr lang="en-US" altLang="zh-TW" dirty="0"/>
              <a:t>    float </a:t>
            </a:r>
            <a:r>
              <a:rPr lang="en-US" altLang="zh-TW" dirty="0" err="1"/>
              <a:t>tempsum</a:t>
            </a:r>
            <a:r>
              <a:rPr lang="en-US" altLang="zh-TW" dirty="0"/>
              <a:t> = 0;   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for(</a:t>
            </a:r>
            <a:r>
              <a:rPr lang="en-US" altLang="zh-TW" dirty="0" err="1"/>
              <a:t>i</a:t>
            </a:r>
            <a:r>
              <a:rPr lang="en-US" altLang="zh-TW" dirty="0"/>
              <a:t> = 0;i &lt; </a:t>
            </a:r>
            <a:r>
              <a:rPr lang="en-US" altLang="zh-TW" dirty="0" err="1"/>
              <a:t>n;i</a:t>
            </a:r>
            <a:r>
              <a:rPr lang="en-US" altLang="zh-TW" dirty="0"/>
              <a:t>++){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tempsum</a:t>
            </a:r>
            <a:r>
              <a:rPr lang="en-US" altLang="zh-TW" dirty="0"/>
              <a:t> += list[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pPr marL="0" indent="0">
              <a:buNone/>
            </a:pPr>
            <a:r>
              <a:rPr lang="en-US" altLang="zh-TW" dirty="0"/>
              <a:t>    return </a:t>
            </a:r>
            <a:r>
              <a:rPr lang="en-US" altLang="zh-TW" dirty="0" err="1"/>
              <a:t>tempsum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= 3,    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95923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497782" y="3900571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count = 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40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float sum(float list[], </a:t>
            </a:r>
            <a:r>
              <a:rPr lang="en-US" altLang="zh-TW" dirty="0" err="1"/>
              <a:t>int</a:t>
            </a:r>
            <a:r>
              <a:rPr lang="en-US" altLang="zh-TW" dirty="0"/>
              <a:t> n) {</a:t>
            </a:r>
          </a:p>
          <a:p>
            <a:pPr marL="0" indent="0">
              <a:buNone/>
            </a:pPr>
            <a:r>
              <a:rPr lang="en-US" altLang="zh-TW" dirty="0"/>
              <a:t>    float </a:t>
            </a:r>
            <a:r>
              <a:rPr lang="en-US" altLang="zh-TW" dirty="0" err="1"/>
              <a:t>tempsum</a:t>
            </a:r>
            <a:r>
              <a:rPr lang="en-US" altLang="zh-TW" dirty="0"/>
              <a:t> = 0;   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for(</a:t>
            </a:r>
            <a:r>
              <a:rPr lang="en-US" altLang="zh-TW" dirty="0" err="1"/>
              <a:t>i</a:t>
            </a:r>
            <a:r>
              <a:rPr lang="en-US" altLang="zh-TW" dirty="0"/>
              <a:t> = 0;i &lt; </a:t>
            </a:r>
            <a:r>
              <a:rPr lang="en-US" altLang="zh-TW" dirty="0" err="1"/>
              <a:t>n;i</a:t>
            </a:r>
            <a:r>
              <a:rPr lang="en-US" altLang="zh-TW" dirty="0"/>
              <a:t>++){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tempsum</a:t>
            </a:r>
            <a:r>
              <a:rPr lang="en-US" altLang="zh-TW" dirty="0"/>
              <a:t> += list[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pPr marL="0" indent="0">
              <a:buNone/>
            </a:pPr>
            <a:r>
              <a:rPr lang="en-US" altLang="zh-TW" dirty="0"/>
              <a:t>    return </a:t>
            </a:r>
            <a:r>
              <a:rPr lang="en-US" altLang="zh-TW" dirty="0" err="1"/>
              <a:t>tempsum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= 3,    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474318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497782" y="3415656"/>
            <a:ext cx="156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 = 1, count = 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84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float sum(float list[], </a:t>
            </a:r>
            <a:r>
              <a:rPr lang="en-US" altLang="zh-TW" dirty="0" err="1"/>
              <a:t>int</a:t>
            </a:r>
            <a:r>
              <a:rPr lang="en-US" altLang="zh-TW" dirty="0"/>
              <a:t> n) {</a:t>
            </a:r>
          </a:p>
          <a:p>
            <a:pPr marL="0" indent="0">
              <a:buNone/>
            </a:pPr>
            <a:r>
              <a:rPr lang="en-US" altLang="zh-TW" dirty="0"/>
              <a:t>    float </a:t>
            </a:r>
            <a:r>
              <a:rPr lang="en-US" altLang="zh-TW" dirty="0" err="1"/>
              <a:t>tempsum</a:t>
            </a:r>
            <a:r>
              <a:rPr lang="en-US" altLang="zh-TW" dirty="0"/>
              <a:t> = 0;   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for(</a:t>
            </a:r>
            <a:r>
              <a:rPr lang="en-US" altLang="zh-TW" dirty="0" err="1"/>
              <a:t>i</a:t>
            </a:r>
            <a:r>
              <a:rPr lang="en-US" altLang="zh-TW" dirty="0"/>
              <a:t> = 0;i &lt; </a:t>
            </a:r>
            <a:r>
              <a:rPr lang="en-US" altLang="zh-TW" dirty="0" err="1"/>
              <a:t>n;i</a:t>
            </a:r>
            <a:r>
              <a:rPr lang="en-US" altLang="zh-TW" dirty="0"/>
              <a:t>++){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tempsum</a:t>
            </a:r>
            <a:r>
              <a:rPr lang="en-US" altLang="zh-TW" dirty="0"/>
              <a:t> += list[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pPr marL="0" indent="0">
              <a:buNone/>
            </a:pPr>
            <a:r>
              <a:rPr lang="en-US" altLang="zh-TW" dirty="0"/>
              <a:t>    return </a:t>
            </a:r>
            <a:r>
              <a:rPr lang="en-US" altLang="zh-TW" dirty="0" err="1"/>
              <a:t>tempsum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= 3,    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95923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497782" y="3900571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count = 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227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float sum(float list[], </a:t>
            </a:r>
            <a:r>
              <a:rPr lang="en-US" altLang="zh-TW" dirty="0" err="1"/>
              <a:t>int</a:t>
            </a:r>
            <a:r>
              <a:rPr lang="en-US" altLang="zh-TW" dirty="0"/>
              <a:t> n) {</a:t>
            </a:r>
          </a:p>
          <a:p>
            <a:pPr marL="0" indent="0">
              <a:buNone/>
            </a:pPr>
            <a:r>
              <a:rPr lang="en-US" altLang="zh-TW" dirty="0"/>
              <a:t>    float </a:t>
            </a:r>
            <a:r>
              <a:rPr lang="en-US" altLang="zh-TW" dirty="0" err="1"/>
              <a:t>tempsum</a:t>
            </a:r>
            <a:r>
              <a:rPr lang="en-US" altLang="zh-TW" dirty="0"/>
              <a:t> = 0;   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for(</a:t>
            </a:r>
            <a:r>
              <a:rPr lang="en-US" altLang="zh-TW" dirty="0" err="1"/>
              <a:t>i</a:t>
            </a:r>
            <a:r>
              <a:rPr lang="en-US" altLang="zh-TW" dirty="0"/>
              <a:t> = 0;i &lt; </a:t>
            </a:r>
            <a:r>
              <a:rPr lang="en-US" altLang="zh-TW" dirty="0" err="1"/>
              <a:t>n;i</a:t>
            </a:r>
            <a:r>
              <a:rPr lang="en-US" altLang="zh-TW" dirty="0"/>
              <a:t>++){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tempsum</a:t>
            </a:r>
            <a:r>
              <a:rPr lang="en-US" altLang="zh-TW" dirty="0"/>
              <a:t> += list[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pPr marL="0" indent="0">
              <a:buNone/>
            </a:pPr>
            <a:r>
              <a:rPr lang="en-US" altLang="zh-TW" dirty="0"/>
              <a:t>    return </a:t>
            </a:r>
            <a:r>
              <a:rPr lang="en-US" altLang="zh-TW" dirty="0" err="1"/>
              <a:t>tempsum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= 3,    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474318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497782" y="3415656"/>
            <a:ext cx="156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 = 2, count = 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204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3462</Words>
  <Application>Microsoft Office PowerPoint</Application>
  <PresentationFormat>如螢幕大小 (4:3)</PresentationFormat>
  <Paragraphs>508</Paragraphs>
  <Slides>42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Times New Roman</vt:lpstr>
      <vt:lpstr>Office 佈景主題</vt:lpstr>
      <vt:lpstr>Chapter 1 Basic Concepts</vt:lpstr>
      <vt:lpstr>Outline</vt:lpstr>
      <vt:lpstr>Program 1.13</vt:lpstr>
      <vt:lpstr>Program 1.13</vt:lpstr>
      <vt:lpstr>Program 1.13</vt:lpstr>
      <vt:lpstr>Program 1.13</vt:lpstr>
      <vt:lpstr>Program 1.13</vt:lpstr>
      <vt:lpstr>Program 1.13</vt:lpstr>
      <vt:lpstr>Program 1.13</vt:lpstr>
      <vt:lpstr>Program 1.13</vt:lpstr>
      <vt:lpstr>Program 1.13</vt:lpstr>
      <vt:lpstr>Program 1.13</vt:lpstr>
      <vt:lpstr>Program 1.13</vt:lpstr>
      <vt:lpstr>Program 1.15</vt:lpstr>
      <vt:lpstr>Program 1.15</vt:lpstr>
      <vt:lpstr>Program 1.15</vt:lpstr>
      <vt:lpstr>Program 1.15</vt:lpstr>
      <vt:lpstr>Program 1.15</vt:lpstr>
      <vt:lpstr>Program 1.15</vt:lpstr>
      <vt:lpstr>Program 1.15</vt:lpstr>
      <vt:lpstr>Program 1.15</vt:lpstr>
      <vt:lpstr>Program 1.15</vt:lpstr>
      <vt:lpstr>Program 1.15</vt:lpstr>
      <vt:lpstr>Program 1.17</vt:lpstr>
      <vt:lpstr>Program 1.17</vt:lpstr>
      <vt:lpstr>Program 1.17</vt:lpstr>
      <vt:lpstr>Program 1.17</vt:lpstr>
      <vt:lpstr>Program 1.17</vt:lpstr>
      <vt:lpstr>Program 1.17</vt:lpstr>
      <vt:lpstr>Program 1.17</vt:lpstr>
      <vt:lpstr>Program 1.17</vt:lpstr>
      <vt:lpstr>Program 1.17</vt:lpstr>
      <vt:lpstr>Program 1.17</vt:lpstr>
      <vt:lpstr>Program 1.17</vt:lpstr>
      <vt:lpstr>Program 1.17</vt:lpstr>
      <vt:lpstr>Program 1.17</vt:lpstr>
      <vt:lpstr>Program 1.17</vt:lpstr>
      <vt:lpstr>Program 1.17</vt:lpstr>
      <vt:lpstr>Program 1.17</vt:lpstr>
      <vt:lpstr>Program 1.17</vt:lpstr>
      <vt:lpstr>Program 1.17</vt:lpstr>
      <vt:lpstr>Program 1.17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Basic Concepts</dc:title>
  <dc:creator>NCHU_WCCC</dc:creator>
  <cp:lastModifiedBy>NCHU_WCCC</cp:lastModifiedBy>
  <cp:revision>20</cp:revision>
  <dcterms:created xsi:type="dcterms:W3CDTF">2019-03-16T08:20:58Z</dcterms:created>
  <dcterms:modified xsi:type="dcterms:W3CDTF">2019-03-26T10:48:18Z</dcterms:modified>
</cp:coreProperties>
</file>