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81" r:id="rId4"/>
    <p:sldId id="258" r:id="rId5"/>
    <p:sldId id="307" r:id="rId6"/>
    <p:sldId id="308" r:id="rId7"/>
    <p:sldId id="310" r:id="rId8"/>
    <p:sldId id="311" r:id="rId9"/>
    <p:sldId id="314" r:id="rId10"/>
    <p:sldId id="309" r:id="rId11"/>
    <p:sldId id="312" r:id="rId12"/>
    <p:sldId id="313" r:id="rId13"/>
    <p:sldId id="306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2" r:id="rId22"/>
    <p:sldId id="259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0" r:id="rId32"/>
    <p:sldId id="27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61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0179-E9BC-470E-B89B-7CB24445E8EA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D5C4-367A-4657-882C-B987824C4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因為要輸出逐步步驟，而且圖的表示不同方式不同，程式碼跟課本很不一樣，所以我就沒放程式碼的解釋，會越解釋越混亂。我在程式碼中有寫註解。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D5C4-367A-4657-882C-B987824C480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85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40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6 Graphs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E4C702F-CB01-4951-B2E8-AD5BE9DB8D7D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2, 7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選過了，所以選頂點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91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F03EA6-4996-465D-8D20-CF520A8BF487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所以選頂點</a:t>
            </a:r>
            <a:r>
              <a:rPr lang="en-US" altLang="zh-TW" dirty="0">
                <a:ea typeface="標楷體" panose="03000509000000000000" pitchFamily="65" charset="-120"/>
              </a:rPr>
              <a:t>6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17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34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4922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144F268-F34B-4AD8-8CDA-39B4D0C47C36}"/>
              </a:ext>
            </a:extLst>
          </p:cNvPr>
          <p:cNvSpPr txBox="1"/>
          <p:nvPr/>
        </p:nvSpPr>
        <p:spPr>
          <a:xfrm>
            <a:off x="4185449" y="3364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657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0144F268-F34B-4AD8-8CDA-39B4D0C47C36}"/>
              </a:ext>
            </a:extLst>
          </p:cNvPr>
          <p:cNvSpPr txBox="1"/>
          <p:nvPr/>
        </p:nvSpPr>
        <p:spPr>
          <a:xfrm>
            <a:off x="4185449" y="3364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688904-6E1E-49E8-8C55-E946873CFDE7}"/>
              </a:ext>
            </a:extLst>
          </p:cNvPr>
          <p:cNvSpPr txBox="1"/>
          <p:nvPr/>
        </p:nvSpPr>
        <p:spPr>
          <a:xfrm>
            <a:off x="4595859" y="3364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68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44" grpId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688904-6E1E-49E8-8C55-E946873CFDE7}"/>
              </a:ext>
            </a:extLst>
          </p:cNvPr>
          <p:cNvSpPr txBox="1"/>
          <p:nvPr/>
        </p:nvSpPr>
        <p:spPr>
          <a:xfrm>
            <a:off x="4595859" y="33647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FD9B56A-C0CA-43A2-9AC9-67AAA9B1211F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9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E1708F-1E97-472B-A9E7-94D79285DBB3}"/>
              </a:ext>
            </a:extLst>
          </p:cNvPr>
          <p:cNvSpPr txBox="1"/>
          <p:nvPr/>
        </p:nvSpPr>
        <p:spPr>
          <a:xfrm>
            <a:off x="500626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7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87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8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DFS and BFS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Kruskal’s Algorithm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Prim’s Algorithm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Dijkstra's algorithm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Bellman and Ford algorithm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5086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86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內容版面配置區 257">
            <a:extLst>
              <a:ext uri="{FF2B5EF4-FFF2-40B4-BE49-F238E27FC236}">
                <a16:creationId xmlns:a16="http://schemas.microsoft.com/office/drawing/2014/main" id="{DDDE52BD-53B1-46CD-9D6A-27C7C7D4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1FE135-6532-49EE-805E-7DD368C54C7D}"/>
              </a:ext>
            </a:extLst>
          </p:cNvPr>
          <p:cNvGrpSpPr/>
          <p:nvPr/>
        </p:nvGrpSpPr>
        <p:grpSpPr>
          <a:xfrm>
            <a:off x="1011709" y="3012141"/>
            <a:ext cx="2250092" cy="2275885"/>
            <a:chOff x="1269163" y="3012141"/>
            <a:chExt cx="2250092" cy="227588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CCFF5DC-59BB-44D6-BE87-63950A7093B4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9A434E9-2508-4DDF-9311-6FBCC11708F8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3A2F59C-9F91-41C4-A9C8-FE293F73F63A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77383AD-C42D-4D5B-987C-ADAF1AE90334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DA3C65B-0DF7-4CDF-A891-89351D8C4DED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63F3B8D-66C7-478F-B82E-052A53E22FE2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E352010-4F6B-41B0-A148-A1B3F3970A76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1491030-4BFD-41C7-BAD2-8953585CEC70}"/>
                </a:ext>
              </a:extLst>
            </p:cNvPr>
            <p:cNvCxnSpPr>
              <a:cxnSpLocks/>
              <a:stCxn id="42" idx="7"/>
              <a:endCxn id="31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6B21DEF-D77F-4C85-9AA4-73639AD21744}"/>
                </a:ext>
              </a:extLst>
            </p:cNvPr>
            <p:cNvCxnSpPr>
              <a:cxnSpLocks/>
              <a:stCxn id="28" idx="3"/>
              <a:endCxn id="31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D83D521-CCFF-4DD9-9761-D7B4C34FA393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928534-F823-4A3C-B9A4-211FB0691D16}"/>
                </a:ext>
              </a:extLst>
            </p:cNvPr>
            <p:cNvCxnSpPr>
              <a:cxnSpLocks/>
              <a:stCxn id="29" idx="4"/>
              <a:endCxn id="42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7CB1590-D53E-4924-B27F-1130DFD731ED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615D9A0-920C-4661-BD4E-A2A766467D10}"/>
                </a:ext>
              </a:extLst>
            </p:cNvPr>
            <p:cNvCxnSpPr>
              <a:cxnSpLocks/>
              <a:stCxn id="32" idx="0"/>
              <a:endCxn id="28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F34A976-345E-43BC-8BD0-F14AFBFF3EEC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090930-D0FE-4BD7-8FB5-8FEB90B7C7F7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1393739-1166-4472-98B4-D4B91A8B1294}"/>
                </a:ext>
              </a:extLst>
            </p:cNvPr>
            <p:cNvCxnSpPr>
              <a:cxnSpLocks/>
              <a:stCxn id="42" idx="1"/>
              <a:endCxn id="30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EC6D814-880A-4B4C-9BC7-F2CB88A191ED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7ECB4B8-E456-482D-97F9-88DCD7BFEE00}"/>
                </a:ext>
              </a:extLst>
            </p:cNvPr>
            <p:cNvCxnSpPr>
              <a:cxnSpLocks/>
              <a:stCxn id="42" idx="6"/>
              <a:endCxn id="32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88F286C-4505-4011-B356-1D2CFF0273A0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4" y="1811558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4F687FF-9785-410F-9A5A-4CEBF7901BD6}"/>
              </a:ext>
            </a:extLst>
          </p:cNvPr>
          <p:cNvCxnSpPr>
            <a:cxnSpLocks noChangeAspect="1"/>
          </p:cNvCxnSpPr>
          <p:nvPr/>
        </p:nvCxnSpPr>
        <p:spPr>
          <a:xfrm rot="-2700000">
            <a:off x="4714753" y="2443530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210A02-498D-4FB9-A4AB-8079BB535D99}"/>
              </a:ext>
            </a:extLst>
          </p:cNvPr>
          <p:cNvSpPr txBox="1"/>
          <p:nvPr/>
        </p:nvSpPr>
        <p:spPr>
          <a:xfrm>
            <a:off x="4118284" y="27591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2D42F-E003-4721-9F91-455A1DEE560F}"/>
              </a:ext>
            </a:extLst>
          </p:cNvPr>
          <p:cNvSpPr txBox="1"/>
          <p:nvPr/>
        </p:nvSpPr>
        <p:spPr>
          <a:xfrm>
            <a:off x="3510851" y="51016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B23DD62-9391-43DA-A832-20DDED395299}"/>
              </a:ext>
            </a:extLst>
          </p:cNvPr>
          <p:cNvSpPr txBox="1"/>
          <p:nvPr/>
        </p:nvSpPr>
        <p:spPr>
          <a:xfrm>
            <a:off x="5416679" y="50867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6334EB4-B1A3-4D71-A3DF-D94177CE4FB7}"/>
              </a:ext>
            </a:extLst>
          </p:cNvPr>
          <p:cNvSpPr txBox="1"/>
          <p:nvPr/>
        </p:nvSpPr>
        <p:spPr>
          <a:xfrm>
            <a:off x="5827089" y="5086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EB7D099-2BB0-4881-8115-4399A8FC8A31}"/>
              </a:ext>
            </a:extLst>
          </p:cNvPr>
          <p:cNvSpPr txBox="1"/>
          <p:nvPr/>
        </p:nvSpPr>
        <p:spPr>
          <a:xfrm>
            <a:off x="6237499" y="5086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228C9A6-88C4-4587-869E-E6119496E6BA}"/>
              </a:ext>
            </a:extLst>
          </p:cNvPr>
          <p:cNvSpPr txBox="1"/>
          <p:nvPr/>
        </p:nvSpPr>
        <p:spPr>
          <a:xfrm>
            <a:off x="6647909" y="50844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26A5D1-29EE-42D7-AF6C-A2C8DBE68F45}"/>
              </a:ext>
            </a:extLst>
          </p:cNvPr>
          <p:cNvSpPr txBox="1"/>
          <p:nvPr/>
        </p:nvSpPr>
        <p:spPr>
          <a:xfrm>
            <a:off x="418544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101BF06-6FBF-4C94-9D43-5F541016C5FD}"/>
              </a:ext>
            </a:extLst>
          </p:cNvPr>
          <p:cNvSpPr txBox="1"/>
          <p:nvPr/>
        </p:nvSpPr>
        <p:spPr>
          <a:xfrm>
            <a:off x="4606464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54970FA-2E52-428A-AC87-BC986F8CA4F1}"/>
              </a:ext>
            </a:extLst>
          </p:cNvPr>
          <p:cNvSpPr txBox="1"/>
          <p:nvPr/>
        </p:nvSpPr>
        <p:spPr>
          <a:xfrm>
            <a:off x="5027479" y="50781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A76375-47C2-41E2-AA9E-42E06AD35E4B}"/>
              </a:ext>
            </a:extLst>
          </p:cNvPr>
          <p:cNvSpPr txBox="1"/>
          <p:nvPr/>
        </p:nvSpPr>
        <p:spPr>
          <a:xfrm>
            <a:off x="7055230" y="33733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2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Kruskal’s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每次找出最低</a:t>
            </a:r>
            <a:r>
              <a:rPr lang="en-US" altLang="zh-TW" dirty="0"/>
              <a:t>cost</a:t>
            </a:r>
            <a:r>
              <a:rPr lang="zh-TW" altLang="en-US" dirty="0"/>
              <a:t>的邊且不會使圖產生</a:t>
            </a:r>
            <a:r>
              <a:rPr lang="en-US" altLang="zh-TW" dirty="0"/>
              <a:t>cycle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直到產生</a:t>
            </a:r>
            <a:r>
              <a:rPr lang="en-US" altLang="zh-TW" dirty="0"/>
              <a:t>(</a:t>
            </a:r>
            <a:r>
              <a:rPr lang="zh-TW" altLang="en-US" dirty="0"/>
              <a:t>頂點數</a:t>
            </a:r>
            <a:r>
              <a:rPr lang="en-US" altLang="zh-TW" dirty="0"/>
              <a:t>-1)</a:t>
            </a:r>
            <a:r>
              <a:rPr lang="zh-TW" altLang="en-US" dirty="0"/>
              <a:t>個邊的最小花費生成樹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84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E4FCA19-AC43-4A68-B1FA-51052BD776D5}"/>
              </a:ext>
            </a:extLst>
          </p:cNvPr>
          <p:cNvGrpSpPr/>
          <p:nvPr/>
        </p:nvGrpSpPr>
        <p:grpSpPr>
          <a:xfrm>
            <a:off x="251949" y="2510593"/>
            <a:ext cx="2905125" cy="4124325"/>
            <a:chOff x="420625" y="2439571"/>
            <a:chExt cx="2905125" cy="412432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21BDB91-C120-4E99-80A3-5D647BEF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5" y="2439571"/>
              <a:ext cx="2905125" cy="4124325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79B3A8D-DBE4-447E-83D6-4CFB12C528EB}"/>
                </a:ext>
              </a:extLst>
            </p:cNvPr>
            <p:cNvSpPr txBox="1"/>
            <p:nvPr/>
          </p:nvSpPr>
          <p:spPr>
            <a:xfrm>
              <a:off x="1634372" y="2594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569DC92-156F-4B18-845D-B97C689A7FCF}"/>
                </a:ext>
              </a:extLst>
            </p:cNvPr>
            <p:cNvSpPr txBox="1"/>
            <p:nvPr/>
          </p:nvSpPr>
          <p:spPr>
            <a:xfrm>
              <a:off x="2406343" y="333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189645A-5DF9-400E-8080-AB3B41DF8131}"/>
                </a:ext>
              </a:extLst>
            </p:cNvPr>
            <p:cNvSpPr txBox="1"/>
            <p:nvPr/>
          </p:nvSpPr>
          <p:spPr>
            <a:xfrm>
              <a:off x="2844801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97D9695-5430-4D3E-BBDC-38FD18C2EFAD}"/>
                </a:ext>
              </a:extLst>
            </p:cNvPr>
            <p:cNvSpPr txBox="1"/>
            <p:nvPr/>
          </p:nvSpPr>
          <p:spPr>
            <a:xfrm>
              <a:off x="2104657" y="6078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50AEB2-E81B-447E-AE1E-4B4479FB0BB0}"/>
                </a:ext>
              </a:extLst>
            </p:cNvPr>
            <p:cNvSpPr txBox="1"/>
            <p:nvPr/>
          </p:nvSpPr>
          <p:spPr>
            <a:xfrm>
              <a:off x="1133383" y="5483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F995514-F735-4E57-AEF7-67BF1049B21B}"/>
                </a:ext>
              </a:extLst>
            </p:cNvPr>
            <p:cNvSpPr txBox="1"/>
            <p:nvPr/>
          </p:nvSpPr>
          <p:spPr>
            <a:xfrm>
              <a:off x="666288" y="438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564F3FA-3CD7-4534-9842-89F106C2A376}"/>
                </a:ext>
              </a:extLst>
            </p:cNvPr>
            <p:cNvSpPr txBox="1"/>
            <p:nvPr/>
          </p:nvSpPr>
          <p:spPr>
            <a:xfrm>
              <a:off x="1909424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0BC09F8-D4FB-44BA-8E19-0D4953EBC2BD}"/>
                </a:ext>
              </a:extLst>
            </p:cNvPr>
            <p:cNvSpPr txBox="1"/>
            <p:nvPr/>
          </p:nvSpPr>
          <p:spPr>
            <a:xfrm>
              <a:off x="2107536" y="277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26A82F8-2763-442E-A7C8-B0D263FFAD90}"/>
                </a:ext>
              </a:extLst>
            </p:cNvPr>
            <p:cNvSpPr txBox="1"/>
            <p:nvPr/>
          </p:nvSpPr>
          <p:spPr>
            <a:xfrm>
              <a:off x="2786292" y="37454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A5993F0-DCDA-4002-9293-091013B538D4}"/>
                </a:ext>
              </a:extLst>
            </p:cNvPr>
            <p:cNvSpPr txBox="1"/>
            <p:nvPr/>
          </p:nvSpPr>
          <p:spPr>
            <a:xfrm>
              <a:off x="2708029" y="52871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96C544-1AC8-4217-88F5-F51F19C1EC4F}"/>
                </a:ext>
              </a:extLst>
            </p:cNvPr>
            <p:cNvSpPr txBox="1"/>
            <p:nvPr/>
          </p:nvSpPr>
          <p:spPr>
            <a:xfrm>
              <a:off x="2090308" y="50295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6F0AF80-1D3F-4217-825A-53C5ABE86D7C}"/>
                </a:ext>
              </a:extLst>
            </p:cNvPr>
            <p:cNvSpPr txBox="1"/>
            <p:nvPr/>
          </p:nvSpPr>
          <p:spPr>
            <a:xfrm>
              <a:off x="1284226" y="48309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2352344-40DA-4C10-9A32-245AEEF40EE3}"/>
                </a:ext>
              </a:extLst>
            </p:cNvPr>
            <p:cNvSpPr txBox="1"/>
            <p:nvPr/>
          </p:nvSpPr>
          <p:spPr>
            <a:xfrm>
              <a:off x="1425020" y="595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67BE628-2217-4079-A973-AE9416294582}"/>
                </a:ext>
              </a:extLst>
            </p:cNvPr>
            <p:cNvSpPr txBox="1"/>
            <p:nvPr/>
          </p:nvSpPr>
          <p:spPr>
            <a:xfrm>
              <a:off x="631915" y="4999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220982B-27E0-4103-BE90-BF44A06E2DE7}"/>
                </a:ext>
              </a:extLst>
            </p:cNvPr>
            <p:cNvSpPr txBox="1"/>
            <p:nvPr/>
          </p:nvSpPr>
          <p:spPr>
            <a:xfrm>
              <a:off x="889441" y="3330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35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9952B5C-8F30-412F-B599-2A5D5F447198}"/>
                </a:ext>
              </a:extLst>
            </p:cNvPr>
            <p:cNvSpPr txBox="1"/>
            <p:nvPr/>
          </p:nvSpPr>
          <p:spPr>
            <a:xfrm>
              <a:off x="1836796" y="37364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5601289" y="2234971"/>
            <a:ext cx="2401410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95E238CB-34A1-43EE-8F6B-8430EC411426}"/>
              </a:ext>
            </a:extLst>
          </p:cNvPr>
          <p:cNvSpPr/>
          <p:nvPr/>
        </p:nvSpPr>
        <p:spPr>
          <a:xfrm>
            <a:off x="3790765" y="3992174"/>
            <a:ext cx="1509204" cy="34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6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5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E805D4-CF6C-431B-B4B2-58D3015C852C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D13EDCA-FBC5-4211-B209-87C32E2F5674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57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10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4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E50BB48-DEE0-450D-8BE7-7E15605F53E4}"/>
              </a:ext>
            </a:extLst>
          </p:cNvPr>
          <p:cNvCxnSpPr>
            <a:cxnSpLocks/>
          </p:cNvCxnSpPr>
          <p:nvPr/>
        </p:nvCxnSpPr>
        <p:spPr>
          <a:xfrm flipH="1">
            <a:off x="5963930" y="4564572"/>
            <a:ext cx="4450" cy="1254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C091F82-2160-448F-8B37-5A910990D0B2}"/>
              </a:ext>
            </a:extLst>
          </p:cNvPr>
          <p:cNvSpPr/>
          <p:nvPr/>
        </p:nvSpPr>
        <p:spPr>
          <a:xfrm>
            <a:off x="5963930" y="505860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22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A3BDCC4-9941-4106-81F0-D4A4316FE442}"/>
              </a:ext>
            </a:extLst>
          </p:cNvPr>
          <p:cNvGrpSpPr/>
          <p:nvPr/>
        </p:nvGrpSpPr>
        <p:grpSpPr>
          <a:xfrm>
            <a:off x="5792225" y="5303953"/>
            <a:ext cx="360000" cy="360000"/>
            <a:chOff x="7570177" y="492366"/>
            <a:chExt cx="861646" cy="86164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52DC10-753E-4BF5-96EC-BCA293024373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22AE6FE-DE8C-4FF7-8A1F-CEF35634CE18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8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A4FD-2254-4C06-8C3A-6849D3A2B89C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26273F-6664-4D54-A52E-EE827AA28BCA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34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DFS and BFS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如有複數個選擇時，以頂點數字小的優先走訪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5587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Kruskal’s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C1D4AA-531B-430B-993C-5C521B48A56C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D1E1882-CB63-4EFB-91BC-11E96107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F4731C9-DA8D-4DA4-863A-37FD8489D4DC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5AB98DB-CE54-418C-ACB6-8C432F709F2A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55CC50F-8495-4B6D-AD0E-8D4DA669C2C1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12E7A3-2565-400D-BA85-BB7BF18E3829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E4C7C-0A91-472D-834C-6D3BA589CFB7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57800C9-2E16-4314-AC33-EC1CD6841CD3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3C0FDE3-4078-4202-951B-1F1D6EDC7696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75887C-4E22-488A-A395-23FD6037DBDE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A4FD-2254-4C06-8C3A-6849D3A2B89C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26273F-6664-4D54-A52E-EE827AA28BCA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017F84C-C302-4861-A557-02645683DD8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FFD0D4F-417C-4E19-B6DE-675564D71DBD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07DA13-BDE9-462B-9C49-8D89B9D60AEF}"/>
              </a:ext>
            </a:extLst>
          </p:cNvPr>
          <p:cNvSpPr/>
          <p:nvPr/>
        </p:nvSpPr>
        <p:spPr>
          <a:xfrm>
            <a:off x="6818816" y="60933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128990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Prim’s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從頂點</a:t>
            </a:r>
            <a:r>
              <a:rPr lang="en-US" altLang="zh-TW" dirty="0"/>
              <a:t>1</a:t>
            </a:r>
            <a:r>
              <a:rPr lang="zh-TW" altLang="en-US" dirty="0"/>
              <a:t>開始選</a:t>
            </a:r>
            <a:r>
              <a:rPr lang="en-US" altLang="zh-TW" dirty="0"/>
              <a:t>cost</a:t>
            </a:r>
            <a:r>
              <a:rPr lang="zh-TW" altLang="en-US" dirty="0"/>
              <a:t>最小的邊來建立最小花費生成樹且不會使圖產生</a:t>
            </a:r>
            <a:r>
              <a:rPr lang="en-US" altLang="zh-TW" dirty="0"/>
              <a:t>cycle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7925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71747C-8706-4A04-9929-9F7FC49BEB37}"/>
              </a:ext>
            </a:extLst>
          </p:cNvPr>
          <p:cNvGrpSpPr/>
          <p:nvPr/>
        </p:nvGrpSpPr>
        <p:grpSpPr>
          <a:xfrm>
            <a:off x="251949" y="2510593"/>
            <a:ext cx="2905125" cy="4124325"/>
            <a:chOff x="420625" y="2439571"/>
            <a:chExt cx="2905125" cy="41243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3EE123-B1F8-4E29-9605-A17610040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5" y="2439571"/>
              <a:ext cx="2905125" cy="412432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2B27BD9-78DB-44B9-BA3C-E9E6457BBA7F}"/>
                </a:ext>
              </a:extLst>
            </p:cNvPr>
            <p:cNvSpPr txBox="1"/>
            <p:nvPr/>
          </p:nvSpPr>
          <p:spPr>
            <a:xfrm>
              <a:off x="1634372" y="2594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4F32ECE-1966-4BE8-86F9-7A404CEDAFCE}"/>
                </a:ext>
              </a:extLst>
            </p:cNvPr>
            <p:cNvSpPr txBox="1"/>
            <p:nvPr/>
          </p:nvSpPr>
          <p:spPr>
            <a:xfrm>
              <a:off x="2406343" y="333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0D7451-E8E4-4C6D-8E65-84EC1B43E675}"/>
                </a:ext>
              </a:extLst>
            </p:cNvPr>
            <p:cNvSpPr txBox="1"/>
            <p:nvPr/>
          </p:nvSpPr>
          <p:spPr>
            <a:xfrm>
              <a:off x="2844801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C3558F-1353-4C5D-880B-7F125CBD21C5}"/>
                </a:ext>
              </a:extLst>
            </p:cNvPr>
            <p:cNvSpPr txBox="1"/>
            <p:nvPr/>
          </p:nvSpPr>
          <p:spPr>
            <a:xfrm>
              <a:off x="2104657" y="60785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84C990-F9BA-4CED-A4FB-FA7003092A41}"/>
                </a:ext>
              </a:extLst>
            </p:cNvPr>
            <p:cNvSpPr txBox="1"/>
            <p:nvPr/>
          </p:nvSpPr>
          <p:spPr>
            <a:xfrm>
              <a:off x="1133383" y="5483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917CE04-D5D9-4418-9D3C-F9A7A72A2EFF}"/>
                </a:ext>
              </a:extLst>
            </p:cNvPr>
            <p:cNvSpPr txBox="1"/>
            <p:nvPr/>
          </p:nvSpPr>
          <p:spPr>
            <a:xfrm>
              <a:off x="666288" y="4385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31DE220-D62F-4BF7-B582-781247A21320}"/>
                </a:ext>
              </a:extLst>
            </p:cNvPr>
            <p:cNvSpPr txBox="1"/>
            <p:nvPr/>
          </p:nvSpPr>
          <p:spPr>
            <a:xfrm>
              <a:off x="1909424" y="437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A66CA74-D461-4F66-9288-60A2EB3C51E5}"/>
                </a:ext>
              </a:extLst>
            </p:cNvPr>
            <p:cNvSpPr txBox="1"/>
            <p:nvPr/>
          </p:nvSpPr>
          <p:spPr>
            <a:xfrm>
              <a:off x="2107536" y="2779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656D279-7138-47C5-933E-D3F0340CA511}"/>
                </a:ext>
              </a:extLst>
            </p:cNvPr>
            <p:cNvSpPr txBox="1"/>
            <p:nvPr/>
          </p:nvSpPr>
          <p:spPr>
            <a:xfrm>
              <a:off x="2786292" y="37454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24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22D511F-E323-45AA-9447-58481DA04915}"/>
                </a:ext>
              </a:extLst>
            </p:cNvPr>
            <p:cNvSpPr txBox="1"/>
            <p:nvPr/>
          </p:nvSpPr>
          <p:spPr>
            <a:xfrm>
              <a:off x="2708029" y="52871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609A00D-5383-4855-9E11-5310255BCCFB}"/>
                </a:ext>
              </a:extLst>
            </p:cNvPr>
            <p:cNvSpPr txBox="1"/>
            <p:nvPr/>
          </p:nvSpPr>
          <p:spPr>
            <a:xfrm>
              <a:off x="2090308" y="50295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22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153FD95-3CEF-4409-8F6F-97B9570B845C}"/>
                </a:ext>
              </a:extLst>
            </p:cNvPr>
            <p:cNvSpPr txBox="1"/>
            <p:nvPr/>
          </p:nvSpPr>
          <p:spPr>
            <a:xfrm>
              <a:off x="1284226" y="48309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18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02F113-BB6C-4D03-B118-5C59432C5FA9}"/>
                </a:ext>
              </a:extLst>
            </p:cNvPr>
            <p:cNvSpPr txBox="1"/>
            <p:nvPr/>
          </p:nvSpPr>
          <p:spPr>
            <a:xfrm>
              <a:off x="1425020" y="595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48AE63-7BAF-4746-B74A-8BB6993DFD0C}"/>
                </a:ext>
              </a:extLst>
            </p:cNvPr>
            <p:cNvSpPr txBox="1"/>
            <p:nvPr/>
          </p:nvSpPr>
          <p:spPr>
            <a:xfrm>
              <a:off x="631915" y="4999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BD49D0B-1D84-423D-B813-FF189D50182F}"/>
                </a:ext>
              </a:extLst>
            </p:cNvPr>
            <p:cNvSpPr txBox="1"/>
            <p:nvPr/>
          </p:nvSpPr>
          <p:spPr>
            <a:xfrm>
              <a:off x="889441" y="3330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35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8F9392C-8DC3-436C-95F4-2D0D7FCC60BD}"/>
                </a:ext>
              </a:extLst>
            </p:cNvPr>
            <p:cNvSpPr txBox="1"/>
            <p:nvPr/>
          </p:nvSpPr>
          <p:spPr>
            <a:xfrm>
              <a:off x="1836796" y="37364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</a:t>
              </a:r>
              <a:endParaRPr lang="zh-TW" altLang="en-US" dirty="0"/>
            </a:p>
          </p:txBody>
        </p:sp>
      </p:grp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A30917D-28D6-4503-8870-9DCA7EBF2A94}"/>
              </a:ext>
            </a:extLst>
          </p:cNvPr>
          <p:cNvSpPr/>
          <p:nvPr/>
        </p:nvSpPr>
        <p:spPr>
          <a:xfrm>
            <a:off x="3790765" y="3992174"/>
            <a:ext cx="1509204" cy="34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B0D2D3-6710-4ABB-A0BB-18F37C5FB322}"/>
              </a:ext>
            </a:extLst>
          </p:cNvPr>
          <p:cNvSpPr/>
          <p:nvPr/>
        </p:nvSpPr>
        <p:spPr>
          <a:xfrm>
            <a:off x="5601289" y="2234971"/>
            <a:ext cx="2401410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28722" y="26937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18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73110" y="31040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22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13223" y="38972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107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5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6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4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5</a:t>
            </a:r>
            <a:endParaRPr lang="zh-TW" alt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39857" y="51401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308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337630" y="47140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634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BDE0E-60F1-4BFB-8CC9-EC9CCDCD3E8F}"/>
              </a:ext>
            </a:extLst>
          </p:cNvPr>
          <p:cNvSpPr/>
          <p:nvPr/>
        </p:nvSpPr>
        <p:spPr>
          <a:xfrm>
            <a:off x="2408651" y="430212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6D66B0-E453-4338-B6CE-B2E780958064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3388C64-9A84-4920-9CE8-08CC1DD31376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285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Prim’s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22921-51AC-40C2-8957-913AC784C690}"/>
              </a:ext>
            </a:extLst>
          </p:cNvPr>
          <p:cNvSpPr/>
          <p:nvPr/>
        </p:nvSpPr>
        <p:spPr>
          <a:xfrm>
            <a:off x="770691" y="2597866"/>
            <a:ext cx="1797728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--12--&gt;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--24--&gt;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--35--&gt;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--25--&gt;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--15--&gt;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--10--&gt;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--18--&gt;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--22--&gt;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--32--&gt;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3636CC-1EF6-4831-A4B4-3E317FC9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65" y="2111374"/>
            <a:ext cx="3086100" cy="43815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E996ED-99E9-43BF-A402-3E3E942BACCE}"/>
              </a:ext>
            </a:extLst>
          </p:cNvPr>
          <p:cNvCxnSpPr>
            <a:cxnSpLocks/>
          </p:cNvCxnSpPr>
          <p:nvPr/>
        </p:nvCxnSpPr>
        <p:spPr>
          <a:xfrm>
            <a:off x="5682815" y="2663301"/>
            <a:ext cx="469410" cy="34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CA43DA5-7375-46F1-8A23-D8F0108B809E}"/>
              </a:ext>
            </a:extLst>
          </p:cNvPr>
          <p:cNvSpPr/>
          <p:nvPr/>
        </p:nvSpPr>
        <p:spPr>
          <a:xfrm>
            <a:off x="5589960" y="2774874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12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334729B-3FCF-4376-B682-4E4611A82994}"/>
              </a:ext>
            </a:extLst>
          </p:cNvPr>
          <p:cNvCxnSpPr>
            <a:cxnSpLocks/>
          </p:cNvCxnSpPr>
          <p:nvPr/>
        </p:nvCxnSpPr>
        <p:spPr>
          <a:xfrm>
            <a:off x="6527673" y="3457144"/>
            <a:ext cx="210478" cy="54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CBE2736-9F9F-43E9-946E-7EA5F7F6C121}"/>
              </a:ext>
            </a:extLst>
          </p:cNvPr>
          <p:cNvSpPr/>
          <p:nvPr/>
        </p:nvSpPr>
        <p:spPr>
          <a:xfrm>
            <a:off x="6249531" y="3605252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24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8B09DA-30E6-4CFC-8AAD-83FF4595B600}"/>
              </a:ext>
            </a:extLst>
          </p:cNvPr>
          <p:cNvCxnSpPr>
            <a:cxnSpLocks/>
          </p:cNvCxnSpPr>
          <p:nvPr/>
        </p:nvCxnSpPr>
        <p:spPr>
          <a:xfrm flipH="1">
            <a:off x="5930283" y="3457144"/>
            <a:ext cx="221942" cy="608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63A8-E2B0-424C-A2AF-BE5213B02A1E}"/>
              </a:ext>
            </a:extLst>
          </p:cNvPr>
          <p:cNvSpPr/>
          <p:nvPr/>
        </p:nvSpPr>
        <p:spPr>
          <a:xfrm>
            <a:off x="5623867" y="3510767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4CD8A2F-B8FF-4EF1-848E-5795D5475552}"/>
              </a:ext>
            </a:extLst>
          </p:cNvPr>
          <p:cNvCxnSpPr>
            <a:cxnSpLocks/>
          </p:cNvCxnSpPr>
          <p:nvPr/>
        </p:nvCxnSpPr>
        <p:spPr>
          <a:xfrm flipH="1">
            <a:off x="5165312" y="4554245"/>
            <a:ext cx="517503" cy="68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3AF8E5-BD2C-4278-B9A3-565249280ACC}"/>
              </a:ext>
            </a:extLst>
          </p:cNvPr>
          <p:cNvSpPr/>
          <p:nvPr/>
        </p:nvSpPr>
        <p:spPr>
          <a:xfrm>
            <a:off x="5066379" y="4625266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8F3DB2-4A4E-4D86-A465-3292F1398CC7}"/>
              </a:ext>
            </a:extLst>
          </p:cNvPr>
          <p:cNvCxnSpPr/>
          <p:nvPr/>
        </p:nvCxnSpPr>
        <p:spPr>
          <a:xfrm>
            <a:off x="5237825" y="5663953"/>
            <a:ext cx="532660" cy="31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80A627-742E-4D40-9F61-AC8497B1C5A7}"/>
              </a:ext>
            </a:extLst>
          </p:cNvPr>
          <p:cNvSpPr/>
          <p:nvPr/>
        </p:nvSpPr>
        <p:spPr>
          <a:xfrm>
            <a:off x="5152020" y="5780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6D66B0-E453-4338-B6CE-B2E780958064}"/>
              </a:ext>
            </a:extLst>
          </p:cNvPr>
          <p:cNvCxnSpPr>
            <a:cxnSpLocks/>
          </p:cNvCxnSpPr>
          <p:nvPr/>
        </p:nvCxnSpPr>
        <p:spPr>
          <a:xfrm>
            <a:off x="4634144" y="4625266"/>
            <a:ext cx="250053" cy="59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3388C64-9A84-4920-9CE8-08CC1DD31376}"/>
              </a:ext>
            </a:extLst>
          </p:cNvPr>
          <p:cNvSpPr/>
          <p:nvPr/>
        </p:nvSpPr>
        <p:spPr>
          <a:xfrm>
            <a:off x="4353030" y="4811081"/>
            <a:ext cx="43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15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7B69C-FFAC-4B47-9373-DF1E986A0E4B}"/>
              </a:ext>
            </a:extLst>
          </p:cNvPr>
          <p:cNvSpPr/>
          <p:nvPr/>
        </p:nvSpPr>
        <p:spPr>
          <a:xfrm>
            <a:off x="6818816" y="60933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個邊</a:t>
            </a:r>
          </a:p>
        </p:txBody>
      </p:sp>
    </p:spTree>
    <p:extLst>
      <p:ext uri="{BB962C8B-B14F-4D97-AF65-F5344CB8AC3E}">
        <p14:creationId xmlns:p14="http://schemas.microsoft.com/office/powerpoint/2010/main" val="427265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331E7C-52CE-4B23-B07D-4FAD689209A0}"/>
              </a:ext>
            </a:extLst>
          </p:cNvPr>
          <p:cNvSpPr txBox="1"/>
          <p:nvPr/>
        </p:nvSpPr>
        <p:spPr>
          <a:xfrm>
            <a:off x="4128118" y="3012140"/>
            <a:ext cx="2449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從頂點</a:t>
            </a:r>
            <a:r>
              <a:rPr lang="en-US" altLang="zh-TW" dirty="0">
                <a:ea typeface="標楷體" panose="03000509000000000000" pitchFamily="65" charset="-120"/>
              </a:rPr>
              <a:t>0</a:t>
            </a:r>
            <a:r>
              <a:rPr lang="zh-TW" altLang="en-US" dirty="0">
                <a:ea typeface="標楷體" panose="03000509000000000000" pitchFamily="65" charset="-120"/>
              </a:rPr>
              <a:t>開始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Adjacency Matrix</a:t>
            </a:r>
            <a:r>
              <a:rPr lang="zh-TW" altLang="en-US" dirty="0"/>
              <a:t>來實作</a:t>
            </a:r>
            <a:r>
              <a:rPr lang="en-US" altLang="zh-TW" dirty="0"/>
              <a:t>Dijkstra's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算出從起點到其他頂點的最短距離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880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圖解步驟</a:t>
            </a:r>
            <a:endParaRPr lang="en-US" altLang="zh-TW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852867"/>
                  </p:ext>
                </p:extLst>
              </p:nvPr>
            </p:nvGraphicFramePr>
            <p:xfrm>
              <a:off x="4366980" y="2059774"/>
              <a:ext cx="4680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852867"/>
                  </p:ext>
                </p:extLst>
              </p:nvPr>
            </p:nvGraphicFramePr>
            <p:xfrm>
              <a:off x="4366980" y="2059774"/>
              <a:ext cx="4680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1639" r="-4047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1639" r="-20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1639" r="-1011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1639" r="-23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7075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455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193395"/>
                  </p:ext>
                </p:extLst>
              </p:nvPr>
            </p:nvGraphicFramePr>
            <p:xfrm>
              <a:off x="4366980" y="2059774"/>
              <a:ext cx="4680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193395"/>
                  </p:ext>
                </p:extLst>
              </p:nvPr>
            </p:nvGraphicFramePr>
            <p:xfrm>
              <a:off x="4366980" y="2059774"/>
              <a:ext cx="4680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8387" r="-69767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98387" r="-605882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98387" r="-49883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98387" r="-40470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98387" r="-3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98387" r="-203529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98387" r="-10116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98387" r="-235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1639" r="-1011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1639" r="-23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2291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5704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3,6,7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250+1000=1250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250+900=1150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250+1400=1650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210619"/>
                  </p:ext>
                </p:extLst>
              </p:nvPr>
            </p:nvGraphicFramePr>
            <p:xfrm>
              <a:off x="4366980" y="2059774"/>
              <a:ext cx="468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210619"/>
                  </p:ext>
                </p:extLst>
              </p:nvPr>
            </p:nvGraphicFramePr>
            <p:xfrm>
              <a:off x="4366980" y="2059774"/>
              <a:ext cx="4680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8387" r="-6976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98387" r="-6058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98387" r="-4988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98387" r="-4047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98387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98387" r="-2035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98387" r="-101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98387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639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1639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1639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1639" r="-1011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1639" r="-235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2215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3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916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1150+1000=2150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69207"/>
                  </p:ext>
                </p:extLst>
              </p:nvPr>
            </p:nvGraphicFramePr>
            <p:xfrm>
              <a:off x="4366980" y="2059774"/>
              <a:ext cx="4680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469207"/>
                  </p:ext>
                </p:extLst>
              </p:nvPr>
            </p:nvGraphicFramePr>
            <p:xfrm>
              <a:off x="4366980" y="2059774"/>
              <a:ext cx="4680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6774" r="-6976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96774" r="-6058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96774" r="-4988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96774" r="-101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96774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1639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1639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1639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1639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1639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1639" r="-4988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6772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685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1250+1200=2450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928605"/>
                  </p:ext>
                </p:extLst>
              </p:nvPr>
            </p:nvGraphicFramePr>
            <p:xfrm>
              <a:off x="4366980" y="2059774"/>
              <a:ext cx="468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0928605"/>
                  </p:ext>
                </p:extLst>
              </p:nvPr>
            </p:nvGraphicFramePr>
            <p:xfrm>
              <a:off x="4366980" y="2059774"/>
              <a:ext cx="4680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159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5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685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1650+1700=3350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61385"/>
                  </p:ext>
                </p:extLst>
              </p:nvPr>
            </p:nvGraphicFramePr>
            <p:xfrm>
              <a:off x="4366980" y="2059774"/>
              <a:ext cx="468000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61385"/>
                  </p:ext>
                </p:extLst>
              </p:nvPr>
            </p:nvGraphicFramePr>
            <p:xfrm>
              <a:off x="4366980" y="2059774"/>
              <a:ext cx="468000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9594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916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1, 0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2450+800=3250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2450+1000=3450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92829"/>
                  </p:ext>
                </p:extLst>
              </p:nvPr>
            </p:nvGraphicFramePr>
            <p:xfrm>
              <a:off x="4366980" y="2059774"/>
              <a:ext cx="4680000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92829"/>
                  </p:ext>
                </p:extLst>
              </p:nvPr>
            </p:nvGraphicFramePr>
            <p:xfrm>
              <a:off x="4366980" y="2059774"/>
              <a:ext cx="4680000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5662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，與其相連的有頂點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3250+300=3550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20395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4020395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11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381" y="356382"/>
            <a:ext cx="7886700" cy="1325563"/>
          </a:xfrm>
        </p:spPr>
        <p:txBody>
          <a:bodyPr/>
          <a:lstStyle/>
          <a:p>
            <a:r>
              <a:rPr lang="en-US" altLang="zh-TW" dirty="0"/>
              <a:t>Dijkstra's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3044" y="1821653"/>
            <a:ext cx="7886700" cy="4351338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8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19FC1CD-8B4F-4C4C-8398-E3C1550D3651}"/>
              </a:ext>
            </a:extLst>
          </p:cNvPr>
          <p:cNvGrpSpPr/>
          <p:nvPr/>
        </p:nvGrpSpPr>
        <p:grpSpPr>
          <a:xfrm>
            <a:off x="267923" y="2381335"/>
            <a:ext cx="3930925" cy="2632253"/>
            <a:chOff x="452790" y="1686326"/>
            <a:chExt cx="4842529" cy="314804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58AB52C-532D-41A0-8F14-CCEFE7CBFEC4}"/>
                </a:ext>
              </a:extLst>
            </p:cNvPr>
            <p:cNvSpPr/>
            <p:nvPr/>
          </p:nvSpPr>
          <p:spPr>
            <a:xfrm>
              <a:off x="461668" y="2667057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7373148-61E6-48DA-9D62-90341EB28952}"/>
                </a:ext>
              </a:extLst>
            </p:cNvPr>
            <p:cNvSpPr/>
            <p:nvPr/>
          </p:nvSpPr>
          <p:spPr>
            <a:xfrm>
              <a:off x="452790" y="39614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E94748-F384-46F7-BCD2-E388B0F7478D}"/>
                </a:ext>
              </a:extLst>
            </p:cNvPr>
            <p:cNvSpPr/>
            <p:nvPr/>
          </p:nvSpPr>
          <p:spPr>
            <a:xfrm>
              <a:off x="1950400" y="268715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BB4DF09-EA3A-4695-88D9-06B6606586A9}"/>
                </a:ext>
              </a:extLst>
            </p:cNvPr>
            <p:cNvSpPr/>
            <p:nvPr/>
          </p:nvSpPr>
          <p:spPr>
            <a:xfrm>
              <a:off x="2593807" y="4058001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581C6B8-268C-4462-ACB5-0B3E62868E96}"/>
                </a:ext>
              </a:extLst>
            </p:cNvPr>
            <p:cNvSpPr/>
            <p:nvPr/>
          </p:nvSpPr>
          <p:spPr>
            <a:xfrm>
              <a:off x="4427024" y="4402372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5360C63-919F-4C86-BD28-A6716B57AB15}"/>
                </a:ext>
              </a:extLst>
            </p:cNvPr>
            <p:cNvSpPr/>
            <p:nvPr/>
          </p:nvSpPr>
          <p:spPr>
            <a:xfrm>
              <a:off x="3405646" y="2475848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9A63A538-7D60-4F73-9233-0D5456691C12}"/>
                </a:ext>
              </a:extLst>
            </p:cNvPr>
            <p:cNvSpPr/>
            <p:nvPr/>
          </p:nvSpPr>
          <p:spPr>
            <a:xfrm>
              <a:off x="4854442" y="1686326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8FBF62B-5227-4B30-B770-11C764DD9EBC}"/>
                </a:ext>
              </a:extLst>
            </p:cNvPr>
            <p:cNvSpPr/>
            <p:nvPr/>
          </p:nvSpPr>
          <p:spPr>
            <a:xfrm>
              <a:off x="4863319" y="3004323"/>
              <a:ext cx="432000" cy="43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6BC124A-3612-4E41-BC02-DF0FB616C49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0442" y="2118327"/>
              <a:ext cx="8878" cy="885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5063D39-E738-44E1-9F69-228A1DD3458D}"/>
                </a:ext>
              </a:extLst>
            </p:cNvPr>
            <p:cNvCxnSpPr>
              <a:cxnSpLocks/>
              <a:stCxn id="13" idx="2"/>
              <a:endCxn id="12" idx="7"/>
            </p:cNvCxnSpPr>
            <p:nvPr/>
          </p:nvCxnSpPr>
          <p:spPr>
            <a:xfrm flipH="1">
              <a:off x="3774381" y="1902327"/>
              <a:ext cx="1080061" cy="636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E426846-B09C-49D5-ABAD-6962EF1438CC}"/>
                </a:ext>
              </a:extLst>
            </p:cNvPr>
            <p:cNvCxnSpPr>
              <a:cxnSpLocks/>
              <a:stCxn id="14" idx="1"/>
              <a:endCxn id="12" idx="6"/>
            </p:cNvCxnSpPr>
            <p:nvPr/>
          </p:nvCxnSpPr>
          <p:spPr>
            <a:xfrm flipH="1" flipV="1">
              <a:off x="3837646" y="2691848"/>
              <a:ext cx="1088938" cy="3757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A6ED842-DDB2-4AD9-B977-14C1FB23E94F}"/>
                </a:ext>
              </a:extLst>
            </p:cNvPr>
            <p:cNvCxnSpPr>
              <a:cxnSpLocks/>
              <a:stCxn id="14" idx="2"/>
              <a:endCxn id="10" idx="7"/>
            </p:cNvCxnSpPr>
            <p:nvPr/>
          </p:nvCxnSpPr>
          <p:spPr>
            <a:xfrm flipH="1">
              <a:off x="2962542" y="3220324"/>
              <a:ext cx="1900777" cy="900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33B9999-D7C3-4616-81B0-EB049D1BB8AC}"/>
                </a:ext>
              </a:extLst>
            </p:cNvPr>
            <p:cNvCxnSpPr>
              <a:cxnSpLocks/>
              <a:stCxn id="14" idx="4"/>
              <a:endCxn id="11" idx="7"/>
            </p:cNvCxnSpPr>
            <p:nvPr/>
          </p:nvCxnSpPr>
          <p:spPr>
            <a:xfrm flipH="1">
              <a:off x="4795759" y="3436323"/>
              <a:ext cx="283560" cy="1029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76F4907-BB75-45D4-8138-85EEB1DAE3F5}"/>
                </a:ext>
              </a:extLst>
            </p:cNvPr>
            <p:cNvCxnSpPr>
              <a:cxnSpLocks/>
              <a:stCxn id="11" idx="2"/>
              <a:endCxn id="10" idx="5"/>
            </p:cNvCxnSpPr>
            <p:nvPr/>
          </p:nvCxnSpPr>
          <p:spPr>
            <a:xfrm flipH="1" flipV="1">
              <a:off x="2962542" y="4426736"/>
              <a:ext cx="1464482" cy="191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FAB3F4B-7C87-48A7-ACAB-6BE5531DFF6A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884790" y="4177426"/>
              <a:ext cx="1709017" cy="96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6395B53-A1C8-4BD5-AD48-1A6743A5CEBF}"/>
                </a:ext>
              </a:extLst>
            </p:cNvPr>
            <p:cNvCxnSpPr>
              <a:cxnSpLocks/>
              <a:stCxn id="9" idx="3"/>
              <a:endCxn id="8" idx="7"/>
            </p:cNvCxnSpPr>
            <p:nvPr/>
          </p:nvCxnSpPr>
          <p:spPr>
            <a:xfrm flipH="1">
              <a:off x="821525" y="3055888"/>
              <a:ext cx="1192140" cy="968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DD592BA-0368-47B3-9A85-739AF0876F1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893668" y="2883058"/>
              <a:ext cx="1056732" cy="2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42CE0A5-DBBB-4005-ADD9-E2D68C01D751}"/>
                </a:ext>
              </a:extLst>
            </p:cNvPr>
            <p:cNvCxnSpPr>
              <a:cxnSpLocks/>
              <a:stCxn id="12" idx="2"/>
              <a:endCxn id="9" idx="6"/>
            </p:cNvCxnSpPr>
            <p:nvPr/>
          </p:nvCxnSpPr>
          <p:spPr>
            <a:xfrm flipH="1">
              <a:off x="2382399" y="2691848"/>
              <a:ext cx="1023247" cy="21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5498F8F-F930-4139-889D-A6BD26A2A23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68790" y="3099058"/>
              <a:ext cx="8878" cy="862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ADF28D6A-DF51-4C37-B9EB-9CFEFFDAAD5C}"/>
                </a:ext>
              </a:extLst>
            </p:cNvPr>
            <p:cNvSpPr txBox="1"/>
            <p:nvPr/>
          </p:nvSpPr>
          <p:spPr>
            <a:xfrm>
              <a:off x="3837646" y="1796460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1500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C65CCE-5C08-464A-9726-F2F14462CC62}"/>
                </a:ext>
              </a:extLst>
            </p:cNvPr>
            <p:cNvSpPr txBox="1"/>
            <p:nvPr/>
          </p:nvSpPr>
          <p:spPr>
            <a:xfrm>
              <a:off x="4503086" y="23178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250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E18E841-E332-4294-8864-0E4D48ACA11B}"/>
                </a:ext>
              </a:extLst>
            </p:cNvPr>
            <p:cNvSpPr txBox="1"/>
            <p:nvPr/>
          </p:nvSpPr>
          <p:spPr>
            <a:xfrm>
              <a:off x="3812277" y="2784581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E0F6DF4-4829-4702-A6CB-5EFBBB1855B2}"/>
                </a:ext>
              </a:extLst>
            </p:cNvPr>
            <p:cNvSpPr txBox="1"/>
            <p:nvPr/>
          </p:nvSpPr>
          <p:spPr>
            <a:xfrm>
              <a:off x="2699435" y="2240058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1200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0EE6022-7F97-4E2F-B854-93BE155352D6}"/>
                </a:ext>
              </a:extLst>
            </p:cNvPr>
            <p:cNvSpPr txBox="1"/>
            <p:nvPr/>
          </p:nvSpPr>
          <p:spPr>
            <a:xfrm>
              <a:off x="4311897" y="376473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900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31ABED5-0065-49BD-A00C-C92BB585A5B7}"/>
                </a:ext>
              </a:extLst>
            </p:cNvPr>
            <p:cNvSpPr txBox="1"/>
            <p:nvPr/>
          </p:nvSpPr>
          <p:spPr>
            <a:xfrm>
              <a:off x="3184903" y="3373002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1400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23F4A4D-6644-4DAC-A21A-1A3CA78482CB}"/>
                </a:ext>
              </a:extLst>
            </p:cNvPr>
            <p:cNvSpPr txBox="1"/>
            <p:nvPr/>
          </p:nvSpPr>
          <p:spPr>
            <a:xfrm>
              <a:off x="3627667" y="413577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4A80173-8E64-4A75-8C74-6549403D665C}"/>
                </a:ext>
              </a:extLst>
            </p:cNvPr>
            <p:cNvSpPr txBox="1"/>
            <p:nvPr/>
          </p:nvSpPr>
          <p:spPr>
            <a:xfrm>
              <a:off x="1410261" y="3325223"/>
              <a:ext cx="6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1000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7CAAE15-990A-4B00-8CDF-391071757B57}"/>
                </a:ext>
              </a:extLst>
            </p:cNvPr>
            <p:cNvSpPr txBox="1"/>
            <p:nvPr/>
          </p:nvSpPr>
          <p:spPr>
            <a:xfrm>
              <a:off x="1133201" y="2507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800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81CE5AB-C538-461F-9EF1-2FE9EE2C5776}"/>
                </a:ext>
              </a:extLst>
            </p:cNvPr>
            <p:cNvSpPr txBox="1"/>
            <p:nvPr/>
          </p:nvSpPr>
          <p:spPr>
            <a:xfrm>
              <a:off x="625805" y="31883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300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1BB8070-D721-488E-97D0-2BD1F0AB41D5}"/>
                </a:ext>
              </a:extLst>
            </p:cNvPr>
            <p:cNvSpPr txBox="1"/>
            <p:nvPr/>
          </p:nvSpPr>
          <p:spPr>
            <a:xfrm>
              <a:off x="1545289" y="38349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1700</a:t>
              </a:r>
              <a:endParaRPr lang="zh-TW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B51D374-509C-4A05-8656-1472F16DEA0A}"/>
              </a:ext>
            </a:extLst>
          </p:cNvPr>
          <p:cNvSpPr/>
          <p:nvPr/>
        </p:nvSpPr>
        <p:spPr>
          <a:xfrm>
            <a:off x="233742" y="524442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加入頂點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8773502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D45AC3B-2D6B-4DA6-ADD8-6144BC5C6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8773502"/>
                  </p:ext>
                </p:extLst>
              </p:nvPr>
            </p:nvGraphicFramePr>
            <p:xfrm>
              <a:off x="4366980" y="2059774"/>
              <a:ext cx="4680000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0000">
                      <a:extLst>
                        <a:ext uri="{9D8B030D-6E8A-4147-A177-3AD203B41FA5}">
                          <a16:colId xmlns:a16="http://schemas.microsoft.com/office/drawing/2014/main" val="96497356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  <a:gridCol w="520000">
                      <a:extLst>
                        <a:ext uri="{9D8B030D-6E8A-4147-A177-3AD203B41FA5}">
                          <a16:colId xmlns:a16="http://schemas.microsoft.com/office/drawing/2014/main" val="1498029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 err="1"/>
                            <a:t>init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69767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100000" r="-60588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100000" r="-49883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529" t="-100000" r="-40470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674" t="-100000" r="-3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706" t="-100000" r="-20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100000" r="-1011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100000" r="-235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69767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200000" r="-60588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200000" r="-49883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1500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512" t="-200000" r="-1011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882" t="-200000" r="-235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63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0000" r="-6976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300000" r="-60588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300000" r="-49883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595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0000" r="-6976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400000" r="-60588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837" t="-400000" r="-49883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5894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0000" r="-6976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500000" r="-60588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3825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53" t="-600000" r="-60588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309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0295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3350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3250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2450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250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1150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1650</a:t>
                          </a:r>
                          <a:endParaRPr lang="zh-TW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62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78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E92F1D-8CC0-491F-B9D2-F0F49011C893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499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graph</a:t>
            </a:r>
            <a:r>
              <a:rPr lang="zh-TW" altLang="en-US" dirty="0"/>
              <a:t>的關係後來實作</a:t>
            </a:r>
            <a:r>
              <a:rPr lang="en-US" altLang="zh-TW" dirty="0"/>
              <a:t>Bellman and Ford algorithm</a:t>
            </a:r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取得圖的關係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4D7B0-99A7-4FD0-A1A2-374D451F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4235449"/>
            <a:ext cx="4933950" cy="2257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F19429-2141-47E2-B37A-BF6E0A9F2658}"/>
              </a:ext>
            </a:extLst>
          </p:cNvPr>
          <p:cNvSpPr/>
          <p:nvPr/>
        </p:nvSpPr>
        <p:spPr>
          <a:xfrm>
            <a:off x="4421079" y="2622551"/>
            <a:ext cx="4918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Number of vertices in graph: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Number of edges in graph: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Source vertex number: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Source, destination, weight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of edges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0 1 6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0 2 5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0 3 5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3 2 -2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2 1 -2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1 4 -1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2 4 1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3 5 -1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4 6 3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	5 6 3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AF91D9-7C67-4826-8102-21EC3556AD6E}"/>
              </a:ext>
            </a:extLst>
          </p:cNvPr>
          <p:cNvCxnSpPr/>
          <p:nvPr/>
        </p:nvCxnSpPr>
        <p:spPr>
          <a:xfrm flipV="1">
            <a:off x="3578533" y="3880537"/>
            <a:ext cx="585926" cy="254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0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77080"/>
              </p:ext>
            </p:extLst>
          </p:nvPr>
        </p:nvGraphicFramePr>
        <p:xfrm>
          <a:off x="89380" y="2278543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67770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67770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08197" r="-5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89380" y="1604229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altLang="zh-TW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40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3677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7866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497866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62" t="-108197" r="-5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6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6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92768AA-7C3A-4F8C-A175-6F090CE8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5310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92768AA-7C3A-4F8C-A175-6F090CE80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5310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62" t="-8065" r="-40086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478" t="-8065" r="-30434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A433F22-844D-4048-9C9D-C8610824D564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04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508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36576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436576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62" t="-108197" r="-40086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5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5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47D611-4F96-4213-B46E-8B503658B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7943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47D611-4F96-4213-B46E-8B503658B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7943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478" t="-8065" r="-30434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6056D98B-EF61-4138-BBF5-1EE511E7CB77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05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041865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1692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316927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478" t="-108197" r="-3043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5  &lt;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4" y="4443387"/>
                <a:ext cx="2279791" cy="369332"/>
              </a:xfrm>
              <a:prstGeom prst="rect">
                <a:avLst/>
              </a:prstGeom>
              <a:blipFill>
                <a:blip r:embed="rId4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0   +   5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20D7A8C-7248-48B1-BD1E-8895D52CF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84781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20D7A8C-7248-48B1-BD1E-8895D52CFF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847814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AE7F8D1D-DCFF-4795-B96B-B8D148F230C9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5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149886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122783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5122783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66184" y="444338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   +   -2  &lt;   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5   +   -2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3E629C-A1FE-420D-A27E-E9B88C8F9E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72442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D33E629C-A1FE-420D-A27E-E9B88C8F9E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772442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箭號: 向下 4">
            <a:extLst>
              <a:ext uri="{FF2B5EF4-FFF2-40B4-BE49-F238E27FC236}">
                <a16:creationId xmlns:a16="http://schemas.microsoft.com/office/drawing/2014/main" id="{122932CD-E8A8-4141-9B19-F2592CAF4FA6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9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29142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626154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626154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66184" y="444338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   +   -2  &lt;   6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3   +   -2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F09A95D-23BB-46FF-8C75-0CA19437A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1878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FF09A95D-23BB-46FF-8C75-0CA19437A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18787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65" r="-2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E571F9C-C7F9-47A4-A6B5-2AEC12A790BB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275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49854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8197" r="-2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1   +   -1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  1   +   -1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619845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619845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8065" r="-1017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38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15640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15099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15099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31720" y="444338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3   +    1  &lt;  0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5331720" y="56454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不成立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67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91628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07916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07916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08197" r="-1017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5   +   -1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</a:t>
            </a: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5   +   -1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450990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6F93A02-A27F-48DC-93D2-FE85ED74A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450990"/>
                  </p:ext>
                </p:extLst>
              </p:nvPr>
            </p:nvGraphicFramePr>
            <p:xfrm>
              <a:off x="4036381" y="3907142"/>
              <a:ext cx="4938941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392331931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988068279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4131627647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038145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267274093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64597668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876198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0000" t="-8065" r="-1724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66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8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EF2A15-6B29-4333-86AD-B29463984A10}"/>
              </a:ext>
            </a:extLst>
          </p:cNvPr>
          <p:cNvSpPr txBox="1"/>
          <p:nvPr/>
        </p:nvSpPr>
        <p:spPr>
          <a:xfrm>
            <a:off x="4128118" y="3012140"/>
            <a:ext cx="299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選過了，所以選頂點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819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63529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5074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3625C1C-0947-4881-90E0-DE11BD477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950740"/>
                  </p:ext>
                </p:extLst>
              </p:nvPr>
            </p:nvGraphicFramePr>
            <p:xfrm>
              <a:off x="4036382" y="2687320"/>
              <a:ext cx="4938941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5563">
                      <a:extLst>
                        <a:ext uri="{9D8B030D-6E8A-4147-A177-3AD203B41FA5}">
                          <a16:colId xmlns:a16="http://schemas.microsoft.com/office/drawing/2014/main" val="761284530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76104789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876302116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32279365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332915525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2678169324"/>
                        </a:ext>
                      </a:extLst>
                    </a:gridCol>
                    <a:gridCol w="705563">
                      <a:extLst>
                        <a:ext uri="{9D8B030D-6E8A-4147-A177-3AD203B41FA5}">
                          <a16:colId xmlns:a16="http://schemas.microsoft.com/office/drawing/2014/main" val="3009489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691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08197" r="-172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319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/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onsolas" panose="020B0609020204030204" pitchFamily="49" charset="0"/>
                  </a:rPr>
                  <a:t>0   +   </a:t>
                </a:r>
                <a:r>
                  <a:rPr lang="zh-TW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TW" dirty="0">
                    <a:latin typeface="Consolas" panose="020B0609020204030204" pitchFamily="49" charset="0"/>
                  </a:rPr>
                  <a:t>3  &lt;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4A538D-EC53-4AC4-8CD4-651587B4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20" y="4443387"/>
                <a:ext cx="2406428" cy="369332"/>
              </a:xfrm>
              <a:prstGeom prst="rect">
                <a:avLst/>
              </a:prstGeom>
              <a:blipFill>
                <a:blip r:embed="rId4"/>
                <a:stretch>
                  <a:fillRect l="-228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3684831" y="554077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StoreDistance</a:t>
            </a:r>
            <a:r>
              <a:rPr lang="en-US" altLang="zh-TW" dirty="0">
                <a:latin typeface="Consolas" panose="020B0609020204030204" pitchFamily="49" charset="0"/>
              </a:rPr>
              <a:t>[v] = </a:t>
            </a: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en-US" altLang="zh-TW" dirty="0">
                <a:latin typeface="Consolas" panose="020B0609020204030204" pitchFamily="49" charset="0"/>
              </a:rPr>
              <a:t>0   +   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6F93A02-A27F-48DC-93D2-FE85ED74A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92622"/>
              </p:ext>
            </p:extLst>
          </p:nvPr>
        </p:nvGraphicFramePr>
        <p:xfrm>
          <a:off x="4036381" y="3907142"/>
          <a:ext cx="49389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563">
                  <a:extLst>
                    <a:ext uri="{9D8B030D-6E8A-4147-A177-3AD203B41FA5}">
                      <a16:colId xmlns:a16="http://schemas.microsoft.com/office/drawing/2014/main" val="3923319319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988068279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4131627647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038145668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267274093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664597668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78761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66986"/>
                  </a:ext>
                </a:extLst>
              </a:tr>
            </a:tbl>
          </a:graphicData>
        </a:graphic>
      </p:graphicFrame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E7E92A3-3799-43AB-8461-3858A2CE5D85}"/>
              </a:ext>
            </a:extLst>
          </p:cNvPr>
          <p:cNvSpPr/>
          <p:nvPr/>
        </p:nvSpPr>
        <p:spPr>
          <a:xfrm>
            <a:off x="5725497" y="3558503"/>
            <a:ext cx="165718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92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 and Ford algorithm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349D7EA-BCF3-45D1-8ACC-041016EB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043951"/>
              </p:ext>
            </p:extLst>
          </p:nvPr>
        </p:nvGraphicFramePr>
        <p:xfrm>
          <a:off x="89380" y="2038844"/>
          <a:ext cx="317820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69">
                  <a:extLst>
                    <a:ext uri="{9D8B030D-6E8A-4147-A177-3AD203B41FA5}">
                      <a16:colId xmlns:a16="http://schemas.microsoft.com/office/drawing/2014/main" val="1812789123"/>
                    </a:ext>
                  </a:extLst>
                </a:gridCol>
                <a:gridCol w="1376606">
                  <a:extLst>
                    <a:ext uri="{9D8B030D-6E8A-4147-A177-3AD203B41FA5}">
                      <a16:colId xmlns:a16="http://schemas.microsoft.com/office/drawing/2014/main" val="2230329362"/>
                    </a:ext>
                  </a:extLst>
                </a:gridCol>
                <a:gridCol w="979330">
                  <a:extLst>
                    <a:ext uri="{9D8B030D-6E8A-4147-A177-3AD203B41FA5}">
                      <a16:colId xmlns:a16="http://schemas.microsoft.com/office/drawing/2014/main" val="55075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</a:p>
                    <a:p>
                      <a:pPr algn="ctr"/>
                      <a:r>
                        <a:rPr lang="en-US" altLang="zh-TW" dirty="0"/>
                        <a:t>=u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</a:p>
                    <a:p>
                      <a:pPr algn="ctr"/>
                      <a:r>
                        <a:rPr lang="en-US" altLang="zh-TW" dirty="0"/>
                        <a:t>=v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3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96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0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9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912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25C1C-0947-4881-90E0-DE11BD47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097"/>
              </p:ext>
            </p:extLst>
          </p:nvPr>
        </p:nvGraphicFramePr>
        <p:xfrm>
          <a:off x="4036382" y="2687320"/>
          <a:ext cx="493894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563">
                  <a:extLst>
                    <a:ext uri="{9D8B030D-6E8A-4147-A177-3AD203B41FA5}">
                      <a16:colId xmlns:a16="http://schemas.microsoft.com/office/drawing/2014/main" val="761284530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76104789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876302116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32279365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332915525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2678169324"/>
                    </a:ext>
                  </a:extLst>
                </a:gridCol>
                <a:gridCol w="705563">
                  <a:extLst>
                    <a:ext uri="{9D8B030D-6E8A-4147-A177-3AD203B41FA5}">
                      <a16:colId xmlns:a16="http://schemas.microsoft.com/office/drawing/2014/main" val="3009489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9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1961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ECC3335-2F56-4CC5-BCB1-F676F4DCB67C}"/>
              </a:ext>
            </a:extLst>
          </p:cNvPr>
          <p:cNvSpPr txBox="1"/>
          <p:nvPr/>
        </p:nvSpPr>
        <p:spPr>
          <a:xfrm>
            <a:off x="4036382" y="2338003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StoreDistance</a:t>
            </a:r>
            <a:r>
              <a:rPr lang="en-US" altLang="zh-TW" dirty="0"/>
              <a:t>[]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30113-9AC1-4975-B6FF-878DA3DA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31" y="4873910"/>
            <a:ext cx="5290492" cy="60567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F4A538D-EC53-4AC4-8CD4-651587B48506}"/>
              </a:ext>
            </a:extLst>
          </p:cNvPr>
          <p:cNvSpPr/>
          <p:nvPr/>
        </p:nvSpPr>
        <p:spPr>
          <a:xfrm>
            <a:off x="5331720" y="444338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4   +    3  &lt;  3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5AB58-52ED-4629-B678-AC8E9347ADF1}"/>
              </a:ext>
            </a:extLst>
          </p:cNvPr>
          <p:cNvSpPr/>
          <p:nvPr/>
        </p:nvSpPr>
        <p:spPr>
          <a:xfrm>
            <a:off x="5331720" y="56454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不成立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E3F8A2-CF70-450D-B7B0-0632D49E6002}"/>
              </a:ext>
            </a:extLst>
          </p:cNvPr>
          <p:cNvSpPr txBox="1"/>
          <p:nvPr/>
        </p:nvSpPr>
        <p:spPr>
          <a:xfrm>
            <a:off x="4128118" y="3012140"/>
            <a:ext cx="299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655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7C942D-FD41-4B27-BC8A-E3F46514B68A}"/>
              </a:ext>
            </a:extLst>
          </p:cNvPr>
          <p:cNvSpPr txBox="1"/>
          <p:nvPr/>
        </p:nvSpPr>
        <p:spPr>
          <a:xfrm>
            <a:off x="4128118" y="3012140"/>
            <a:ext cx="3185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1, 7</a:t>
            </a:r>
            <a:r>
              <a:rPr lang="zh-TW" altLang="en-US" dirty="0">
                <a:ea typeface="標楷體" panose="03000509000000000000" pitchFamily="65" charset="-120"/>
              </a:rPr>
              <a:t>都選過了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回上一個頂點，也就是頂點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643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 and BFS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4EBF4D-4946-4FA1-B3BA-8508CE2461E1}"/>
              </a:ext>
            </a:extLst>
          </p:cNvPr>
          <p:cNvGrpSpPr/>
          <p:nvPr/>
        </p:nvGrpSpPr>
        <p:grpSpPr>
          <a:xfrm>
            <a:off x="1269163" y="3012141"/>
            <a:ext cx="2250092" cy="2275885"/>
            <a:chOff x="1269163" y="3012141"/>
            <a:chExt cx="2250092" cy="227588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93DED8-9750-4E57-9AB8-9F7B462E3D3D}"/>
                </a:ext>
              </a:extLst>
            </p:cNvPr>
            <p:cNvSpPr/>
            <p:nvPr/>
          </p:nvSpPr>
          <p:spPr>
            <a:xfrm>
              <a:off x="2215849" y="3012141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600DB6E-1E0B-433E-831E-5C98E9C5BC13}"/>
                </a:ext>
              </a:extLst>
            </p:cNvPr>
            <p:cNvSpPr/>
            <p:nvPr/>
          </p:nvSpPr>
          <p:spPr>
            <a:xfrm>
              <a:off x="1654837" y="363946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2BF4AB9-B5FD-4406-8CB3-3CBD3851D40F}"/>
                </a:ext>
              </a:extLst>
            </p:cNvPr>
            <p:cNvSpPr/>
            <p:nvPr/>
          </p:nvSpPr>
          <p:spPr>
            <a:xfrm>
              <a:off x="2779883" y="3639462"/>
              <a:ext cx="350676" cy="3612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65C5CD9-3D7D-4880-A8D3-B8CDD3601465}"/>
                </a:ext>
              </a:extLst>
            </p:cNvPr>
            <p:cNvSpPr/>
            <p:nvPr/>
          </p:nvSpPr>
          <p:spPr>
            <a:xfrm>
              <a:off x="1269163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EADB527-87DE-4CDA-B703-6AA0A9777758}"/>
                </a:ext>
              </a:extLst>
            </p:cNvPr>
            <p:cNvSpPr/>
            <p:nvPr/>
          </p:nvSpPr>
          <p:spPr>
            <a:xfrm>
              <a:off x="1998550" y="4311302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AD2FC40-7A5C-4040-BF1F-9E1CD0DE1EEB}"/>
                </a:ext>
              </a:extLst>
            </p:cNvPr>
            <p:cNvSpPr/>
            <p:nvPr/>
          </p:nvSpPr>
          <p:spPr>
            <a:xfrm>
              <a:off x="2439192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05E5501-C56D-41F6-8A5B-587656AD0590}"/>
                </a:ext>
              </a:extLst>
            </p:cNvPr>
            <p:cNvSpPr/>
            <p:nvPr/>
          </p:nvSpPr>
          <p:spPr>
            <a:xfrm>
              <a:off x="3168579" y="4311302"/>
              <a:ext cx="350676" cy="3612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5000E44-8CB4-4BBB-96EB-2D436E5188DD}"/>
                </a:ext>
              </a:extLst>
            </p:cNvPr>
            <p:cNvCxnSpPr>
              <a:cxnSpLocks/>
              <a:stCxn id="268" idx="7"/>
              <a:endCxn id="9" idx="4"/>
            </p:cNvCxnSpPr>
            <p:nvPr/>
          </p:nvCxnSpPr>
          <p:spPr>
            <a:xfrm flipV="1">
              <a:off x="2515170" y="4672521"/>
              <a:ext cx="99360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E29E83F-9E6D-41C4-B1F3-9EE399A3DB4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614530" y="3947782"/>
              <a:ext cx="216708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83AC4CB-710A-48AE-9D6C-6BA5E5B729B7}"/>
                </a:ext>
              </a:extLst>
            </p:cNvPr>
            <p:cNvCxnSpPr>
              <a:cxnSpLocks/>
              <a:stCxn id="4" idx="5"/>
              <a:endCxn id="6" idx="0"/>
            </p:cNvCxnSpPr>
            <p:nvPr/>
          </p:nvCxnSpPr>
          <p:spPr>
            <a:xfrm>
              <a:off x="2515170" y="3320461"/>
              <a:ext cx="440051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2D9DEA3-C18A-4EFE-B815-761350FC37BD}"/>
                </a:ext>
              </a:extLst>
            </p:cNvPr>
            <p:cNvCxnSpPr>
              <a:cxnSpLocks/>
              <a:stCxn id="7" idx="4"/>
              <a:endCxn id="268" idx="2"/>
            </p:cNvCxnSpPr>
            <p:nvPr/>
          </p:nvCxnSpPr>
          <p:spPr>
            <a:xfrm>
              <a:off x="1444501" y="4672521"/>
              <a:ext cx="771348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C5AB029-317C-40CE-8436-60704D1CA05E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1954158" y="3947782"/>
              <a:ext cx="219730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C386627-6FA5-4A43-BD72-C5B59256F079}"/>
                </a:ext>
              </a:extLst>
            </p:cNvPr>
            <p:cNvCxnSpPr>
              <a:cxnSpLocks/>
              <a:stCxn id="10" idx="0"/>
              <a:endCxn id="6" idx="5"/>
            </p:cNvCxnSpPr>
            <p:nvPr/>
          </p:nvCxnSpPr>
          <p:spPr>
            <a:xfrm flipH="1" flipV="1">
              <a:off x="3079204" y="3947782"/>
              <a:ext cx="264713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2A48B35-C4FF-4F0E-951E-903BC924037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1444501" y="3947782"/>
              <a:ext cx="261691" cy="363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A749BB5-A689-40F4-AA71-4417E1B3855C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830175" y="3320461"/>
              <a:ext cx="437029" cy="31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99410A-8B76-4EEF-821A-5A16B0516274}"/>
                </a:ext>
              </a:extLst>
            </p:cNvPr>
            <p:cNvCxnSpPr>
              <a:cxnSpLocks/>
              <a:stCxn id="268" idx="1"/>
              <a:endCxn id="8" idx="4"/>
            </p:cNvCxnSpPr>
            <p:nvPr/>
          </p:nvCxnSpPr>
          <p:spPr>
            <a:xfrm flipH="1" flipV="1">
              <a:off x="2173888" y="4672521"/>
              <a:ext cx="93316" cy="307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橢圓 267">
              <a:extLst>
                <a:ext uri="{FF2B5EF4-FFF2-40B4-BE49-F238E27FC236}">
                  <a16:creationId xmlns:a16="http://schemas.microsoft.com/office/drawing/2014/main" id="{FDAB5D59-4028-4D20-ADD7-CDA081CD722A}"/>
                </a:ext>
              </a:extLst>
            </p:cNvPr>
            <p:cNvSpPr/>
            <p:nvPr/>
          </p:nvSpPr>
          <p:spPr>
            <a:xfrm>
              <a:off x="2215849" y="4926807"/>
              <a:ext cx="350676" cy="3612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9ADB1986-331A-4ACC-B123-D1921063FF0A}"/>
                </a:ext>
              </a:extLst>
            </p:cNvPr>
            <p:cNvCxnSpPr>
              <a:cxnSpLocks/>
              <a:stCxn id="268" idx="6"/>
              <a:endCxn id="10" idx="4"/>
            </p:cNvCxnSpPr>
            <p:nvPr/>
          </p:nvCxnSpPr>
          <p:spPr>
            <a:xfrm flipV="1">
              <a:off x="2566525" y="4672521"/>
              <a:ext cx="777392" cy="434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EE1EC5-1CD0-4308-92EB-52A8774DF301}"/>
              </a:ext>
            </a:extLst>
          </p:cNvPr>
          <p:cNvSpPr txBox="1"/>
          <p:nvPr/>
        </p:nvSpPr>
        <p:spPr>
          <a:xfrm>
            <a:off x="4128118" y="3012140"/>
            <a:ext cx="299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頂點</a:t>
            </a:r>
            <a:r>
              <a:rPr lang="en-US" altLang="zh-TW" dirty="0">
                <a:ea typeface="標楷體" panose="03000509000000000000" pitchFamily="65" charset="-120"/>
              </a:rPr>
              <a:t>7</a:t>
            </a:r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3, 4, 5, 6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3, 4</a:t>
            </a:r>
            <a:r>
              <a:rPr lang="zh-TW" altLang="en-US" dirty="0">
                <a:ea typeface="標楷體" panose="03000509000000000000" pitchFamily="65" charset="-120"/>
              </a:rPr>
              <a:t>選過了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有頂點</a:t>
            </a:r>
            <a:r>
              <a:rPr lang="en-US" altLang="zh-TW" dirty="0">
                <a:ea typeface="標楷體" panose="03000509000000000000" pitchFamily="65" charset="-120"/>
              </a:rPr>
              <a:t> 5, 6</a:t>
            </a:r>
            <a:r>
              <a:rPr lang="zh-TW" altLang="en-US" dirty="0">
                <a:ea typeface="標楷體" panose="03000509000000000000" pitchFamily="65" charset="-120"/>
              </a:rPr>
              <a:t>可以選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選數字小的頂點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781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3369</Words>
  <Application>Microsoft Office PowerPoint</Application>
  <PresentationFormat>如螢幕大小 (4:3)</PresentationFormat>
  <Paragraphs>1912</Paragraphs>
  <Slides>61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6 Graphs</vt:lpstr>
      <vt:lpstr>Outline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DFS and BFS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  <vt:lpstr>Bellman and 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61</cp:revision>
  <dcterms:created xsi:type="dcterms:W3CDTF">2019-03-16T08:20:58Z</dcterms:created>
  <dcterms:modified xsi:type="dcterms:W3CDTF">2019-07-29T11:30:13Z</dcterms:modified>
</cp:coreProperties>
</file>