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5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1 Basic Concepts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50121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495351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35821" y="23829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17199" y="33741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n+1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33417" y="3991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435821" y="49314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6179130" y="554181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878124" y="49314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58690" y="57161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2n+3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6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n){</a:t>
            </a:r>
          </a:p>
          <a:p>
            <a:pPr marL="0" indent="0">
              <a:buNone/>
            </a:pPr>
            <a:r>
              <a:rPr lang="en-US" altLang="zh-TW" sz="2400" dirty="0"/>
              <a:t>    count</a:t>
            </a:r>
            <a:r>
              <a:rPr lang="en-US" altLang="zh-TW" sz="2400" dirty="0" smtClean="0"/>
              <a:t>++;             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//”if(n)”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if(n){</a:t>
            </a:r>
          </a:p>
          <a:p>
            <a:pPr marL="0" indent="0">
              <a:buNone/>
            </a:pPr>
            <a:r>
              <a:rPr lang="en-US" altLang="zh-TW" sz="2400" dirty="0"/>
              <a:t>        count</a:t>
            </a:r>
            <a:r>
              <a:rPr lang="en-US" altLang="zh-TW" sz="2400" dirty="0" smtClean="0"/>
              <a:t>++;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>
                <a:solidFill>
                  <a:srgbClr val="FF0000"/>
                </a:solidFill>
              </a:rPr>
              <a:t>rsum</a:t>
            </a:r>
            <a:r>
              <a:rPr lang="en-US" altLang="zh-TW" sz="2000" dirty="0">
                <a:solidFill>
                  <a:srgbClr val="FF0000"/>
                </a:solidFill>
              </a:rPr>
              <a:t>(list, n-1) + list[n-1];”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   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count</a:t>
            </a:r>
            <a:r>
              <a:rPr lang="en-US" altLang="zh-TW" sz="2400" dirty="0" smtClean="0"/>
              <a:t>++;    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//”return </a:t>
            </a:r>
            <a:r>
              <a:rPr lang="en-US" altLang="zh-TW" sz="2000" dirty="0">
                <a:solidFill>
                  <a:srgbClr val="FF0000"/>
                </a:solidFill>
              </a:rPr>
              <a:t>list[0</a:t>
            </a:r>
            <a:r>
              <a:rPr lang="en-US" altLang="zh-TW" sz="2000" dirty="0" smtClean="0">
                <a:solidFill>
                  <a:srgbClr val="FF0000"/>
                </a:solidFill>
              </a:rPr>
              <a:t>];”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    return 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0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=3,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0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=3,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6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n=2, 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n=2,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2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n=1, 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Program </a:t>
            </a:r>
            <a:r>
              <a:rPr lang="en-US" altLang="zh-TW" dirty="0">
                <a:hlinkClick r:id="rId2" action="ppaction://hlinksldjump"/>
              </a:rPr>
              <a:t>1.13: Program 1.11 with count statements   26</a:t>
            </a:r>
            <a:endParaRPr lang="en-US" altLang="zh-TW" dirty="0"/>
          </a:p>
          <a:p>
            <a:r>
              <a:rPr lang="en-US" altLang="zh-TW" dirty="0" smtClean="0">
                <a:hlinkClick r:id="rId3" action="ppaction://hlinksldjump"/>
              </a:rPr>
              <a:t>Program </a:t>
            </a:r>
            <a:r>
              <a:rPr lang="en-US" altLang="zh-TW" dirty="0">
                <a:hlinkClick r:id="rId3" action="ppaction://hlinksldjump"/>
              </a:rPr>
              <a:t>1.15: Program 1.12 with count statements added   27</a:t>
            </a:r>
            <a:endParaRPr lang="en-US" altLang="zh-TW" dirty="0"/>
          </a:p>
          <a:p>
            <a:r>
              <a:rPr lang="en-US" altLang="zh-TW" dirty="0" smtClean="0">
                <a:hlinkClick r:id="rId4" action="ppaction://hlinksldjump"/>
              </a:rPr>
              <a:t>Program </a:t>
            </a:r>
            <a:r>
              <a:rPr lang="en-US" altLang="zh-TW" dirty="0">
                <a:hlinkClick r:id="rId4" action="ppaction://hlinksldjump"/>
              </a:rPr>
              <a:t>1.17: Matrix addition with count statements   29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80930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3166277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n=1,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6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207817" y="229668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20057" y="2238021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n=0, 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0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7817" y="3709849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0057" y="365118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n=0,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400" dirty="0" smtClean="0"/>
              <a:t>    if(n){</a:t>
            </a:r>
          </a:p>
          <a:p>
            <a:pPr marL="0" indent="0">
              <a:buNone/>
            </a:pPr>
            <a:r>
              <a:rPr lang="en-US" altLang="zh-TW" sz="2400" dirty="0" smtClean="0"/>
              <a:t>        return </a:t>
            </a:r>
            <a:r>
              <a:rPr lang="en-US" altLang="zh-TW" sz="2400" dirty="0" err="1" smtClean="0"/>
              <a:t>rsum</a:t>
            </a:r>
            <a:r>
              <a:rPr lang="en-US" altLang="zh-TW" sz="2400" dirty="0" smtClean="0"/>
              <a:t>(list, n-1) + list[n-1];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    return </a:t>
            </a:r>
            <a:r>
              <a:rPr lang="en-US" altLang="zh-TW" sz="2400" dirty="0"/>
              <a:t>list[0];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48471" y="21415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n+1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4689" y="27590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7093" y="36988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7010402" y="4309198"/>
            <a:ext cx="2520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09396" y="3698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89962" y="44835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2n+2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6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</a:t>
            </a:r>
            <a:r>
              <a:rPr lang="en-US" altLang="zh-TW" sz="2200" dirty="0" smtClean="0"/>
              <a:t>++;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 </a:t>
            </a:r>
            <a:r>
              <a:rPr lang="en-US" altLang="zh-TW" sz="2000" dirty="0">
                <a:solidFill>
                  <a:srgbClr val="FF0000"/>
                </a:solidFill>
              </a:rPr>
              <a:t>for(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 = 0;i &lt; rows;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++)”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for(j = 0;j &lt; cols; </a:t>
            </a:r>
            <a:r>
              <a:rPr lang="en-US" altLang="zh-TW" sz="2200" dirty="0" err="1"/>
              <a:t>j++</a:t>
            </a:r>
            <a:r>
              <a:rPr lang="en-US" altLang="zh-TW" sz="2200" dirty="0"/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</a:t>
            </a:r>
            <a:r>
              <a:rPr lang="en-US" altLang="zh-TW" sz="2200" dirty="0" smtClean="0"/>
              <a:t>++;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 for(j </a:t>
            </a:r>
            <a:r>
              <a:rPr lang="en-US" altLang="zh-TW" sz="2000" dirty="0">
                <a:solidFill>
                  <a:srgbClr val="FF0000"/>
                </a:solidFill>
              </a:rPr>
              <a:t>= </a:t>
            </a:r>
            <a:r>
              <a:rPr lang="en-US" altLang="zh-TW" sz="2000" dirty="0" smtClean="0">
                <a:solidFill>
                  <a:srgbClr val="FF0000"/>
                </a:solidFill>
              </a:rPr>
              <a:t>0;j </a:t>
            </a:r>
            <a:r>
              <a:rPr lang="en-US" altLang="zh-TW" sz="2000" dirty="0">
                <a:solidFill>
                  <a:srgbClr val="FF0000"/>
                </a:solidFill>
              </a:rPr>
              <a:t>&lt; cols;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j++</a:t>
            </a:r>
            <a:r>
              <a:rPr lang="en-US" altLang="zh-TW" sz="2000" dirty="0" smtClean="0">
                <a:solidFill>
                  <a:srgbClr val="FF0000"/>
                </a:solidFill>
              </a:rPr>
              <a:t>)”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= a[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 + b[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count</a:t>
            </a:r>
            <a:r>
              <a:rPr lang="en-US" altLang="zh-TW" sz="2000" dirty="0" smtClean="0"/>
              <a:t>++;   </a:t>
            </a:r>
            <a:r>
              <a:rPr lang="en-US" altLang="zh-TW" sz="1400" dirty="0" smtClean="0">
                <a:solidFill>
                  <a:srgbClr val="FF0000"/>
                </a:solidFill>
              </a:rPr>
              <a:t>//”</a:t>
            </a:r>
            <a:r>
              <a:rPr lang="pl-PL" altLang="zh-TW" sz="1400" dirty="0" smtClean="0">
                <a:solidFill>
                  <a:srgbClr val="FF0000"/>
                </a:solidFill>
              </a:rPr>
              <a:t>c[i</a:t>
            </a:r>
            <a:r>
              <a:rPr lang="pl-PL" altLang="zh-TW" sz="1400" dirty="0">
                <a:solidFill>
                  <a:srgbClr val="FF0000"/>
                </a:solidFill>
              </a:rPr>
              <a:t>][j] = a[i][j] + b[i][j]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= 0;j &lt; cols; </a:t>
            </a:r>
            <a:r>
              <a:rPr lang="en-US" altLang="zh-TW" sz="1400" dirty="0" err="1">
                <a:solidFill>
                  <a:srgbClr val="FF0000"/>
                </a:solidFill>
              </a:rPr>
              <a:t>j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++</a:t>
            </a:r>
            <a:r>
              <a:rPr lang="en-US" altLang="zh-TW" sz="1400" dirty="0" smtClean="0">
                <a:solidFill>
                  <a:srgbClr val="FF0000"/>
                </a:solidFill>
              </a:rPr>
              <a:t>)”</a:t>
            </a:r>
            <a:endParaRPr lang="en-US" altLang="zh-TW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    count</a:t>
            </a:r>
            <a:r>
              <a:rPr lang="en-US" altLang="zh-TW" sz="2200" dirty="0" smtClean="0"/>
              <a:t>++;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//"</a:t>
            </a:r>
            <a:r>
              <a:rPr lang="en-US" altLang="zh-TW" sz="2000" dirty="0">
                <a:solidFill>
                  <a:srgbClr val="FF0000"/>
                </a:solidFill>
              </a:rPr>
              <a:t>last time of j for </a:t>
            </a:r>
            <a:r>
              <a:rPr lang="en-US" altLang="zh-TW" sz="2000" dirty="0" smtClean="0">
                <a:solidFill>
                  <a:srgbClr val="FF0000"/>
                </a:solidFill>
              </a:rPr>
              <a:t>loop”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</a:t>
            </a:r>
            <a:r>
              <a:rPr lang="en-US" altLang="zh-TW" sz="22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count</a:t>
            </a:r>
            <a:r>
              <a:rPr lang="en-US" altLang="zh-TW" sz="2200" dirty="0" smtClean="0"/>
              <a:t>++;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//"</a:t>
            </a:r>
            <a:r>
              <a:rPr lang="en-US" altLang="zh-TW" sz="2000" dirty="0">
                <a:solidFill>
                  <a:srgbClr val="FF0000"/>
                </a:solidFill>
              </a:rPr>
              <a:t>last time of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for loop</a:t>
            </a:r>
            <a:r>
              <a:rPr lang="en-US" altLang="zh-TW" sz="2000" dirty="0" smtClean="0">
                <a:solidFill>
                  <a:srgbClr val="FF0000"/>
                </a:solidFill>
              </a:rPr>
              <a:t>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0, 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float sum(float list[],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float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= 0</a:t>
            </a:r>
            <a:r>
              <a:rPr lang="en-US" altLang="zh-TW" sz="2400" dirty="0" smtClean="0"/>
              <a:t>;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count</a:t>
            </a:r>
            <a:r>
              <a:rPr lang="en-US" altLang="zh-TW" sz="2400" dirty="0"/>
              <a:t>++; </a:t>
            </a:r>
            <a:r>
              <a:rPr lang="en-US" altLang="zh-TW" sz="2400" dirty="0" smtClean="0"/>
              <a:t>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//”float </a:t>
            </a:r>
            <a:r>
              <a:rPr lang="en-US" altLang="zh-TW" sz="2000" dirty="0" err="1">
                <a:solidFill>
                  <a:srgbClr val="FF0000"/>
                </a:solidFill>
              </a:rPr>
              <a:t>tempsum</a:t>
            </a:r>
            <a:r>
              <a:rPr lang="en-US" altLang="zh-TW" sz="2000" dirty="0">
                <a:solidFill>
                  <a:srgbClr val="FF0000"/>
                </a:solidFill>
              </a:rPr>
              <a:t> = 0</a:t>
            </a:r>
            <a:r>
              <a:rPr lang="en-US" altLang="zh-TW" sz="2000" dirty="0" smtClean="0">
                <a:solidFill>
                  <a:srgbClr val="FF0000"/>
                </a:solidFill>
              </a:rPr>
              <a:t>;”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0;i &lt; </a:t>
            </a:r>
            <a:r>
              <a:rPr lang="en-US" altLang="zh-TW" sz="2400" dirty="0" err="1"/>
              <a:t>n;i</a:t>
            </a:r>
            <a:r>
              <a:rPr lang="en-US" altLang="zh-TW" sz="2400" dirty="0"/>
              <a:t>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</a:t>
            </a:r>
            <a:r>
              <a:rPr lang="en-US" altLang="zh-TW" sz="2400" dirty="0" smtClean="0"/>
              <a:t>++;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//”for(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= 0;i &lt; </a:t>
            </a:r>
            <a:r>
              <a:rPr lang="en-US" altLang="zh-TW" sz="2000" dirty="0" err="1">
                <a:solidFill>
                  <a:srgbClr val="FF0000"/>
                </a:solidFill>
              </a:rPr>
              <a:t>n;i</a:t>
            </a:r>
            <a:r>
              <a:rPr lang="en-US" altLang="zh-TW" sz="2000" dirty="0" smtClean="0">
                <a:solidFill>
                  <a:srgbClr val="FF0000"/>
                </a:solidFill>
              </a:rPr>
              <a:t>++)”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 += list[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    count</a:t>
            </a:r>
            <a:r>
              <a:rPr lang="en-US" altLang="zh-TW" sz="2400" dirty="0" smtClean="0"/>
              <a:t>++;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tempsum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+= list[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];”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count</a:t>
            </a:r>
            <a:r>
              <a:rPr lang="en-US" altLang="zh-TW" sz="2400" dirty="0"/>
              <a:t>++;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//”last </a:t>
            </a:r>
            <a:r>
              <a:rPr lang="en-US" altLang="zh-TW" sz="2000" dirty="0">
                <a:solidFill>
                  <a:srgbClr val="FF0000"/>
                </a:solidFill>
              </a:rPr>
              <a:t>execution of </a:t>
            </a:r>
            <a:r>
              <a:rPr lang="en-US" altLang="zh-TW" sz="2000" dirty="0" smtClean="0">
                <a:solidFill>
                  <a:srgbClr val="FF0000"/>
                </a:solidFill>
              </a:rPr>
              <a:t>for”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count</a:t>
            </a:r>
            <a:r>
              <a:rPr lang="en-US" altLang="zh-TW" sz="2400" dirty="0" smtClean="0"/>
              <a:t>++;    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//”return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tempsum</a:t>
            </a:r>
            <a:r>
              <a:rPr lang="en-US" altLang="zh-TW" sz="2000" dirty="0" smtClean="0">
                <a:solidFill>
                  <a:srgbClr val="FF0000"/>
                </a:solidFill>
              </a:rPr>
              <a:t>;”</a:t>
            </a: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    return </a:t>
            </a:r>
            <a:r>
              <a:rPr lang="en-US" altLang="zh-TW" sz="2400" dirty="0" err="1"/>
              <a:t>tempsum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3, count =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1, count = 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0, count = 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1, count = 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2, count = 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6544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595761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43522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2376557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count =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25263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319397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 = 3, count = 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287856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70621" y="2819901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2, count = 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1.17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void add(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a[][MAX_SIZE], b[][MAX_SIZE</a:t>
            </a:r>
            <a:r>
              <a:rPr lang="en-US" altLang="zh-TW" sz="2200" dirty="0" smtClean="0"/>
              <a:t>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          c</a:t>
            </a:r>
            <a:r>
              <a:rPr lang="en-US" altLang="zh-TW" sz="2200" dirty="0"/>
              <a:t>[][MAX_SIZE],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rows,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cols)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/>
              <a:t>    for(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0;i &lt; rows; </a:t>
            </a:r>
            <a:r>
              <a:rPr lang="en-US" altLang="zh-TW" sz="2200" dirty="0" err="1"/>
              <a:t>i</a:t>
            </a:r>
            <a:r>
              <a:rPr lang="en-US" altLang="zh-TW" sz="2200" dirty="0" smtClean="0"/>
              <a:t>++){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200" dirty="0" smtClean="0"/>
              <a:t>for(j </a:t>
            </a:r>
            <a:r>
              <a:rPr lang="en-US" altLang="zh-TW" sz="2200" dirty="0"/>
              <a:t>= 0;j &lt; cols; </a:t>
            </a:r>
            <a:r>
              <a:rPr lang="en-US" altLang="zh-TW" sz="2200" dirty="0" err="1"/>
              <a:t>j</a:t>
            </a:r>
            <a:r>
              <a:rPr lang="en-US" altLang="zh-TW" sz="2200" dirty="0" err="1" smtClean="0"/>
              <a:t>++</a:t>
            </a:r>
            <a:r>
              <a:rPr lang="en-US" altLang="zh-TW" sz="2200" dirty="0" smtClean="0"/>
              <a:t>){ </a:t>
            </a:r>
            <a:endParaRPr lang="en-US" altLang="zh-TW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        c[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= a[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 + b[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][j];</a:t>
            </a:r>
            <a:r>
              <a:rPr lang="en-US" altLang="zh-TW" sz="2000" dirty="0" smtClean="0"/>
              <a:t> </a:t>
            </a:r>
            <a:endParaRPr lang="en-US" altLang="zh-TW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    }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200" dirty="0" smtClean="0"/>
              <a:t>}</a:t>
            </a:r>
            <a:endParaRPr lang="zh-TW" altLang="en-US" sz="2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255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rows=2</a:t>
            </a:r>
            <a:r>
              <a:rPr lang="en-US" altLang="zh-TW" dirty="0"/>
              <a:t>, </a:t>
            </a:r>
            <a:r>
              <a:rPr lang="en-US" altLang="zh-TW" dirty="0" smtClean="0"/>
              <a:t>cols=3, count 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37461" y="3232380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rows+1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29043" y="3700872"/>
            <a:ext cx="17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ows*(cols+1)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15793" y="4169365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rows*cols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6636326" y="4688273"/>
            <a:ext cx="25920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54310" y="418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0466" y="4818368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2rows*cols+2rows+1 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13" name="文字方塊 12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ea typeface="標楷體" panose="03000509000000000000" pitchFamily="65" charset="-120"/>
              </a:rPr>
              <a:t>回</a:t>
            </a:r>
            <a:r>
              <a:rPr lang="en-US" altLang="zh-TW" dirty="0" smtClean="0">
                <a:ea typeface="標楷體" panose="03000509000000000000" pitchFamily="65" charset="-120"/>
              </a:rPr>
              <a:t>outlin</a:t>
            </a:r>
            <a:r>
              <a:rPr lang="en-US" altLang="zh-TW" dirty="0">
                <a:ea typeface="標楷體" panose="03000509000000000000" pitchFamily="65" charset="-120"/>
              </a:rPr>
              <a:t>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2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415656"/>
            <a:ext cx="156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0, count =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1, count =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95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97782" y="3900571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ount = 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1.13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float sum(float list[],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pPr marL="0" indent="0">
              <a:buNone/>
            </a:pPr>
            <a:r>
              <a:rPr lang="en-US" altLang="zh-TW" dirty="0"/>
              <a:t>    float </a:t>
            </a:r>
            <a:r>
              <a:rPr lang="en-US" altLang="zh-TW" dirty="0" err="1"/>
              <a:t>tempsum</a:t>
            </a:r>
            <a:r>
              <a:rPr lang="en-US" altLang="zh-TW" dirty="0"/>
              <a:t> = 0</a:t>
            </a:r>
            <a:r>
              <a:rPr lang="en-US" altLang="zh-TW" dirty="0" smtClean="0"/>
              <a:t>;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n;i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tempsum</a:t>
            </a:r>
            <a:r>
              <a:rPr lang="en-US" altLang="zh-TW" dirty="0" smtClean="0"/>
              <a:t> </a:t>
            </a:r>
            <a:r>
              <a:rPr lang="en-US" altLang="zh-TW" dirty="0"/>
              <a:t>+= list[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return </a:t>
            </a:r>
            <a:r>
              <a:rPr lang="en-US" altLang="zh-TW" dirty="0" err="1"/>
              <a:t>tempsum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7455" y="548845"/>
            <a:ext cx="1841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initial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 3,     count = 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07817" y="3474318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97782" y="341565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2, count =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2691</Words>
  <Application>Microsoft Office PowerPoint</Application>
  <PresentationFormat>如螢幕大小 (4:3)</PresentationFormat>
  <Paragraphs>507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Chapter 1 Basic Concepts</vt:lpstr>
      <vt:lpstr>Outline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1.13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1.15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  <vt:lpstr>Program 1.17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16</cp:revision>
  <dcterms:created xsi:type="dcterms:W3CDTF">2019-03-16T08:20:58Z</dcterms:created>
  <dcterms:modified xsi:type="dcterms:W3CDTF">2019-03-16T09:31:51Z</dcterms:modified>
</cp:coreProperties>
</file>