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91851" autoAdjust="0"/>
  </p:normalViewPr>
  <p:slideViewPr>
    <p:cSldViewPr snapToGrid="0">
      <p:cViewPr>
        <p:scale>
          <a:sx n="75" d="100"/>
          <a:sy n="75" d="100"/>
        </p:scale>
        <p:origin x="27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BCC6-5FA7-477B-ACAC-CD2140F49415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03B0-97EB-41C1-8B05-068B2714A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∃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03B0-97EB-41C1-8B05-068B2714AD3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62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∃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03B0-97EB-41C1-8B05-068B2714AD3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0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∃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03B0-97EB-41C1-8B05-068B2714AD3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1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若且唯若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（英語：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and only if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iff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dirty="0" smtClean="0"/>
                  <a:t>存在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∃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對於所有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03B0-97EB-41C1-8B05-068B2714AD3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5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4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1 Basic Concepts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50121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495351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35821" y="23829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317199" y="33741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  <a:r>
              <a:rPr lang="zh-TW" altLang="en-US" dirty="0"/>
              <a:t>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433417" y="3991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次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435821" y="49314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6179130" y="554181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878124" y="4931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58690" y="57161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2n+3</a:t>
            </a:r>
            <a:r>
              <a:rPr lang="zh-TW" altLang="en-US" dirty="0"/>
              <a:t>次</a:t>
            </a:r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</a:p>
          <a:p>
            <a:pPr marL="0" indent="0">
              <a:buNone/>
            </a:pPr>
            <a:r>
              <a:rPr lang="en-US" altLang="zh-TW" sz="2400" dirty="0"/>
              <a:t>    count++;            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//”if(n)”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count++; </a:t>
            </a:r>
            <a:r>
              <a:rPr lang="en-US" altLang="zh-TW" sz="2000" dirty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rsum</a:t>
            </a:r>
            <a:r>
              <a:rPr lang="en-US" altLang="zh-TW" sz="2000" dirty="0">
                <a:solidFill>
                  <a:srgbClr val="FF0000"/>
                </a:solidFill>
              </a:rPr>
              <a:t>(list, n-1) + list[n-1];”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count++;   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//”return list[0];”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n=3,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n=3,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67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n=2, 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n=2,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26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n=1, 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time complexity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Program 1.13: Program 1.11 with count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statements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Program 1.15: Program 1.12 with count statements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added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Program 1.17: Matrix addition with count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statements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Big-Oh (O)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Big-Omega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(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Ω)</a:t>
            </a:r>
            <a:endParaRPr lang="el-G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Big-Theta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(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Θ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)</a:t>
            </a:r>
            <a:endParaRPr lang="el-G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64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n=0, 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0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7817" y="3709849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0057" y="365118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n=0,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48471" y="21415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  <a:r>
              <a:rPr lang="zh-TW" altLang="en-US" dirty="0"/>
              <a:t>次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264689" y="27590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267093" y="36988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7010402" y="430919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09396" y="3698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89962" y="44835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2n+2</a:t>
            </a:r>
            <a:r>
              <a:rPr lang="zh-TW" altLang="en-US" dirty="0"/>
              <a:t>次</a:t>
            </a:r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count++;</a:t>
            </a:r>
            <a:r>
              <a:rPr lang="en-US" altLang="zh-TW" sz="2200" dirty="0">
                <a:solidFill>
                  <a:srgbClr val="FF0000"/>
                </a:solidFill>
              </a:rPr>
              <a:t>            </a:t>
            </a:r>
            <a:r>
              <a:rPr lang="en-US" altLang="zh-TW" sz="2000" dirty="0">
                <a:solidFill>
                  <a:srgbClr val="FF0000"/>
                </a:solidFill>
              </a:rPr>
              <a:t>//” 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rows;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++)”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count++;        </a:t>
            </a:r>
            <a:r>
              <a:rPr lang="en-US" altLang="zh-TW" sz="2000" dirty="0">
                <a:solidFill>
                  <a:srgbClr val="FF0000"/>
                </a:solidFill>
              </a:rPr>
              <a:t>//” for(j = 0;j &lt; cols; </a:t>
            </a:r>
            <a:r>
              <a:rPr lang="en-US" altLang="zh-TW" sz="2000" dirty="0" err="1">
                <a:solidFill>
                  <a:srgbClr val="FF0000"/>
                </a:solidFill>
              </a:rPr>
              <a:t>j++</a:t>
            </a:r>
            <a:r>
              <a:rPr lang="en-US" altLang="zh-TW" sz="2000" dirty="0">
                <a:solidFill>
                  <a:srgbClr val="FF0000"/>
                </a:solidFill>
              </a:rPr>
              <a:t>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000" dirty="0"/>
              <a:t>++;   </a:t>
            </a:r>
            <a:r>
              <a:rPr lang="en-US" altLang="zh-TW" sz="1400" dirty="0">
                <a:solidFill>
                  <a:srgbClr val="FF0000"/>
                </a:solidFill>
              </a:rPr>
              <a:t>//”</a:t>
            </a:r>
            <a:r>
              <a:rPr lang="pl-PL" altLang="zh-TW" sz="1400" dirty="0">
                <a:solidFill>
                  <a:srgbClr val="FF0000"/>
                </a:solidFill>
              </a:rPr>
              <a:t>c[i][j] = a[i][j] + b[i][j]</a:t>
            </a:r>
            <a:r>
              <a:rPr lang="en-US" altLang="zh-TW" sz="1400" dirty="0">
                <a:solidFill>
                  <a:srgbClr val="FF0000"/>
                </a:solidFill>
              </a:rPr>
              <a:t> = 0;j &lt; cols; </a:t>
            </a:r>
            <a:r>
              <a:rPr lang="en-US" altLang="zh-TW" sz="1400" dirty="0" err="1">
                <a:solidFill>
                  <a:srgbClr val="FF0000"/>
                </a:solidFill>
              </a:rPr>
              <a:t>j++</a:t>
            </a:r>
            <a:r>
              <a:rPr lang="en-US" altLang="zh-TW" sz="1400" dirty="0">
                <a:solidFill>
                  <a:srgbClr val="FF0000"/>
                </a:solidFill>
              </a:rPr>
              <a:t>)”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count++;            </a:t>
            </a:r>
            <a:r>
              <a:rPr lang="en-US" altLang="zh-TW" sz="2000" dirty="0">
                <a:solidFill>
                  <a:srgbClr val="FF0000"/>
                </a:solidFill>
              </a:rPr>
              <a:t>//"last time of j for loop”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count++;</a:t>
            </a:r>
            <a:r>
              <a:rPr lang="en-US" altLang="zh-TW" sz="2400" dirty="0">
                <a:solidFill>
                  <a:srgbClr val="FF0000"/>
                </a:solidFill>
              </a:rPr>
              <a:t>               </a:t>
            </a:r>
            <a:r>
              <a:rPr lang="en-US" altLang="zh-TW" sz="2000" dirty="0">
                <a:solidFill>
                  <a:srgbClr val="FF0000"/>
                </a:solidFill>
              </a:rPr>
              <a:t>//"last time of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for loop”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9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0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float sum(float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float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= 0;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//”float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= 0;”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0;i &lt; 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count++;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</a:t>
            </a:r>
            <a:r>
              <a:rPr lang="en-US" altLang="zh-TW" sz="2000" dirty="0" err="1">
                <a:solidFill>
                  <a:srgbClr val="FF0000"/>
                </a:solidFill>
              </a:rPr>
              <a:t>n;i</a:t>
            </a:r>
            <a:r>
              <a:rPr lang="en-US" altLang="zh-TW" sz="2000" dirty="0">
                <a:solidFill>
                  <a:srgbClr val="FF0000"/>
                </a:solidFill>
              </a:rPr>
              <a:t>++)”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+= list[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count++;</a:t>
            </a:r>
            <a:r>
              <a:rPr lang="en-US" altLang="zh-TW" sz="2400" dirty="0">
                <a:solidFill>
                  <a:srgbClr val="FF0000"/>
                </a:solidFill>
              </a:rPr>
              <a:t>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+= list[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//”last execution of for”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;”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return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8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1, 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0, count = 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57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1, count = 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6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2, count = 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63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3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4352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2376557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3, count = 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2, count = 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2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37461" y="3232380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rows+1 </a:t>
            </a:r>
            <a:r>
              <a:rPr lang="zh-TW" altLang="en-US" dirty="0"/>
              <a:t>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429043" y="3700872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rows*(cols+1) </a:t>
            </a:r>
            <a:r>
              <a:rPr lang="zh-TW" altLang="en-US" dirty="0"/>
              <a:t>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615793" y="4169365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rows*cols </a:t>
            </a:r>
            <a:r>
              <a:rPr lang="zh-TW" altLang="en-US" dirty="0"/>
              <a:t>次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6636326" y="4688273"/>
            <a:ext cx="2592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10" y="418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0466" y="4818368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2rows*cols+2rows+1 </a:t>
            </a:r>
            <a:r>
              <a:rPr lang="zh-TW" altLang="en-US" dirty="0"/>
              <a:t>次</a:t>
            </a:r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2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</a:rPr>
                  <a:t>Definition</a:t>
                </a:r>
              </a:p>
              <a:p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Big-Oh</a:t>
                </a:r>
                <a:r>
                  <a:rPr lang="zh-TW" altLang="en-US" sz="2400" b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b="1" dirty="0">
                    <a:latin typeface="Times New Roman" panose="02020603050405020304" pitchFamily="18" charset="0"/>
                  </a:rPr>
                  <a:t>(O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)</a:t>
                </a:r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exist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that</m:t>
                      </m:r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Big-Omega</a:t>
                </a:r>
                <a:r>
                  <a:rPr lang="zh-TW" altLang="en-US" sz="2400" b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(</a:t>
                </a:r>
                <a:r>
                  <a:rPr lang="el-GR" altLang="zh-TW" sz="2400" b="1" dirty="0">
                    <a:latin typeface="Times New Roman" panose="02020603050405020304" pitchFamily="18" charset="0"/>
                  </a:rPr>
                  <a:t>Ω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)</a:t>
                </a:r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sz="2000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exist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that</m:t>
                      </m:r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dirty="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Big-Theta</a:t>
                </a:r>
                <a:r>
                  <a:rPr lang="zh-TW" altLang="en-US" sz="2400" b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(</a:t>
                </a:r>
                <a:r>
                  <a:rPr lang="el-GR" altLang="zh-TW" sz="2400" b="1" dirty="0">
                    <a:latin typeface="Times New Roman" panose="02020603050405020304" pitchFamily="18" charset="0"/>
                  </a:rPr>
                  <a:t>Θ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</a:rPr>
                  <a:t>)</a:t>
                </a:r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exist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</a:rPr>
                        <m:t>that</m:t>
                      </m:r>
                    </m:oMath>
                  </m:oMathPara>
                </a14:m>
                <a:endParaRPr lang="en-US" altLang="zh-TW" sz="2000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TW" sz="2000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2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4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 (O)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Definition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</a:rPr>
                  <a:t> iff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there exist positive constants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</a:rPr>
                  <a:t> such 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Examples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+3=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8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124959" y="3511296"/>
                <a:ext cx="4913377" cy="311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3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+2≤4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≥2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3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+3≤4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≥3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100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+6≤101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≥6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10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+4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+2≤11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≥5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6∗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≤7∗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≥4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59" y="3511296"/>
                <a:ext cx="4913377" cy="3118803"/>
              </a:xfrm>
              <a:prstGeom prst="rect">
                <a:avLst/>
              </a:prstGeom>
              <a:blipFill>
                <a:blip r:embed="rId4"/>
                <a:stretch>
                  <a:fillRect b="-1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458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 </a:t>
            </a:r>
            <a:r>
              <a:rPr lang="en-US" altLang="zh-TW" dirty="0" smtClean="0"/>
              <a:t>(</a:t>
            </a:r>
            <a:r>
              <a:rPr lang="el-GR" altLang="zh-TW" dirty="0"/>
              <a:t>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Definition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000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</a:rPr>
                  <a:t> iff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there exist positive constants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</a:rPr>
                  <a:t> such 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Examples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+3=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8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127501" y="3511296"/>
                <a:ext cx="4931156" cy="311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pt-BR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3</m:t>
                    </m:r>
                    <m:r>
                      <a:rPr lang="pt-BR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+2≥3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≥1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3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+3≥3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≥1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100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+6≥100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≥1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10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+4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+2≥10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≥1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lvl="1">
                  <a:lnSpc>
                    <a:spcPct val="15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6∗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pt-BR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400" i="1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4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pt-BR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≥1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1" y="3511296"/>
                <a:ext cx="4931156" cy="3118803"/>
              </a:xfrm>
              <a:prstGeom prst="rect">
                <a:avLst/>
              </a:prstGeom>
              <a:blipFill>
                <a:blip r:embed="rId4"/>
                <a:stretch>
                  <a:fillRect b="-1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77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Asymptotic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Definition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</a:rPr>
                  <a:t> iff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there exist positive </a:t>
                </a:r>
                <a:r>
                  <a:rPr lang="en-US" altLang="zh-TW" sz="2000" dirty="0" smtClean="0">
                    <a:latin typeface="Times New Roman" panose="02020603050405020304" pitchFamily="18" charset="0"/>
                  </a:rPr>
                  <a:t>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</a:rPr>
                  <a:t> such 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</a:rPr>
                  <a:t>Examples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pt-BR" altLang="zh-TW" sz="1800" dirty="0" smtClean="0"/>
                  <a:t>	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+2≥3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TW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+2≤4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, </a:t>
                </a:r>
                <a:endParaRPr lang="en-US" altLang="zh-TW" sz="1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 smtClean="0">
                    <a:latin typeface="Cambria Math" panose="02040503050406030204" pitchFamily="18" charset="0"/>
                  </a:rPr>
                  <a:t>	so </a:t>
                </a:r>
                <a:r>
                  <a:rPr lang="zh-TW" altLang="en-US" sz="1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+2≥10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+2≤11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 , </a:t>
                </a:r>
                <a:endParaRPr lang="en-US" altLang="zh-TW" sz="1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 smtClean="0">
                    <a:latin typeface="Cambria Math" panose="02040503050406030204" pitchFamily="18" charset="0"/>
                  </a:rPr>
                  <a:t>	so </a:t>
                </a:r>
                <a:r>
                  <a:rPr lang="zh-TW" altLang="en-US" sz="1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=10,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≤7∗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TW" sz="1800" i="1" dirty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, </a:t>
                </a:r>
                <a:endParaRPr lang="en-US" altLang="zh-TW" sz="1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 smtClean="0">
                    <a:latin typeface="Cambria Math" panose="02040503050406030204" pitchFamily="18" charset="0"/>
                  </a:rPr>
                  <a:t>	so </a:t>
                </a:r>
                <a:r>
                  <a:rPr lang="zh-TW" altLang="en-US" sz="1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TW" alt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88" t="-2058" r="-1288" b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2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415656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2890</Words>
  <Application>Microsoft Office PowerPoint</Application>
  <PresentationFormat>如螢幕大小 (4:3)</PresentationFormat>
  <Paragraphs>584</Paragraphs>
  <Slides>46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1 Basic Concepts</vt:lpstr>
      <vt:lpstr>Outline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Asymptotic Notation</vt:lpstr>
      <vt:lpstr>Asymptotic Notation (O)</vt:lpstr>
      <vt:lpstr>Asymptotic Notation (Ω)</vt:lpstr>
      <vt:lpstr>Asymptotic Notation (Θ)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41</cp:revision>
  <dcterms:created xsi:type="dcterms:W3CDTF">2019-03-16T08:20:58Z</dcterms:created>
  <dcterms:modified xsi:type="dcterms:W3CDTF">2019-08-15T09:05:07Z</dcterms:modified>
</cp:coreProperties>
</file>