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57" r:id="rId3"/>
    <p:sldId id="281" r:id="rId4"/>
    <p:sldId id="258" r:id="rId5"/>
    <p:sldId id="307" r:id="rId6"/>
    <p:sldId id="308" r:id="rId7"/>
    <p:sldId id="310" r:id="rId8"/>
    <p:sldId id="311" r:id="rId9"/>
    <p:sldId id="314" r:id="rId10"/>
    <p:sldId id="309" r:id="rId11"/>
    <p:sldId id="312" r:id="rId12"/>
    <p:sldId id="313" r:id="rId13"/>
    <p:sldId id="306" r:id="rId14"/>
    <p:sldId id="315" r:id="rId15"/>
    <p:sldId id="317" r:id="rId16"/>
    <p:sldId id="316" r:id="rId17"/>
    <p:sldId id="318" r:id="rId18"/>
    <p:sldId id="319" r:id="rId19"/>
    <p:sldId id="320" r:id="rId20"/>
    <p:sldId id="321" r:id="rId21"/>
    <p:sldId id="322" r:id="rId22"/>
    <p:sldId id="259" r:id="rId23"/>
    <p:sldId id="279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60" r:id="rId32"/>
    <p:sldId id="27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61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62" r:id="rId51"/>
    <p:sldId id="263" r:id="rId52"/>
    <p:sldId id="264" r:id="rId53"/>
    <p:sldId id="265" r:id="rId54"/>
    <p:sldId id="266" r:id="rId55"/>
    <p:sldId id="267" r:id="rId56"/>
    <p:sldId id="268" r:id="rId57"/>
    <p:sldId id="269" r:id="rId58"/>
    <p:sldId id="270" r:id="rId59"/>
    <p:sldId id="271" r:id="rId60"/>
    <p:sldId id="272" r:id="rId61"/>
    <p:sldId id="273" r:id="rId6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A0179-E9BC-470E-B89B-7CB24445E8EA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0D5C4-367A-4657-882C-B987824C48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46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因為要輸出逐步步驟，而且圖的表示不同方式不同，程式碼跟課本很不一樣，所以我就沒放程式碼的解釋，會越解釋越混亂。我在程式碼中有寫註解。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0D5C4-367A-4657-882C-B987824C480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85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40.xml"/><Relationship Id="rId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6 Graphs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E4C702F-CB01-4951-B2E8-AD5BE9DB8D7D}"/>
              </a:ext>
            </a:extLst>
          </p:cNvPr>
          <p:cNvSpPr txBox="1"/>
          <p:nvPr/>
        </p:nvSpPr>
        <p:spPr>
          <a:xfrm>
            <a:off x="4128118" y="3012140"/>
            <a:ext cx="299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2, 7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7</a:t>
            </a:r>
            <a:r>
              <a:rPr lang="zh-TW" altLang="en-US" dirty="0" smtClean="0">
                <a:ea typeface="標楷體" panose="03000509000000000000" pitchFamily="65" charset="-120"/>
              </a:rPr>
              <a:t>選</a:t>
            </a:r>
            <a:r>
              <a:rPr lang="zh-TW" altLang="en-US" dirty="0">
                <a:ea typeface="標楷體" panose="03000509000000000000" pitchFamily="65" charset="-120"/>
              </a:rPr>
              <a:t>過了，所以選頂點</a:t>
            </a:r>
            <a:r>
              <a:rPr lang="en-US" altLang="zh-TW" dirty="0">
                <a:ea typeface="標楷體" panose="03000509000000000000" pitchFamily="65" charset="-120"/>
              </a:rPr>
              <a:t>2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89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FF03EA6-4996-465D-8D20-CF520A8BF487}"/>
              </a:ext>
            </a:extLst>
          </p:cNvPr>
          <p:cNvSpPr txBox="1"/>
          <p:nvPr/>
        </p:nvSpPr>
        <p:spPr>
          <a:xfrm>
            <a:off x="4128118" y="3012140"/>
            <a:ext cx="299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ea typeface="標楷體" panose="03000509000000000000" pitchFamily="65" charset="-120"/>
              </a:rPr>
              <a:t>2</a:t>
            </a:r>
            <a:r>
              <a:rPr lang="zh-TW" altLang="en-US" dirty="0">
                <a:ea typeface="標楷體" panose="03000509000000000000" pitchFamily="65" charset="-120"/>
              </a:rPr>
              <a:t>有</a:t>
            </a:r>
            <a:r>
              <a:rPr lang="zh-TW" altLang="en-US" dirty="0" smtClean="0">
                <a:ea typeface="標楷體" panose="03000509000000000000" pitchFamily="65" charset="-120"/>
              </a:rPr>
              <a:t>頂點</a:t>
            </a:r>
            <a:r>
              <a:rPr lang="en-US" altLang="zh-TW" dirty="0" smtClean="0">
                <a:ea typeface="標楷體" panose="03000509000000000000" pitchFamily="65" charset="-120"/>
              </a:rPr>
              <a:t>0, 5, 6</a:t>
            </a:r>
            <a:r>
              <a:rPr lang="zh-TW" altLang="en-US" dirty="0" smtClean="0">
                <a:ea typeface="標楷體" panose="03000509000000000000" pitchFamily="65" charset="-120"/>
              </a:rPr>
              <a:t>可以</a:t>
            </a:r>
            <a:r>
              <a:rPr lang="zh-TW" altLang="en-US" dirty="0">
                <a:ea typeface="標楷體" panose="03000509000000000000" pitchFamily="65" charset="-120"/>
              </a:rPr>
              <a:t>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 smtClean="0">
                <a:ea typeface="標楷體" panose="03000509000000000000" pitchFamily="65" charset="-120"/>
              </a:rPr>
              <a:t>0, 5</a:t>
            </a:r>
            <a:r>
              <a:rPr lang="zh-TW" altLang="en-US" dirty="0" smtClean="0">
                <a:ea typeface="標楷體" panose="03000509000000000000" pitchFamily="65" charset="-120"/>
              </a:rPr>
              <a:t>選</a:t>
            </a:r>
            <a:r>
              <a:rPr lang="zh-TW" altLang="en-US" dirty="0">
                <a:ea typeface="標楷體" panose="03000509000000000000" pitchFamily="65" charset="-120"/>
              </a:rPr>
              <a:t>過了，所以選</a:t>
            </a:r>
            <a:r>
              <a:rPr lang="zh-TW" altLang="en-US" dirty="0" smtClean="0">
                <a:ea typeface="標楷體" panose="03000509000000000000" pitchFamily="65" charset="-120"/>
              </a:rPr>
              <a:t>頂點</a:t>
            </a:r>
            <a:r>
              <a:rPr lang="en-US" altLang="zh-TW" dirty="0" smtClean="0">
                <a:ea typeface="標楷體" panose="03000509000000000000" pitchFamily="65" charset="-120"/>
              </a:rPr>
              <a:t>6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61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43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4922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256" name="文字方塊 255">
            <a:extLst>
              <a:ext uri="{FF2B5EF4-FFF2-40B4-BE49-F238E27FC236}">
                <a16:creationId xmlns:a16="http://schemas.microsoft.com/office/drawing/2014/main" id="{0144F268-F34B-4AD8-8CDA-39B4D0C47C36}"/>
              </a:ext>
            </a:extLst>
          </p:cNvPr>
          <p:cNvSpPr txBox="1"/>
          <p:nvPr/>
        </p:nvSpPr>
        <p:spPr>
          <a:xfrm>
            <a:off x="4185449" y="33647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65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1709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256" name="文字方塊 255">
            <a:extLst>
              <a:ext uri="{FF2B5EF4-FFF2-40B4-BE49-F238E27FC236}">
                <a16:creationId xmlns:a16="http://schemas.microsoft.com/office/drawing/2014/main" id="{0144F268-F34B-4AD8-8CDA-39B4D0C47C36}"/>
              </a:ext>
            </a:extLst>
          </p:cNvPr>
          <p:cNvSpPr txBox="1"/>
          <p:nvPr/>
        </p:nvSpPr>
        <p:spPr>
          <a:xfrm>
            <a:off x="4185449" y="33647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2D42F-E003-4721-9F91-455A1DEE560F}"/>
              </a:ext>
            </a:extLst>
          </p:cNvPr>
          <p:cNvSpPr txBox="1"/>
          <p:nvPr/>
        </p:nvSpPr>
        <p:spPr>
          <a:xfrm>
            <a:off x="3510851" y="51016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A688904-6E1E-49E8-8C55-E946873CFDE7}"/>
              </a:ext>
            </a:extLst>
          </p:cNvPr>
          <p:cNvSpPr txBox="1"/>
          <p:nvPr/>
        </p:nvSpPr>
        <p:spPr>
          <a:xfrm>
            <a:off x="4595859" y="33647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FE1708F-1E97-472B-A9E7-94D79285DBB3}"/>
              </a:ext>
            </a:extLst>
          </p:cNvPr>
          <p:cNvSpPr txBox="1"/>
          <p:nvPr/>
        </p:nvSpPr>
        <p:spPr>
          <a:xfrm>
            <a:off x="500626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68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44" grpId="1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1709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2D42F-E003-4721-9F91-455A1DEE560F}"/>
              </a:ext>
            </a:extLst>
          </p:cNvPr>
          <p:cNvSpPr txBox="1"/>
          <p:nvPr/>
        </p:nvSpPr>
        <p:spPr>
          <a:xfrm>
            <a:off x="3510851" y="51016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A688904-6E1E-49E8-8C55-E946873CFDE7}"/>
              </a:ext>
            </a:extLst>
          </p:cNvPr>
          <p:cNvSpPr txBox="1"/>
          <p:nvPr/>
        </p:nvSpPr>
        <p:spPr>
          <a:xfrm>
            <a:off x="4595859" y="33647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FE1708F-1E97-472B-A9E7-94D79285DBB3}"/>
              </a:ext>
            </a:extLst>
          </p:cNvPr>
          <p:cNvSpPr txBox="1"/>
          <p:nvPr/>
        </p:nvSpPr>
        <p:spPr>
          <a:xfrm>
            <a:off x="500626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B23DD62-9391-43DA-A832-20DDED395299}"/>
              </a:ext>
            </a:extLst>
          </p:cNvPr>
          <p:cNvSpPr txBox="1"/>
          <p:nvPr/>
        </p:nvSpPr>
        <p:spPr>
          <a:xfrm>
            <a:off x="541667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6334EB4-B1A3-4D71-A3DF-D94177CE4FB7}"/>
              </a:ext>
            </a:extLst>
          </p:cNvPr>
          <p:cNvSpPr txBox="1"/>
          <p:nvPr/>
        </p:nvSpPr>
        <p:spPr>
          <a:xfrm>
            <a:off x="582708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FD9B56A-C0CA-43A2-9AC9-67AAA9B1211F}"/>
              </a:ext>
            </a:extLst>
          </p:cNvPr>
          <p:cNvSpPr txBox="1"/>
          <p:nvPr/>
        </p:nvSpPr>
        <p:spPr>
          <a:xfrm>
            <a:off x="418544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59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1709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2D42F-E003-4721-9F91-455A1DEE560F}"/>
              </a:ext>
            </a:extLst>
          </p:cNvPr>
          <p:cNvSpPr txBox="1"/>
          <p:nvPr/>
        </p:nvSpPr>
        <p:spPr>
          <a:xfrm>
            <a:off x="3510851" y="51016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FE1708F-1E97-472B-A9E7-94D79285DBB3}"/>
              </a:ext>
            </a:extLst>
          </p:cNvPr>
          <p:cNvSpPr txBox="1"/>
          <p:nvPr/>
        </p:nvSpPr>
        <p:spPr>
          <a:xfrm>
            <a:off x="500626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B23DD62-9391-43DA-A832-20DDED395299}"/>
              </a:ext>
            </a:extLst>
          </p:cNvPr>
          <p:cNvSpPr txBox="1"/>
          <p:nvPr/>
        </p:nvSpPr>
        <p:spPr>
          <a:xfrm>
            <a:off x="541667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6334EB4-B1A3-4D71-A3DF-D94177CE4FB7}"/>
              </a:ext>
            </a:extLst>
          </p:cNvPr>
          <p:cNvSpPr txBox="1"/>
          <p:nvPr/>
        </p:nvSpPr>
        <p:spPr>
          <a:xfrm>
            <a:off x="582708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EB7D099-2BB0-4881-8115-4399A8FC8A31}"/>
              </a:ext>
            </a:extLst>
          </p:cNvPr>
          <p:cNvSpPr txBox="1"/>
          <p:nvPr/>
        </p:nvSpPr>
        <p:spPr>
          <a:xfrm>
            <a:off x="623749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228C9A6-88C4-4587-869E-E6119496E6BA}"/>
              </a:ext>
            </a:extLst>
          </p:cNvPr>
          <p:cNvSpPr txBox="1"/>
          <p:nvPr/>
        </p:nvSpPr>
        <p:spPr>
          <a:xfrm>
            <a:off x="664790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C26A5D1-29EE-42D7-AF6C-A2C8DBE68F45}"/>
              </a:ext>
            </a:extLst>
          </p:cNvPr>
          <p:cNvSpPr txBox="1"/>
          <p:nvPr/>
        </p:nvSpPr>
        <p:spPr>
          <a:xfrm>
            <a:off x="418544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101BF06-6FBF-4C94-9D43-5F541016C5FD}"/>
              </a:ext>
            </a:extLst>
          </p:cNvPr>
          <p:cNvSpPr txBox="1"/>
          <p:nvPr/>
        </p:nvSpPr>
        <p:spPr>
          <a:xfrm>
            <a:off x="4606464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673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1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1709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2D42F-E003-4721-9F91-455A1DEE560F}"/>
              </a:ext>
            </a:extLst>
          </p:cNvPr>
          <p:cNvSpPr txBox="1"/>
          <p:nvPr/>
        </p:nvSpPr>
        <p:spPr>
          <a:xfrm>
            <a:off x="3510851" y="51016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B23DD62-9391-43DA-A832-20DDED395299}"/>
              </a:ext>
            </a:extLst>
          </p:cNvPr>
          <p:cNvSpPr txBox="1"/>
          <p:nvPr/>
        </p:nvSpPr>
        <p:spPr>
          <a:xfrm>
            <a:off x="541667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6334EB4-B1A3-4D71-A3DF-D94177CE4FB7}"/>
              </a:ext>
            </a:extLst>
          </p:cNvPr>
          <p:cNvSpPr txBox="1"/>
          <p:nvPr/>
        </p:nvSpPr>
        <p:spPr>
          <a:xfrm>
            <a:off x="582708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EB7D099-2BB0-4881-8115-4399A8FC8A31}"/>
              </a:ext>
            </a:extLst>
          </p:cNvPr>
          <p:cNvSpPr txBox="1"/>
          <p:nvPr/>
        </p:nvSpPr>
        <p:spPr>
          <a:xfrm>
            <a:off x="623749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228C9A6-88C4-4587-869E-E6119496E6BA}"/>
              </a:ext>
            </a:extLst>
          </p:cNvPr>
          <p:cNvSpPr txBox="1"/>
          <p:nvPr/>
        </p:nvSpPr>
        <p:spPr>
          <a:xfrm>
            <a:off x="664790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C26A5D1-29EE-42D7-AF6C-A2C8DBE68F45}"/>
              </a:ext>
            </a:extLst>
          </p:cNvPr>
          <p:cNvSpPr txBox="1"/>
          <p:nvPr/>
        </p:nvSpPr>
        <p:spPr>
          <a:xfrm>
            <a:off x="418544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101BF06-6FBF-4C94-9D43-5F541016C5FD}"/>
              </a:ext>
            </a:extLst>
          </p:cNvPr>
          <p:cNvSpPr txBox="1"/>
          <p:nvPr/>
        </p:nvSpPr>
        <p:spPr>
          <a:xfrm>
            <a:off x="4606464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54970FA-2E52-428A-AC87-BC986F8CA4F1}"/>
              </a:ext>
            </a:extLst>
          </p:cNvPr>
          <p:cNvSpPr txBox="1"/>
          <p:nvPr/>
        </p:nvSpPr>
        <p:spPr>
          <a:xfrm>
            <a:off x="502747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8A76375-47C2-41E2-AA9E-42E06AD35E4B}"/>
              </a:ext>
            </a:extLst>
          </p:cNvPr>
          <p:cNvSpPr txBox="1"/>
          <p:nvPr/>
        </p:nvSpPr>
        <p:spPr>
          <a:xfrm>
            <a:off x="7055230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870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1709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2D42F-E003-4721-9F91-455A1DEE560F}"/>
              </a:ext>
            </a:extLst>
          </p:cNvPr>
          <p:cNvSpPr txBox="1"/>
          <p:nvPr/>
        </p:nvSpPr>
        <p:spPr>
          <a:xfrm>
            <a:off x="3510851" y="51016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B23DD62-9391-43DA-A832-20DDED395299}"/>
              </a:ext>
            </a:extLst>
          </p:cNvPr>
          <p:cNvSpPr txBox="1"/>
          <p:nvPr/>
        </p:nvSpPr>
        <p:spPr>
          <a:xfrm>
            <a:off x="5416679" y="50867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6334EB4-B1A3-4D71-A3DF-D94177CE4FB7}"/>
              </a:ext>
            </a:extLst>
          </p:cNvPr>
          <p:cNvSpPr txBox="1"/>
          <p:nvPr/>
        </p:nvSpPr>
        <p:spPr>
          <a:xfrm>
            <a:off x="582708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EB7D099-2BB0-4881-8115-4399A8FC8A31}"/>
              </a:ext>
            </a:extLst>
          </p:cNvPr>
          <p:cNvSpPr txBox="1"/>
          <p:nvPr/>
        </p:nvSpPr>
        <p:spPr>
          <a:xfrm>
            <a:off x="623749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228C9A6-88C4-4587-869E-E6119496E6BA}"/>
              </a:ext>
            </a:extLst>
          </p:cNvPr>
          <p:cNvSpPr txBox="1"/>
          <p:nvPr/>
        </p:nvSpPr>
        <p:spPr>
          <a:xfrm>
            <a:off x="664790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C26A5D1-29EE-42D7-AF6C-A2C8DBE68F45}"/>
              </a:ext>
            </a:extLst>
          </p:cNvPr>
          <p:cNvSpPr txBox="1"/>
          <p:nvPr/>
        </p:nvSpPr>
        <p:spPr>
          <a:xfrm>
            <a:off x="418544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101BF06-6FBF-4C94-9D43-5F541016C5FD}"/>
              </a:ext>
            </a:extLst>
          </p:cNvPr>
          <p:cNvSpPr txBox="1"/>
          <p:nvPr/>
        </p:nvSpPr>
        <p:spPr>
          <a:xfrm>
            <a:off x="4606464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54970FA-2E52-428A-AC87-BC986F8CA4F1}"/>
              </a:ext>
            </a:extLst>
          </p:cNvPr>
          <p:cNvSpPr txBox="1"/>
          <p:nvPr/>
        </p:nvSpPr>
        <p:spPr>
          <a:xfrm>
            <a:off x="502747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8A76375-47C2-41E2-AA9E-42E06AD35E4B}"/>
              </a:ext>
            </a:extLst>
          </p:cNvPr>
          <p:cNvSpPr txBox="1"/>
          <p:nvPr/>
        </p:nvSpPr>
        <p:spPr>
          <a:xfrm>
            <a:off x="7055230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007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1709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2D42F-E003-4721-9F91-455A1DEE560F}"/>
              </a:ext>
            </a:extLst>
          </p:cNvPr>
          <p:cNvSpPr txBox="1"/>
          <p:nvPr/>
        </p:nvSpPr>
        <p:spPr>
          <a:xfrm>
            <a:off x="3510851" y="51016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B23DD62-9391-43DA-A832-20DDED395299}"/>
              </a:ext>
            </a:extLst>
          </p:cNvPr>
          <p:cNvSpPr txBox="1"/>
          <p:nvPr/>
        </p:nvSpPr>
        <p:spPr>
          <a:xfrm>
            <a:off x="5416679" y="50867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6334EB4-B1A3-4D71-A3DF-D94177CE4FB7}"/>
              </a:ext>
            </a:extLst>
          </p:cNvPr>
          <p:cNvSpPr txBox="1"/>
          <p:nvPr/>
        </p:nvSpPr>
        <p:spPr>
          <a:xfrm>
            <a:off x="5827089" y="50867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EB7D099-2BB0-4881-8115-4399A8FC8A31}"/>
              </a:ext>
            </a:extLst>
          </p:cNvPr>
          <p:cNvSpPr txBox="1"/>
          <p:nvPr/>
        </p:nvSpPr>
        <p:spPr>
          <a:xfrm>
            <a:off x="623749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228C9A6-88C4-4587-869E-E6119496E6BA}"/>
              </a:ext>
            </a:extLst>
          </p:cNvPr>
          <p:cNvSpPr txBox="1"/>
          <p:nvPr/>
        </p:nvSpPr>
        <p:spPr>
          <a:xfrm>
            <a:off x="664790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C26A5D1-29EE-42D7-AF6C-A2C8DBE68F45}"/>
              </a:ext>
            </a:extLst>
          </p:cNvPr>
          <p:cNvSpPr txBox="1"/>
          <p:nvPr/>
        </p:nvSpPr>
        <p:spPr>
          <a:xfrm>
            <a:off x="418544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101BF06-6FBF-4C94-9D43-5F541016C5FD}"/>
              </a:ext>
            </a:extLst>
          </p:cNvPr>
          <p:cNvSpPr txBox="1"/>
          <p:nvPr/>
        </p:nvSpPr>
        <p:spPr>
          <a:xfrm>
            <a:off x="4606464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54970FA-2E52-428A-AC87-BC986F8CA4F1}"/>
              </a:ext>
            </a:extLst>
          </p:cNvPr>
          <p:cNvSpPr txBox="1"/>
          <p:nvPr/>
        </p:nvSpPr>
        <p:spPr>
          <a:xfrm>
            <a:off x="502747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8A76375-47C2-41E2-AA9E-42E06AD35E4B}"/>
              </a:ext>
            </a:extLst>
          </p:cNvPr>
          <p:cNvSpPr txBox="1"/>
          <p:nvPr/>
        </p:nvSpPr>
        <p:spPr>
          <a:xfrm>
            <a:off x="7055230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83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DFS and BFS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Kruskal’s Algorithm</a:t>
            </a:r>
            <a:endParaRPr lang="en-US" altLang="zh-TW" dirty="0"/>
          </a:p>
          <a:p>
            <a:r>
              <a:rPr lang="en-US" altLang="zh-TW" dirty="0">
                <a:hlinkClick r:id="rId4" action="ppaction://hlinksldjump"/>
              </a:rPr>
              <a:t>Prim’s Algorithm</a:t>
            </a:r>
            <a:endParaRPr lang="en-US" altLang="zh-TW" dirty="0"/>
          </a:p>
          <a:p>
            <a:r>
              <a:rPr lang="en-US" altLang="zh-TW" dirty="0">
                <a:hlinkClick r:id="rId5" action="ppaction://hlinksldjump"/>
              </a:rPr>
              <a:t>Dijkstra's algorithm</a:t>
            </a:r>
            <a:endParaRPr lang="en-US" altLang="zh-TW" dirty="0"/>
          </a:p>
          <a:p>
            <a:r>
              <a:rPr lang="en-US" altLang="zh-TW" dirty="0">
                <a:hlinkClick r:id="rId6" action="ppaction://hlinksldjump"/>
              </a:rPr>
              <a:t>Bellman and Ford algorithm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1709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2D42F-E003-4721-9F91-455A1DEE560F}"/>
              </a:ext>
            </a:extLst>
          </p:cNvPr>
          <p:cNvSpPr txBox="1"/>
          <p:nvPr/>
        </p:nvSpPr>
        <p:spPr>
          <a:xfrm>
            <a:off x="3510851" y="51016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B23DD62-9391-43DA-A832-20DDED395299}"/>
              </a:ext>
            </a:extLst>
          </p:cNvPr>
          <p:cNvSpPr txBox="1"/>
          <p:nvPr/>
        </p:nvSpPr>
        <p:spPr>
          <a:xfrm>
            <a:off x="5416679" y="50867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6334EB4-B1A3-4D71-A3DF-D94177CE4FB7}"/>
              </a:ext>
            </a:extLst>
          </p:cNvPr>
          <p:cNvSpPr txBox="1"/>
          <p:nvPr/>
        </p:nvSpPr>
        <p:spPr>
          <a:xfrm>
            <a:off x="5827089" y="50867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EB7D099-2BB0-4881-8115-4399A8FC8A31}"/>
              </a:ext>
            </a:extLst>
          </p:cNvPr>
          <p:cNvSpPr txBox="1"/>
          <p:nvPr/>
        </p:nvSpPr>
        <p:spPr>
          <a:xfrm>
            <a:off x="6237499" y="5086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228C9A6-88C4-4587-869E-E6119496E6BA}"/>
              </a:ext>
            </a:extLst>
          </p:cNvPr>
          <p:cNvSpPr txBox="1"/>
          <p:nvPr/>
        </p:nvSpPr>
        <p:spPr>
          <a:xfrm>
            <a:off x="664790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C26A5D1-29EE-42D7-AF6C-A2C8DBE68F45}"/>
              </a:ext>
            </a:extLst>
          </p:cNvPr>
          <p:cNvSpPr txBox="1"/>
          <p:nvPr/>
        </p:nvSpPr>
        <p:spPr>
          <a:xfrm>
            <a:off x="418544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101BF06-6FBF-4C94-9D43-5F541016C5FD}"/>
              </a:ext>
            </a:extLst>
          </p:cNvPr>
          <p:cNvSpPr txBox="1"/>
          <p:nvPr/>
        </p:nvSpPr>
        <p:spPr>
          <a:xfrm>
            <a:off x="4606464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54970FA-2E52-428A-AC87-BC986F8CA4F1}"/>
              </a:ext>
            </a:extLst>
          </p:cNvPr>
          <p:cNvSpPr txBox="1"/>
          <p:nvPr/>
        </p:nvSpPr>
        <p:spPr>
          <a:xfrm>
            <a:off x="502747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8A76375-47C2-41E2-AA9E-42E06AD35E4B}"/>
              </a:ext>
            </a:extLst>
          </p:cNvPr>
          <p:cNvSpPr txBox="1"/>
          <p:nvPr/>
        </p:nvSpPr>
        <p:spPr>
          <a:xfrm>
            <a:off x="7055230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186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1709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2D42F-E003-4721-9F91-455A1DEE560F}"/>
              </a:ext>
            </a:extLst>
          </p:cNvPr>
          <p:cNvSpPr txBox="1"/>
          <p:nvPr/>
        </p:nvSpPr>
        <p:spPr>
          <a:xfrm>
            <a:off x="3510851" y="51016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B23DD62-9391-43DA-A832-20DDED395299}"/>
              </a:ext>
            </a:extLst>
          </p:cNvPr>
          <p:cNvSpPr txBox="1"/>
          <p:nvPr/>
        </p:nvSpPr>
        <p:spPr>
          <a:xfrm>
            <a:off x="5416679" y="50867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6334EB4-B1A3-4D71-A3DF-D94177CE4FB7}"/>
              </a:ext>
            </a:extLst>
          </p:cNvPr>
          <p:cNvSpPr txBox="1"/>
          <p:nvPr/>
        </p:nvSpPr>
        <p:spPr>
          <a:xfrm>
            <a:off x="5827089" y="50867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EB7D099-2BB0-4881-8115-4399A8FC8A31}"/>
              </a:ext>
            </a:extLst>
          </p:cNvPr>
          <p:cNvSpPr txBox="1"/>
          <p:nvPr/>
        </p:nvSpPr>
        <p:spPr>
          <a:xfrm>
            <a:off x="6237499" y="5086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228C9A6-88C4-4587-869E-E6119496E6BA}"/>
              </a:ext>
            </a:extLst>
          </p:cNvPr>
          <p:cNvSpPr txBox="1"/>
          <p:nvPr/>
        </p:nvSpPr>
        <p:spPr>
          <a:xfrm>
            <a:off x="6647909" y="50844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C26A5D1-29EE-42D7-AF6C-A2C8DBE68F45}"/>
              </a:ext>
            </a:extLst>
          </p:cNvPr>
          <p:cNvSpPr txBox="1"/>
          <p:nvPr/>
        </p:nvSpPr>
        <p:spPr>
          <a:xfrm>
            <a:off x="418544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101BF06-6FBF-4C94-9D43-5F541016C5FD}"/>
              </a:ext>
            </a:extLst>
          </p:cNvPr>
          <p:cNvSpPr txBox="1"/>
          <p:nvPr/>
        </p:nvSpPr>
        <p:spPr>
          <a:xfrm>
            <a:off x="4606464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54970FA-2E52-428A-AC87-BC986F8CA4F1}"/>
              </a:ext>
            </a:extLst>
          </p:cNvPr>
          <p:cNvSpPr txBox="1"/>
          <p:nvPr/>
        </p:nvSpPr>
        <p:spPr>
          <a:xfrm>
            <a:off x="502747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8A76375-47C2-41E2-AA9E-42E06AD35E4B}"/>
              </a:ext>
            </a:extLst>
          </p:cNvPr>
          <p:cNvSpPr txBox="1"/>
          <p:nvPr/>
        </p:nvSpPr>
        <p:spPr>
          <a:xfrm>
            <a:off x="7055230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328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/>
              <a:t>graph</a:t>
            </a:r>
            <a:r>
              <a:rPr lang="zh-TW" altLang="en-US" dirty="0"/>
              <a:t>的</a:t>
            </a:r>
            <a:r>
              <a:rPr lang="en-US" altLang="zh-TW" dirty="0"/>
              <a:t>Adjacency Matrix</a:t>
            </a:r>
            <a:r>
              <a:rPr lang="zh-TW" altLang="en-US" dirty="0"/>
              <a:t>來實作</a:t>
            </a:r>
            <a:r>
              <a:rPr lang="en-US" altLang="zh-TW" dirty="0"/>
              <a:t>Kruskal’s Algorithm</a:t>
            </a:r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取得圖的關係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每次找出最低</a:t>
            </a:r>
            <a:r>
              <a:rPr lang="en-US" altLang="zh-TW" dirty="0"/>
              <a:t>cost</a:t>
            </a:r>
            <a:r>
              <a:rPr lang="zh-TW" altLang="en-US" dirty="0"/>
              <a:t>的邊且不會使圖產生</a:t>
            </a:r>
            <a:r>
              <a:rPr lang="en-US" altLang="zh-TW" dirty="0"/>
              <a:t>cycle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直到產生</a:t>
            </a:r>
            <a:r>
              <a:rPr lang="en-US" altLang="zh-TW" dirty="0"/>
              <a:t>(</a:t>
            </a:r>
            <a:r>
              <a:rPr lang="zh-TW" altLang="en-US" dirty="0"/>
              <a:t>頂點數</a:t>
            </a:r>
            <a:r>
              <a:rPr lang="en-US" altLang="zh-TW" dirty="0"/>
              <a:t>-1)</a:t>
            </a:r>
            <a:r>
              <a:rPr lang="zh-TW" altLang="en-US" dirty="0"/>
              <a:t>個邊的最小花費生成樹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38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E4FCA19-AC43-4A68-B1FA-51052BD776D5}"/>
              </a:ext>
            </a:extLst>
          </p:cNvPr>
          <p:cNvGrpSpPr/>
          <p:nvPr/>
        </p:nvGrpSpPr>
        <p:grpSpPr>
          <a:xfrm>
            <a:off x="251949" y="2510593"/>
            <a:ext cx="2905125" cy="4124325"/>
            <a:chOff x="420625" y="2439571"/>
            <a:chExt cx="2905125" cy="412432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21BDB91-C120-4E99-80A3-5D647BEF5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625" y="2439571"/>
              <a:ext cx="2905125" cy="4124325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79B3A8D-DBE4-447E-83D6-4CFB12C528EB}"/>
                </a:ext>
              </a:extLst>
            </p:cNvPr>
            <p:cNvSpPr txBox="1"/>
            <p:nvPr/>
          </p:nvSpPr>
          <p:spPr>
            <a:xfrm>
              <a:off x="1634372" y="2594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569DC92-156F-4B18-845D-B97C689A7FCF}"/>
                </a:ext>
              </a:extLst>
            </p:cNvPr>
            <p:cNvSpPr txBox="1"/>
            <p:nvPr/>
          </p:nvSpPr>
          <p:spPr>
            <a:xfrm>
              <a:off x="2406343" y="33306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189645A-5DF9-400E-8080-AB3B41DF8131}"/>
                </a:ext>
              </a:extLst>
            </p:cNvPr>
            <p:cNvSpPr txBox="1"/>
            <p:nvPr/>
          </p:nvSpPr>
          <p:spPr>
            <a:xfrm>
              <a:off x="2844801" y="437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97D9695-5430-4D3E-BBDC-38FD18C2EFAD}"/>
                </a:ext>
              </a:extLst>
            </p:cNvPr>
            <p:cNvSpPr txBox="1"/>
            <p:nvPr/>
          </p:nvSpPr>
          <p:spPr>
            <a:xfrm>
              <a:off x="2104657" y="60785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50AEB2-E81B-447E-AE1E-4B4479FB0BB0}"/>
                </a:ext>
              </a:extLst>
            </p:cNvPr>
            <p:cNvSpPr txBox="1"/>
            <p:nvPr/>
          </p:nvSpPr>
          <p:spPr>
            <a:xfrm>
              <a:off x="1133383" y="54834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F995514-F735-4E57-AEF7-67BF1049B21B}"/>
                </a:ext>
              </a:extLst>
            </p:cNvPr>
            <p:cNvSpPr txBox="1"/>
            <p:nvPr/>
          </p:nvSpPr>
          <p:spPr>
            <a:xfrm>
              <a:off x="666288" y="43855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564F3FA-3CD7-4534-9842-89F106C2A376}"/>
                </a:ext>
              </a:extLst>
            </p:cNvPr>
            <p:cNvSpPr txBox="1"/>
            <p:nvPr/>
          </p:nvSpPr>
          <p:spPr>
            <a:xfrm>
              <a:off x="1909424" y="437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0BC09F8-D4FB-44BA-8E19-0D4953EBC2BD}"/>
                </a:ext>
              </a:extLst>
            </p:cNvPr>
            <p:cNvSpPr txBox="1"/>
            <p:nvPr/>
          </p:nvSpPr>
          <p:spPr>
            <a:xfrm>
              <a:off x="2107536" y="277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26A82F8-2763-442E-A7C8-B0D263FFAD90}"/>
                </a:ext>
              </a:extLst>
            </p:cNvPr>
            <p:cNvSpPr txBox="1"/>
            <p:nvPr/>
          </p:nvSpPr>
          <p:spPr>
            <a:xfrm>
              <a:off x="2786292" y="37454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24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A5993F0-DCDA-4002-9293-091013B538D4}"/>
                </a:ext>
              </a:extLst>
            </p:cNvPr>
            <p:cNvSpPr txBox="1"/>
            <p:nvPr/>
          </p:nvSpPr>
          <p:spPr>
            <a:xfrm>
              <a:off x="2708029" y="52871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32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96C544-1AC8-4217-88F5-F51F19C1EC4F}"/>
                </a:ext>
              </a:extLst>
            </p:cNvPr>
            <p:cNvSpPr txBox="1"/>
            <p:nvPr/>
          </p:nvSpPr>
          <p:spPr>
            <a:xfrm>
              <a:off x="2090308" y="50295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22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6F0AF80-1D3F-4217-825A-53C5ABE86D7C}"/>
                </a:ext>
              </a:extLst>
            </p:cNvPr>
            <p:cNvSpPr txBox="1"/>
            <p:nvPr/>
          </p:nvSpPr>
          <p:spPr>
            <a:xfrm>
              <a:off x="1284226" y="48309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18</a:t>
              </a:r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2352344-40DA-4C10-9A32-245AEEF40EE3}"/>
                </a:ext>
              </a:extLst>
            </p:cNvPr>
            <p:cNvSpPr txBox="1"/>
            <p:nvPr/>
          </p:nvSpPr>
          <p:spPr>
            <a:xfrm>
              <a:off x="1425020" y="595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67BE628-2217-4079-A973-AE9416294582}"/>
                </a:ext>
              </a:extLst>
            </p:cNvPr>
            <p:cNvSpPr txBox="1"/>
            <p:nvPr/>
          </p:nvSpPr>
          <p:spPr>
            <a:xfrm>
              <a:off x="631915" y="49995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220982B-27E0-4103-BE90-BF44A06E2DE7}"/>
                </a:ext>
              </a:extLst>
            </p:cNvPr>
            <p:cNvSpPr txBox="1"/>
            <p:nvPr/>
          </p:nvSpPr>
          <p:spPr>
            <a:xfrm>
              <a:off x="889441" y="33306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35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9952B5C-8F30-412F-B599-2A5D5F447198}"/>
                </a:ext>
              </a:extLst>
            </p:cNvPr>
            <p:cNvSpPr txBox="1"/>
            <p:nvPr/>
          </p:nvSpPr>
          <p:spPr>
            <a:xfrm>
              <a:off x="1836796" y="373648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</a:t>
              </a:r>
              <a:endParaRPr lang="zh-TW" altLang="en-US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52C1D4AA-531B-430B-993C-5C521B48A56C}"/>
              </a:ext>
            </a:extLst>
          </p:cNvPr>
          <p:cNvSpPr/>
          <p:nvPr/>
        </p:nvSpPr>
        <p:spPr>
          <a:xfrm>
            <a:off x="5601289" y="2234971"/>
            <a:ext cx="2401410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95E238CB-34A1-43EE-8F6B-8430EC411426}"/>
              </a:ext>
            </a:extLst>
          </p:cNvPr>
          <p:cNvSpPr/>
          <p:nvPr/>
        </p:nvSpPr>
        <p:spPr>
          <a:xfrm>
            <a:off x="3790765" y="3992174"/>
            <a:ext cx="1509204" cy="349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C1D4AA-531B-430B-993C-5C521B48A56C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D1E1882-CB63-4EFB-91BC-11E96107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F4731C9-DA8D-4DA4-863A-37FD8489D4DC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5AB98DB-CE54-418C-ACB6-8C432F709F2A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35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C1D4AA-531B-430B-993C-5C521B48A56C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D1E1882-CB63-4EFB-91BC-11E96107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F4731C9-DA8D-4DA4-863A-37FD8489D4DC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5AB98DB-CE54-418C-ACB6-8C432F709F2A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3E805D4-CF6C-431B-B4B2-58D3015C852C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D13EDCA-FBC5-4211-B209-87C32E2F5674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55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C1D4AA-531B-430B-993C-5C521B48A56C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D1E1882-CB63-4EFB-91BC-11E96107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F4731C9-DA8D-4DA4-863A-37FD8489D4DC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5AB98DB-CE54-418C-ACB6-8C432F709F2A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55CC50F-8495-4B6D-AD0E-8D4DA669C2C1}"/>
              </a:ext>
            </a:extLst>
          </p:cNvPr>
          <p:cNvCxnSpPr>
            <a:cxnSpLocks/>
          </p:cNvCxnSpPr>
          <p:nvPr/>
        </p:nvCxnSpPr>
        <p:spPr>
          <a:xfrm>
            <a:off x="4634144" y="4625266"/>
            <a:ext cx="250053" cy="59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512E7A3-2565-400D-BA85-BB7BF18E3829}"/>
              </a:ext>
            </a:extLst>
          </p:cNvPr>
          <p:cNvSpPr/>
          <p:nvPr/>
        </p:nvSpPr>
        <p:spPr>
          <a:xfrm>
            <a:off x="4353030" y="4811081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15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6E4C7C-0A91-472D-834C-6D3BA589CFB7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57800C9-2E16-4314-AC33-EC1CD6841CD3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1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C1D4AA-531B-430B-993C-5C521B48A56C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D1E1882-CB63-4EFB-91BC-11E96107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F4731C9-DA8D-4DA4-863A-37FD8489D4DC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5AB98DB-CE54-418C-ACB6-8C432F709F2A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55CC50F-8495-4B6D-AD0E-8D4DA669C2C1}"/>
              </a:ext>
            </a:extLst>
          </p:cNvPr>
          <p:cNvCxnSpPr>
            <a:cxnSpLocks/>
          </p:cNvCxnSpPr>
          <p:nvPr/>
        </p:nvCxnSpPr>
        <p:spPr>
          <a:xfrm>
            <a:off x="4634144" y="4625266"/>
            <a:ext cx="250053" cy="59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512E7A3-2565-400D-BA85-BB7BF18E3829}"/>
              </a:ext>
            </a:extLst>
          </p:cNvPr>
          <p:cNvSpPr/>
          <p:nvPr/>
        </p:nvSpPr>
        <p:spPr>
          <a:xfrm>
            <a:off x="4353030" y="4811081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15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6E4C7C-0A91-472D-834C-6D3BA589CFB7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57800C9-2E16-4314-AC33-EC1CD6841CD3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3C0FDE3-4078-4202-951B-1F1D6EDC7696}"/>
              </a:ext>
            </a:extLst>
          </p:cNvPr>
          <p:cNvCxnSpPr>
            <a:cxnSpLocks/>
          </p:cNvCxnSpPr>
          <p:nvPr/>
        </p:nvCxnSpPr>
        <p:spPr>
          <a:xfrm flipH="1">
            <a:off x="5165312" y="4554245"/>
            <a:ext cx="517503" cy="68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475887C-4E22-488A-A395-23FD6037DBDE}"/>
              </a:ext>
            </a:extLst>
          </p:cNvPr>
          <p:cNvSpPr/>
          <p:nvPr/>
        </p:nvSpPr>
        <p:spPr>
          <a:xfrm>
            <a:off x="5066379" y="4625266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4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C1D4AA-531B-430B-993C-5C521B48A56C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D1E1882-CB63-4EFB-91BC-11E96107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F4731C9-DA8D-4DA4-863A-37FD8489D4DC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5AB98DB-CE54-418C-ACB6-8C432F709F2A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55CC50F-8495-4B6D-AD0E-8D4DA669C2C1}"/>
              </a:ext>
            </a:extLst>
          </p:cNvPr>
          <p:cNvCxnSpPr>
            <a:cxnSpLocks/>
          </p:cNvCxnSpPr>
          <p:nvPr/>
        </p:nvCxnSpPr>
        <p:spPr>
          <a:xfrm>
            <a:off x="4634144" y="4625266"/>
            <a:ext cx="250053" cy="59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512E7A3-2565-400D-BA85-BB7BF18E3829}"/>
              </a:ext>
            </a:extLst>
          </p:cNvPr>
          <p:cNvSpPr/>
          <p:nvPr/>
        </p:nvSpPr>
        <p:spPr>
          <a:xfrm>
            <a:off x="4353030" y="4811081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15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6E4C7C-0A91-472D-834C-6D3BA589CFB7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57800C9-2E16-4314-AC33-EC1CD6841CD3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3C0FDE3-4078-4202-951B-1F1D6EDC7696}"/>
              </a:ext>
            </a:extLst>
          </p:cNvPr>
          <p:cNvCxnSpPr>
            <a:cxnSpLocks/>
          </p:cNvCxnSpPr>
          <p:nvPr/>
        </p:nvCxnSpPr>
        <p:spPr>
          <a:xfrm flipH="1">
            <a:off x="5165312" y="4554245"/>
            <a:ext cx="517503" cy="68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475887C-4E22-488A-A395-23FD6037DBDE}"/>
              </a:ext>
            </a:extLst>
          </p:cNvPr>
          <p:cNvSpPr/>
          <p:nvPr/>
        </p:nvSpPr>
        <p:spPr>
          <a:xfrm>
            <a:off x="5066379" y="4625266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18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E50BB48-DEE0-450D-8BE7-7E15605F53E4}"/>
              </a:ext>
            </a:extLst>
          </p:cNvPr>
          <p:cNvCxnSpPr>
            <a:cxnSpLocks/>
          </p:cNvCxnSpPr>
          <p:nvPr/>
        </p:nvCxnSpPr>
        <p:spPr>
          <a:xfrm flipH="1">
            <a:off x="5963930" y="4564572"/>
            <a:ext cx="4450" cy="1254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C091F82-2160-448F-8B37-5A910990D0B2}"/>
              </a:ext>
            </a:extLst>
          </p:cNvPr>
          <p:cNvSpPr/>
          <p:nvPr/>
        </p:nvSpPr>
        <p:spPr>
          <a:xfrm>
            <a:off x="5963930" y="505860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22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A3BDCC4-9941-4106-81F0-D4A4316FE442}"/>
              </a:ext>
            </a:extLst>
          </p:cNvPr>
          <p:cNvGrpSpPr/>
          <p:nvPr/>
        </p:nvGrpSpPr>
        <p:grpSpPr>
          <a:xfrm>
            <a:off x="5792225" y="5303953"/>
            <a:ext cx="360000" cy="360000"/>
            <a:chOff x="7570177" y="492366"/>
            <a:chExt cx="861646" cy="86164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752DC10-753E-4BF5-96EC-BCA293024373}"/>
                </a:ext>
              </a:extLst>
            </p:cNvPr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22AE6FE-DE8C-4FF7-8A1F-CEF35634CE18}"/>
                </a:ext>
              </a:extLst>
            </p:cNvPr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C1D4AA-531B-430B-993C-5C521B48A56C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D1E1882-CB63-4EFB-91BC-11E96107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F4731C9-DA8D-4DA4-863A-37FD8489D4DC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5AB98DB-CE54-418C-ACB6-8C432F709F2A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55CC50F-8495-4B6D-AD0E-8D4DA669C2C1}"/>
              </a:ext>
            </a:extLst>
          </p:cNvPr>
          <p:cNvCxnSpPr>
            <a:cxnSpLocks/>
          </p:cNvCxnSpPr>
          <p:nvPr/>
        </p:nvCxnSpPr>
        <p:spPr>
          <a:xfrm>
            <a:off x="4634144" y="4625266"/>
            <a:ext cx="250053" cy="59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512E7A3-2565-400D-BA85-BB7BF18E3829}"/>
              </a:ext>
            </a:extLst>
          </p:cNvPr>
          <p:cNvSpPr/>
          <p:nvPr/>
        </p:nvSpPr>
        <p:spPr>
          <a:xfrm>
            <a:off x="4353030" y="4811081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15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6E4C7C-0A91-472D-834C-6D3BA589CFB7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57800C9-2E16-4314-AC33-EC1CD6841CD3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3C0FDE3-4078-4202-951B-1F1D6EDC7696}"/>
              </a:ext>
            </a:extLst>
          </p:cNvPr>
          <p:cNvCxnSpPr>
            <a:cxnSpLocks/>
          </p:cNvCxnSpPr>
          <p:nvPr/>
        </p:nvCxnSpPr>
        <p:spPr>
          <a:xfrm flipH="1">
            <a:off x="5165312" y="4554245"/>
            <a:ext cx="517503" cy="68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475887C-4E22-488A-A395-23FD6037DBDE}"/>
              </a:ext>
            </a:extLst>
          </p:cNvPr>
          <p:cNvSpPr/>
          <p:nvPr/>
        </p:nvSpPr>
        <p:spPr>
          <a:xfrm>
            <a:off x="5066379" y="4625266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18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3DDA4FD-2254-4C06-8C3A-6849D3A2B89C}"/>
              </a:ext>
            </a:extLst>
          </p:cNvPr>
          <p:cNvCxnSpPr>
            <a:cxnSpLocks/>
          </p:cNvCxnSpPr>
          <p:nvPr/>
        </p:nvCxnSpPr>
        <p:spPr>
          <a:xfrm>
            <a:off x="6527673" y="3457144"/>
            <a:ext cx="210478" cy="54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C26273F-6664-4D54-A52E-EE827AA28BCA}"/>
              </a:ext>
            </a:extLst>
          </p:cNvPr>
          <p:cNvSpPr/>
          <p:nvPr/>
        </p:nvSpPr>
        <p:spPr>
          <a:xfrm>
            <a:off x="6249531" y="360525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3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DFS and BFS</a:t>
            </a:r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取得圖的關係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如有複數個選擇時，以頂點數字小的優先走訪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55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C1D4AA-531B-430B-993C-5C521B48A56C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D1E1882-CB63-4EFB-91BC-11E96107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F4731C9-DA8D-4DA4-863A-37FD8489D4DC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5AB98DB-CE54-418C-ACB6-8C432F709F2A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55CC50F-8495-4B6D-AD0E-8D4DA669C2C1}"/>
              </a:ext>
            </a:extLst>
          </p:cNvPr>
          <p:cNvCxnSpPr>
            <a:cxnSpLocks/>
          </p:cNvCxnSpPr>
          <p:nvPr/>
        </p:nvCxnSpPr>
        <p:spPr>
          <a:xfrm>
            <a:off x="4634144" y="4625266"/>
            <a:ext cx="250053" cy="59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512E7A3-2565-400D-BA85-BB7BF18E3829}"/>
              </a:ext>
            </a:extLst>
          </p:cNvPr>
          <p:cNvSpPr/>
          <p:nvPr/>
        </p:nvSpPr>
        <p:spPr>
          <a:xfrm>
            <a:off x="4353030" y="4811081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15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6E4C7C-0A91-472D-834C-6D3BA589CFB7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57800C9-2E16-4314-AC33-EC1CD6841CD3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3C0FDE3-4078-4202-951B-1F1D6EDC7696}"/>
              </a:ext>
            </a:extLst>
          </p:cNvPr>
          <p:cNvCxnSpPr>
            <a:cxnSpLocks/>
          </p:cNvCxnSpPr>
          <p:nvPr/>
        </p:nvCxnSpPr>
        <p:spPr>
          <a:xfrm flipH="1">
            <a:off x="5165312" y="4554245"/>
            <a:ext cx="517503" cy="68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475887C-4E22-488A-A395-23FD6037DBDE}"/>
              </a:ext>
            </a:extLst>
          </p:cNvPr>
          <p:cNvSpPr/>
          <p:nvPr/>
        </p:nvSpPr>
        <p:spPr>
          <a:xfrm>
            <a:off x="5066379" y="4625266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18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3DDA4FD-2254-4C06-8C3A-6849D3A2B89C}"/>
              </a:ext>
            </a:extLst>
          </p:cNvPr>
          <p:cNvCxnSpPr>
            <a:cxnSpLocks/>
          </p:cNvCxnSpPr>
          <p:nvPr/>
        </p:nvCxnSpPr>
        <p:spPr>
          <a:xfrm>
            <a:off x="6527673" y="3457144"/>
            <a:ext cx="210478" cy="54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C26273F-6664-4D54-A52E-EE827AA28BCA}"/>
              </a:ext>
            </a:extLst>
          </p:cNvPr>
          <p:cNvSpPr/>
          <p:nvPr/>
        </p:nvSpPr>
        <p:spPr>
          <a:xfrm>
            <a:off x="6249531" y="360525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24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017F84C-C302-4861-A557-02645683DD80}"/>
              </a:ext>
            </a:extLst>
          </p:cNvPr>
          <p:cNvCxnSpPr>
            <a:cxnSpLocks/>
          </p:cNvCxnSpPr>
          <p:nvPr/>
        </p:nvCxnSpPr>
        <p:spPr>
          <a:xfrm flipH="1">
            <a:off x="5930283" y="3457144"/>
            <a:ext cx="221942" cy="608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FFD0D4F-417C-4E19-B6DE-675564D71DBD}"/>
              </a:ext>
            </a:extLst>
          </p:cNvPr>
          <p:cNvSpPr/>
          <p:nvPr/>
        </p:nvSpPr>
        <p:spPr>
          <a:xfrm>
            <a:off x="5623867" y="3510767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25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07DA13-BDE9-462B-9C49-8D89B9D60AEF}"/>
              </a:ext>
            </a:extLst>
          </p:cNvPr>
          <p:cNvSpPr/>
          <p:nvPr/>
        </p:nvSpPr>
        <p:spPr>
          <a:xfrm>
            <a:off x="6818816" y="609338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個邊</a:t>
            </a:r>
          </a:p>
        </p:txBody>
      </p:sp>
    </p:spTree>
    <p:extLst>
      <p:ext uri="{BB962C8B-B14F-4D97-AF65-F5344CB8AC3E}">
        <p14:creationId xmlns:p14="http://schemas.microsoft.com/office/powerpoint/2010/main" val="12899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/>
              <a:t>graph</a:t>
            </a:r>
            <a:r>
              <a:rPr lang="zh-TW" altLang="en-US" dirty="0"/>
              <a:t>的</a:t>
            </a:r>
            <a:r>
              <a:rPr lang="en-US" altLang="zh-TW" dirty="0"/>
              <a:t>Adjacency Matrix</a:t>
            </a:r>
            <a:r>
              <a:rPr lang="zh-TW" altLang="en-US" dirty="0"/>
              <a:t>來實作</a:t>
            </a:r>
            <a:r>
              <a:rPr lang="en-US" altLang="zh-TW" dirty="0"/>
              <a:t>Prim’s Algorithm</a:t>
            </a:r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取得圖的關係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從頂點</a:t>
            </a:r>
            <a:r>
              <a:rPr lang="en-US" altLang="zh-TW" dirty="0"/>
              <a:t>1</a:t>
            </a:r>
            <a:r>
              <a:rPr lang="zh-TW" altLang="en-US" dirty="0"/>
              <a:t>開始選</a:t>
            </a:r>
            <a:r>
              <a:rPr lang="en-US" altLang="zh-TW" dirty="0"/>
              <a:t>cost</a:t>
            </a:r>
            <a:r>
              <a:rPr lang="zh-TW" altLang="en-US" dirty="0"/>
              <a:t>最小的邊來建立最小花費生成樹且不會使圖產生</a:t>
            </a:r>
            <a:r>
              <a:rPr lang="en-US" altLang="zh-TW" dirty="0"/>
              <a:t>cycle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79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871747C-8706-4A04-9929-9F7FC49BEB37}"/>
              </a:ext>
            </a:extLst>
          </p:cNvPr>
          <p:cNvGrpSpPr/>
          <p:nvPr/>
        </p:nvGrpSpPr>
        <p:grpSpPr>
          <a:xfrm>
            <a:off x="251949" y="2510593"/>
            <a:ext cx="2905125" cy="4124325"/>
            <a:chOff x="420625" y="2439571"/>
            <a:chExt cx="2905125" cy="412432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43EE123-B1F8-4E29-9605-A17610040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625" y="2439571"/>
              <a:ext cx="2905125" cy="412432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2B27BD9-78DB-44B9-BA3C-E9E6457BBA7F}"/>
                </a:ext>
              </a:extLst>
            </p:cNvPr>
            <p:cNvSpPr txBox="1"/>
            <p:nvPr/>
          </p:nvSpPr>
          <p:spPr>
            <a:xfrm>
              <a:off x="1634372" y="2594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4F32ECE-1966-4BE8-86F9-7A404CEDAFCE}"/>
                </a:ext>
              </a:extLst>
            </p:cNvPr>
            <p:cNvSpPr txBox="1"/>
            <p:nvPr/>
          </p:nvSpPr>
          <p:spPr>
            <a:xfrm>
              <a:off x="2406343" y="33306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10D7451-E8E4-4C6D-8E65-84EC1B43E675}"/>
                </a:ext>
              </a:extLst>
            </p:cNvPr>
            <p:cNvSpPr txBox="1"/>
            <p:nvPr/>
          </p:nvSpPr>
          <p:spPr>
            <a:xfrm>
              <a:off x="2844801" y="437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C3558F-1353-4C5D-880B-7F125CBD21C5}"/>
                </a:ext>
              </a:extLst>
            </p:cNvPr>
            <p:cNvSpPr txBox="1"/>
            <p:nvPr/>
          </p:nvSpPr>
          <p:spPr>
            <a:xfrm>
              <a:off x="2104657" y="60785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A84C990-F9BA-4CED-A4FB-FA7003092A41}"/>
                </a:ext>
              </a:extLst>
            </p:cNvPr>
            <p:cNvSpPr txBox="1"/>
            <p:nvPr/>
          </p:nvSpPr>
          <p:spPr>
            <a:xfrm>
              <a:off x="1133383" y="54834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917CE04-D5D9-4418-9D3C-F9A7A72A2EFF}"/>
                </a:ext>
              </a:extLst>
            </p:cNvPr>
            <p:cNvSpPr txBox="1"/>
            <p:nvPr/>
          </p:nvSpPr>
          <p:spPr>
            <a:xfrm>
              <a:off x="666288" y="43855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31DE220-D62F-4BF7-B582-781247A21320}"/>
                </a:ext>
              </a:extLst>
            </p:cNvPr>
            <p:cNvSpPr txBox="1"/>
            <p:nvPr/>
          </p:nvSpPr>
          <p:spPr>
            <a:xfrm>
              <a:off x="1909424" y="437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A66CA74-D461-4F66-9288-60A2EB3C51E5}"/>
                </a:ext>
              </a:extLst>
            </p:cNvPr>
            <p:cNvSpPr txBox="1"/>
            <p:nvPr/>
          </p:nvSpPr>
          <p:spPr>
            <a:xfrm>
              <a:off x="2107536" y="277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656D279-7138-47C5-933E-D3F0340CA511}"/>
                </a:ext>
              </a:extLst>
            </p:cNvPr>
            <p:cNvSpPr txBox="1"/>
            <p:nvPr/>
          </p:nvSpPr>
          <p:spPr>
            <a:xfrm>
              <a:off x="2786292" y="37454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24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22D511F-E323-45AA-9447-58481DA04915}"/>
                </a:ext>
              </a:extLst>
            </p:cNvPr>
            <p:cNvSpPr txBox="1"/>
            <p:nvPr/>
          </p:nvSpPr>
          <p:spPr>
            <a:xfrm>
              <a:off x="2708029" y="52871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32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609A00D-5383-4855-9E11-5310255BCCFB}"/>
                </a:ext>
              </a:extLst>
            </p:cNvPr>
            <p:cNvSpPr txBox="1"/>
            <p:nvPr/>
          </p:nvSpPr>
          <p:spPr>
            <a:xfrm>
              <a:off x="2090308" y="50295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22</a:t>
              </a:r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153FD95-3CEF-4409-8F6F-97B9570B845C}"/>
                </a:ext>
              </a:extLst>
            </p:cNvPr>
            <p:cNvSpPr txBox="1"/>
            <p:nvPr/>
          </p:nvSpPr>
          <p:spPr>
            <a:xfrm>
              <a:off x="1284226" y="48309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18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C02F113-BB6C-4D03-B118-5C59432C5FA9}"/>
                </a:ext>
              </a:extLst>
            </p:cNvPr>
            <p:cNvSpPr txBox="1"/>
            <p:nvPr/>
          </p:nvSpPr>
          <p:spPr>
            <a:xfrm>
              <a:off x="1425020" y="595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348AE63-7BAF-4746-B74A-8BB6993DFD0C}"/>
                </a:ext>
              </a:extLst>
            </p:cNvPr>
            <p:cNvSpPr txBox="1"/>
            <p:nvPr/>
          </p:nvSpPr>
          <p:spPr>
            <a:xfrm>
              <a:off x="631915" y="49995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BD49D0B-1D84-423D-B813-FF189D50182F}"/>
                </a:ext>
              </a:extLst>
            </p:cNvPr>
            <p:cNvSpPr txBox="1"/>
            <p:nvPr/>
          </p:nvSpPr>
          <p:spPr>
            <a:xfrm>
              <a:off x="889441" y="33306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35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8F9392C-8DC3-436C-95F4-2D0D7FCC60BD}"/>
                </a:ext>
              </a:extLst>
            </p:cNvPr>
            <p:cNvSpPr txBox="1"/>
            <p:nvPr/>
          </p:nvSpPr>
          <p:spPr>
            <a:xfrm>
              <a:off x="1836796" y="373648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</a:t>
              </a:r>
              <a:endParaRPr lang="zh-TW" altLang="en-US" dirty="0"/>
            </a:p>
          </p:txBody>
        </p:sp>
      </p:grp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7A30917D-28D6-4503-8870-9DCA7EBF2A94}"/>
              </a:ext>
            </a:extLst>
          </p:cNvPr>
          <p:cNvSpPr/>
          <p:nvPr/>
        </p:nvSpPr>
        <p:spPr>
          <a:xfrm>
            <a:off x="3790765" y="3992174"/>
            <a:ext cx="1509204" cy="349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B0D2D3-6710-4ABB-A0BB-18F37C5FB322}"/>
              </a:ext>
            </a:extLst>
          </p:cNvPr>
          <p:cNvSpPr/>
          <p:nvPr/>
        </p:nvSpPr>
        <p:spPr>
          <a:xfrm>
            <a:off x="5601289" y="2234971"/>
            <a:ext cx="2401410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22921-51AC-40C2-8957-913AC784C690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8BDE0E-60F1-4BFB-8CC9-EC9CCDCD3E8F}"/>
              </a:ext>
            </a:extLst>
          </p:cNvPr>
          <p:cNvSpPr/>
          <p:nvPr/>
        </p:nvSpPr>
        <p:spPr>
          <a:xfrm>
            <a:off x="2328722" y="269375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3636CC-1EF6-4831-A4B4-3E317FC9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E996ED-99E9-43BF-A402-3E3E942BACCE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CA43DA5-7375-46F1-8A23-D8F0108B809E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1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22921-51AC-40C2-8957-913AC784C690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8BDE0E-60F1-4BFB-8CC9-EC9CCDCD3E8F}"/>
              </a:ext>
            </a:extLst>
          </p:cNvPr>
          <p:cNvSpPr/>
          <p:nvPr/>
        </p:nvSpPr>
        <p:spPr>
          <a:xfrm>
            <a:off x="2373110" y="310405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3636CC-1EF6-4831-A4B4-3E317FC9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E996ED-99E9-43BF-A402-3E3E942BACCE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CA43DA5-7375-46F1-8A23-D8F0108B809E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334729B-3FCF-4376-B682-4E4611A82994}"/>
              </a:ext>
            </a:extLst>
          </p:cNvPr>
          <p:cNvCxnSpPr>
            <a:cxnSpLocks/>
          </p:cNvCxnSpPr>
          <p:nvPr/>
        </p:nvCxnSpPr>
        <p:spPr>
          <a:xfrm>
            <a:off x="6527673" y="3457144"/>
            <a:ext cx="210478" cy="54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CBE2736-9F9F-43E9-946E-7EA5F7F6C121}"/>
              </a:ext>
            </a:extLst>
          </p:cNvPr>
          <p:cNvSpPr/>
          <p:nvPr/>
        </p:nvSpPr>
        <p:spPr>
          <a:xfrm>
            <a:off x="6249531" y="360525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62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22921-51AC-40C2-8957-913AC784C690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8BDE0E-60F1-4BFB-8CC9-EC9CCDCD3E8F}"/>
              </a:ext>
            </a:extLst>
          </p:cNvPr>
          <p:cNvSpPr/>
          <p:nvPr/>
        </p:nvSpPr>
        <p:spPr>
          <a:xfrm>
            <a:off x="2313223" y="38972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3636CC-1EF6-4831-A4B4-3E317FC9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E996ED-99E9-43BF-A402-3E3E942BACCE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CA43DA5-7375-46F1-8A23-D8F0108B809E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334729B-3FCF-4376-B682-4E4611A82994}"/>
              </a:ext>
            </a:extLst>
          </p:cNvPr>
          <p:cNvCxnSpPr>
            <a:cxnSpLocks/>
          </p:cNvCxnSpPr>
          <p:nvPr/>
        </p:nvCxnSpPr>
        <p:spPr>
          <a:xfrm>
            <a:off x="6527673" y="3457144"/>
            <a:ext cx="210478" cy="54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CBE2736-9F9F-43E9-946E-7EA5F7F6C121}"/>
              </a:ext>
            </a:extLst>
          </p:cNvPr>
          <p:cNvSpPr/>
          <p:nvPr/>
        </p:nvSpPr>
        <p:spPr>
          <a:xfrm>
            <a:off x="6249531" y="360525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24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B8B09DA-30E6-4CFC-8AAD-83FF4595B600}"/>
              </a:ext>
            </a:extLst>
          </p:cNvPr>
          <p:cNvCxnSpPr>
            <a:cxnSpLocks/>
          </p:cNvCxnSpPr>
          <p:nvPr/>
        </p:nvCxnSpPr>
        <p:spPr>
          <a:xfrm flipH="1">
            <a:off x="5930283" y="3457144"/>
            <a:ext cx="221942" cy="608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BD263A8-E2B0-424C-A2AF-BE5213B02A1E}"/>
              </a:ext>
            </a:extLst>
          </p:cNvPr>
          <p:cNvSpPr/>
          <p:nvPr/>
        </p:nvSpPr>
        <p:spPr>
          <a:xfrm>
            <a:off x="5623867" y="3510767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51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22921-51AC-40C2-8957-913AC784C690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8BDE0E-60F1-4BFB-8CC9-EC9CCDCD3E8F}"/>
              </a:ext>
            </a:extLst>
          </p:cNvPr>
          <p:cNvSpPr/>
          <p:nvPr/>
        </p:nvSpPr>
        <p:spPr>
          <a:xfrm>
            <a:off x="2339857" y="514015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3636CC-1EF6-4831-A4B4-3E317FC9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E996ED-99E9-43BF-A402-3E3E942BACCE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CA43DA5-7375-46F1-8A23-D8F0108B809E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334729B-3FCF-4376-B682-4E4611A82994}"/>
              </a:ext>
            </a:extLst>
          </p:cNvPr>
          <p:cNvCxnSpPr>
            <a:cxnSpLocks/>
          </p:cNvCxnSpPr>
          <p:nvPr/>
        </p:nvCxnSpPr>
        <p:spPr>
          <a:xfrm>
            <a:off x="6527673" y="3457144"/>
            <a:ext cx="210478" cy="54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CBE2736-9F9F-43E9-946E-7EA5F7F6C121}"/>
              </a:ext>
            </a:extLst>
          </p:cNvPr>
          <p:cNvSpPr/>
          <p:nvPr/>
        </p:nvSpPr>
        <p:spPr>
          <a:xfrm>
            <a:off x="6249531" y="360525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24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B8B09DA-30E6-4CFC-8AAD-83FF4595B600}"/>
              </a:ext>
            </a:extLst>
          </p:cNvPr>
          <p:cNvCxnSpPr>
            <a:cxnSpLocks/>
          </p:cNvCxnSpPr>
          <p:nvPr/>
        </p:nvCxnSpPr>
        <p:spPr>
          <a:xfrm flipH="1">
            <a:off x="5930283" y="3457144"/>
            <a:ext cx="221942" cy="608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BD263A8-E2B0-424C-A2AF-BE5213B02A1E}"/>
              </a:ext>
            </a:extLst>
          </p:cNvPr>
          <p:cNvSpPr/>
          <p:nvPr/>
        </p:nvSpPr>
        <p:spPr>
          <a:xfrm>
            <a:off x="5623867" y="3510767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25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4CD8A2F-B8FF-4EF1-848E-5795D5475552}"/>
              </a:ext>
            </a:extLst>
          </p:cNvPr>
          <p:cNvCxnSpPr>
            <a:cxnSpLocks/>
          </p:cNvCxnSpPr>
          <p:nvPr/>
        </p:nvCxnSpPr>
        <p:spPr>
          <a:xfrm flipH="1">
            <a:off x="5165312" y="4554245"/>
            <a:ext cx="517503" cy="68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43AF8E5-BD2C-4278-B9A3-565249280ACC}"/>
              </a:ext>
            </a:extLst>
          </p:cNvPr>
          <p:cNvSpPr/>
          <p:nvPr/>
        </p:nvSpPr>
        <p:spPr>
          <a:xfrm>
            <a:off x="5066379" y="4625266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3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22921-51AC-40C2-8957-913AC784C690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8BDE0E-60F1-4BFB-8CC9-EC9CCDCD3E8F}"/>
              </a:ext>
            </a:extLst>
          </p:cNvPr>
          <p:cNvSpPr/>
          <p:nvPr/>
        </p:nvSpPr>
        <p:spPr>
          <a:xfrm>
            <a:off x="2337630" y="471409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3636CC-1EF6-4831-A4B4-3E317FC9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E996ED-99E9-43BF-A402-3E3E942BACCE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CA43DA5-7375-46F1-8A23-D8F0108B809E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334729B-3FCF-4376-B682-4E4611A82994}"/>
              </a:ext>
            </a:extLst>
          </p:cNvPr>
          <p:cNvCxnSpPr>
            <a:cxnSpLocks/>
          </p:cNvCxnSpPr>
          <p:nvPr/>
        </p:nvCxnSpPr>
        <p:spPr>
          <a:xfrm>
            <a:off x="6527673" y="3457144"/>
            <a:ext cx="210478" cy="54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CBE2736-9F9F-43E9-946E-7EA5F7F6C121}"/>
              </a:ext>
            </a:extLst>
          </p:cNvPr>
          <p:cNvSpPr/>
          <p:nvPr/>
        </p:nvSpPr>
        <p:spPr>
          <a:xfrm>
            <a:off x="6249531" y="360525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24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B8B09DA-30E6-4CFC-8AAD-83FF4595B600}"/>
              </a:ext>
            </a:extLst>
          </p:cNvPr>
          <p:cNvCxnSpPr>
            <a:cxnSpLocks/>
          </p:cNvCxnSpPr>
          <p:nvPr/>
        </p:nvCxnSpPr>
        <p:spPr>
          <a:xfrm flipH="1">
            <a:off x="5930283" y="3457144"/>
            <a:ext cx="221942" cy="608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BD263A8-E2B0-424C-A2AF-BE5213B02A1E}"/>
              </a:ext>
            </a:extLst>
          </p:cNvPr>
          <p:cNvSpPr/>
          <p:nvPr/>
        </p:nvSpPr>
        <p:spPr>
          <a:xfrm>
            <a:off x="5623867" y="3510767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25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4CD8A2F-B8FF-4EF1-848E-5795D5475552}"/>
              </a:ext>
            </a:extLst>
          </p:cNvPr>
          <p:cNvCxnSpPr>
            <a:cxnSpLocks/>
          </p:cNvCxnSpPr>
          <p:nvPr/>
        </p:nvCxnSpPr>
        <p:spPr>
          <a:xfrm flipH="1">
            <a:off x="5165312" y="4554245"/>
            <a:ext cx="517503" cy="68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43AF8E5-BD2C-4278-B9A3-565249280ACC}"/>
              </a:ext>
            </a:extLst>
          </p:cNvPr>
          <p:cNvSpPr/>
          <p:nvPr/>
        </p:nvSpPr>
        <p:spPr>
          <a:xfrm>
            <a:off x="5066379" y="4625266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18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E8F3DB2-4A4E-4D86-A465-3292F1398CC7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080A627-742E-4D40-9F61-AC8497B1C5A7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56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22921-51AC-40C2-8957-913AC784C690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8BDE0E-60F1-4BFB-8CC9-EC9CCDCD3E8F}"/>
              </a:ext>
            </a:extLst>
          </p:cNvPr>
          <p:cNvSpPr/>
          <p:nvPr/>
        </p:nvSpPr>
        <p:spPr>
          <a:xfrm>
            <a:off x="2408651" y="430212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3636CC-1EF6-4831-A4B4-3E317FC9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E996ED-99E9-43BF-A402-3E3E942BACCE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CA43DA5-7375-46F1-8A23-D8F0108B809E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334729B-3FCF-4376-B682-4E4611A82994}"/>
              </a:ext>
            </a:extLst>
          </p:cNvPr>
          <p:cNvCxnSpPr>
            <a:cxnSpLocks/>
          </p:cNvCxnSpPr>
          <p:nvPr/>
        </p:nvCxnSpPr>
        <p:spPr>
          <a:xfrm>
            <a:off x="6527673" y="3457144"/>
            <a:ext cx="210478" cy="54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CBE2736-9F9F-43E9-946E-7EA5F7F6C121}"/>
              </a:ext>
            </a:extLst>
          </p:cNvPr>
          <p:cNvSpPr/>
          <p:nvPr/>
        </p:nvSpPr>
        <p:spPr>
          <a:xfrm>
            <a:off x="6249531" y="360525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24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B8B09DA-30E6-4CFC-8AAD-83FF4595B600}"/>
              </a:ext>
            </a:extLst>
          </p:cNvPr>
          <p:cNvCxnSpPr>
            <a:cxnSpLocks/>
          </p:cNvCxnSpPr>
          <p:nvPr/>
        </p:nvCxnSpPr>
        <p:spPr>
          <a:xfrm flipH="1">
            <a:off x="5930283" y="3457144"/>
            <a:ext cx="221942" cy="608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BD263A8-E2B0-424C-A2AF-BE5213B02A1E}"/>
              </a:ext>
            </a:extLst>
          </p:cNvPr>
          <p:cNvSpPr/>
          <p:nvPr/>
        </p:nvSpPr>
        <p:spPr>
          <a:xfrm>
            <a:off x="5623867" y="3510767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25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4CD8A2F-B8FF-4EF1-848E-5795D5475552}"/>
              </a:ext>
            </a:extLst>
          </p:cNvPr>
          <p:cNvCxnSpPr>
            <a:cxnSpLocks/>
          </p:cNvCxnSpPr>
          <p:nvPr/>
        </p:nvCxnSpPr>
        <p:spPr>
          <a:xfrm flipH="1">
            <a:off x="5165312" y="4554245"/>
            <a:ext cx="517503" cy="68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43AF8E5-BD2C-4278-B9A3-565249280ACC}"/>
              </a:ext>
            </a:extLst>
          </p:cNvPr>
          <p:cNvSpPr/>
          <p:nvPr/>
        </p:nvSpPr>
        <p:spPr>
          <a:xfrm>
            <a:off x="5066379" y="4625266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18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E8F3DB2-4A4E-4D86-A465-3292F1398CC7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080A627-742E-4D40-9F61-AC8497B1C5A7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56D66B0-E453-4338-B6CE-B2E780958064}"/>
              </a:ext>
            </a:extLst>
          </p:cNvPr>
          <p:cNvCxnSpPr>
            <a:cxnSpLocks/>
          </p:cNvCxnSpPr>
          <p:nvPr/>
        </p:nvCxnSpPr>
        <p:spPr>
          <a:xfrm>
            <a:off x="4634144" y="4625266"/>
            <a:ext cx="250053" cy="59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3388C64-9A84-4920-9CE8-08CC1DD31376}"/>
              </a:ext>
            </a:extLst>
          </p:cNvPr>
          <p:cNvSpPr/>
          <p:nvPr/>
        </p:nvSpPr>
        <p:spPr>
          <a:xfrm>
            <a:off x="4353030" y="4811081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52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22921-51AC-40C2-8957-913AC784C690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3636CC-1EF6-4831-A4B4-3E317FC9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E996ED-99E9-43BF-A402-3E3E942BACCE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CA43DA5-7375-46F1-8A23-D8F0108B809E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334729B-3FCF-4376-B682-4E4611A82994}"/>
              </a:ext>
            </a:extLst>
          </p:cNvPr>
          <p:cNvCxnSpPr>
            <a:cxnSpLocks/>
          </p:cNvCxnSpPr>
          <p:nvPr/>
        </p:nvCxnSpPr>
        <p:spPr>
          <a:xfrm>
            <a:off x="6527673" y="3457144"/>
            <a:ext cx="210478" cy="54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CBE2736-9F9F-43E9-946E-7EA5F7F6C121}"/>
              </a:ext>
            </a:extLst>
          </p:cNvPr>
          <p:cNvSpPr/>
          <p:nvPr/>
        </p:nvSpPr>
        <p:spPr>
          <a:xfrm>
            <a:off x="6249531" y="360525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24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B8B09DA-30E6-4CFC-8AAD-83FF4595B600}"/>
              </a:ext>
            </a:extLst>
          </p:cNvPr>
          <p:cNvCxnSpPr>
            <a:cxnSpLocks/>
          </p:cNvCxnSpPr>
          <p:nvPr/>
        </p:nvCxnSpPr>
        <p:spPr>
          <a:xfrm flipH="1">
            <a:off x="5930283" y="3457144"/>
            <a:ext cx="221942" cy="608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BD263A8-E2B0-424C-A2AF-BE5213B02A1E}"/>
              </a:ext>
            </a:extLst>
          </p:cNvPr>
          <p:cNvSpPr/>
          <p:nvPr/>
        </p:nvSpPr>
        <p:spPr>
          <a:xfrm>
            <a:off x="5623867" y="3510767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25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4CD8A2F-B8FF-4EF1-848E-5795D5475552}"/>
              </a:ext>
            </a:extLst>
          </p:cNvPr>
          <p:cNvCxnSpPr>
            <a:cxnSpLocks/>
          </p:cNvCxnSpPr>
          <p:nvPr/>
        </p:nvCxnSpPr>
        <p:spPr>
          <a:xfrm flipH="1">
            <a:off x="5165312" y="4554245"/>
            <a:ext cx="517503" cy="68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43AF8E5-BD2C-4278-B9A3-565249280ACC}"/>
              </a:ext>
            </a:extLst>
          </p:cNvPr>
          <p:cNvSpPr/>
          <p:nvPr/>
        </p:nvSpPr>
        <p:spPr>
          <a:xfrm>
            <a:off x="5066379" y="4625266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18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E8F3DB2-4A4E-4D86-A465-3292F1398CC7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080A627-742E-4D40-9F61-AC8497B1C5A7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56D66B0-E453-4338-B6CE-B2E780958064}"/>
              </a:ext>
            </a:extLst>
          </p:cNvPr>
          <p:cNvCxnSpPr>
            <a:cxnSpLocks/>
          </p:cNvCxnSpPr>
          <p:nvPr/>
        </p:nvCxnSpPr>
        <p:spPr>
          <a:xfrm>
            <a:off x="4634144" y="4625266"/>
            <a:ext cx="250053" cy="59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3388C64-9A84-4920-9CE8-08CC1DD31376}"/>
              </a:ext>
            </a:extLst>
          </p:cNvPr>
          <p:cNvSpPr/>
          <p:nvPr/>
        </p:nvSpPr>
        <p:spPr>
          <a:xfrm>
            <a:off x="4353030" y="4811081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15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C7B69C-FFAC-4B47-9373-DF1E986A0E4B}"/>
              </a:ext>
            </a:extLst>
          </p:cNvPr>
          <p:cNvSpPr/>
          <p:nvPr/>
        </p:nvSpPr>
        <p:spPr>
          <a:xfrm>
            <a:off x="6818816" y="609338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個邊</a:t>
            </a:r>
          </a:p>
        </p:txBody>
      </p:sp>
    </p:spTree>
    <p:extLst>
      <p:ext uri="{BB962C8B-B14F-4D97-AF65-F5344CB8AC3E}">
        <p14:creationId xmlns:p14="http://schemas.microsoft.com/office/powerpoint/2010/main" val="42726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331E7C-52CE-4B23-B07D-4FAD689209A0}"/>
              </a:ext>
            </a:extLst>
          </p:cNvPr>
          <p:cNvSpPr txBox="1"/>
          <p:nvPr/>
        </p:nvSpPr>
        <p:spPr>
          <a:xfrm>
            <a:off x="4128118" y="3012140"/>
            <a:ext cx="2449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從頂點</a:t>
            </a:r>
            <a:r>
              <a:rPr lang="en-US" altLang="zh-TW" dirty="0">
                <a:ea typeface="標楷體" panose="03000509000000000000" pitchFamily="65" charset="-120"/>
              </a:rPr>
              <a:t>0</a:t>
            </a:r>
            <a:r>
              <a:rPr lang="zh-TW" altLang="en-US" dirty="0">
                <a:ea typeface="標楷體" panose="03000509000000000000" pitchFamily="65" charset="-120"/>
              </a:rPr>
              <a:t>開始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1,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2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選數字小的頂點</a:t>
            </a:r>
            <a:r>
              <a:rPr lang="en-US" altLang="zh-TW" dirty="0">
                <a:ea typeface="標楷體" panose="03000509000000000000" pitchFamily="65" charset="-120"/>
              </a:rPr>
              <a:t>1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58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/>
              <a:t>graph</a:t>
            </a:r>
            <a:r>
              <a:rPr lang="zh-TW" altLang="en-US" dirty="0"/>
              <a:t>的</a:t>
            </a:r>
            <a:r>
              <a:rPr lang="en-US" altLang="zh-TW" dirty="0"/>
              <a:t>Adjacency Matrix</a:t>
            </a:r>
            <a:r>
              <a:rPr lang="zh-TW" altLang="en-US" dirty="0"/>
              <a:t>來實作</a:t>
            </a:r>
            <a:r>
              <a:rPr lang="en-US" altLang="zh-TW" dirty="0"/>
              <a:t>Dijkstra's algorithm</a:t>
            </a:r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取得圖的關係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算出從起點到其他頂點的最短距離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788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852867"/>
                  </p:ext>
                </p:extLst>
              </p:nvPr>
            </p:nvGraphicFramePr>
            <p:xfrm>
              <a:off x="4366980" y="2059774"/>
              <a:ext cx="46800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852867"/>
                  </p:ext>
                </p:extLst>
              </p:nvPr>
            </p:nvGraphicFramePr>
            <p:xfrm>
              <a:off x="4366980" y="2059774"/>
              <a:ext cx="46800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1639" r="-69767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101639" r="-60588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101639" r="-4988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101639" r="-40470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10163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101639" r="-20352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101639" r="-10116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101639" r="-235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70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1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B51D374-509C-4A05-8656-1472F16DEA0A}"/>
              </a:ext>
            </a:extLst>
          </p:cNvPr>
          <p:cNvSpPr/>
          <p:nvPr/>
        </p:nvSpPr>
        <p:spPr>
          <a:xfrm>
            <a:off x="233742" y="5244422"/>
            <a:ext cx="44550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開始，與其相連的有頂點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250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193395"/>
                  </p:ext>
                </p:extLst>
              </p:nvPr>
            </p:nvGraphicFramePr>
            <p:xfrm>
              <a:off x="4366980" y="2059774"/>
              <a:ext cx="46800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193395"/>
                  </p:ext>
                </p:extLst>
              </p:nvPr>
            </p:nvGraphicFramePr>
            <p:xfrm>
              <a:off x="4366980" y="2059774"/>
              <a:ext cx="46800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98387" r="-697674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98387" r="-605882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98387" r="-49883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98387" r="-404706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98387" r="-30000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98387" r="-203529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98387" r="-10116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98387" r="-2353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1639" r="-69767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201639" r="-60588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201639" r="-4988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201639" r="-10116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201639" r="-235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22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2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B51D374-509C-4A05-8656-1472F16DEA0A}"/>
              </a:ext>
            </a:extLst>
          </p:cNvPr>
          <p:cNvSpPr/>
          <p:nvPr/>
        </p:nvSpPr>
        <p:spPr>
          <a:xfrm>
            <a:off x="233742" y="5244422"/>
            <a:ext cx="45704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，與其相連的有頂點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3,6,7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250+1000=1250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250+900=1150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250+1400=1650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210619"/>
                  </p:ext>
                </p:extLst>
              </p:nvPr>
            </p:nvGraphicFramePr>
            <p:xfrm>
              <a:off x="4366980" y="2059774"/>
              <a:ext cx="468000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210619"/>
                  </p:ext>
                </p:extLst>
              </p:nvPr>
            </p:nvGraphicFramePr>
            <p:xfrm>
              <a:off x="4366980" y="2059774"/>
              <a:ext cx="468000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98387" r="-69767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98387" r="-60588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98387" r="-49883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98387" r="-40470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98387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98387" r="-2035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98387" r="-1011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98387" r="-235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1639" r="-69767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201639" r="-60588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201639" r="-49883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201639" r="-10116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201639" r="-235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1639" r="-69767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301639" r="-60588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301639" r="-4988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22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3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B51D374-509C-4A05-8656-1472F16DEA0A}"/>
              </a:ext>
            </a:extLst>
          </p:cNvPr>
          <p:cNvSpPr/>
          <p:nvPr/>
        </p:nvSpPr>
        <p:spPr>
          <a:xfrm>
            <a:off x="233742" y="5244422"/>
            <a:ext cx="4916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，與其相連的有頂點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1150+1000=2150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不更新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469207"/>
                  </p:ext>
                </p:extLst>
              </p:nvPr>
            </p:nvGraphicFramePr>
            <p:xfrm>
              <a:off x="4366980" y="2059774"/>
              <a:ext cx="4680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469207"/>
                  </p:ext>
                </p:extLst>
              </p:nvPr>
            </p:nvGraphicFramePr>
            <p:xfrm>
              <a:off x="4366980" y="2059774"/>
              <a:ext cx="4680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69767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100000" r="-60588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100000" r="-49883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100000" r="-404706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100000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100000" r="-20352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100000" r="-10116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100000" r="-2353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96774" r="-69767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196774" r="-60588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196774" r="-49883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196774" r="-1011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196774" r="-235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1639" r="-69767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301639" r="-60588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301639" r="-49883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1639" r="-69767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401639" r="-60588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401639" r="-4988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67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4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B51D374-509C-4A05-8656-1472F16DEA0A}"/>
              </a:ext>
            </a:extLst>
          </p:cNvPr>
          <p:cNvSpPr/>
          <p:nvPr/>
        </p:nvSpPr>
        <p:spPr>
          <a:xfrm>
            <a:off x="233742" y="5244422"/>
            <a:ext cx="46858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，與其相連的有頂點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1250+1200=2450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0928605"/>
                  </p:ext>
                </p:extLst>
              </p:nvPr>
            </p:nvGraphicFramePr>
            <p:xfrm>
              <a:off x="4366980" y="2059774"/>
              <a:ext cx="468000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0928605"/>
                  </p:ext>
                </p:extLst>
              </p:nvPr>
            </p:nvGraphicFramePr>
            <p:xfrm>
              <a:off x="4366980" y="2059774"/>
              <a:ext cx="468000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69767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100000" r="-60588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100000" r="-49883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100000" r="-40470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100000" r="-3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100000" r="-20352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100000" r="-10116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100000" r="-235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69767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200000" r="-60588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200000" r="-49883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200000" r="-10116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200000" r="-235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0000" r="-69767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300000" r="-60588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300000" r="-49883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0000" r="-69767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400000" r="-60588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400000" r="-49883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0000" r="-69767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500000" r="-60588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15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5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B51D374-509C-4A05-8656-1472F16DEA0A}"/>
              </a:ext>
            </a:extLst>
          </p:cNvPr>
          <p:cNvSpPr/>
          <p:nvPr/>
        </p:nvSpPr>
        <p:spPr>
          <a:xfrm>
            <a:off x="233742" y="5244422"/>
            <a:ext cx="46858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，與其相連的有頂點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1650+1700=3350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61385"/>
                  </p:ext>
                </p:extLst>
              </p:nvPr>
            </p:nvGraphicFramePr>
            <p:xfrm>
              <a:off x="4366980" y="2059774"/>
              <a:ext cx="4680000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309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61385"/>
                  </p:ext>
                </p:extLst>
              </p:nvPr>
            </p:nvGraphicFramePr>
            <p:xfrm>
              <a:off x="4366980" y="2059774"/>
              <a:ext cx="4680000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69767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100000" r="-60588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100000" r="-49883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100000" r="-40470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100000" r="-3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100000" r="-20352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100000" r="-10116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100000" r="-2353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69767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200000" r="-60588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200000" r="-49883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200000" r="-10116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200000" r="-235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0000" r="-69767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300000" r="-60588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300000" r="-49883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0000" r="-69767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400000" r="-60588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400000" r="-49883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0000" r="-69767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500000" r="-60588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600000" r="-60588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30997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95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6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B51D374-509C-4A05-8656-1472F16DEA0A}"/>
              </a:ext>
            </a:extLst>
          </p:cNvPr>
          <p:cNvSpPr/>
          <p:nvPr/>
        </p:nvSpPr>
        <p:spPr>
          <a:xfrm>
            <a:off x="233742" y="5244422"/>
            <a:ext cx="4916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，與其相連的有頂點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1,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2450+1000=3450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不更新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2450+800=3250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92829"/>
                  </p:ext>
                </p:extLst>
              </p:nvPr>
            </p:nvGraphicFramePr>
            <p:xfrm>
              <a:off x="4366980" y="2059774"/>
              <a:ext cx="4680000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309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2953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92829"/>
                  </p:ext>
                </p:extLst>
              </p:nvPr>
            </p:nvGraphicFramePr>
            <p:xfrm>
              <a:off x="4366980" y="2059774"/>
              <a:ext cx="4680000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69767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100000" r="-60588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100000" r="-49883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100000" r="-404706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100000" r="-3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100000" r="-203529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100000" r="-10116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100000" r="-2353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69767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200000" r="-60588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200000" r="-49883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200000" r="-10116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200000" r="-2353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0000" r="-69767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300000" r="-60588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300000" r="-49883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0000" r="-69767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400000" r="-60588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400000" r="-49883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0000" r="-69767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500000" r="-60588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600000" r="-60588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309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2953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5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7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B51D374-509C-4A05-8656-1472F16DEA0A}"/>
              </a:ext>
            </a:extLst>
          </p:cNvPr>
          <p:cNvSpPr/>
          <p:nvPr/>
        </p:nvSpPr>
        <p:spPr>
          <a:xfrm>
            <a:off x="233742" y="5244422"/>
            <a:ext cx="4801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，與其相連的有頂點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3250+300=3550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不更新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4020395"/>
                  </p:ext>
                </p:extLst>
              </p:nvPr>
            </p:nvGraphicFramePr>
            <p:xfrm>
              <a:off x="4366980" y="2059774"/>
              <a:ext cx="4680000" cy="3337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309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295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622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4020395"/>
                  </p:ext>
                </p:extLst>
              </p:nvPr>
            </p:nvGraphicFramePr>
            <p:xfrm>
              <a:off x="4366980" y="2059774"/>
              <a:ext cx="4680000" cy="3337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697674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100000" r="-605882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100000" r="-498837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100000" r="-404706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100000" r="-3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100000" r="-203529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100000" r="-10116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100000" r="-2353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69767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200000" r="-60588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200000" r="-49883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200000" r="-10116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200000" r="-2353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0000" r="-69767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300000" r="-60588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300000" r="-49883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0000" r="-69767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400000" r="-60588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400000" r="-49883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0000" r="-69767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500000" r="-60588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600000" r="-60588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309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295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622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0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8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B51D374-509C-4A05-8656-1472F16DEA0A}"/>
              </a:ext>
            </a:extLst>
          </p:cNvPr>
          <p:cNvSpPr/>
          <p:nvPr/>
        </p:nvSpPr>
        <p:spPr>
          <a:xfrm>
            <a:off x="233742" y="524442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8773502"/>
                  </p:ext>
                </p:extLst>
              </p:nvPr>
            </p:nvGraphicFramePr>
            <p:xfrm>
              <a:off x="4366980" y="2059774"/>
              <a:ext cx="4680000" cy="3337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309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295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622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8773502"/>
                  </p:ext>
                </p:extLst>
              </p:nvPr>
            </p:nvGraphicFramePr>
            <p:xfrm>
              <a:off x="4366980" y="2059774"/>
              <a:ext cx="4680000" cy="3337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697674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100000" r="-605882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100000" r="-498837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100000" r="-404706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100000" r="-3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100000" r="-203529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100000" r="-10116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100000" r="-2353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69767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200000" r="-60588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200000" r="-49883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200000" r="-10116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200000" r="-2353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0000" r="-69767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300000" r="-60588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300000" r="-49883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0000" r="-69767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400000" r="-60588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400000" r="-49883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0000" r="-69767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500000" r="-60588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600000" r="-60588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309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295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622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78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8E92F1D-8CC0-491F-B9D2-F0F49011C893}"/>
              </a:ext>
            </a:extLst>
          </p:cNvPr>
          <p:cNvSpPr txBox="1"/>
          <p:nvPr/>
        </p:nvSpPr>
        <p:spPr>
          <a:xfrm>
            <a:off x="4128118" y="3012140"/>
            <a:ext cx="299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ea typeface="標楷體" panose="03000509000000000000" pitchFamily="65" charset="-120"/>
              </a:rPr>
              <a:t>1</a:t>
            </a:r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3, 4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選數字小的頂點</a:t>
            </a:r>
            <a:r>
              <a:rPr lang="en-US" altLang="zh-TW" dirty="0">
                <a:ea typeface="標楷體" panose="03000509000000000000" pitchFamily="65" charset="-120"/>
              </a:rPr>
              <a:t>3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24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/>
              <a:t>graph</a:t>
            </a:r>
            <a:r>
              <a:rPr lang="zh-TW" altLang="en-US" dirty="0"/>
              <a:t>的關係後來實作</a:t>
            </a:r>
            <a:r>
              <a:rPr lang="en-US" altLang="zh-TW" dirty="0"/>
              <a:t>Bellman and Ford algorithm</a:t>
            </a:r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取得圖的關係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B4D7B0-99A7-4FD0-A1A2-374D451F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" y="4235449"/>
            <a:ext cx="4933950" cy="22574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BF19429-2141-47E2-B37A-BF6E0A9F2658}"/>
              </a:ext>
            </a:extLst>
          </p:cNvPr>
          <p:cNvSpPr/>
          <p:nvPr/>
        </p:nvSpPr>
        <p:spPr>
          <a:xfrm>
            <a:off x="4421079" y="2622551"/>
            <a:ext cx="49182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Number of vertices in graph: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Number of edges in graph: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10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Source vertex number: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Source, destination, weight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of edges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0 1 6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0 2 5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0 3 5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3 2 -2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2 1 -2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1 4 -1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2 4 1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3 5 -1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4 6 3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	5 6 3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2AF91D9-7C67-4826-8102-21EC3556AD6E}"/>
              </a:ext>
            </a:extLst>
          </p:cNvPr>
          <p:cNvCxnSpPr/>
          <p:nvPr/>
        </p:nvCxnSpPr>
        <p:spPr>
          <a:xfrm flipV="1">
            <a:off x="3578533" y="3880537"/>
            <a:ext cx="585926" cy="254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1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777080"/>
              </p:ext>
            </p:extLst>
          </p:nvPr>
        </p:nvGraphicFramePr>
        <p:xfrm>
          <a:off x="89380" y="2278543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9677707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9677707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62" t="-108197" r="-50086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62" t="-108197" r="-40086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478" t="-108197" r="-3043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8197" r="-2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89380" y="1604229"/>
            <a:ext cx="731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altLang="zh-TW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3677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4978667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4978667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62" t="-108197" r="-50086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62" t="-108197" r="-40086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478" t="-108197" r="-3043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8197" r="-2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/>
              <p:nvPr/>
            </p:nvSpPr>
            <p:spPr>
              <a:xfrm>
                <a:off x="5366184" y="4443387"/>
                <a:ext cx="2279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nsolas" panose="020B0609020204030204" pitchFamily="49" charset="0"/>
                  </a:rPr>
                  <a:t>0   +   6  &lt; 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84" y="4443387"/>
                <a:ext cx="2279791" cy="369332"/>
              </a:xfrm>
              <a:prstGeom prst="rect">
                <a:avLst/>
              </a:prstGeom>
              <a:blipFill>
                <a:blip r:embed="rId4"/>
                <a:stretch>
                  <a:fillRect l="-2139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3684831" y="5540771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StoreDistance</a:t>
            </a:r>
            <a:r>
              <a:rPr lang="en-US" altLang="zh-TW" dirty="0">
                <a:latin typeface="Consolas" panose="020B0609020204030204" pitchFamily="49" charset="0"/>
              </a:rPr>
              <a:t>[v] =   0   +   6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592768AA-7C3A-4F8C-A175-6F090CE80C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253107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592768AA-7C3A-4F8C-A175-6F090CE80C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253107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862" t="-8065" r="-400862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3478" t="-8065" r="-30434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00" t="-8065" r="-2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0000" t="-8065" r="-1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0000" t="-8065" r="-17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5A433F22-844D-4048-9C9D-C8610824D564}"/>
              </a:ext>
            </a:extLst>
          </p:cNvPr>
          <p:cNvSpPr/>
          <p:nvPr/>
        </p:nvSpPr>
        <p:spPr>
          <a:xfrm>
            <a:off x="5725497" y="3558503"/>
            <a:ext cx="165718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9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8508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4436576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4436576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62" t="-108197" r="-40086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478" t="-108197" r="-3043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8197" r="-2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/>
              <p:nvPr/>
            </p:nvSpPr>
            <p:spPr>
              <a:xfrm>
                <a:off x="5366184" y="4443387"/>
                <a:ext cx="2279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nsolas" panose="020B0609020204030204" pitchFamily="49" charset="0"/>
                  </a:rPr>
                  <a:t>0   +   5  &lt; 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84" y="4443387"/>
                <a:ext cx="2279791" cy="369332"/>
              </a:xfrm>
              <a:prstGeom prst="rect">
                <a:avLst/>
              </a:prstGeom>
              <a:blipFill>
                <a:blip r:embed="rId4"/>
                <a:stretch>
                  <a:fillRect l="-2139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3684831" y="5540771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StoreDistance</a:t>
            </a:r>
            <a:r>
              <a:rPr lang="en-US" altLang="zh-TW" dirty="0">
                <a:latin typeface="Consolas" panose="020B0609020204030204" pitchFamily="49" charset="0"/>
              </a:rPr>
              <a:t>[v] =   0   +   5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E547D611-4F96-4213-B46E-8B503658B1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879434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E547D611-4F96-4213-B46E-8B503658B1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879434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3478" t="-8065" r="-30434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00" t="-8065" r="-2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0000" t="-8065" r="-1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0000" t="-8065" r="-17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6056D98B-EF61-4138-BBF5-1EE511E7CB77}"/>
              </a:ext>
            </a:extLst>
          </p:cNvPr>
          <p:cNvSpPr/>
          <p:nvPr/>
        </p:nvSpPr>
        <p:spPr>
          <a:xfrm>
            <a:off x="5725497" y="3558503"/>
            <a:ext cx="165718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041865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6316927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6316927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478" t="-108197" r="-3043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8197" r="-2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/>
              <p:nvPr/>
            </p:nvSpPr>
            <p:spPr>
              <a:xfrm>
                <a:off x="5366184" y="4443387"/>
                <a:ext cx="2279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nsolas" panose="020B0609020204030204" pitchFamily="49" charset="0"/>
                  </a:rPr>
                  <a:t>0   +   5  &lt; 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84" y="4443387"/>
                <a:ext cx="2279791" cy="369332"/>
              </a:xfrm>
              <a:prstGeom prst="rect">
                <a:avLst/>
              </a:prstGeom>
              <a:blipFill>
                <a:blip r:embed="rId4"/>
                <a:stretch>
                  <a:fillRect l="-2139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3684831" y="5540771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StoreDistance</a:t>
            </a:r>
            <a:r>
              <a:rPr lang="en-US" altLang="zh-TW" dirty="0">
                <a:latin typeface="Consolas" panose="020B0609020204030204" pitchFamily="49" charset="0"/>
              </a:rPr>
              <a:t>[v] =   0   +   5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220D7A8C-7248-48B1-BD1E-8895D52CFF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1847814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220D7A8C-7248-48B1-BD1E-8895D52CFF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1847814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00" t="-8065" r="-2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0000" t="-8065" r="-1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0000" t="-8065" r="-17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AE7F8D1D-DCFF-4795-B96B-B8D148F230C9}"/>
              </a:ext>
            </a:extLst>
          </p:cNvPr>
          <p:cNvSpPr/>
          <p:nvPr/>
        </p:nvSpPr>
        <p:spPr>
          <a:xfrm>
            <a:off x="5725497" y="3558503"/>
            <a:ext cx="165718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053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149886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5122783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5122783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8197" r="-2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F4A538D-EC53-4AC4-8CD4-651587B48506}"/>
              </a:ext>
            </a:extLst>
          </p:cNvPr>
          <p:cNvSpPr/>
          <p:nvPr/>
        </p:nvSpPr>
        <p:spPr>
          <a:xfrm>
            <a:off x="5366184" y="444338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5   +   -2  &lt;   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3684831" y="5540771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StoreDistance</a:t>
            </a:r>
            <a:r>
              <a:rPr lang="en-US" altLang="zh-TW" dirty="0">
                <a:latin typeface="Consolas" panose="020B0609020204030204" pitchFamily="49" charset="0"/>
              </a:rPr>
              <a:t>[v] =   5   +   -2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D33E629C-A1FE-420D-A27E-E9B88C8F9E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772442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D33E629C-A1FE-420D-A27E-E9B88C8F9E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772442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8065" r="-2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8065" r="-1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0000" t="-8065" r="-17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箭號: 向下 4">
            <a:extLst>
              <a:ext uri="{FF2B5EF4-FFF2-40B4-BE49-F238E27FC236}">
                <a16:creationId xmlns:a16="http://schemas.microsoft.com/office/drawing/2014/main" id="{122932CD-E8A8-4141-9B19-F2592CAF4FA6}"/>
              </a:ext>
            </a:extLst>
          </p:cNvPr>
          <p:cNvSpPr/>
          <p:nvPr/>
        </p:nvSpPr>
        <p:spPr>
          <a:xfrm>
            <a:off x="5725497" y="3558503"/>
            <a:ext cx="165718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079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429142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1626154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1626154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8197" r="-2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F4A538D-EC53-4AC4-8CD4-651587B48506}"/>
              </a:ext>
            </a:extLst>
          </p:cNvPr>
          <p:cNvSpPr/>
          <p:nvPr/>
        </p:nvSpPr>
        <p:spPr>
          <a:xfrm>
            <a:off x="5366184" y="444338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3   +   -2  &lt;   6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3684831" y="5540771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StoreDistance</a:t>
            </a:r>
            <a:r>
              <a:rPr lang="en-US" altLang="zh-TW" dirty="0">
                <a:latin typeface="Consolas" panose="020B0609020204030204" pitchFamily="49" charset="0"/>
              </a:rPr>
              <a:t>[v] =   3   +   -2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FF09A95D-23BB-46FF-8C75-0CA19437A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418787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FF09A95D-23BB-46FF-8C75-0CA19437A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418787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8065" r="-2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8065" r="-1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0000" t="-8065" r="-17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0E571F9C-C7F9-47A4-A6B5-2AEC12A790BB}"/>
              </a:ext>
            </a:extLst>
          </p:cNvPr>
          <p:cNvSpPr/>
          <p:nvPr/>
        </p:nvSpPr>
        <p:spPr>
          <a:xfrm>
            <a:off x="5725497" y="3558503"/>
            <a:ext cx="165718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2757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349854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8197" r="-2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/>
              <p:nvPr/>
            </p:nvSpPr>
            <p:spPr>
              <a:xfrm>
                <a:off x="5331720" y="4443387"/>
                <a:ext cx="2406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nsolas" panose="020B0609020204030204" pitchFamily="49" charset="0"/>
                  </a:rPr>
                  <a:t>1   +   -1  &lt;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dirty="0">
                    <a:latin typeface="Consolas" panose="020B0609020204030204" pitchFamily="49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720" y="4443387"/>
                <a:ext cx="2406428" cy="369332"/>
              </a:xfrm>
              <a:prstGeom prst="rect">
                <a:avLst/>
              </a:prstGeom>
              <a:blipFill>
                <a:blip r:embed="rId4"/>
                <a:stretch>
                  <a:fillRect l="-2284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3684831" y="5540771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StoreDistance</a:t>
            </a:r>
            <a:r>
              <a:rPr lang="en-US" altLang="zh-TW" dirty="0">
                <a:latin typeface="Consolas" panose="020B0609020204030204" pitchFamily="49" charset="0"/>
              </a:rPr>
              <a:t>[v] =   1   +   -1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6F93A02-A27F-48DC-93D2-FE85ED74A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619845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6F93A02-A27F-48DC-93D2-FE85ED74A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619845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0000" t="-8065" r="-1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0000" t="-8065" r="-17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7E7E92A3-3799-43AB-8461-3858A2CE5D85}"/>
              </a:ext>
            </a:extLst>
          </p:cNvPr>
          <p:cNvSpPr/>
          <p:nvPr/>
        </p:nvSpPr>
        <p:spPr>
          <a:xfrm>
            <a:off x="5725497" y="3558503"/>
            <a:ext cx="165718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7385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015640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5015099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5015099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F4A538D-EC53-4AC4-8CD4-651587B48506}"/>
              </a:ext>
            </a:extLst>
          </p:cNvPr>
          <p:cNvSpPr/>
          <p:nvPr/>
        </p:nvSpPr>
        <p:spPr>
          <a:xfrm>
            <a:off x="5331720" y="4443387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3   +    1  &lt;  0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5331720" y="564545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不成立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673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091628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079160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079160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/>
              <p:nvPr/>
            </p:nvSpPr>
            <p:spPr>
              <a:xfrm>
                <a:off x="5331720" y="4443387"/>
                <a:ext cx="2406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nsolas" panose="020B0609020204030204" pitchFamily="49" charset="0"/>
                  </a:rPr>
                  <a:t>5   +   -1  &lt;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dirty="0">
                    <a:latin typeface="Consolas" panose="020B0609020204030204" pitchFamily="49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720" y="4443387"/>
                <a:ext cx="2406428" cy="369332"/>
              </a:xfrm>
              <a:prstGeom prst="rect">
                <a:avLst/>
              </a:prstGeom>
              <a:blipFill>
                <a:blip r:embed="rId4"/>
                <a:stretch>
                  <a:fillRect l="-2284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3684831" y="5540771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StoreDistance</a:t>
            </a:r>
            <a:r>
              <a:rPr lang="en-US" altLang="zh-TW" dirty="0">
                <a:latin typeface="Consolas" panose="020B0609020204030204" pitchFamily="49" charset="0"/>
              </a:rPr>
              <a:t>[v] = </a:t>
            </a:r>
            <a:r>
              <a:rPr lang="zh-TW" altLang="en-US" dirty="0">
                <a:latin typeface="Consolas" panose="020B0609020204030204" pitchFamily="49" charset="0"/>
              </a:rPr>
              <a:t>  </a:t>
            </a:r>
            <a:r>
              <a:rPr lang="en-US" altLang="zh-TW" dirty="0">
                <a:latin typeface="Consolas" panose="020B0609020204030204" pitchFamily="49" charset="0"/>
              </a:rPr>
              <a:t>5   +   -1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6F93A02-A27F-48DC-93D2-FE85ED74A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450990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6F93A02-A27F-48DC-93D2-FE85ED74A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450990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0000" t="-8065" r="-17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7E7E92A3-3799-43AB-8461-3858A2CE5D85}"/>
              </a:ext>
            </a:extLst>
          </p:cNvPr>
          <p:cNvSpPr/>
          <p:nvPr/>
        </p:nvSpPr>
        <p:spPr>
          <a:xfrm>
            <a:off x="5725497" y="3558503"/>
            <a:ext cx="165718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58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4EF2A15-6B29-4333-86AD-B29463984A10}"/>
              </a:ext>
            </a:extLst>
          </p:cNvPr>
          <p:cNvSpPr txBox="1"/>
          <p:nvPr/>
        </p:nvSpPr>
        <p:spPr>
          <a:xfrm>
            <a:off x="4128118" y="3012140"/>
            <a:ext cx="299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ea typeface="標楷體" panose="03000509000000000000" pitchFamily="65" charset="-120"/>
              </a:rPr>
              <a:t>3</a:t>
            </a:r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1, 7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1</a:t>
            </a:r>
            <a:r>
              <a:rPr lang="zh-TW" altLang="en-US" dirty="0">
                <a:ea typeface="標楷體" panose="03000509000000000000" pitchFamily="65" charset="-120"/>
              </a:rPr>
              <a:t>選過了，所以選頂點</a:t>
            </a:r>
            <a:r>
              <a:rPr lang="en-US" altLang="zh-TW" dirty="0">
                <a:ea typeface="標楷體" panose="03000509000000000000" pitchFamily="65" charset="-120"/>
              </a:rPr>
              <a:t>7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88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163529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5950740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5950740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/>
              <p:nvPr/>
            </p:nvSpPr>
            <p:spPr>
              <a:xfrm>
                <a:off x="5331720" y="4443387"/>
                <a:ext cx="2406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nsolas" panose="020B0609020204030204" pitchFamily="49" charset="0"/>
                  </a:rPr>
                  <a:t>0   +   </a:t>
                </a:r>
                <a:r>
                  <a:rPr lang="zh-TW" altLang="en-US" dirty="0">
                    <a:latin typeface="Consolas" panose="020B0609020204030204" pitchFamily="49" charset="0"/>
                  </a:rPr>
                  <a:t> </a:t>
                </a:r>
                <a:r>
                  <a:rPr lang="en-US" altLang="zh-TW" dirty="0">
                    <a:latin typeface="Consolas" panose="020B0609020204030204" pitchFamily="49" charset="0"/>
                  </a:rPr>
                  <a:t>3  &lt;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dirty="0">
                    <a:latin typeface="Consolas" panose="020B0609020204030204" pitchFamily="49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720" y="4443387"/>
                <a:ext cx="2406428" cy="369332"/>
              </a:xfrm>
              <a:prstGeom prst="rect">
                <a:avLst/>
              </a:prstGeom>
              <a:blipFill>
                <a:blip r:embed="rId4"/>
                <a:stretch>
                  <a:fillRect l="-2284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3684831" y="5540771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StoreDistance</a:t>
            </a:r>
            <a:r>
              <a:rPr lang="en-US" altLang="zh-TW" dirty="0">
                <a:latin typeface="Consolas" panose="020B0609020204030204" pitchFamily="49" charset="0"/>
              </a:rPr>
              <a:t>[v] = </a:t>
            </a:r>
            <a:r>
              <a:rPr lang="zh-TW" altLang="en-US" dirty="0">
                <a:latin typeface="Consolas" panose="020B0609020204030204" pitchFamily="49" charset="0"/>
              </a:rPr>
              <a:t>  </a:t>
            </a:r>
            <a:r>
              <a:rPr lang="en-US" altLang="zh-TW" dirty="0">
                <a:latin typeface="Consolas" panose="020B0609020204030204" pitchFamily="49" charset="0"/>
              </a:rPr>
              <a:t>0   +   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6F93A02-A27F-48DC-93D2-FE85ED74A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92622"/>
              </p:ext>
            </p:extLst>
          </p:nvPr>
        </p:nvGraphicFramePr>
        <p:xfrm>
          <a:off x="4036381" y="3907142"/>
          <a:ext cx="493894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563">
                  <a:extLst>
                    <a:ext uri="{9D8B030D-6E8A-4147-A177-3AD203B41FA5}">
                      <a16:colId xmlns:a16="http://schemas.microsoft.com/office/drawing/2014/main" val="3923319319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988068279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4131627647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2038145668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3267274093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2664597668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3787619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266986"/>
                  </a:ext>
                </a:extLst>
              </a:tr>
            </a:tbl>
          </a:graphicData>
        </a:graphic>
      </p:graphicFrame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7E7E92A3-3799-43AB-8461-3858A2CE5D85}"/>
              </a:ext>
            </a:extLst>
          </p:cNvPr>
          <p:cNvSpPr/>
          <p:nvPr/>
        </p:nvSpPr>
        <p:spPr>
          <a:xfrm>
            <a:off x="5725497" y="3558503"/>
            <a:ext cx="165718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8929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043951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3625C1C-0947-4881-90E0-DE11BD477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097"/>
              </p:ext>
            </p:extLst>
          </p:nvPr>
        </p:nvGraphicFramePr>
        <p:xfrm>
          <a:off x="4036382" y="2687320"/>
          <a:ext cx="493894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563">
                  <a:extLst>
                    <a:ext uri="{9D8B030D-6E8A-4147-A177-3AD203B41FA5}">
                      <a16:colId xmlns:a16="http://schemas.microsoft.com/office/drawing/2014/main" val="761284530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3761047894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876302116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3322793654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2332915525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2678169324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3009489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91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319618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F4A538D-EC53-4AC4-8CD4-651587B48506}"/>
              </a:ext>
            </a:extLst>
          </p:cNvPr>
          <p:cNvSpPr/>
          <p:nvPr/>
        </p:nvSpPr>
        <p:spPr>
          <a:xfrm>
            <a:off x="5331720" y="4443387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4   +    3  &lt;  3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5331720" y="564545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不成立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8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4E3F8A2-CF70-450D-B7B0-0632D49E6002}"/>
              </a:ext>
            </a:extLst>
          </p:cNvPr>
          <p:cNvSpPr txBox="1"/>
          <p:nvPr/>
        </p:nvSpPr>
        <p:spPr>
          <a:xfrm>
            <a:off x="4128118" y="3012140"/>
            <a:ext cx="2991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ea typeface="標楷體" panose="03000509000000000000" pitchFamily="65" charset="-120"/>
              </a:rPr>
              <a:t>7</a:t>
            </a:r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3, 4, 5, 6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3</a:t>
            </a:r>
            <a:r>
              <a:rPr lang="zh-TW" altLang="en-US" dirty="0">
                <a:ea typeface="標楷體" panose="03000509000000000000" pitchFamily="65" charset="-120"/>
              </a:rPr>
              <a:t>選過了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4, 5, 6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選數字小的頂點</a:t>
            </a:r>
            <a:r>
              <a:rPr lang="en-US" altLang="zh-TW" dirty="0">
                <a:ea typeface="標楷體" panose="03000509000000000000" pitchFamily="65" charset="-12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765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D7C942D-FD41-4B27-BC8A-E3F46514B68A}"/>
              </a:ext>
            </a:extLst>
          </p:cNvPr>
          <p:cNvSpPr txBox="1"/>
          <p:nvPr/>
        </p:nvSpPr>
        <p:spPr>
          <a:xfrm>
            <a:off x="4128118" y="3012140"/>
            <a:ext cx="3185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ea typeface="標楷體" panose="03000509000000000000" pitchFamily="65" charset="-120"/>
              </a:rPr>
              <a:t>4</a:t>
            </a:r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1, 7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1, 7</a:t>
            </a:r>
            <a:r>
              <a:rPr lang="zh-TW" altLang="en-US" dirty="0">
                <a:ea typeface="標楷體" panose="03000509000000000000" pitchFamily="65" charset="-120"/>
              </a:rPr>
              <a:t>都選過了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回上一個頂點，也就是頂點</a:t>
            </a:r>
            <a:r>
              <a:rPr lang="en-US" altLang="zh-TW" dirty="0">
                <a:ea typeface="標楷體" panose="03000509000000000000" pitchFamily="65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564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7EE1EC5-1CD0-4308-92EB-52A8774DF301}"/>
              </a:ext>
            </a:extLst>
          </p:cNvPr>
          <p:cNvSpPr txBox="1"/>
          <p:nvPr/>
        </p:nvSpPr>
        <p:spPr>
          <a:xfrm>
            <a:off x="4128118" y="3012140"/>
            <a:ext cx="2991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ea typeface="標楷體" panose="03000509000000000000" pitchFamily="65" charset="-120"/>
              </a:rPr>
              <a:t>7</a:t>
            </a:r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3, 4, 5, 6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3, 4</a:t>
            </a:r>
            <a:r>
              <a:rPr lang="zh-TW" altLang="en-US" dirty="0">
                <a:ea typeface="標楷體" panose="03000509000000000000" pitchFamily="65" charset="-120"/>
              </a:rPr>
              <a:t>選過了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 5, 6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選數字小的頂點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778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1882</TotalTime>
  <Words>3365</Words>
  <Application>Microsoft Office PowerPoint</Application>
  <PresentationFormat>如螢幕大小 (4:3)</PresentationFormat>
  <Paragraphs>1913</Paragraphs>
  <Slides>61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0" baseType="lpstr">
      <vt:lpstr>新細明體</vt:lpstr>
      <vt:lpstr>標楷體</vt:lpstr>
      <vt:lpstr>Arial</vt:lpstr>
      <vt:lpstr>Calibri</vt:lpstr>
      <vt:lpstr>Calibri Light</vt:lpstr>
      <vt:lpstr>Cambria Math</vt:lpstr>
      <vt:lpstr>Consolas</vt:lpstr>
      <vt:lpstr>Times New Roman</vt:lpstr>
      <vt:lpstr>Office 佈景主題</vt:lpstr>
      <vt:lpstr>Chapter 6 Graphs</vt:lpstr>
      <vt:lpstr>Outline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Bellman and Ford algorithm</vt:lpstr>
      <vt:lpstr>Bellman and Ford algorithm</vt:lpstr>
      <vt:lpstr>Bellman and Ford algorithm</vt:lpstr>
      <vt:lpstr>Bellman and Ford algorithm</vt:lpstr>
      <vt:lpstr>Bellman and Ford algorithm</vt:lpstr>
      <vt:lpstr>Bellman and Ford algorithm</vt:lpstr>
      <vt:lpstr>Bellman and Ford algorithm</vt:lpstr>
      <vt:lpstr>Bellman and Ford algorithm</vt:lpstr>
      <vt:lpstr>Bellman and Ford algorithm</vt:lpstr>
      <vt:lpstr>Bellman and Ford algorithm</vt:lpstr>
      <vt:lpstr>Bellman and Ford algorithm</vt:lpstr>
      <vt:lpstr>Bellman and Ford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63</cp:revision>
  <dcterms:created xsi:type="dcterms:W3CDTF">2019-03-16T08:20:58Z</dcterms:created>
  <dcterms:modified xsi:type="dcterms:W3CDTF">2019-08-15T11:08:34Z</dcterms:modified>
</cp:coreProperties>
</file>