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1 Basic Concepts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50121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495351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35821" y="23829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17199" y="33741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n+1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33417" y="3991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35821" y="49314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6179130" y="554181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878124" y="4931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58690" y="57161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2n+3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</a:p>
          <a:p>
            <a:pPr marL="0" indent="0">
              <a:buNone/>
            </a:pPr>
            <a:r>
              <a:rPr lang="en-US" altLang="zh-TW" sz="2400" dirty="0"/>
              <a:t>    count</a:t>
            </a:r>
            <a:r>
              <a:rPr lang="en-US" altLang="zh-TW" sz="2400" dirty="0" smtClean="0"/>
              <a:t>++;             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//”if(n)”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rsum</a:t>
            </a:r>
            <a:r>
              <a:rPr lang="en-US" altLang="zh-TW" sz="2000" dirty="0">
                <a:solidFill>
                  <a:srgbClr val="FF0000"/>
                </a:solidFill>
              </a:rPr>
              <a:t>(list, n-1) + list[n-1];”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count</a:t>
            </a:r>
            <a:r>
              <a:rPr lang="en-US" altLang="zh-TW" sz="2400" dirty="0" smtClean="0"/>
              <a:t>++;    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>
                <a:solidFill>
                  <a:srgbClr val="FF0000"/>
                </a:solidFill>
              </a:rPr>
              <a:t>list[0</a:t>
            </a:r>
            <a:r>
              <a:rPr lang="en-US" altLang="zh-TW" sz="2000" dirty="0" smtClean="0">
                <a:solidFill>
                  <a:srgbClr val="FF0000"/>
                </a:solidFill>
              </a:rPr>
              <a:t>];”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=3,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=3,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6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n=2, 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n=2,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n=1, 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Calculating </a:t>
            </a:r>
            <a:r>
              <a:rPr lang="en-US" altLang="zh-TW"/>
              <a:t>time </a:t>
            </a:r>
            <a:r>
              <a:rPr lang="en-US" altLang="zh-TW" smtClean="0"/>
              <a:t>complexity</a:t>
            </a:r>
            <a:endParaRPr lang="en-US" altLang="zh-TW" dirty="0" smtClean="0">
              <a:hlinkClick r:id="rId2" action="ppaction://hlinksldjump"/>
            </a:endParaRPr>
          </a:p>
          <a:p>
            <a:pPr lvl="1"/>
            <a:r>
              <a:rPr lang="en-US" altLang="zh-TW" dirty="0" smtClean="0">
                <a:hlinkClick r:id="rId2" action="ppaction://hlinksldjump"/>
              </a:rPr>
              <a:t>Program 1.13: Program 1.11 with count statements   26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 action="ppaction://hlinksldjump"/>
              </a:rPr>
              <a:t>Program </a:t>
            </a:r>
            <a:r>
              <a:rPr lang="en-US" altLang="zh-TW" dirty="0">
                <a:hlinkClick r:id="rId3" action="ppaction://hlinksldjump"/>
              </a:rPr>
              <a:t>1.15: Program 1.12 with count statements added   27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4" action="ppaction://hlinksldjump"/>
              </a:rPr>
              <a:t>Program </a:t>
            </a:r>
            <a:r>
              <a:rPr lang="en-US" altLang="zh-TW" dirty="0">
                <a:hlinkClick r:id="rId4" action="ppaction://hlinksldjump"/>
              </a:rPr>
              <a:t>1.17: Matrix addition with count statements   </a:t>
            </a:r>
            <a:r>
              <a:rPr lang="en-US" altLang="zh-TW" dirty="0" smtClean="0">
                <a:hlinkClick r:id="rId4" action="ppaction://hlinksldjump"/>
              </a:rPr>
              <a:t>29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6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n=0, 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0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7817" y="3709849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0057" y="365118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n=0,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48471" y="21415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n+1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4689" y="27590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7093" y="36988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7010402" y="430919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09396" y="3698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89962" y="44835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2n+2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</a:t>
            </a:r>
            <a:r>
              <a:rPr lang="en-US" altLang="zh-TW" sz="2200" dirty="0" smtClean="0"/>
              <a:t>++;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 </a:t>
            </a:r>
            <a:r>
              <a:rPr lang="en-US" altLang="zh-TW" sz="2000" dirty="0">
                <a:solidFill>
                  <a:srgbClr val="FF0000"/>
                </a:solidFill>
              </a:rPr>
              <a:t>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rows;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++)”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200" dirty="0" smtClean="0"/>
              <a:t>++;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 for(j </a:t>
            </a:r>
            <a:r>
              <a:rPr lang="en-US" altLang="zh-TW" sz="2000" dirty="0">
                <a:solidFill>
                  <a:srgbClr val="FF0000"/>
                </a:solidFill>
              </a:rPr>
              <a:t>= </a:t>
            </a:r>
            <a:r>
              <a:rPr lang="en-US" altLang="zh-TW" sz="2000" dirty="0" smtClean="0">
                <a:solidFill>
                  <a:srgbClr val="FF0000"/>
                </a:solidFill>
              </a:rPr>
              <a:t>0;j </a:t>
            </a:r>
            <a:r>
              <a:rPr lang="en-US" altLang="zh-TW" sz="2000" dirty="0">
                <a:solidFill>
                  <a:srgbClr val="FF0000"/>
                </a:solidFill>
              </a:rPr>
              <a:t>&lt; cols;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j++</a:t>
            </a:r>
            <a:r>
              <a:rPr lang="en-US" altLang="zh-TW" sz="2000" dirty="0" smtClean="0">
                <a:solidFill>
                  <a:srgbClr val="FF0000"/>
                </a:solidFill>
              </a:rPr>
              <a:t>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000" dirty="0" smtClean="0"/>
              <a:t>++;   </a:t>
            </a:r>
            <a:r>
              <a:rPr lang="en-US" altLang="zh-TW" sz="1400" dirty="0" smtClean="0">
                <a:solidFill>
                  <a:srgbClr val="FF0000"/>
                </a:solidFill>
              </a:rPr>
              <a:t>//”</a:t>
            </a:r>
            <a:r>
              <a:rPr lang="pl-PL" altLang="zh-TW" sz="1400" dirty="0" smtClean="0">
                <a:solidFill>
                  <a:srgbClr val="FF0000"/>
                </a:solidFill>
              </a:rPr>
              <a:t>c[i</a:t>
            </a:r>
            <a:r>
              <a:rPr lang="pl-PL" altLang="zh-TW" sz="1400" dirty="0">
                <a:solidFill>
                  <a:srgbClr val="FF0000"/>
                </a:solidFill>
              </a:rPr>
              <a:t>][j] = a[i][j] + b[i][j]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= 0;j &lt; cols; </a:t>
            </a:r>
            <a:r>
              <a:rPr lang="en-US" altLang="zh-TW" sz="1400" dirty="0" err="1">
                <a:solidFill>
                  <a:srgbClr val="FF0000"/>
                </a:solidFill>
              </a:rPr>
              <a:t>j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++</a:t>
            </a:r>
            <a:r>
              <a:rPr lang="en-US" altLang="zh-TW" sz="1400" dirty="0" smtClean="0">
                <a:solidFill>
                  <a:srgbClr val="FF0000"/>
                </a:solidFill>
              </a:rPr>
              <a:t>)”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</a:t>
            </a:r>
            <a:r>
              <a:rPr lang="en-US" altLang="zh-TW" sz="2200" dirty="0" smtClean="0"/>
              <a:t>++;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//"</a:t>
            </a:r>
            <a:r>
              <a:rPr lang="en-US" altLang="zh-TW" sz="2000" dirty="0">
                <a:solidFill>
                  <a:srgbClr val="FF0000"/>
                </a:solidFill>
              </a:rPr>
              <a:t>last time of j for </a:t>
            </a:r>
            <a:r>
              <a:rPr lang="en-US" altLang="zh-TW" sz="2000" dirty="0" smtClean="0">
                <a:solidFill>
                  <a:srgbClr val="FF0000"/>
                </a:solidFill>
              </a:rPr>
              <a:t>loop”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</a:t>
            </a:r>
            <a:r>
              <a:rPr lang="en-US" altLang="zh-TW" sz="22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count</a:t>
            </a:r>
            <a:r>
              <a:rPr lang="en-US" altLang="zh-TW" sz="2200" dirty="0" smtClean="0"/>
              <a:t>++;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//"</a:t>
            </a:r>
            <a:r>
              <a:rPr lang="en-US" altLang="zh-TW" sz="2000" dirty="0">
                <a:solidFill>
                  <a:srgbClr val="FF0000"/>
                </a:solidFill>
              </a:rPr>
              <a:t>last time of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for loop</a:t>
            </a:r>
            <a:r>
              <a:rPr lang="en-US" altLang="zh-TW" sz="2000" dirty="0" smtClean="0">
                <a:solidFill>
                  <a:srgbClr val="FF0000"/>
                </a:solidFill>
              </a:rPr>
              <a:t>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float sum(float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float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= 0</a:t>
            </a:r>
            <a:r>
              <a:rPr lang="en-US" altLang="zh-TW" sz="2400" dirty="0" smtClean="0"/>
              <a:t>;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count</a:t>
            </a:r>
            <a:r>
              <a:rPr lang="en-US" altLang="zh-TW" sz="2400" dirty="0"/>
              <a:t>++; </a:t>
            </a:r>
            <a:r>
              <a:rPr lang="en-US" altLang="zh-TW" sz="2400" dirty="0" smtClean="0"/>
              <a:t>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//”float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= 0</a:t>
            </a:r>
            <a:r>
              <a:rPr lang="en-US" altLang="zh-TW" sz="2000" dirty="0" smtClean="0">
                <a:solidFill>
                  <a:srgbClr val="FF0000"/>
                </a:solidFill>
              </a:rPr>
              <a:t>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0;i &lt; 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//”for(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= 0;i &lt; </a:t>
            </a:r>
            <a:r>
              <a:rPr lang="en-US" altLang="zh-TW" sz="2000" dirty="0" err="1">
                <a:solidFill>
                  <a:srgbClr val="FF0000"/>
                </a:solidFill>
              </a:rPr>
              <a:t>n;i</a:t>
            </a:r>
            <a:r>
              <a:rPr lang="en-US" altLang="zh-TW" sz="2000" dirty="0" smtClean="0">
                <a:solidFill>
                  <a:srgbClr val="FF0000"/>
                </a:solidFill>
              </a:rPr>
              <a:t>++)”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+= list[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tempsum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+= list[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];”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count</a:t>
            </a:r>
            <a:r>
              <a:rPr lang="en-US" altLang="zh-TW" sz="2400" dirty="0"/>
              <a:t>++;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//”last </a:t>
            </a:r>
            <a:r>
              <a:rPr lang="en-US" altLang="zh-TW" sz="2000" dirty="0">
                <a:solidFill>
                  <a:srgbClr val="FF0000"/>
                </a:solidFill>
              </a:rPr>
              <a:t>execution of </a:t>
            </a:r>
            <a:r>
              <a:rPr lang="en-US" altLang="zh-TW" sz="2000" dirty="0" smtClean="0">
                <a:solidFill>
                  <a:srgbClr val="FF0000"/>
                </a:solidFill>
              </a:rPr>
              <a:t>for”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count</a:t>
            </a:r>
            <a:r>
              <a:rPr lang="en-US" altLang="zh-TW" sz="2400" dirty="0" smtClean="0"/>
              <a:t>++;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tempsum</a:t>
            </a:r>
            <a:r>
              <a:rPr lang="en-US" altLang="zh-TW" sz="2000" dirty="0" smtClean="0">
                <a:solidFill>
                  <a:srgbClr val="FF0000"/>
                </a:solidFill>
              </a:rPr>
              <a:t>;”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return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1, 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0, count = 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1, count = 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2, count = 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4352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2376557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3, count = 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2, count = 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37461" y="3232380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rows+1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29043" y="3700872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ows*(cols+1)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15793" y="4169365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rows*cols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636326" y="4688273"/>
            <a:ext cx="2592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10" y="418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0466" y="4818368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2rows*cols+2rows+1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2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415656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2694</Words>
  <Application>Microsoft Office PowerPoint</Application>
  <PresentationFormat>如螢幕大小 (4:3)</PresentationFormat>
  <Paragraphs>508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Chapter 1 Basic Concepts</vt:lpstr>
      <vt:lpstr>Outline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19</cp:revision>
  <dcterms:created xsi:type="dcterms:W3CDTF">2019-03-16T08:20:58Z</dcterms:created>
  <dcterms:modified xsi:type="dcterms:W3CDTF">2019-03-16T09:43:49Z</dcterms:modified>
</cp:coreProperties>
</file>