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7" r:id="rId4"/>
    <p:sldId id="271" r:id="rId5"/>
    <p:sldId id="259" r:id="rId6"/>
    <p:sldId id="260" r:id="rId7"/>
    <p:sldId id="262" r:id="rId8"/>
    <p:sldId id="272" r:id="rId9"/>
    <p:sldId id="273" r:id="rId10"/>
    <p:sldId id="261" r:id="rId11"/>
    <p:sldId id="265" r:id="rId12"/>
    <p:sldId id="269" r:id="rId13"/>
    <p:sldId id="268" r:id="rId14"/>
    <p:sldId id="267" r:id="rId15"/>
    <p:sldId id="266" r:id="rId16"/>
    <p:sldId id="264" r:id="rId17"/>
    <p:sldId id="274" r:id="rId18"/>
    <p:sldId id="263" r:id="rId19"/>
    <p:sldId id="270"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185092-1C23-44C7-9D37-38EDB19EFAA6}" type="datetimeFigureOut">
              <a:rPr lang="zh-CN" altLang="en-US" smtClean="0"/>
              <a:t>2019/5/10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8AFF7A-A26C-4537-AB54-570342CE7C1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8AFF7A-A26C-4537-AB54-570342CE7C18}"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5C7AAD-1BDF-4F8B-B32F-DC627871CAD2}" type="datetimeFigureOut">
              <a:rPr lang="zh-CN" altLang="en-US" smtClean="0"/>
              <a:pPr/>
              <a:t>2019/5/10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7544F0-3D62-4D9C-9F9C-D512F68594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C7AAD-1BDF-4F8B-B32F-DC627871CAD2}" type="datetimeFigureOut">
              <a:rPr lang="zh-CN" altLang="en-US" smtClean="0"/>
              <a:pPr/>
              <a:t>2019/5/10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544F0-3D62-4D9C-9F9C-D512F68594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WebRTC</a:t>
            </a:r>
            <a:r>
              <a:rPr lang="zh-CN" altLang="en-US" dirty="0" smtClean="0"/>
              <a:t>演讲稿</a:t>
            </a:r>
            <a:endParaRPr lang="zh-CN" altLang="en-US" dirty="0"/>
          </a:p>
        </p:txBody>
      </p:sp>
      <p:sp>
        <p:nvSpPr>
          <p:cNvPr id="3" name="副标题 2"/>
          <p:cNvSpPr>
            <a:spLocks noGrp="1"/>
          </p:cNvSpPr>
          <p:nvPr>
            <p:ph type="subTitle" idx="1"/>
          </p:nvPr>
        </p:nvSpPr>
        <p:spPr/>
        <p:txBody>
          <a:bodyPr/>
          <a:lstStyle/>
          <a:p>
            <a:r>
              <a:rPr lang="zh-CN" altLang="en-US" dirty="0" smtClean="0"/>
              <a:t>杨佳佳</a:t>
            </a:r>
            <a:endParaRPr lang="en-US" altLang="zh-CN" dirty="0" smtClean="0"/>
          </a:p>
          <a:p>
            <a:r>
              <a:rPr lang="en-US" altLang="zh-CN" smtClean="0"/>
              <a:t>2019-4-26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dirty="0" smtClean="0"/>
              <a:t>ICE</a:t>
            </a:r>
            <a:r>
              <a:rPr lang="zh-CN" altLang="en-US" dirty="0" smtClean="0"/>
              <a:t>、</a:t>
            </a:r>
            <a:r>
              <a:rPr lang="en-US" altLang="zh-CN" dirty="0" smtClean="0"/>
              <a:t>STUN</a:t>
            </a:r>
            <a:r>
              <a:rPr lang="zh-CN" altLang="en-US" dirty="0" smtClean="0"/>
              <a:t>、</a:t>
            </a:r>
            <a:r>
              <a:rPr lang="en-US" altLang="zh-CN" dirty="0" smtClean="0"/>
              <a:t>TURN</a:t>
            </a:r>
            <a:endParaRPr lang="zh-CN" altLang="en-US" dirty="0"/>
          </a:p>
        </p:txBody>
      </p:sp>
      <p:sp>
        <p:nvSpPr>
          <p:cNvPr id="3" name="内容占位符 2"/>
          <p:cNvSpPr>
            <a:spLocks noGrp="1"/>
          </p:cNvSpPr>
          <p:nvPr>
            <p:ph idx="1"/>
          </p:nvPr>
        </p:nvSpPr>
        <p:spPr>
          <a:xfrm>
            <a:off x="457200" y="1600201"/>
            <a:ext cx="8229600" cy="3484983"/>
          </a:xfrm>
        </p:spPr>
        <p:txBody>
          <a:bodyPr>
            <a:normAutofit fontScale="55000" lnSpcReduction="20000"/>
          </a:bodyPr>
          <a:lstStyle/>
          <a:p>
            <a:r>
              <a:rPr lang="en-US" altLang="zh-CN" dirty="0" smtClean="0"/>
              <a:t>ICE</a:t>
            </a:r>
            <a:r>
              <a:rPr lang="zh-CN" altLang="en-US" dirty="0"/>
              <a:t>（</a:t>
            </a:r>
            <a:r>
              <a:rPr lang="en-US" altLang="zh-CN" dirty="0"/>
              <a:t>Interactive Connectivity Establishment</a:t>
            </a:r>
            <a:r>
              <a:rPr lang="zh-CN" altLang="en-US" dirty="0"/>
              <a:t>，交互连接建立）：由于端与端之间存在多层防火墙和</a:t>
            </a:r>
            <a:r>
              <a:rPr lang="en-US" altLang="zh-CN" dirty="0"/>
              <a:t>NAT</a:t>
            </a:r>
            <a:r>
              <a:rPr lang="zh-CN" altLang="en-US" dirty="0"/>
              <a:t>设备阻隔，因此我们需要一种机制来收集两端</a:t>
            </a:r>
            <a:r>
              <a:rPr lang="zh-CN" altLang="en-US" dirty="0" smtClean="0"/>
              <a:t>之间的公网的</a:t>
            </a:r>
            <a:r>
              <a:rPr lang="en-US" altLang="zh-CN" dirty="0"/>
              <a:t>IP</a:t>
            </a:r>
            <a:r>
              <a:rPr lang="zh-CN" altLang="en-US" dirty="0"/>
              <a:t>，而</a:t>
            </a:r>
            <a:r>
              <a:rPr lang="en-US" altLang="zh-CN" dirty="0" smtClean="0"/>
              <a:t>ICE</a:t>
            </a:r>
            <a:r>
              <a:rPr lang="zh-CN" altLang="en-US" dirty="0" smtClean="0"/>
              <a:t>则是能够解决两端之间通讯的协议。</a:t>
            </a:r>
            <a:endParaRPr lang="en-US" altLang="zh-CN" dirty="0" smtClean="0"/>
          </a:p>
          <a:p>
            <a:pPr lvl="1">
              <a:buNone/>
            </a:pPr>
            <a:endParaRPr lang="en-US" altLang="zh-CN" sz="1800" dirty="0"/>
          </a:p>
          <a:p>
            <a:r>
              <a:rPr lang="en-US" altLang="zh-CN" dirty="0"/>
              <a:t>STUN</a:t>
            </a:r>
            <a:r>
              <a:rPr lang="zh-CN" altLang="en-US" dirty="0"/>
              <a:t>，首先在</a:t>
            </a:r>
            <a:r>
              <a:rPr lang="en-US" altLang="zh-CN" dirty="0"/>
              <a:t>RFC3489</a:t>
            </a:r>
            <a:r>
              <a:rPr lang="zh-CN" altLang="en-US" dirty="0"/>
              <a:t>中定义，作为一个完整的</a:t>
            </a:r>
            <a:r>
              <a:rPr lang="en-US" altLang="zh-CN" dirty="0"/>
              <a:t>NAT</a:t>
            </a:r>
            <a:r>
              <a:rPr lang="zh-CN" altLang="en-US" dirty="0"/>
              <a:t>穿透解决方案，英文全称是</a:t>
            </a:r>
            <a:r>
              <a:rPr lang="en-US" altLang="zh-CN" dirty="0"/>
              <a:t>Simple Traversal of UDP Through </a:t>
            </a:r>
            <a:r>
              <a:rPr lang="en-US" altLang="zh-CN" dirty="0" err="1"/>
              <a:t>NATs</a:t>
            </a:r>
            <a:r>
              <a:rPr lang="zh-CN" altLang="en-US" dirty="0"/>
              <a:t>，即简单的用</a:t>
            </a:r>
            <a:r>
              <a:rPr lang="en-US" altLang="zh-CN" dirty="0"/>
              <a:t>UDP</a:t>
            </a:r>
            <a:r>
              <a:rPr lang="zh-CN" altLang="en-US" dirty="0"/>
              <a:t>穿透</a:t>
            </a:r>
            <a:r>
              <a:rPr lang="en-US" altLang="zh-CN" dirty="0"/>
              <a:t>NAT</a:t>
            </a:r>
            <a:r>
              <a:rPr lang="zh-CN" altLang="en-US" dirty="0"/>
              <a:t>。</a:t>
            </a:r>
          </a:p>
          <a:p>
            <a:pPr>
              <a:buNone/>
            </a:pPr>
            <a:r>
              <a:rPr lang="en-US" altLang="zh-CN" dirty="0" smtClean="0"/>
              <a:t>	</a:t>
            </a:r>
            <a:r>
              <a:rPr lang="zh-CN" altLang="en-US" dirty="0" smtClean="0"/>
              <a:t>在</a:t>
            </a:r>
            <a:r>
              <a:rPr lang="zh-CN" altLang="en-US" dirty="0"/>
              <a:t>新的</a:t>
            </a:r>
            <a:r>
              <a:rPr lang="en-US" altLang="zh-CN" dirty="0"/>
              <a:t>RFC5389</a:t>
            </a:r>
            <a:r>
              <a:rPr lang="zh-CN" altLang="en-US" dirty="0"/>
              <a:t>修订中把</a:t>
            </a:r>
            <a:r>
              <a:rPr lang="en-US" altLang="zh-CN" dirty="0"/>
              <a:t>STUN</a:t>
            </a:r>
            <a:r>
              <a:rPr lang="zh-CN" altLang="en-US" dirty="0"/>
              <a:t>协议定位于为穿透</a:t>
            </a:r>
            <a:r>
              <a:rPr lang="en-US" altLang="zh-CN" dirty="0"/>
              <a:t>NAT</a:t>
            </a:r>
            <a:r>
              <a:rPr lang="zh-CN" altLang="en-US" dirty="0"/>
              <a:t>提供工具，而不是一个完整的解决方案，英文全称是</a:t>
            </a:r>
            <a:r>
              <a:rPr lang="en-US" altLang="zh-CN" dirty="0"/>
              <a:t>Session Traversal Utilities for NAT</a:t>
            </a:r>
            <a:r>
              <a:rPr lang="zh-CN" altLang="en-US" dirty="0"/>
              <a:t>，即</a:t>
            </a:r>
            <a:r>
              <a:rPr lang="en-US" altLang="zh-CN" dirty="0"/>
              <a:t>NAT</a:t>
            </a:r>
            <a:r>
              <a:rPr lang="zh-CN" altLang="en-US" dirty="0"/>
              <a:t>会话穿透效用。</a:t>
            </a:r>
            <a:r>
              <a:rPr lang="en-US" altLang="zh-CN" dirty="0"/>
              <a:t>RFC5389</a:t>
            </a:r>
            <a:r>
              <a:rPr lang="zh-CN" altLang="en-US" dirty="0"/>
              <a:t>与</a:t>
            </a:r>
            <a:r>
              <a:rPr lang="en-US" altLang="zh-CN" dirty="0"/>
              <a:t>RFC3489</a:t>
            </a:r>
            <a:r>
              <a:rPr lang="zh-CN" altLang="en-US" dirty="0"/>
              <a:t>除了名称变化外，最大的区别是支持</a:t>
            </a:r>
            <a:r>
              <a:rPr lang="en-US" altLang="zh-CN" dirty="0"/>
              <a:t>TCP</a:t>
            </a:r>
            <a:r>
              <a:rPr lang="zh-CN" altLang="en-US" dirty="0"/>
              <a:t>穿透。</a:t>
            </a:r>
          </a:p>
          <a:p>
            <a:r>
              <a:rPr lang="en-US" altLang="zh-CN" dirty="0"/>
              <a:t>TURN</a:t>
            </a:r>
            <a:r>
              <a:rPr lang="zh-CN" altLang="en-US" dirty="0"/>
              <a:t>，首先在</a:t>
            </a:r>
            <a:r>
              <a:rPr lang="en-US" altLang="zh-CN" dirty="0"/>
              <a:t>RFC5766</a:t>
            </a:r>
            <a:r>
              <a:rPr lang="zh-CN" altLang="en-US" dirty="0"/>
              <a:t>中定义，英文全称是</a:t>
            </a:r>
            <a:r>
              <a:rPr lang="en-US" altLang="zh-CN" dirty="0"/>
              <a:t>Traversal Using Relays around </a:t>
            </a:r>
            <a:r>
              <a:rPr lang="en-US" altLang="zh-CN" dirty="0" smtClean="0"/>
              <a:t>NAT</a:t>
            </a:r>
            <a:r>
              <a:rPr lang="zh-CN" altLang="en-US" dirty="0" smtClean="0"/>
              <a:t>；</a:t>
            </a:r>
            <a:r>
              <a:rPr lang="en-US" altLang="zh-CN" dirty="0" smtClean="0"/>
              <a:t>Relay </a:t>
            </a:r>
            <a:r>
              <a:rPr lang="en-US" altLang="zh-CN" dirty="0"/>
              <a:t>Extensions to Session Traversal Utilities for NAT</a:t>
            </a:r>
            <a:r>
              <a:rPr lang="zh-CN" altLang="en-US" dirty="0"/>
              <a:t>，即使用中继穿透</a:t>
            </a:r>
            <a:r>
              <a:rPr lang="en-US" altLang="zh-CN" dirty="0"/>
              <a:t>NAT:STUN</a:t>
            </a:r>
            <a:r>
              <a:rPr lang="zh-CN" altLang="en-US" dirty="0"/>
              <a:t>的扩展。简单的说，</a:t>
            </a:r>
            <a:r>
              <a:rPr lang="en-US" altLang="zh-CN" dirty="0"/>
              <a:t>TURN</a:t>
            </a:r>
            <a:r>
              <a:rPr lang="zh-CN" altLang="en-US" dirty="0"/>
              <a:t>与</a:t>
            </a:r>
            <a:r>
              <a:rPr lang="en-US" altLang="zh-CN" dirty="0"/>
              <a:t>STURN</a:t>
            </a:r>
            <a:r>
              <a:rPr lang="zh-CN" altLang="en-US" dirty="0"/>
              <a:t>的共同点都是通过修改应用层中的私网地址达到</a:t>
            </a:r>
            <a:r>
              <a:rPr lang="en-US" altLang="zh-CN" dirty="0"/>
              <a:t>NAT</a:t>
            </a:r>
            <a:r>
              <a:rPr lang="zh-CN" altLang="en-US" dirty="0"/>
              <a:t>穿透的效果，异同点是</a:t>
            </a:r>
            <a:r>
              <a:rPr lang="en-US" altLang="zh-CN" dirty="0"/>
              <a:t>TURN</a:t>
            </a:r>
            <a:r>
              <a:rPr lang="zh-CN" altLang="en-US" dirty="0"/>
              <a:t>是通过两方通讯的“中间人”方式实现穿透。</a:t>
            </a:r>
          </a:p>
          <a:p>
            <a:pPr lvl="1">
              <a:buNone/>
            </a:pPr>
            <a:endParaRPr lang="zh-CN" altLang="en-US" sz="1800"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dirty="0" smtClean="0"/>
              <a:t>ICE</a:t>
            </a:r>
            <a:r>
              <a:rPr lang="zh-CN" altLang="en-US" dirty="0" smtClean="0"/>
              <a:t>、</a:t>
            </a:r>
            <a:r>
              <a:rPr lang="en-US" altLang="zh-CN" dirty="0" smtClean="0"/>
              <a:t>STUN</a:t>
            </a:r>
            <a:r>
              <a:rPr lang="zh-CN" altLang="en-US" dirty="0" smtClean="0"/>
              <a:t>、</a:t>
            </a:r>
            <a:r>
              <a:rPr lang="en-US" altLang="zh-CN" dirty="0" smtClean="0"/>
              <a:t>TURN</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sz="2300" dirty="0"/>
              <a:t>了解</a:t>
            </a:r>
            <a:r>
              <a:rPr lang="en-US" altLang="zh-CN" sz="2300" dirty="0"/>
              <a:t>STUN</a:t>
            </a:r>
            <a:r>
              <a:rPr lang="zh-CN" altLang="en-US" sz="2300" dirty="0"/>
              <a:t>之前，我们</a:t>
            </a:r>
            <a:r>
              <a:rPr lang="zh-CN" altLang="en-US" sz="2300" dirty="0" smtClean="0"/>
              <a:t>需要先了解</a:t>
            </a:r>
            <a:r>
              <a:rPr lang="en-US" altLang="zh-CN" sz="2300" dirty="0" smtClean="0"/>
              <a:t>NAT</a:t>
            </a:r>
            <a:r>
              <a:rPr lang="zh-CN" altLang="en-US" sz="2300" dirty="0" smtClean="0"/>
              <a:t>，</a:t>
            </a:r>
            <a:r>
              <a:rPr lang="en-US" altLang="zh-CN" sz="2300" dirty="0" smtClean="0"/>
              <a:t>NAT</a:t>
            </a:r>
            <a:r>
              <a:rPr lang="zh-CN" altLang="en-US" sz="2300" dirty="0" smtClean="0"/>
              <a:t>（</a:t>
            </a:r>
            <a:r>
              <a:rPr lang="en-US" altLang="zh-CN" sz="2300" dirty="0" smtClean="0"/>
              <a:t>Network Address Translation</a:t>
            </a:r>
            <a:r>
              <a:rPr lang="zh-CN" altLang="en-US" sz="2300" dirty="0" smtClean="0"/>
              <a:t>，网络地址转换）不仅能解决</a:t>
            </a:r>
            <a:r>
              <a:rPr lang="en-US" altLang="zh-CN" sz="2300" dirty="0" smtClean="0"/>
              <a:t>IPv4</a:t>
            </a:r>
            <a:r>
              <a:rPr lang="zh-CN" altLang="en-US" sz="2300" dirty="0" smtClean="0"/>
              <a:t>的</a:t>
            </a:r>
            <a:r>
              <a:rPr lang="en-US" altLang="zh-CN" sz="2300" dirty="0" smtClean="0"/>
              <a:t>IP</a:t>
            </a:r>
            <a:r>
              <a:rPr lang="zh-CN" altLang="en-US" sz="2300" dirty="0" smtClean="0"/>
              <a:t>地址不足的问题，而且还能够有效地避免来自网络外部的攻击，隐藏并保护网络内部的计算机。</a:t>
            </a:r>
            <a:endParaRPr lang="en-US" altLang="zh-CN" sz="2300" dirty="0" smtClean="0"/>
          </a:p>
          <a:p>
            <a:pPr>
              <a:buNone/>
            </a:pPr>
            <a:r>
              <a:rPr lang="en-US" altLang="zh-CN" dirty="0" smtClean="0"/>
              <a:t>NAT</a:t>
            </a:r>
            <a:r>
              <a:rPr lang="zh-CN" altLang="en-US" dirty="0" smtClean="0"/>
              <a:t>的种类，</a:t>
            </a:r>
            <a:r>
              <a:rPr lang="en-US" altLang="zh-CN" dirty="0" smtClean="0"/>
              <a:t>NAT</a:t>
            </a:r>
            <a:r>
              <a:rPr lang="zh-CN" altLang="en-US" dirty="0"/>
              <a:t>对待</a:t>
            </a:r>
            <a:r>
              <a:rPr lang="en-US" altLang="zh-CN" dirty="0"/>
              <a:t>UDP</a:t>
            </a:r>
            <a:r>
              <a:rPr lang="zh-CN" altLang="en-US" dirty="0"/>
              <a:t>的实现方式有</a:t>
            </a:r>
            <a:r>
              <a:rPr lang="en-US" altLang="zh-CN" dirty="0"/>
              <a:t>4</a:t>
            </a:r>
            <a:r>
              <a:rPr lang="zh-CN" altLang="en-US" dirty="0"/>
              <a:t>种，分别如下：</a:t>
            </a:r>
          </a:p>
          <a:p>
            <a:r>
              <a:rPr lang="en-US" altLang="zh-CN" dirty="0"/>
              <a:t>1.    Full Cone NAT</a:t>
            </a:r>
          </a:p>
          <a:p>
            <a:pPr>
              <a:buNone/>
            </a:pPr>
            <a:r>
              <a:rPr lang="en-US" altLang="zh-CN" dirty="0" smtClean="0"/>
              <a:t>	</a:t>
            </a:r>
            <a:endParaRPr lang="zh-CN" altLang="en-US" dirty="0"/>
          </a:p>
          <a:p>
            <a:r>
              <a:rPr lang="en-US" altLang="zh-CN" dirty="0"/>
              <a:t>2.    Restricted Cone </a:t>
            </a:r>
            <a:r>
              <a:rPr lang="en-US" altLang="zh-CN" dirty="0" smtClean="0"/>
              <a:t>NAT</a:t>
            </a:r>
          </a:p>
          <a:p>
            <a:endParaRPr lang="en-US" altLang="zh-CN" dirty="0"/>
          </a:p>
          <a:p>
            <a:r>
              <a:rPr lang="en-US" altLang="zh-CN" dirty="0" smtClean="0"/>
              <a:t>3</a:t>
            </a:r>
            <a:r>
              <a:rPr lang="en-US" altLang="zh-CN" dirty="0"/>
              <a:t>.    Port Restricted Cone NAT</a:t>
            </a:r>
          </a:p>
          <a:p>
            <a:pPr>
              <a:buNone/>
            </a:pPr>
            <a:r>
              <a:rPr lang="en-US" altLang="zh-CN" dirty="0" smtClean="0"/>
              <a:t>	</a:t>
            </a:r>
            <a:endParaRPr lang="zh-CN" altLang="en-US" dirty="0"/>
          </a:p>
          <a:p>
            <a:r>
              <a:rPr lang="en-US" altLang="zh-CN" dirty="0"/>
              <a:t>4.    Symmetric NAT</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F:\yangjiajia\books\ICE\Nat 类型\full cone nat.jpg"/>
          <p:cNvPicPr>
            <a:picLocks noChangeAspect="1" noChangeArrowheads="1"/>
          </p:cNvPicPr>
          <p:nvPr/>
        </p:nvPicPr>
        <p:blipFill>
          <a:blip r:embed="rId2" cstate="print"/>
          <a:srcRect/>
          <a:stretch>
            <a:fillRect/>
          </a:stretch>
        </p:blipFill>
        <p:spPr bwMode="auto">
          <a:xfrm>
            <a:off x="0" y="1412776"/>
            <a:ext cx="9144000" cy="5472608"/>
          </a:xfrm>
          <a:prstGeom prst="rect">
            <a:avLst/>
          </a:prstGeom>
          <a:noFill/>
        </p:spPr>
      </p:pic>
      <p:sp>
        <p:nvSpPr>
          <p:cNvPr id="4" name="矩形 3"/>
          <p:cNvSpPr/>
          <p:nvPr/>
        </p:nvSpPr>
        <p:spPr>
          <a:xfrm>
            <a:off x="0" y="-27384"/>
            <a:ext cx="9144000" cy="1200329"/>
          </a:xfrm>
          <a:prstGeom prst="rect">
            <a:avLst/>
          </a:prstGeom>
        </p:spPr>
        <p:txBody>
          <a:bodyPr wrap="square">
            <a:spAutoFit/>
          </a:bodyPr>
          <a:lstStyle/>
          <a:p>
            <a:r>
              <a:rPr lang="en-US" altLang="zh-CN" dirty="0" smtClean="0"/>
              <a:t>1.    Full Cone NAT</a:t>
            </a:r>
          </a:p>
          <a:p>
            <a:pPr>
              <a:buNone/>
            </a:pPr>
            <a:r>
              <a:rPr lang="zh-CN" altLang="en-US" dirty="0" smtClean="0"/>
              <a:t>全锥形</a:t>
            </a:r>
            <a:r>
              <a:rPr lang="en-US" altLang="zh-CN" dirty="0" smtClean="0"/>
              <a:t>NAT</a:t>
            </a:r>
            <a:r>
              <a:rPr lang="zh-CN" altLang="en-US" dirty="0" smtClean="0"/>
              <a:t>，所有从同一个内网</a:t>
            </a:r>
            <a:r>
              <a:rPr lang="en-US" altLang="zh-CN" dirty="0" smtClean="0"/>
              <a:t>IP</a:t>
            </a:r>
            <a:r>
              <a:rPr lang="zh-CN" altLang="en-US" dirty="0" smtClean="0"/>
              <a:t>和端口号发送过来的请求都会被映射成同一个外网</a:t>
            </a:r>
            <a:r>
              <a:rPr lang="en-US" altLang="zh-CN" dirty="0" smtClean="0"/>
              <a:t>IP</a:t>
            </a:r>
            <a:r>
              <a:rPr lang="zh-CN" altLang="en-US" dirty="0" smtClean="0"/>
              <a:t>和端口号，并且任何一个外网主机都可以通过这个映射的外网</a:t>
            </a:r>
            <a:r>
              <a:rPr lang="en-US" altLang="zh-CN" dirty="0" smtClean="0"/>
              <a:t>IP</a:t>
            </a:r>
            <a:r>
              <a:rPr lang="zh-CN" altLang="en-US" dirty="0" smtClean="0"/>
              <a:t>和端口号向这台内网主机发送包。</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F:\yangjiajia\books\ICE\Nat 类型\restricted cone nat.jpg"/>
          <p:cNvPicPr>
            <a:picLocks noChangeAspect="1" noChangeArrowheads="1"/>
          </p:cNvPicPr>
          <p:nvPr/>
        </p:nvPicPr>
        <p:blipFill>
          <a:blip r:embed="rId2" cstate="print"/>
          <a:srcRect/>
          <a:stretch>
            <a:fillRect/>
          </a:stretch>
        </p:blipFill>
        <p:spPr bwMode="auto">
          <a:xfrm>
            <a:off x="0" y="1460628"/>
            <a:ext cx="9144000" cy="5424756"/>
          </a:xfrm>
          <a:prstGeom prst="rect">
            <a:avLst/>
          </a:prstGeom>
          <a:noFill/>
        </p:spPr>
      </p:pic>
      <p:sp>
        <p:nvSpPr>
          <p:cNvPr id="5" name="矩形 4"/>
          <p:cNvSpPr/>
          <p:nvPr/>
        </p:nvSpPr>
        <p:spPr>
          <a:xfrm>
            <a:off x="0" y="-27384"/>
            <a:ext cx="9144000" cy="1200329"/>
          </a:xfrm>
          <a:prstGeom prst="rect">
            <a:avLst/>
          </a:prstGeom>
        </p:spPr>
        <p:txBody>
          <a:bodyPr wrap="square">
            <a:spAutoFit/>
          </a:bodyPr>
          <a:lstStyle/>
          <a:p>
            <a:r>
              <a:rPr lang="en-US" altLang="zh-CN" dirty="0" smtClean="0"/>
              <a:t>2.    Restricted Cone NAT</a:t>
            </a:r>
          </a:p>
          <a:p>
            <a:pPr>
              <a:buNone/>
            </a:pPr>
            <a:r>
              <a:rPr lang="en-US" altLang="zh-CN" dirty="0" smtClean="0"/>
              <a:t>	</a:t>
            </a:r>
            <a:r>
              <a:rPr lang="zh-CN" altLang="en-US" dirty="0" smtClean="0"/>
              <a:t>限制锥形</a:t>
            </a:r>
            <a:r>
              <a:rPr lang="en-US" altLang="zh-CN" dirty="0" smtClean="0"/>
              <a:t>NAT</a:t>
            </a:r>
            <a:r>
              <a:rPr lang="zh-CN" altLang="en-US" dirty="0" smtClean="0"/>
              <a:t>，它也是所有从同一个内网</a:t>
            </a:r>
            <a:r>
              <a:rPr lang="en-US" altLang="zh-CN" dirty="0" smtClean="0"/>
              <a:t>IP</a:t>
            </a:r>
            <a:r>
              <a:rPr lang="zh-CN" altLang="en-US" dirty="0" smtClean="0"/>
              <a:t>和端口号发送过来的请求都会被映射成同一个外网</a:t>
            </a:r>
            <a:r>
              <a:rPr lang="en-US" altLang="zh-CN" dirty="0" smtClean="0"/>
              <a:t>IP</a:t>
            </a:r>
            <a:r>
              <a:rPr lang="zh-CN" altLang="en-US" dirty="0" smtClean="0"/>
              <a:t>和端口号。与完全锥形不同的是，外网主机只能够向先前已经向它发送过数据包的内网主机发送包。</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F:\yangjiajia\books\ICE\Nat 类型\port restricted cone nat.jpg"/>
          <p:cNvPicPr>
            <a:picLocks noChangeAspect="1" noChangeArrowheads="1"/>
          </p:cNvPicPr>
          <p:nvPr/>
        </p:nvPicPr>
        <p:blipFill>
          <a:blip r:embed="rId2" cstate="print"/>
          <a:srcRect/>
          <a:stretch>
            <a:fillRect/>
          </a:stretch>
        </p:blipFill>
        <p:spPr bwMode="auto">
          <a:xfrm>
            <a:off x="0" y="1484784"/>
            <a:ext cx="9144000" cy="5373216"/>
          </a:xfrm>
          <a:prstGeom prst="rect">
            <a:avLst/>
          </a:prstGeom>
          <a:noFill/>
        </p:spPr>
      </p:pic>
      <p:sp>
        <p:nvSpPr>
          <p:cNvPr id="5" name="矩形 4"/>
          <p:cNvSpPr/>
          <p:nvPr/>
        </p:nvSpPr>
        <p:spPr>
          <a:xfrm>
            <a:off x="0" y="-27384"/>
            <a:ext cx="9144000" cy="1200329"/>
          </a:xfrm>
          <a:prstGeom prst="rect">
            <a:avLst/>
          </a:prstGeom>
        </p:spPr>
        <p:txBody>
          <a:bodyPr wrap="square">
            <a:spAutoFit/>
          </a:bodyPr>
          <a:lstStyle/>
          <a:p>
            <a:r>
              <a:rPr lang="en-US" altLang="zh-CN" dirty="0" smtClean="0"/>
              <a:t>3.    Port Restricted Cone NAT</a:t>
            </a:r>
          </a:p>
          <a:p>
            <a:pPr>
              <a:buNone/>
            </a:pPr>
            <a:r>
              <a:rPr lang="en-US" altLang="zh-CN" dirty="0" smtClean="0"/>
              <a:t>	</a:t>
            </a:r>
            <a:r>
              <a:rPr lang="zh-CN" altLang="en-US" dirty="0" smtClean="0"/>
              <a:t>端口限制锥形</a:t>
            </a:r>
            <a:r>
              <a:rPr lang="en-US" altLang="zh-CN" dirty="0" smtClean="0"/>
              <a:t>NAT</a:t>
            </a:r>
            <a:r>
              <a:rPr lang="zh-CN" altLang="en-US" dirty="0" smtClean="0"/>
              <a:t>，与限制锥形</a:t>
            </a:r>
            <a:r>
              <a:rPr lang="en-US" altLang="zh-CN" dirty="0" smtClean="0"/>
              <a:t>NAT</a:t>
            </a:r>
            <a:r>
              <a:rPr lang="zh-CN" altLang="en-US" dirty="0" smtClean="0"/>
              <a:t>很相似，只不过它包括端口号。也就是说，一台</a:t>
            </a:r>
            <a:r>
              <a:rPr lang="en-US" altLang="zh-CN" dirty="0" smtClean="0"/>
              <a:t>IP</a:t>
            </a:r>
            <a:r>
              <a:rPr lang="zh-CN" altLang="en-US" dirty="0" smtClean="0"/>
              <a:t>地址</a:t>
            </a:r>
            <a:r>
              <a:rPr lang="en-US" altLang="zh-CN" dirty="0" smtClean="0"/>
              <a:t>X</a:t>
            </a:r>
            <a:r>
              <a:rPr lang="zh-CN" altLang="en-US" dirty="0" smtClean="0"/>
              <a:t>和端口</a:t>
            </a:r>
            <a:r>
              <a:rPr lang="en-US" altLang="zh-CN" dirty="0" smtClean="0"/>
              <a:t>P</a:t>
            </a:r>
            <a:r>
              <a:rPr lang="zh-CN" altLang="en-US" dirty="0" smtClean="0"/>
              <a:t>的外网主机想给内网主机发送包，必须是这台内网主机先前已经给这个</a:t>
            </a:r>
            <a:r>
              <a:rPr lang="en-US" altLang="zh-CN" dirty="0" smtClean="0"/>
              <a:t>IP</a:t>
            </a:r>
            <a:r>
              <a:rPr lang="zh-CN" altLang="en-US" dirty="0" smtClean="0"/>
              <a:t>地址</a:t>
            </a:r>
            <a:r>
              <a:rPr lang="en-US" altLang="zh-CN" dirty="0" smtClean="0"/>
              <a:t>X</a:t>
            </a:r>
            <a:r>
              <a:rPr lang="zh-CN" altLang="en-US" dirty="0" smtClean="0"/>
              <a:t>和端口</a:t>
            </a:r>
            <a:r>
              <a:rPr lang="en-US" altLang="zh-CN" dirty="0" smtClean="0"/>
              <a:t>P</a:t>
            </a:r>
            <a:r>
              <a:rPr lang="zh-CN" altLang="en-US" dirty="0" smtClean="0"/>
              <a:t>发送过数据包。</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yangjiajia\books\ICE\Nat 类型\symmetric nat.jpg"/>
          <p:cNvPicPr>
            <a:picLocks noChangeAspect="1" noChangeArrowheads="1"/>
          </p:cNvPicPr>
          <p:nvPr/>
        </p:nvPicPr>
        <p:blipFill>
          <a:blip r:embed="rId2" cstate="print"/>
          <a:srcRect/>
          <a:stretch>
            <a:fillRect/>
          </a:stretch>
        </p:blipFill>
        <p:spPr bwMode="auto">
          <a:xfrm>
            <a:off x="0" y="1628800"/>
            <a:ext cx="9144000" cy="5229200"/>
          </a:xfrm>
          <a:prstGeom prst="rect">
            <a:avLst/>
          </a:prstGeom>
          <a:noFill/>
        </p:spPr>
      </p:pic>
      <p:sp>
        <p:nvSpPr>
          <p:cNvPr id="5" name="矩形 4"/>
          <p:cNvSpPr/>
          <p:nvPr/>
        </p:nvSpPr>
        <p:spPr>
          <a:xfrm>
            <a:off x="0" y="-27384"/>
            <a:ext cx="9144000" cy="1477328"/>
          </a:xfrm>
          <a:prstGeom prst="rect">
            <a:avLst/>
          </a:prstGeom>
        </p:spPr>
        <p:txBody>
          <a:bodyPr wrap="square">
            <a:spAutoFit/>
          </a:bodyPr>
          <a:lstStyle/>
          <a:p>
            <a:r>
              <a:rPr lang="en-US" altLang="zh-CN" dirty="0" smtClean="0"/>
              <a:t>4.    Symmetric NAT</a:t>
            </a:r>
          </a:p>
          <a:p>
            <a:pPr>
              <a:buNone/>
            </a:pPr>
            <a:r>
              <a:rPr lang="en-US" altLang="zh-CN" dirty="0" smtClean="0"/>
              <a:t>	</a:t>
            </a:r>
            <a:r>
              <a:rPr lang="zh-CN" altLang="en-US" dirty="0" smtClean="0"/>
              <a:t>对称</a:t>
            </a:r>
            <a:r>
              <a:rPr lang="en-US" altLang="zh-CN" dirty="0" smtClean="0"/>
              <a:t>NAT</a:t>
            </a:r>
            <a:r>
              <a:rPr lang="zh-CN" altLang="en-US" dirty="0" smtClean="0"/>
              <a:t>，所有从同一个内网</a:t>
            </a:r>
            <a:r>
              <a:rPr lang="en-US" altLang="zh-CN" dirty="0" smtClean="0"/>
              <a:t>IP</a:t>
            </a:r>
            <a:r>
              <a:rPr lang="zh-CN" altLang="en-US" dirty="0" smtClean="0"/>
              <a:t>和端口号发送到一个特定的目的</a:t>
            </a:r>
            <a:r>
              <a:rPr lang="en-US" altLang="zh-CN" dirty="0" smtClean="0"/>
              <a:t>IP</a:t>
            </a:r>
            <a:r>
              <a:rPr lang="zh-CN" altLang="en-US" dirty="0" smtClean="0"/>
              <a:t>和端口号的请求，都会被映射到同一个</a:t>
            </a:r>
            <a:r>
              <a:rPr lang="en-US" altLang="zh-CN" dirty="0" smtClean="0"/>
              <a:t>IP</a:t>
            </a:r>
            <a:r>
              <a:rPr lang="zh-CN" altLang="en-US" dirty="0" smtClean="0"/>
              <a:t>和端口号。如果同一台主机使用相同的源地址和端口号发送包，但是发往不同的目的地，</a:t>
            </a:r>
            <a:r>
              <a:rPr lang="en-US" altLang="zh-CN" dirty="0" smtClean="0"/>
              <a:t>NAT</a:t>
            </a:r>
            <a:r>
              <a:rPr lang="zh-CN" altLang="en-US" dirty="0" smtClean="0"/>
              <a:t>将会使用不同的映射。此外，只有收到数据的外网主机才可以反过来向内网主机发送包。</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dirty="0" smtClean="0"/>
              <a:t>ICE</a:t>
            </a:r>
            <a:r>
              <a:rPr lang="zh-CN" altLang="en-US" dirty="0" smtClean="0"/>
              <a:t>、</a:t>
            </a:r>
            <a:r>
              <a:rPr lang="en-US" altLang="zh-CN" dirty="0" smtClean="0"/>
              <a:t>STUN</a:t>
            </a:r>
            <a:r>
              <a:rPr lang="zh-CN" altLang="en-US" dirty="0" smtClean="0"/>
              <a:t>、</a:t>
            </a:r>
            <a:r>
              <a:rPr lang="en-US" altLang="zh-CN" dirty="0" smtClean="0"/>
              <a:t>TURN</a:t>
            </a:r>
            <a:endParaRPr lang="zh-CN" altLang="en-US" dirty="0"/>
          </a:p>
        </p:txBody>
      </p:sp>
      <p:sp>
        <p:nvSpPr>
          <p:cNvPr id="3" name="内容占位符 2"/>
          <p:cNvSpPr>
            <a:spLocks noGrp="1"/>
          </p:cNvSpPr>
          <p:nvPr>
            <p:ph idx="1"/>
          </p:nvPr>
        </p:nvSpPr>
        <p:spPr>
          <a:xfrm>
            <a:off x="467544" y="4365104"/>
            <a:ext cx="8229600" cy="2160240"/>
          </a:xfrm>
        </p:spPr>
        <p:txBody>
          <a:bodyPr>
            <a:normAutofit fontScale="47500" lnSpcReduction="20000"/>
          </a:bodyPr>
          <a:lstStyle/>
          <a:p>
            <a:r>
              <a:rPr lang="zh-CN" altLang="en-US" dirty="0" smtClean="0"/>
              <a:t>通过前面对</a:t>
            </a:r>
            <a:r>
              <a:rPr lang="en-US" altLang="zh-CN" dirty="0" smtClean="0"/>
              <a:t>NAT</a:t>
            </a:r>
            <a:r>
              <a:rPr lang="zh-CN" altLang="en-US" dirty="0" smtClean="0"/>
              <a:t>的了解，在上面这图中可以看到，</a:t>
            </a:r>
            <a:r>
              <a:rPr lang="en-US" altLang="zh-CN" dirty="0" err="1" smtClean="0"/>
              <a:t>WebRTC</a:t>
            </a:r>
            <a:r>
              <a:rPr lang="zh-CN" altLang="en-US" dirty="0" smtClean="0"/>
              <a:t>通过 </a:t>
            </a:r>
            <a:r>
              <a:rPr lang="en-US" altLang="zh-CN" dirty="0" smtClean="0"/>
              <a:t>STUN server </a:t>
            </a:r>
            <a:r>
              <a:rPr lang="zh-CN" altLang="en-US" dirty="0" smtClean="0"/>
              <a:t>获得自己的外网</a:t>
            </a:r>
            <a:r>
              <a:rPr lang="en-US" altLang="zh-CN" dirty="0" smtClean="0"/>
              <a:t>IP</a:t>
            </a:r>
            <a:r>
              <a:rPr lang="zh-CN" altLang="en-US" dirty="0" smtClean="0"/>
              <a:t>和端口，然后通过信令服务器与远端的</a:t>
            </a:r>
            <a:r>
              <a:rPr lang="en-US" altLang="zh-CN" dirty="0" err="1" smtClean="0"/>
              <a:t>WebRTC</a:t>
            </a:r>
            <a:r>
              <a:rPr lang="zh-CN" altLang="en-US" dirty="0" smtClean="0"/>
              <a:t>交换网络信息。之后双方就可以偿试建立 </a:t>
            </a:r>
            <a:r>
              <a:rPr lang="en-US" altLang="zh-CN" dirty="0" smtClean="0"/>
              <a:t>P2P </a:t>
            </a:r>
            <a:r>
              <a:rPr lang="zh-CN" altLang="en-US" dirty="0" smtClean="0"/>
              <a:t>连接了。</a:t>
            </a:r>
          </a:p>
          <a:p>
            <a:r>
              <a:rPr lang="zh-CN" altLang="en-US" dirty="0" smtClean="0"/>
              <a:t>这就是我们通常所说的 </a:t>
            </a:r>
            <a:r>
              <a:rPr lang="en-US" altLang="zh-CN" dirty="0" smtClean="0"/>
              <a:t>P2P NAT </a:t>
            </a:r>
            <a:r>
              <a:rPr lang="zh-CN" altLang="en-US" dirty="0" smtClean="0"/>
              <a:t>穿透。在</a:t>
            </a:r>
            <a:r>
              <a:rPr lang="en-US" altLang="zh-CN" dirty="0" err="1" smtClean="0"/>
              <a:t>WebRTC</a:t>
            </a:r>
            <a:r>
              <a:rPr lang="zh-CN" altLang="en-US" dirty="0" smtClean="0"/>
              <a:t>内部会探测用户的 </a:t>
            </a:r>
            <a:r>
              <a:rPr lang="en-US" altLang="zh-CN" dirty="0" smtClean="0"/>
              <a:t>NAT </a:t>
            </a:r>
            <a:r>
              <a:rPr lang="zh-CN" altLang="en-US" dirty="0" smtClean="0"/>
              <a:t>类型，最终采用不同的方法进行 </a:t>
            </a:r>
            <a:r>
              <a:rPr lang="en-US" altLang="zh-CN" dirty="0" smtClean="0"/>
              <a:t>NAT </a:t>
            </a:r>
            <a:r>
              <a:rPr lang="zh-CN" altLang="en-US" dirty="0" smtClean="0"/>
              <a:t>穿越。不过，如果双方都是</a:t>
            </a:r>
            <a:r>
              <a:rPr lang="zh-CN" altLang="en-US" b="1" dirty="0" smtClean="0"/>
              <a:t>对称</a:t>
            </a:r>
            <a:r>
              <a:rPr lang="en-US" altLang="zh-CN" b="1" dirty="0" smtClean="0"/>
              <a:t>NAT</a:t>
            </a:r>
            <a:r>
              <a:rPr lang="zh-CN" altLang="en-US" dirty="0" smtClean="0"/>
              <a:t> 类型，是无法进行 </a:t>
            </a:r>
            <a:r>
              <a:rPr lang="en-US" altLang="zh-CN" dirty="0" smtClean="0"/>
              <a:t>P2P NAT </a:t>
            </a:r>
            <a:r>
              <a:rPr lang="zh-CN" altLang="en-US" dirty="0" smtClean="0"/>
              <a:t>穿越的，此时只能使用中继了。</a:t>
            </a:r>
          </a:p>
          <a:p>
            <a:r>
              <a:rPr lang="zh-CN" altLang="en-US" b="1" dirty="0" smtClean="0"/>
              <a:t>中继候选者</a:t>
            </a:r>
            <a:r>
              <a:rPr lang="zh-CN" altLang="en-US" dirty="0" smtClean="0"/>
              <a:t>，</a:t>
            </a:r>
            <a:r>
              <a:rPr lang="en-US" altLang="zh-CN" dirty="0" smtClean="0"/>
              <a:t>Relay server</a:t>
            </a:r>
            <a:r>
              <a:rPr lang="zh-CN" altLang="en-US" dirty="0" smtClean="0"/>
              <a:t>就是</a:t>
            </a:r>
            <a:r>
              <a:rPr lang="en-US" altLang="zh-CN" dirty="0" smtClean="0"/>
              <a:t>TURN</a:t>
            </a:r>
            <a:r>
              <a:rPr lang="zh-CN" altLang="en-US" dirty="0" smtClean="0"/>
              <a:t>服务器，中继服务器做为候选者，他为</a:t>
            </a:r>
            <a:r>
              <a:rPr lang="en-US" altLang="zh-CN" dirty="0" err="1" smtClean="0"/>
              <a:t>WebRTC</a:t>
            </a:r>
            <a:r>
              <a:rPr lang="zh-CN" altLang="en-US" dirty="0" smtClean="0"/>
              <a:t>提供</a:t>
            </a:r>
            <a:r>
              <a:rPr lang="en-US" altLang="zh-CN" dirty="0" smtClean="0"/>
              <a:t>IP</a:t>
            </a:r>
            <a:r>
              <a:rPr lang="zh-CN" altLang="en-US" dirty="0" smtClean="0"/>
              <a:t>地址与端口，即通过服务器中转媒体数据。当</a:t>
            </a:r>
            <a:r>
              <a:rPr lang="en-US" altLang="zh-CN" dirty="0" err="1" smtClean="0"/>
              <a:t>WebRTC</a:t>
            </a:r>
            <a:r>
              <a:rPr lang="zh-CN" altLang="en-US" dirty="0" smtClean="0"/>
              <a:t>客户端通信双方无法穿越 </a:t>
            </a:r>
            <a:r>
              <a:rPr lang="en-US" altLang="zh-CN" dirty="0" smtClean="0"/>
              <a:t>P2P NAT </a:t>
            </a:r>
            <a:r>
              <a:rPr lang="zh-CN" altLang="en-US" dirty="0" smtClean="0"/>
              <a:t>时，为了保证双方可以正常通讯，此时只能通过服务器中转来保证服务质量了；所以 </a:t>
            </a:r>
            <a:r>
              <a:rPr lang="zh-CN" altLang="en-US" b="1" dirty="0" smtClean="0"/>
              <a:t>中继候选者</a:t>
            </a:r>
            <a:r>
              <a:rPr lang="zh-CN" altLang="en-US" dirty="0" smtClean="0"/>
              <a:t>的优先级是最低的，只有上述两种候选者都无法进行连接时，才会使用它。</a:t>
            </a:r>
            <a:endParaRPr lang="en-US" altLang="zh-CN" dirty="0" smtClean="0"/>
          </a:p>
        </p:txBody>
      </p:sp>
      <p:pic>
        <p:nvPicPr>
          <p:cNvPr id="4097" name="Picture 1" descr="https://webrtc.org.cn/wp-content/uploads/2019/04/be430b75a7c0b76e1f1685daf656520754a99f94.png"/>
          <p:cNvPicPr>
            <a:picLocks noChangeAspect="1" noChangeArrowheads="1"/>
          </p:cNvPicPr>
          <p:nvPr/>
        </p:nvPicPr>
        <p:blipFill>
          <a:blip r:embed="rId2" cstate="print"/>
          <a:srcRect/>
          <a:stretch>
            <a:fillRect/>
          </a:stretch>
        </p:blipFill>
        <p:spPr bwMode="auto">
          <a:xfrm>
            <a:off x="2051720" y="1484784"/>
            <a:ext cx="4392488" cy="273872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828800"/>
          </a:xfrm>
        </p:spPr>
        <p:txBody>
          <a:bodyPr>
            <a:normAutofit fontScale="92500" lnSpcReduction="20000"/>
          </a:bodyPr>
          <a:lstStyle/>
          <a:p>
            <a:r>
              <a:rPr lang="zh-CN" altLang="en-US" dirty="0" smtClean="0"/>
              <a:t>在</a:t>
            </a:r>
            <a:r>
              <a:rPr lang="zh-CN" altLang="en-US" dirty="0" smtClean="0"/>
              <a:t>实际</a:t>
            </a:r>
            <a:r>
              <a:rPr lang="zh-CN" altLang="en-US" dirty="0" smtClean="0"/>
              <a:t>测试</a:t>
            </a:r>
            <a:r>
              <a:rPr lang="zh-CN" altLang="en-US" dirty="0" smtClean="0"/>
              <a:t>穿透结果如下：</a:t>
            </a:r>
            <a:endParaRPr lang="en-US" altLang="zh-CN" dirty="0" smtClean="0"/>
          </a:p>
          <a:p>
            <a:pPr>
              <a:buNone/>
            </a:pPr>
            <a:r>
              <a:rPr lang="en-US" altLang="zh-CN" dirty="0" smtClean="0"/>
              <a:t>S</a:t>
            </a:r>
            <a:r>
              <a:rPr lang="zh-CN" altLang="en-US" dirty="0" smtClean="0"/>
              <a:t>表示穿透功能。</a:t>
            </a:r>
            <a:endParaRPr lang="en-US" altLang="zh-CN" dirty="0" smtClean="0"/>
          </a:p>
          <a:p>
            <a:pPr>
              <a:buNone/>
            </a:pPr>
            <a:r>
              <a:rPr lang="en-US" altLang="zh-CN" dirty="0" smtClean="0"/>
              <a:t>F</a:t>
            </a:r>
            <a:r>
              <a:rPr lang="zh-CN" altLang="en-US" dirty="0" smtClean="0"/>
              <a:t>表示穿透失败，需要中继服务器</a:t>
            </a:r>
            <a:r>
              <a:rPr lang="en-US" altLang="zh-CN" dirty="0" smtClean="0"/>
              <a:t>TURN</a:t>
            </a:r>
            <a:r>
              <a:rPr lang="zh-CN" altLang="en-US" dirty="0" smtClean="0"/>
              <a:t>来辅助传输媒体数据。</a:t>
            </a:r>
            <a:endParaRPr lang="zh-CN" altLang="en-US" dirty="0"/>
          </a:p>
        </p:txBody>
      </p:sp>
      <p:sp>
        <p:nvSpPr>
          <p:cNvPr id="5" name="标题 1"/>
          <p:cNvSpPr txBox="1">
            <a:spLocks/>
          </p:cNvSpPr>
          <p:nvPr/>
        </p:nvSpPr>
        <p:spPr>
          <a:xfrm>
            <a:off x="458752" y="260648"/>
            <a:ext cx="8229600" cy="1143000"/>
          </a:xfrm>
          <a:prstGeom prst="rect">
            <a:avLst/>
          </a:prstGeom>
          <a:solidFill>
            <a:schemeClr val="accent2"/>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ICE</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a:t>
            </a: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STUN</a:t>
            </a: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a:t>
            </a: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TURN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ChangeAspect="1" noChangeArrowheads="1"/>
          </p:cNvPicPr>
          <p:nvPr/>
        </p:nvPicPr>
        <p:blipFill>
          <a:blip r:embed="rId2" cstate="print"/>
          <a:srcRect/>
          <a:stretch>
            <a:fillRect/>
          </a:stretch>
        </p:blipFill>
        <p:spPr bwMode="auto">
          <a:xfrm>
            <a:off x="838296" y="3573016"/>
            <a:ext cx="7046072" cy="266429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dirty="0" smtClean="0"/>
              <a:t>SDP</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在</a:t>
            </a:r>
            <a:r>
              <a:rPr lang="en-US" altLang="zh-CN" dirty="0" err="1" smtClean="0"/>
              <a:t>WebRTC</a:t>
            </a:r>
            <a:r>
              <a:rPr lang="zh-CN" altLang="en-US" dirty="0" smtClean="0"/>
              <a:t>中，媒体能力最终通过 </a:t>
            </a:r>
            <a:r>
              <a:rPr lang="en-US" altLang="zh-CN" dirty="0" smtClean="0"/>
              <a:t>SDP </a:t>
            </a:r>
            <a:r>
              <a:rPr lang="zh-CN" altLang="en-US" dirty="0" smtClean="0"/>
              <a:t>呈现。在传输媒体数据之前，首先要进行媒体能力协商，看双方都支持那些编码方式，支持哪些分辨率，支持哪些网络协议等</a:t>
            </a:r>
            <a:endParaRPr lang="en-US" altLang="zh-CN" dirty="0" smtClean="0"/>
          </a:p>
          <a:p>
            <a:r>
              <a:rPr lang="en-US" altLang="zh-CN" dirty="0" err="1" smtClean="0"/>
              <a:t>WebRTC</a:t>
            </a:r>
            <a:r>
              <a:rPr lang="zh-CN" altLang="en-US" dirty="0" smtClean="0"/>
              <a:t>使用</a:t>
            </a:r>
            <a:r>
              <a:rPr lang="en-US" altLang="zh-CN" dirty="0" smtClean="0"/>
              <a:t>SDP</a:t>
            </a:r>
            <a:r>
              <a:rPr lang="zh-CN" altLang="en-US" dirty="0" smtClean="0"/>
              <a:t>（</a:t>
            </a:r>
            <a:r>
              <a:rPr lang="en-US" altLang="zh-CN" dirty="0" smtClean="0"/>
              <a:t>Session Description Protocol</a:t>
            </a:r>
            <a:r>
              <a:rPr lang="zh-CN" altLang="en-US" dirty="0" smtClean="0"/>
              <a:t>，会话描述协议）描述端到端连接的参数。</a:t>
            </a:r>
            <a:br>
              <a:rPr lang="zh-CN" altLang="en-US" dirty="0" smtClean="0"/>
            </a:br>
            <a:r>
              <a:rPr lang="en-US" altLang="zh-CN" dirty="0" smtClean="0"/>
              <a:t>SDP</a:t>
            </a:r>
            <a:r>
              <a:rPr lang="zh-CN" altLang="en-US" dirty="0" smtClean="0"/>
              <a:t>不包含媒体本身的任何信息，仅用于描述</a:t>
            </a:r>
            <a:r>
              <a:rPr lang="en-US" altLang="zh-CN" dirty="0" smtClean="0"/>
              <a:t>"</a:t>
            </a:r>
            <a:r>
              <a:rPr lang="zh-CN" altLang="en-US" dirty="0" smtClean="0"/>
              <a:t>会话状况</a:t>
            </a:r>
            <a:r>
              <a:rPr lang="en-US" altLang="zh-CN" dirty="0" smtClean="0"/>
              <a:t>"</a:t>
            </a:r>
            <a:r>
              <a:rPr lang="zh-CN" altLang="en-US" dirty="0" smtClean="0"/>
              <a:t>，表现为一系列的连接属性：要交换的媒体类型（音频、视频及应用数据）、网络传输协议、使用的编解码器及其设置、带宽及其他元数据。</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688632"/>
          </a:xfrm>
        </p:spPr>
        <p:txBody>
          <a:bodyPr>
            <a:normAutofit fontScale="25000" lnSpcReduction="20000"/>
          </a:bodyPr>
          <a:lstStyle/>
          <a:p>
            <a:r>
              <a:rPr lang="en-US" altLang="zh-CN" sz="4000" dirty="0" smtClean="0"/>
              <a:t>m=audio 9 UDP/TLS/RTP/SAVPF 111 103 104 9 0 8 106 105 13 126</a:t>
            </a:r>
          </a:p>
          <a:p>
            <a:r>
              <a:rPr lang="en-US" altLang="zh-CN" sz="4000" dirty="0" smtClean="0"/>
              <a:t>//m=audio</a:t>
            </a:r>
            <a:r>
              <a:rPr lang="zh-CN" altLang="en-US" sz="4000" dirty="0" smtClean="0"/>
              <a:t>说明本会话包含音频，</a:t>
            </a:r>
            <a:r>
              <a:rPr lang="en-US" altLang="zh-CN" sz="4000" dirty="0" smtClean="0"/>
              <a:t>9</a:t>
            </a:r>
            <a:r>
              <a:rPr lang="zh-CN" altLang="en-US" sz="4000" dirty="0" smtClean="0"/>
              <a:t>代表音频使用端口</a:t>
            </a:r>
            <a:r>
              <a:rPr lang="en-US" altLang="zh-CN" sz="4000" dirty="0" smtClean="0"/>
              <a:t>9</a:t>
            </a:r>
            <a:r>
              <a:rPr lang="zh-CN" altLang="en-US" sz="4000" dirty="0" smtClean="0"/>
              <a:t>来传输，但是在</a:t>
            </a:r>
            <a:r>
              <a:rPr lang="en-US" altLang="zh-CN" sz="4000" dirty="0" err="1" smtClean="0"/>
              <a:t>webrtc</a:t>
            </a:r>
            <a:r>
              <a:rPr lang="zh-CN" altLang="en-US" sz="4000" dirty="0" smtClean="0"/>
              <a:t>中一现在一般不使用，如果设置为</a:t>
            </a:r>
            <a:r>
              <a:rPr lang="en-US" altLang="zh-CN" sz="4000" dirty="0" smtClean="0"/>
              <a:t>0</a:t>
            </a:r>
            <a:r>
              <a:rPr lang="zh-CN" altLang="en-US" sz="4000" dirty="0" smtClean="0"/>
              <a:t>，代表不</a:t>
            </a:r>
          </a:p>
          <a:p>
            <a:r>
              <a:rPr lang="en-US" altLang="zh-CN" sz="4000" dirty="0" smtClean="0"/>
              <a:t>//</a:t>
            </a:r>
            <a:r>
              <a:rPr lang="zh-CN" altLang="en-US" sz="4000" dirty="0" smtClean="0"/>
              <a:t>传输音频</a:t>
            </a:r>
            <a:r>
              <a:rPr lang="en-US" altLang="zh-CN" sz="4000" dirty="0" smtClean="0"/>
              <a:t>,UDP/TLS/RTP/SAVPF</a:t>
            </a:r>
            <a:r>
              <a:rPr lang="zh-CN" altLang="en-US" sz="4000" dirty="0" smtClean="0"/>
              <a:t>是表示用户来传输音频支持的协议，</a:t>
            </a:r>
            <a:r>
              <a:rPr lang="en-US" altLang="zh-CN" sz="4000" dirty="0" err="1" smtClean="0"/>
              <a:t>udp</a:t>
            </a:r>
            <a:r>
              <a:rPr lang="zh-CN" altLang="en-US" sz="4000" dirty="0" smtClean="0"/>
              <a:t>，</a:t>
            </a:r>
            <a:r>
              <a:rPr lang="en-US" altLang="zh-CN" sz="4000" dirty="0" err="1" smtClean="0"/>
              <a:t>tls,rtp</a:t>
            </a:r>
            <a:r>
              <a:rPr lang="zh-CN" altLang="en-US" sz="4000" dirty="0" smtClean="0"/>
              <a:t>代表使用</a:t>
            </a:r>
            <a:r>
              <a:rPr lang="en-US" altLang="zh-CN" sz="4000" dirty="0" err="1" smtClean="0"/>
              <a:t>udp</a:t>
            </a:r>
            <a:r>
              <a:rPr lang="zh-CN" altLang="en-US" sz="4000" dirty="0" smtClean="0"/>
              <a:t>来传输</a:t>
            </a:r>
            <a:r>
              <a:rPr lang="en-US" altLang="zh-CN" sz="4000" dirty="0" err="1" smtClean="0"/>
              <a:t>rtp</a:t>
            </a:r>
            <a:r>
              <a:rPr lang="zh-CN" altLang="en-US" sz="4000" dirty="0" smtClean="0"/>
              <a:t>包，并使用</a:t>
            </a:r>
            <a:r>
              <a:rPr lang="en-US" altLang="zh-CN" sz="4000" dirty="0" err="1" smtClean="0"/>
              <a:t>tls</a:t>
            </a:r>
            <a:r>
              <a:rPr lang="zh-CN" altLang="en-US" sz="4000" dirty="0" smtClean="0"/>
              <a:t>加密</a:t>
            </a:r>
          </a:p>
          <a:p>
            <a:r>
              <a:rPr lang="en-US" altLang="zh-CN" sz="4000" dirty="0" smtClean="0"/>
              <a:t>//SAVPF</a:t>
            </a:r>
            <a:r>
              <a:rPr lang="zh-CN" altLang="en-US" sz="4000" dirty="0" smtClean="0"/>
              <a:t>代表使用</a:t>
            </a:r>
            <a:r>
              <a:rPr lang="en-US" altLang="zh-CN" sz="4000" dirty="0" err="1" smtClean="0"/>
              <a:t>srtcp</a:t>
            </a:r>
            <a:r>
              <a:rPr lang="zh-CN" altLang="en-US" sz="4000" dirty="0" smtClean="0"/>
              <a:t>的反馈机制来控制通信过程</a:t>
            </a:r>
            <a:r>
              <a:rPr lang="en-US" altLang="zh-CN" sz="4000" dirty="0" smtClean="0"/>
              <a:t>,</a:t>
            </a:r>
            <a:r>
              <a:rPr lang="zh-CN" altLang="en-US" sz="4000" dirty="0" smtClean="0"/>
              <a:t>后面</a:t>
            </a:r>
            <a:r>
              <a:rPr lang="en-US" altLang="zh-CN" sz="4000" dirty="0" smtClean="0"/>
              <a:t>111 103 104 9 0 8 106 105 13 126</a:t>
            </a:r>
            <a:r>
              <a:rPr lang="zh-CN" altLang="en-US" sz="4000" dirty="0" smtClean="0"/>
              <a:t>表示本会话音频支持的编码，后面几行会有详细补充说明</a:t>
            </a:r>
          </a:p>
          <a:p>
            <a:r>
              <a:rPr lang="en-US" altLang="zh-CN" sz="4000" dirty="0" smtClean="0"/>
              <a:t>c=IN IP4 0.0.0.0     	//</a:t>
            </a:r>
            <a:r>
              <a:rPr lang="zh-CN" altLang="en-US" sz="4000" dirty="0" smtClean="0"/>
              <a:t>这一行表示你要用来接收或者发送音频使用的</a:t>
            </a:r>
            <a:r>
              <a:rPr lang="en-US" altLang="zh-CN" sz="4000" dirty="0" smtClean="0"/>
              <a:t>IP</a:t>
            </a:r>
            <a:r>
              <a:rPr lang="zh-CN" altLang="en-US" sz="4000" dirty="0" smtClean="0"/>
              <a:t>地址，</a:t>
            </a:r>
            <a:r>
              <a:rPr lang="en-US" altLang="zh-CN" sz="4000" dirty="0" err="1" smtClean="0"/>
              <a:t>webrtc</a:t>
            </a:r>
            <a:r>
              <a:rPr lang="zh-CN" altLang="en-US" sz="4000" dirty="0" smtClean="0"/>
              <a:t>使用</a:t>
            </a:r>
            <a:r>
              <a:rPr lang="en-US" altLang="zh-CN" sz="4000" dirty="0" smtClean="0"/>
              <a:t>ice</a:t>
            </a:r>
            <a:r>
              <a:rPr lang="zh-CN" altLang="en-US" sz="4000" dirty="0" smtClean="0"/>
              <a:t>传输，不使用这个地址</a:t>
            </a:r>
          </a:p>
          <a:p>
            <a:r>
              <a:rPr lang="en-US" altLang="zh-CN" sz="4000" dirty="0" smtClean="0"/>
              <a:t>a=rtcp:9 IN IP4 0.0.0.0	//</a:t>
            </a:r>
            <a:r>
              <a:rPr lang="zh-CN" altLang="en-US" sz="4000" dirty="0" smtClean="0"/>
              <a:t>用来传输</a:t>
            </a:r>
            <a:r>
              <a:rPr lang="en-US" altLang="zh-CN" sz="4000" dirty="0" err="1" smtClean="0"/>
              <a:t>rtcp</a:t>
            </a:r>
            <a:r>
              <a:rPr lang="zh-CN" altLang="en-US" sz="4000" dirty="0" smtClean="0"/>
              <a:t>地地址和端口，</a:t>
            </a:r>
            <a:r>
              <a:rPr lang="en-US" altLang="zh-CN" sz="4000" dirty="0" err="1" smtClean="0"/>
              <a:t>webrtc</a:t>
            </a:r>
            <a:r>
              <a:rPr lang="zh-CN" altLang="en-US" sz="4000" dirty="0" smtClean="0"/>
              <a:t>中不使用</a:t>
            </a:r>
          </a:p>
          <a:p>
            <a:r>
              <a:rPr lang="en-US" altLang="zh-CN" sz="4000" dirty="0" smtClean="0"/>
              <a:t>a=ice-</a:t>
            </a:r>
            <a:r>
              <a:rPr lang="en-US" altLang="zh-CN" sz="4000" dirty="0" err="1" smtClean="0"/>
              <a:t>ufrag:khLS</a:t>
            </a:r>
            <a:endParaRPr lang="en-US" altLang="zh-CN" sz="4000" dirty="0" smtClean="0"/>
          </a:p>
          <a:p>
            <a:r>
              <a:rPr lang="en-US" altLang="zh-CN" sz="4000" dirty="0" smtClean="0"/>
              <a:t>a=ice-pwd:cxLzteJaJBou3DspNaPsJhlQ</a:t>
            </a:r>
          </a:p>
          <a:p>
            <a:r>
              <a:rPr lang="en-US" altLang="zh-CN" sz="4000" dirty="0" smtClean="0"/>
              <a:t>//</a:t>
            </a:r>
            <a:r>
              <a:rPr lang="zh-CN" altLang="en-US" sz="4000" dirty="0" smtClean="0"/>
              <a:t>以上两行是</a:t>
            </a:r>
            <a:r>
              <a:rPr lang="en-US" altLang="zh-CN" sz="4000" dirty="0" smtClean="0"/>
              <a:t>ice</a:t>
            </a:r>
            <a:r>
              <a:rPr lang="zh-CN" altLang="en-US" sz="4000" dirty="0" smtClean="0"/>
              <a:t>协商过程中的安全验证信息</a:t>
            </a:r>
          </a:p>
          <a:p>
            <a:r>
              <a:rPr lang="en-US" altLang="zh-CN" sz="4000" dirty="0" smtClean="0"/>
              <a:t>a=fingerprint:sha-256 FA:14:42:3B:C7:97:1B:E8:AE:0C2:71:03:05:05:16:8F:B9:C7:98:E9:60:43:4B:5B:2C:28:EE:5C:8F3:17</a:t>
            </a:r>
          </a:p>
          <a:p>
            <a:r>
              <a:rPr lang="en-US" altLang="zh-CN" sz="4000" dirty="0" smtClean="0"/>
              <a:t>//</a:t>
            </a:r>
            <a:r>
              <a:rPr lang="zh-CN" altLang="en-US" sz="4000" dirty="0" smtClean="0"/>
              <a:t>以上这行是</a:t>
            </a:r>
            <a:r>
              <a:rPr lang="en-US" altLang="zh-CN" sz="4000" dirty="0" err="1" smtClean="0"/>
              <a:t>dtls</a:t>
            </a:r>
            <a:r>
              <a:rPr lang="zh-CN" altLang="en-US" sz="4000" dirty="0" smtClean="0"/>
              <a:t>协商过程中需要的认证信息</a:t>
            </a:r>
          </a:p>
          <a:p>
            <a:r>
              <a:rPr lang="en-US" altLang="zh-CN" sz="4000" dirty="0" smtClean="0"/>
              <a:t>a=</a:t>
            </a:r>
            <a:r>
              <a:rPr lang="en-US" altLang="zh-CN" sz="4000" dirty="0" err="1" smtClean="0"/>
              <a:t>setup:actpass</a:t>
            </a:r>
            <a:endParaRPr lang="en-US" altLang="zh-CN" sz="4000" dirty="0" smtClean="0"/>
          </a:p>
          <a:p>
            <a:r>
              <a:rPr lang="en-US" altLang="zh-CN" sz="4000" dirty="0" smtClean="0"/>
              <a:t>//</a:t>
            </a:r>
            <a:r>
              <a:rPr lang="zh-CN" altLang="en-US" sz="4000" dirty="0" smtClean="0"/>
              <a:t>以上这行代表本客户端在</a:t>
            </a:r>
            <a:r>
              <a:rPr lang="en-US" altLang="zh-CN" sz="4000" dirty="0" err="1" smtClean="0"/>
              <a:t>dtls</a:t>
            </a:r>
            <a:r>
              <a:rPr lang="zh-CN" altLang="en-US" sz="4000" dirty="0" smtClean="0"/>
              <a:t>协商过程中，可以做客户端也可以做</a:t>
            </a:r>
            <a:r>
              <a:rPr lang="zh-CN" altLang="en-US" sz="4000" smtClean="0"/>
              <a:t>服务端</a:t>
            </a:r>
            <a:endParaRPr lang="en-US" altLang="zh-CN" sz="4000" dirty="0" smtClean="0"/>
          </a:p>
          <a:p>
            <a:r>
              <a:rPr lang="en-US" altLang="zh-CN" sz="4000" dirty="0" smtClean="0"/>
              <a:t>a=mid:audio</a:t>
            </a:r>
          </a:p>
          <a:p>
            <a:r>
              <a:rPr lang="en-US" altLang="zh-CN" sz="4000" dirty="0" smtClean="0"/>
              <a:t>//</a:t>
            </a:r>
            <a:r>
              <a:rPr lang="zh-CN" altLang="en-US" sz="4000" dirty="0" smtClean="0"/>
              <a:t>这一行中用到的媒体标识</a:t>
            </a:r>
          </a:p>
          <a:p>
            <a:r>
              <a:rPr lang="en-US" altLang="zh-CN" sz="4000" dirty="0" smtClean="0"/>
              <a:t>a=extmap:1 </a:t>
            </a:r>
            <a:r>
              <a:rPr lang="en-US" altLang="zh-CN" sz="4000" dirty="0" err="1" smtClean="0"/>
              <a:t>urn:ietf:params:rtp-hdrext:ssrc-audio-level</a:t>
            </a:r>
            <a:endParaRPr lang="en-US" altLang="zh-CN" sz="4000" dirty="0" smtClean="0"/>
          </a:p>
          <a:p>
            <a:r>
              <a:rPr lang="en-US" altLang="zh-CN" sz="4000" dirty="0" smtClean="0"/>
              <a:t>//</a:t>
            </a:r>
            <a:r>
              <a:rPr lang="zh-CN" altLang="en-US" sz="4000" dirty="0" smtClean="0"/>
              <a:t>上一行指出我要在</a:t>
            </a:r>
            <a:r>
              <a:rPr lang="en-US" altLang="zh-CN" sz="4000" dirty="0" err="1" smtClean="0"/>
              <a:t>rtp</a:t>
            </a:r>
            <a:r>
              <a:rPr lang="zh-CN" altLang="en-US" sz="4000" dirty="0" smtClean="0"/>
              <a:t>头部中加入音量信息</a:t>
            </a:r>
            <a:endParaRPr lang="en-US" altLang="zh-CN" sz="4000" dirty="0" smtClean="0"/>
          </a:p>
          <a:p>
            <a:r>
              <a:rPr lang="en-US" altLang="zh-CN" sz="4000" dirty="0" smtClean="0"/>
              <a:t>a=</a:t>
            </a:r>
            <a:r>
              <a:rPr lang="en-US" altLang="zh-CN" sz="4000" dirty="0" err="1" smtClean="0"/>
              <a:t>sendrecv</a:t>
            </a:r>
            <a:endParaRPr lang="en-US" altLang="zh-CN" sz="4000" dirty="0" smtClean="0"/>
          </a:p>
          <a:p>
            <a:r>
              <a:rPr lang="en-US" altLang="zh-CN" sz="4000" dirty="0" smtClean="0"/>
              <a:t>//</a:t>
            </a:r>
            <a:r>
              <a:rPr lang="zh-CN" altLang="en-US" sz="4000" dirty="0" smtClean="0"/>
              <a:t>上一行指出我是双向通信，另外几种类型是</a:t>
            </a:r>
            <a:r>
              <a:rPr lang="en-US" altLang="zh-CN" sz="4000" dirty="0" err="1" smtClean="0"/>
              <a:t>recvonly,sendonly,inactive</a:t>
            </a:r>
            <a:endParaRPr lang="en-US" altLang="zh-CN" sz="4000" dirty="0" smtClean="0"/>
          </a:p>
          <a:p>
            <a:r>
              <a:rPr lang="en-US" altLang="zh-CN" sz="4000" dirty="0" smtClean="0"/>
              <a:t>a=</a:t>
            </a:r>
            <a:r>
              <a:rPr lang="en-US" altLang="zh-CN" sz="4000" dirty="0" err="1" smtClean="0"/>
              <a:t>rtcp-mux</a:t>
            </a:r>
            <a:endParaRPr lang="en-US" altLang="zh-CN" sz="4000" dirty="0" smtClean="0"/>
          </a:p>
          <a:p>
            <a:r>
              <a:rPr lang="en-US" altLang="zh-CN" sz="4000" dirty="0" smtClean="0"/>
              <a:t>//</a:t>
            </a:r>
            <a:r>
              <a:rPr lang="zh-CN" altLang="en-US" sz="4000" dirty="0" smtClean="0"/>
              <a:t>上一行指出</a:t>
            </a:r>
            <a:r>
              <a:rPr lang="en-US" altLang="zh-CN" sz="4000" dirty="0" err="1" smtClean="0"/>
              <a:t>rtp,rtcp</a:t>
            </a:r>
            <a:r>
              <a:rPr lang="zh-CN" altLang="en-US" sz="4000" dirty="0" smtClean="0"/>
              <a:t>包使用同一个端口来传输</a:t>
            </a:r>
          </a:p>
          <a:p>
            <a:r>
              <a:rPr lang="en-US" altLang="zh-CN" sz="4000" dirty="0" smtClean="0"/>
              <a:t>//</a:t>
            </a:r>
            <a:r>
              <a:rPr lang="zh-CN" altLang="en-US" sz="4000" dirty="0" smtClean="0"/>
              <a:t>下面几行都是对</a:t>
            </a:r>
            <a:r>
              <a:rPr lang="en-US" altLang="zh-CN" sz="4000" dirty="0" smtClean="0"/>
              <a:t>m=audio</a:t>
            </a:r>
            <a:r>
              <a:rPr lang="zh-CN" altLang="en-US" sz="4000" dirty="0" smtClean="0"/>
              <a:t>这一行的媒体编码补充说明，指出了编码器采用的编号，采样率，声道等</a:t>
            </a:r>
          </a:p>
          <a:p>
            <a:r>
              <a:rPr lang="en-US" altLang="zh-CN" sz="4000" dirty="0" smtClean="0"/>
              <a:t>a=rtpmap:111 opus/48000/2</a:t>
            </a:r>
          </a:p>
          <a:p>
            <a:r>
              <a:rPr lang="en-US" altLang="zh-CN" sz="4000" dirty="0" smtClean="0"/>
              <a:t>a=rtcp-fb:111 transport-cc</a:t>
            </a:r>
          </a:p>
          <a:p>
            <a:r>
              <a:rPr lang="en-US" altLang="zh-CN" sz="4000" dirty="0" smtClean="0"/>
              <a:t>//</a:t>
            </a:r>
            <a:r>
              <a:rPr lang="zh-CN" altLang="en-US" sz="4000" dirty="0" smtClean="0"/>
              <a:t>以上这行说明</a:t>
            </a:r>
            <a:r>
              <a:rPr lang="en-US" altLang="zh-CN" sz="4000" dirty="0" smtClean="0"/>
              <a:t>opus</a:t>
            </a:r>
            <a:r>
              <a:rPr lang="zh-CN" altLang="en-US" sz="4000" dirty="0" smtClean="0"/>
              <a:t>编码支持使用</a:t>
            </a:r>
            <a:r>
              <a:rPr lang="en-US" altLang="zh-CN" sz="4000" dirty="0" err="1" smtClean="0"/>
              <a:t>rtcp</a:t>
            </a:r>
            <a:r>
              <a:rPr lang="zh-CN" altLang="en-US" sz="4000" dirty="0" smtClean="0"/>
              <a:t>来控制拥塞</a:t>
            </a:r>
            <a:endParaRPr lang="en-US" altLang="zh-CN" sz="4000" dirty="0" smtClean="0"/>
          </a:p>
          <a:p>
            <a:r>
              <a:rPr lang="en-US" altLang="zh-CN" sz="4000" dirty="0" smtClean="0"/>
              <a:t>a=fmtp:111 </a:t>
            </a:r>
            <a:r>
              <a:rPr lang="en-US" altLang="zh-CN" sz="4000" dirty="0" err="1" smtClean="0"/>
              <a:t>minptime</a:t>
            </a:r>
            <a:r>
              <a:rPr lang="en-US" altLang="zh-CN" sz="4000" dirty="0" smtClean="0"/>
              <a:t>=10;useinbandfec=1</a:t>
            </a:r>
          </a:p>
          <a:p>
            <a:r>
              <a:rPr lang="en-US" altLang="zh-CN" sz="4000" dirty="0" smtClean="0"/>
              <a:t>//</a:t>
            </a:r>
            <a:r>
              <a:rPr lang="zh-CN" altLang="en-US" sz="4000" dirty="0" smtClean="0"/>
              <a:t>对</a:t>
            </a:r>
            <a:r>
              <a:rPr lang="en-US" altLang="zh-CN" sz="4000" dirty="0" smtClean="0"/>
              <a:t>opus</a:t>
            </a:r>
            <a:r>
              <a:rPr lang="zh-CN" altLang="en-US" sz="4000" dirty="0" smtClean="0"/>
              <a:t>编码可选的补充说明</a:t>
            </a:r>
            <a:r>
              <a:rPr lang="en-US" altLang="zh-CN" sz="4000" dirty="0" smtClean="0"/>
              <a:t>,</a:t>
            </a:r>
            <a:r>
              <a:rPr lang="en-US" altLang="zh-CN" sz="4000" dirty="0" err="1" smtClean="0"/>
              <a:t>minptime</a:t>
            </a:r>
            <a:r>
              <a:rPr lang="zh-CN" altLang="en-US" sz="4000" dirty="0" smtClean="0"/>
              <a:t>代表最小打包时长是</a:t>
            </a:r>
            <a:r>
              <a:rPr lang="en-US" altLang="zh-CN" sz="4000" dirty="0" smtClean="0"/>
              <a:t>10ms</a:t>
            </a:r>
            <a:r>
              <a:rPr lang="zh-CN" altLang="en-US" sz="4000" dirty="0" smtClean="0"/>
              <a:t>，</a:t>
            </a:r>
            <a:r>
              <a:rPr lang="en-US" altLang="zh-CN" sz="4000" dirty="0" err="1" smtClean="0"/>
              <a:t>useinbandfec</a:t>
            </a:r>
            <a:r>
              <a:rPr lang="en-US" altLang="zh-CN" sz="4000" dirty="0" smtClean="0"/>
              <a:t>=1</a:t>
            </a:r>
            <a:r>
              <a:rPr lang="zh-CN" altLang="en-US" sz="4000" dirty="0" smtClean="0"/>
              <a:t>代表使用</a:t>
            </a:r>
            <a:r>
              <a:rPr lang="en-US" altLang="zh-CN" sz="4000" dirty="0" smtClean="0"/>
              <a:t>opus</a:t>
            </a:r>
            <a:r>
              <a:rPr lang="zh-CN" altLang="en-US" sz="4000" dirty="0" smtClean="0"/>
              <a:t>编码内置</a:t>
            </a:r>
            <a:r>
              <a:rPr lang="en-US" altLang="zh-CN" sz="4000" dirty="0" err="1" smtClean="0"/>
              <a:t>fec</a:t>
            </a:r>
            <a:r>
              <a:rPr lang="zh-CN" altLang="en-US" sz="4000" dirty="0" smtClean="0"/>
              <a:t>特性</a:t>
            </a:r>
          </a:p>
          <a:p>
            <a:r>
              <a:rPr lang="en-US" altLang="zh-CN" sz="4000" dirty="0" smtClean="0"/>
              <a:t>a=rtpmap:103 ISAC/16000</a:t>
            </a:r>
          </a:p>
          <a:p>
            <a:r>
              <a:rPr lang="en-US" altLang="zh-CN" sz="4000" dirty="0" smtClean="0"/>
              <a:t>a=rtpmap:104 ISAC/32000</a:t>
            </a:r>
          </a:p>
          <a:p>
            <a:r>
              <a:rPr lang="en-US" altLang="zh-CN" sz="4000" dirty="0" smtClean="0"/>
              <a:t>a=rtpmap:9 G722/8000</a:t>
            </a:r>
          </a:p>
          <a:p>
            <a:r>
              <a:rPr lang="en-US" altLang="zh-CN" sz="4000" dirty="0" smtClean="0"/>
              <a:t>a=rtpmap:0 PCMU/8000</a:t>
            </a:r>
          </a:p>
          <a:p>
            <a:r>
              <a:rPr lang="en-US" altLang="zh-CN" sz="4000" dirty="0" smtClean="0"/>
              <a:t>a=rtpmap:8 PCMA/8000</a:t>
            </a:r>
          </a:p>
          <a:p>
            <a:r>
              <a:rPr lang="en-US" altLang="zh-CN" sz="4000" dirty="0" smtClean="0"/>
              <a:t>a=rtpmap:106 CN/32000</a:t>
            </a:r>
          </a:p>
          <a:p>
            <a:r>
              <a:rPr lang="en-US" altLang="zh-CN" sz="4000" dirty="0" smtClean="0"/>
              <a:t>a=rtpmap:105 CN/16000</a:t>
            </a:r>
          </a:p>
          <a:p>
            <a:r>
              <a:rPr lang="en-US" altLang="zh-CN" sz="4000" dirty="0" smtClean="0"/>
              <a:t>a=rtpmap:13 CN/8000</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a:t>
            </a:r>
            <a:r>
              <a:rPr lang="en-US" altLang="zh-CN" dirty="0" err="1" smtClean="0"/>
              <a:t>WebRTC</a:t>
            </a:r>
            <a:r>
              <a:rPr lang="zh-CN" altLang="en-US" dirty="0" smtClean="0"/>
              <a:t>框架</a:t>
            </a:r>
            <a:endParaRPr lang="en-US" altLang="zh-CN" dirty="0" smtClean="0"/>
          </a:p>
          <a:p>
            <a:r>
              <a:rPr lang="en-US" altLang="zh-CN" dirty="0" smtClean="0"/>
              <a:t>2</a:t>
            </a:r>
            <a:r>
              <a:rPr lang="zh-CN" altLang="en-US" dirty="0" smtClean="0"/>
              <a:t>、</a:t>
            </a:r>
            <a:r>
              <a:rPr lang="en-US" altLang="zh-CN" dirty="0" err="1" smtClean="0"/>
              <a:t>WebRTC</a:t>
            </a:r>
            <a:r>
              <a:rPr lang="zh-CN" altLang="en-US" dirty="0" smtClean="0"/>
              <a:t>数据</a:t>
            </a:r>
            <a:r>
              <a:rPr lang="zh-CN" altLang="en-US" dirty="0" smtClean="0"/>
              <a:t>流水线</a:t>
            </a:r>
            <a:endParaRPr lang="en-US" altLang="zh-CN" dirty="0" smtClean="0"/>
          </a:p>
          <a:p>
            <a:r>
              <a:rPr lang="en-US" altLang="zh-CN" dirty="0" smtClean="0"/>
              <a:t>3</a:t>
            </a:r>
            <a:r>
              <a:rPr lang="zh-CN" altLang="en-US" dirty="0" smtClean="0"/>
              <a:t>、</a:t>
            </a:r>
            <a:r>
              <a:rPr lang="en-US" altLang="zh-CN" dirty="0" smtClean="0"/>
              <a:t>ICE</a:t>
            </a:r>
            <a:r>
              <a:rPr lang="zh-CN" altLang="en-US" dirty="0" smtClean="0"/>
              <a:t>、</a:t>
            </a:r>
            <a:r>
              <a:rPr lang="en-US" altLang="zh-CN" dirty="0" smtClean="0"/>
              <a:t>STUN</a:t>
            </a:r>
            <a:r>
              <a:rPr lang="zh-CN" altLang="en-US" dirty="0" smtClean="0"/>
              <a:t>、</a:t>
            </a:r>
            <a:r>
              <a:rPr lang="en-US" altLang="zh-CN" dirty="0" smtClean="0"/>
              <a:t>TURN</a:t>
            </a:r>
          </a:p>
          <a:p>
            <a:r>
              <a:rPr lang="en-US" altLang="zh-CN" dirty="0" smtClean="0"/>
              <a:t>4</a:t>
            </a:r>
            <a:r>
              <a:rPr lang="zh-CN" altLang="en-US" dirty="0" smtClean="0"/>
              <a:t>、</a:t>
            </a:r>
            <a:r>
              <a:rPr lang="en-US" altLang="zh-CN" dirty="0" smtClean="0"/>
              <a:t>SDP</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err="1"/>
              <a:t>WebRTC</a:t>
            </a:r>
            <a:r>
              <a:rPr lang="zh-CN" altLang="en-US" dirty="0"/>
              <a:t>，名称源自网页实时通信（</a:t>
            </a:r>
            <a:r>
              <a:rPr lang="en-US" altLang="zh-CN" dirty="0"/>
              <a:t>Web Real-Time Communication</a:t>
            </a:r>
            <a:r>
              <a:rPr lang="zh-CN" altLang="en-US" dirty="0"/>
              <a:t>）的缩写，是一个支持网页浏览器进行实时语音对话或视频对话的技术，是谷歌</a:t>
            </a:r>
            <a:r>
              <a:rPr lang="en-US" altLang="zh-CN" dirty="0"/>
              <a:t>2010</a:t>
            </a:r>
            <a:r>
              <a:rPr lang="zh-CN" altLang="en-US" dirty="0"/>
              <a:t>年以</a:t>
            </a:r>
            <a:r>
              <a:rPr lang="en-US" altLang="zh-CN" dirty="0"/>
              <a:t>6820</a:t>
            </a:r>
            <a:r>
              <a:rPr lang="zh-CN" altLang="en-US" dirty="0"/>
              <a:t>万美元收购</a:t>
            </a:r>
            <a:r>
              <a:rPr lang="en-US" altLang="zh-CN" dirty="0"/>
              <a:t>Global IP Solutions</a:t>
            </a:r>
            <a:r>
              <a:rPr lang="zh-CN" altLang="en-US" dirty="0"/>
              <a:t>公司而获得的一项</a:t>
            </a:r>
            <a:r>
              <a:rPr lang="zh-CN" altLang="en-US" dirty="0" smtClean="0"/>
              <a:t>技术，原名叫</a:t>
            </a:r>
            <a:r>
              <a:rPr lang="en-US" altLang="zh-CN" dirty="0" smtClean="0"/>
              <a:t>GIPS</a:t>
            </a:r>
            <a:r>
              <a:rPr lang="zh-CN" altLang="en-US" dirty="0" smtClean="0"/>
              <a:t>引擎。</a:t>
            </a:r>
            <a:r>
              <a:rPr lang="en-US" altLang="zh-CN" dirty="0"/>
              <a:t>2011</a:t>
            </a:r>
            <a:r>
              <a:rPr lang="zh-CN" altLang="en-US" dirty="0"/>
              <a:t>年</a:t>
            </a:r>
            <a:r>
              <a:rPr lang="en-US" altLang="zh-CN" dirty="0"/>
              <a:t>5</a:t>
            </a:r>
            <a:r>
              <a:rPr lang="zh-CN" altLang="en-US" dirty="0"/>
              <a:t>月开放了工程的源代码，在行业内得到了广泛的支持和应用，成为下一代视频通话的标准</a:t>
            </a:r>
            <a:r>
              <a:rPr lang="zh-CN" altLang="en-US" dirty="0" smtClean="0"/>
              <a:t>。</a:t>
            </a:r>
            <a:endParaRPr lang="en-US" altLang="zh-CN" dirty="0" smtClean="0"/>
          </a:p>
          <a:p>
            <a:r>
              <a:rPr lang="zh-CN" altLang="en-US" dirty="0" smtClean="0"/>
              <a:t>优点</a:t>
            </a:r>
            <a:endParaRPr lang="en-US" altLang="zh-CN" dirty="0" smtClean="0"/>
          </a:p>
          <a:p>
            <a:pPr lvl="1"/>
            <a:r>
              <a:rPr lang="en-US" altLang="zh-CN" dirty="0" smtClean="0"/>
              <a:t>1.  </a:t>
            </a:r>
            <a:r>
              <a:rPr lang="zh-CN" altLang="en-US" dirty="0" smtClean="0"/>
              <a:t>免费且可商业化。虽然</a:t>
            </a:r>
            <a:r>
              <a:rPr lang="en-US" altLang="zh-CN" dirty="0" err="1" smtClean="0"/>
              <a:t>WebRTC</a:t>
            </a:r>
            <a:r>
              <a:rPr lang="zh-CN" altLang="en-US" dirty="0" smtClean="0"/>
              <a:t>技术已经较为成熟，其集成了最佳的音</a:t>
            </a:r>
            <a:r>
              <a:rPr lang="en-US" altLang="zh-CN" dirty="0" smtClean="0"/>
              <a:t>/</a:t>
            </a:r>
            <a:r>
              <a:rPr lang="zh-CN" altLang="en-US" dirty="0" smtClean="0"/>
              <a:t>视频引擎，十分先进的</a:t>
            </a:r>
            <a:r>
              <a:rPr lang="en-US" altLang="zh-CN" dirty="0" smtClean="0"/>
              <a:t>codec</a:t>
            </a:r>
            <a:r>
              <a:rPr lang="zh-CN" altLang="en-US" dirty="0" smtClean="0"/>
              <a:t>，但是</a:t>
            </a:r>
            <a:r>
              <a:rPr lang="en-US" altLang="zh-CN" dirty="0" smtClean="0"/>
              <a:t>Google</a:t>
            </a:r>
            <a:r>
              <a:rPr lang="zh-CN" altLang="en-US" dirty="0" smtClean="0"/>
              <a:t>对于这些技术不收取任何费用。</a:t>
            </a:r>
            <a:endParaRPr lang="en-US" altLang="zh-CN" dirty="0" smtClean="0"/>
          </a:p>
          <a:p>
            <a:pPr lvl="1"/>
            <a:r>
              <a:rPr lang="en-US" altLang="zh-CN" dirty="0" smtClean="0"/>
              <a:t>2. </a:t>
            </a:r>
            <a:r>
              <a:rPr lang="zh-CN" altLang="en-US" dirty="0" smtClean="0"/>
              <a:t>强大的打洞能力。</a:t>
            </a:r>
            <a:r>
              <a:rPr lang="en-US" altLang="zh-CN" dirty="0" err="1" smtClean="0"/>
              <a:t>WebRTC</a:t>
            </a:r>
            <a:r>
              <a:rPr lang="zh-CN" altLang="en-US" dirty="0" smtClean="0"/>
              <a:t>技术包含了使用</a:t>
            </a:r>
            <a:r>
              <a:rPr lang="en-US" altLang="zh-CN" dirty="0" smtClean="0"/>
              <a:t>STUN</a:t>
            </a:r>
            <a:r>
              <a:rPr lang="zh-CN" altLang="en-US" dirty="0" smtClean="0"/>
              <a:t>、</a:t>
            </a:r>
            <a:r>
              <a:rPr lang="en-US" altLang="zh-CN" dirty="0" smtClean="0"/>
              <a:t>ICE</a:t>
            </a:r>
            <a:r>
              <a:rPr lang="zh-CN" altLang="en-US" dirty="0" smtClean="0"/>
              <a:t>、</a:t>
            </a:r>
            <a:r>
              <a:rPr lang="en-US" altLang="zh-CN" dirty="0" smtClean="0"/>
              <a:t>TURN</a:t>
            </a:r>
            <a:r>
              <a:rPr lang="zh-CN" altLang="en-US" dirty="0" smtClean="0"/>
              <a:t>、</a:t>
            </a:r>
            <a:r>
              <a:rPr lang="en-US" altLang="zh-CN" dirty="0" smtClean="0"/>
              <a:t>RTP-over-TCP</a:t>
            </a:r>
            <a:r>
              <a:rPr lang="zh-CN" altLang="en-US" dirty="0" smtClean="0"/>
              <a:t>的关键</a:t>
            </a:r>
            <a:r>
              <a:rPr lang="en-US" altLang="zh-CN" dirty="0" smtClean="0"/>
              <a:t>NAT</a:t>
            </a:r>
            <a:r>
              <a:rPr lang="zh-CN" altLang="en-US" dirty="0" smtClean="0"/>
              <a:t>和防火墙穿透技术，并支持代理。</a:t>
            </a:r>
          </a:p>
          <a:p>
            <a:pPr lvl="1"/>
            <a:r>
              <a:rPr lang="en-US" altLang="zh-CN" dirty="0" smtClean="0"/>
              <a:t>3.</a:t>
            </a:r>
            <a:r>
              <a:rPr lang="zh-CN" altLang="en-US" dirty="0" smtClean="0"/>
              <a:t>支持跨平台（桌上</a:t>
            </a:r>
            <a:r>
              <a:rPr lang="en-US" altLang="zh-CN" dirty="0" smtClean="0"/>
              <a:t>PC</a:t>
            </a:r>
            <a:r>
              <a:rPr lang="zh-CN" altLang="en-US" dirty="0" smtClean="0"/>
              <a:t>端、</a:t>
            </a:r>
            <a:r>
              <a:rPr lang="en-US" altLang="zh-CN" dirty="0" smtClean="0"/>
              <a:t>Android</a:t>
            </a:r>
            <a:r>
              <a:rPr lang="zh-CN" altLang="en-US" dirty="0" smtClean="0"/>
              <a:t>端、</a:t>
            </a:r>
            <a:r>
              <a:rPr lang="en-US" altLang="zh-CN" dirty="0" smtClean="0"/>
              <a:t>Google Chrome OS</a:t>
            </a:r>
            <a:r>
              <a:rPr lang="zh-CN" altLang="en-US" dirty="0" smtClean="0"/>
              <a:t>、</a:t>
            </a:r>
            <a:r>
              <a:rPr lang="en-US" altLang="zh-CN" dirty="0" smtClean="0"/>
              <a:t>Firefox OS</a:t>
            </a:r>
            <a:r>
              <a:rPr lang="zh-CN" altLang="en-US" dirty="0" smtClean="0"/>
              <a:t>、</a:t>
            </a:r>
            <a:r>
              <a:rPr lang="en-US" altLang="zh-CN" dirty="0" err="1" smtClean="0"/>
              <a:t>iOS</a:t>
            </a:r>
            <a:r>
              <a:rPr lang="en-US" altLang="zh-CN" dirty="0" smtClean="0"/>
              <a:t>/Mac</a:t>
            </a:r>
            <a:r>
              <a:rPr lang="zh-CN" altLang="en-US" dirty="0" smtClean="0"/>
              <a:t>、</a:t>
            </a:r>
            <a:r>
              <a:rPr lang="en-US" altLang="zh-CN" dirty="0" smtClean="0"/>
              <a:t>Blackberry 10 </a:t>
            </a:r>
            <a:r>
              <a:rPr lang="zh-CN" altLang="en-US" dirty="0" smtClean="0"/>
              <a:t>内置浏览器）。</a:t>
            </a:r>
            <a:endParaRPr lang="en-US" altLang="zh-CN" dirty="0" smtClean="0"/>
          </a:p>
          <a:p>
            <a:pPr lvl="1"/>
            <a:r>
              <a:rPr lang="en-US" altLang="zh-CN" dirty="0" smtClean="0"/>
              <a:t>4.</a:t>
            </a:r>
            <a:r>
              <a:rPr lang="zh-CN" altLang="en-US" dirty="0" smtClean="0"/>
              <a:t>比较适合一对一的单聊。</a:t>
            </a:r>
            <a:endParaRPr lang="en-US" altLang="zh-CN" dirty="0" smtClean="0"/>
          </a:p>
          <a:p>
            <a:pPr marL="342900" lvl="1" indent="-342900">
              <a:buFont typeface="Arial" pitchFamily="34" charset="0"/>
              <a:buChar char="•"/>
            </a:pPr>
            <a:r>
              <a:rPr lang="zh-CN" altLang="en-US" sz="3200" dirty="0" smtClean="0"/>
              <a:t>缺点</a:t>
            </a:r>
            <a:endParaRPr lang="en-US" altLang="zh-CN" sz="3200" dirty="0" smtClean="0"/>
          </a:p>
          <a:p>
            <a:pPr lvl="1"/>
            <a:r>
              <a:rPr lang="en-US" altLang="zh-CN" sz="2700" dirty="0" smtClean="0"/>
              <a:t>1.</a:t>
            </a:r>
            <a:r>
              <a:rPr lang="zh-CN" altLang="en-US" sz="2700" dirty="0" smtClean="0"/>
              <a:t>设备端适配，这一点在安卓设备上尤为突出。由于安卓设备厂商众多，导致很多可用性问题（访问麦克风失败</a:t>
            </a:r>
            <a:r>
              <a:rPr lang="zh-CN" altLang="en-US" sz="2700" smtClean="0"/>
              <a:t>）</a:t>
            </a:r>
            <a:r>
              <a:rPr lang="zh-CN" altLang="en-US" sz="2700" smtClean="0"/>
              <a:t>和音频质量</a:t>
            </a:r>
            <a:r>
              <a:rPr lang="zh-CN" altLang="en-US" sz="2700" dirty="0" smtClean="0"/>
              <a:t>问题（如回声</a:t>
            </a:r>
            <a:r>
              <a:rPr lang="zh-CN" altLang="en-US" sz="2700" smtClean="0"/>
              <a:t>、</a:t>
            </a:r>
            <a:r>
              <a:rPr lang="zh-CN" altLang="en-US" sz="2700" smtClean="0"/>
              <a:t>啸叫等）</a:t>
            </a:r>
            <a:r>
              <a:rPr lang="zh-CN" altLang="en-US" sz="2700" dirty="0" smtClean="0"/>
              <a:t>。</a:t>
            </a:r>
            <a:endParaRPr lang="en-US" altLang="zh-CN" sz="2700" dirty="0" smtClean="0"/>
          </a:p>
          <a:p>
            <a:pPr lvl="1"/>
            <a:r>
              <a:rPr lang="en-US" altLang="zh-CN" sz="2700" dirty="0" smtClean="0"/>
              <a:t>2.</a:t>
            </a:r>
            <a:r>
              <a:rPr lang="zh-CN" altLang="en-US" sz="2700" dirty="0" smtClean="0"/>
              <a:t>框架设计比较复杂，</a:t>
            </a:r>
            <a:r>
              <a:rPr lang="en-US" altLang="zh-CN" sz="2700" dirty="0" smtClean="0"/>
              <a:t>API</a:t>
            </a:r>
            <a:r>
              <a:rPr lang="zh-CN" altLang="en-US" sz="2700" dirty="0" smtClean="0"/>
              <a:t>粒度也比较细，导致连工程项目的编译都不是一件容易的事。</a:t>
            </a:r>
            <a:endParaRPr lang="en-US" altLang="zh-CN" sz="27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115616" y="1700808"/>
            <a:ext cx="6345014" cy="396044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图片描述"/>
          <p:cNvPicPr>
            <a:picLocks noChangeAspect="1" noChangeArrowheads="1"/>
          </p:cNvPicPr>
          <p:nvPr/>
        </p:nvPicPr>
        <p:blipFill>
          <a:blip r:embed="rId3" cstate="print"/>
          <a:srcRect/>
          <a:stretch>
            <a:fillRect/>
          </a:stretch>
        </p:blipFill>
        <p:spPr bwMode="auto">
          <a:xfrm>
            <a:off x="1115616" y="1628799"/>
            <a:ext cx="6264696" cy="3096345"/>
          </a:xfrm>
          <a:prstGeom prst="rect">
            <a:avLst/>
          </a:prstGeom>
          <a:noFill/>
        </p:spPr>
      </p:pic>
      <p:sp>
        <p:nvSpPr>
          <p:cNvPr id="5" name="内容占位符 2"/>
          <p:cNvSpPr>
            <a:spLocks noGrp="1"/>
          </p:cNvSpPr>
          <p:nvPr>
            <p:ph idx="1"/>
          </p:nvPr>
        </p:nvSpPr>
        <p:spPr>
          <a:xfrm>
            <a:off x="683568" y="4869160"/>
            <a:ext cx="7931224" cy="1296144"/>
          </a:xfrm>
        </p:spPr>
        <p:txBody>
          <a:bodyPr>
            <a:normAutofit fontScale="47500" lnSpcReduction="20000"/>
          </a:bodyPr>
          <a:lstStyle/>
          <a:p>
            <a:r>
              <a:rPr lang="zh-CN" altLang="en-US" dirty="0"/>
              <a:t>通过音频和视频引擎对捕获的原始音频和视频流加以处理，除了对画质和音质增强之外，还得保证音频和视频的同步。</a:t>
            </a:r>
          </a:p>
          <a:p>
            <a:r>
              <a:rPr lang="zh-CN" altLang="en-US" dirty="0"/>
              <a:t>由于音频和视频是用来传输的，因此，发送方还要适应不断变化的带宽和客户端之间的网络延迟调整输出的比特率。</a:t>
            </a:r>
          </a:p>
          <a:p>
            <a:r>
              <a:rPr lang="zh-CN" altLang="en-US" dirty="0"/>
              <a:t>对于接收方来说，则必须实时解码音频和视频流，并适应网络抖动和时延。</a:t>
            </a:r>
          </a:p>
          <a:p>
            <a:endParaRPr lang="zh-CN" altLang="en-US" dirty="0"/>
          </a:p>
        </p:txBody>
      </p:sp>
      <p:sp>
        <p:nvSpPr>
          <p:cNvPr id="7" name="标题 1"/>
          <p:cNvSpPr>
            <a:spLocks noGrp="1"/>
          </p:cNvSpPr>
          <p:nvPr>
            <p:ph type="title"/>
          </p:nvPr>
        </p:nvSpPr>
        <p:spPr>
          <a:xfrm>
            <a:off x="457200" y="274638"/>
            <a:ext cx="8229600" cy="994122"/>
          </a:xfrm>
          <a:solidFill>
            <a:schemeClr val="accent2"/>
          </a:solidFill>
        </p:spPr>
        <p:txBody>
          <a:bodyPr/>
          <a:lstStyle/>
          <a:p>
            <a:r>
              <a:rPr lang="en-US" altLang="zh-CN" dirty="0" err="1" smtClean="0"/>
              <a:t>WebRTC</a:t>
            </a:r>
            <a:r>
              <a:rPr lang="zh-CN" altLang="en-US" dirty="0" smtClean="0"/>
              <a:t>框架</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a:solidFill>
            <a:schemeClr val="accent2"/>
          </a:solidFill>
        </p:spPr>
        <p:txBody>
          <a:bodyPr/>
          <a:lstStyle/>
          <a:p>
            <a:r>
              <a:rPr lang="en-US" altLang="zh-CN" dirty="0" err="1" smtClean="0"/>
              <a:t>WebRTC</a:t>
            </a:r>
            <a:r>
              <a:rPr lang="zh-CN" altLang="en-US" dirty="0" smtClean="0"/>
              <a:t>框架</a:t>
            </a:r>
            <a:endParaRPr lang="zh-CN" altLang="en-US" dirty="0"/>
          </a:p>
        </p:txBody>
      </p:sp>
      <p:sp>
        <p:nvSpPr>
          <p:cNvPr id="3" name="内容占位符 2"/>
          <p:cNvSpPr>
            <a:spLocks noGrp="1"/>
          </p:cNvSpPr>
          <p:nvPr>
            <p:ph idx="1"/>
          </p:nvPr>
        </p:nvSpPr>
        <p:spPr>
          <a:xfrm>
            <a:off x="755576" y="1772817"/>
            <a:ext cx="7931224" cy="1296143"/>
          </a:xfrm>
        </p:spPr>
        <p:txBody>
          <a:bodyPr>
            <a:normAutofit fontScale="40000" lnSpcReduction="20000"/>
          </a:bodyPr>
          <a:lstStyle/>
          <a:p>
            <a:r>
              <a:rPr lang="zh-CN" altLang="en-US" dirty="0"/>
              <a:t>在获取到音频和视频流后，下一步要做的就是将其发送出去。但这个跟</a:t>
            </a:r>
            <a:r>
              <a:rPr lang="en-US" altLang="zh-CN" dirty="0"/>
              <a:t>client-server</a:t>
            </a:r>
            <a:r>
              <a:rPr lang="zh-CN" altLang="en-US" dirty="0"/>
              <a:t>模式不同，这是</a:t>
            </a:r>
            <a:r>
              <a:rPr lang="en-US" altLang="zh-CN" dirty="0"/>
              <a:t>client-client</a:t>
            </a:r>
            <a:r>
              <a:rPr lang="zh-CN" altLang="en-US" dirty="0"/>
              <a:t>之间的传输，因此，在协议层面就必须解决</a:t>
            </a:r>
            <a:r>
              <a:rPr lang="en-US" altLang="zh-CN" dirty="0"/>
              <a:t>NAT</a:t>
            </a:r>
            <a:r>
              <a:rPr lang="zh-CN" altLang="en-US" dirty="0"/>
              <a:t>穿透问题，否则传输就无从谈起。</a:t>
            </a:r>
          </a:p>
          <a:p>
            <a:r>
              <a:rPr lang="zh-CN" altLang="en-US" dirty="0"/>
              <a:t>另外，由于</a:t>
            </a:r>
            <a:r>
              <a:rPr lang="en-US" altLang="zh-CN" dirty="0" err="1"/>
              <a:t>WebRTC</a:t>
            </a:r>
            <a:r>
              <a:rPr lang="zh-CN" altLang="en-US" dirty="0"/>
              <a:t>主要是用来解决实时通信的问题，可靠性并不是很重要，因此，</a:t>
            </a:r>
            <a:r>
              <a:rPr lang="en-US" altLang="zh-CN" dirty="0" err="1"/>
              <a:t>WebRTC</a:t>
            </a:r>
            <a:r>
              <a:rPr lang="zh-CN" altLang="en-US" dirty="0"/>
              <a:t>使用</a:t>
            </a:r>
            <a:r>
              <a:rPr lang="en-US" altLang="zh-CN" dirty="0"/>
              <a:t>UDP</a:t>
            </a:r>
            <a:r>
              <a:rPr lang="zh-CN" altLang="en-US" dirty="0"/>
              <a:t>作为传输层协议：低延迟和及时性才是关键。</a:t>
            </a:r>
          </a:p>
          <a:p>
            <a:r>
              <a:rPr lang="zh-CN" altLang="en-US" dirty="0"/>
              <a:t>当然没那么简单，除了要解决我们上面说的</a:t>
            </a:r>
            <a:r>
              <a:rPr lang="en-US" altLang="zh-CN" b="1" dirty="0"/>
              <a:t>NAT</a:t>
            </a:r>
            <a:r>
              <a:rPr lang="zh-CN" altLang="en-US" b="1" dirty="0"/>
              <a:t>穿透</a:t>
            </a:r>
            <a:r>
              <a:rPr lang="zh-CN" altLang="en-US" dirty="0"/>
              <a:t>问题之外，还需要为每个流协商参数，对用户数据进行</a:t>
            </a:r>
            <a:r>
              <a:rPr lang="zh-CN" altLang="en-US" b="1" dirty="0"/>
              <a:t>加密</a:t>
            </a:r>
            <a:r>
              <a:rPr lang="zh-CN" altLang="en-US" dirty="0"/>
              <a:t>，并且需要实现</a:t>
            </a:r>
            <a:r>
              <a:rPr lang="zh-CN" altLang="en-US" b="1" dirty="0"/>
              <a:t>拥塞和流量控制</a:t>
            </a:r>
            <a:r>
              <a:rPr lang="zh-CN" altLang="en-US" dirty="0"/>
              <a:t>。</a:t>
            </a:r>
          </a:p>
        </p:txBody>
      </p:sp>
      <p:pic>
        <p:nvPicPr>
          <p:cNvPr id="17410" name="Picture 2" descr="图片描述"/>
          <p:cNvPicPr>
            <a:picLocks noChangeAspect="1" noChangeArrowheads="1"/>
          </p:cNvPicPr>
          <p:nvPr/>
        </p:nvPicPr>
        <p:blipFill>
          <a:blip r:embed="rId2" cstate="print"/>
          <a:srcRect/>
          <a:stretch>
            <a:fillRect/>
          </a:stretch>
        </p:blipFill>
        <p:spPr bwMode="auto">
          <a:xfrm>
            <a:off x="827584" y="2852936"/>
            <a:ext cx="7620000" cy="3067819"/>
          </a:xfrm>
          <a:prstGeom prst="rect">
            <a:avLst/>
          </a:prstGeom>
          <a:noFill/>
        </p:spPr>
      </p:pic>
      <p:sp>
        <p:nvSpPr>
          <p:cNvPr id="5" name="矩形 4"/>
          <p:cNvSpPr/>
          <p:nvPr/>
        </p:nvSpPr>
        <p:spPr>
          <a:xfrm>
            <a:off x="899592" y="3140968"/>
            <a:ext cx="3312368"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dirty="0" err="1" smtClean="0"/>
              <a:t>WebRTC</a:t>
            </a:r>
            <a:r>
              <a:rPr lang="zh-CN" altLang="en-US" dirty="0" smtClean="0"/>
              <a:t>框架</a:t>
            </a:r>
            <a:endParaRPr lang="zh-CN" altLang="en-US" dirty="0"/>
          </a:p>
        </p:txBody>
      </p:sp>
      <p:sp>
        <p:nvSpPr>
          <p:cNvPr id="3" name="内容占位符 2"/>
          <p:cNvSpPr>
            <a:spLocks noGrp="1"/>
          </p:cNvSpPr>
          <p:nvPr>
            <p:ph idx="1"/>
          </p:nvPr>
        </p:nvSpPr>
        <p:spPr/>
        <p:txBody>
          <a:bodyPr/>
          <a:lstStyle/>
          <a:p>
            <a:r>
              <a:rPr lang="en-US" altLang="zh-CN" dirty="0" smtClean="0"/>
              <a:t>ICE</a:t>
            </a:r>
            <a:r>
              <a:rPr lang="zh-CN" altLang="en-US" dirty="0" smtClean="0"/>
              <a:t>、</a:t>
            </a:r>
            <a:r>
              <a:rPr lang="en-US" altLang="zh-CN" dirty="0" smtClean="0"/>
              <a:t>STUN</a:t>
            </a:r>
            <a:r>
              <a:rPr lang="zh-CN" altLang="en-US" dirty="0" smtClean="0"/>
              <a:t>和</a:t>
            </a:r>
            <a:r>
              <a:rPr lang="en-US" altLang="zh-CN" dirty="0" smtClean="0"/>
              <a:t>TURN</a:t>
            </a:r>
            <a:r>
              <a:rPr lang="zh-CN" altLang="en-US" dirty="0" smtClean="0"/>
              <a:t>是负责对</a:t>
            </a:r>
            <a:r>
              <a:rPr lang="en-US" altLang="zh-CN" dirty="0" smtClean="0"/>
              <a:t>NAT</a:t>
            </a:r>
            <a:r>
              <a:rPr lang="zh-CN" altLang="en-US" dirty="0" smtClean="0"/>
              <a:t>的穿透；</a:t>
            </a:r>
            <a:endParaRPr lang="en-US" altLang="zh-CN" dirty="0"/>
          </a:p>
          <a:p>
            <a:r>
              <a:rPr lang="en-US" altLang="zh-CN" dirty="0" smtClean="0"/>
              <a:t>DTLS</a:t>
            </a:r>
            <a:r>
              <a:rPr lang="zh-CN" altLang="en-US" dirty="0" smtClean="0"/>
              <a:t>用于保障传输数据的安全；</a:t>
            </a:r>
            <a:endParaRPr lang="en-US" altLang="zh-CN" dirty="0" smtClean="0"/>
          </a:p>
          <a:p>
            <a:r>
              <a:rPr lang="en-US" altLang="zh-CN" dirty="0" smtClean="0"/>
              <a:t>SRTP</a:t>
            </a:r>
            <a:r>
              <a:rPr lang="zh-CN" altLang="en-US" dirty="0" smtClean="0"/>
              <a:t>和</a:t>
            </a:r>
            <a:r>
              <a:rPr lang="en-US" altLang="zh-CN" dirty="0" smtClean="0"/>
              <a:t>STCP</a:t>
            </a:r>
            <a:r>
              <a:rPr lang="zh-CN" altLang="en-US" dirty="0" smtClean="0"/>
              <a:t>属于应用层协议，用于在</a:t>
            </a:r>
            <a:r>
              <a:rPr lang="en-US" altLang="zh-CN" dirty="0" smtClean="0"/>
              <a:t>UDP</a:t>
            </a:r>
            <a:r>
              <a:rPr lang="zh-CN" altLang="en-US" dirty="0" smtClean="0"/>
              <a:t>之上提供不同流的多路复用、拥塞和流量控制，以及媒体数据加密和其他分部可靠的交互服务。</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normAutofit/>
          </a:bodyPr>
          <a:lstStyle/>
          <a:p>
            <a:r>
              <a:rPr lang="en-US" altLang="zh-CN" dirty="0" err="1" smtClean="0"/>
              <a:t>WebRTC</a:t>
            </a:r>
            <a:r>
              <a:rPr lang="zh-CN" altLang="en-US" dirty="0" smtClean="0"/>
              <a:t>数据流水线</a:t>
            </a:r>
            <a:endParaRPr lang="zh-CN" altLang="en-US" dirty="0"/>
          </a:p>
        </p:txBody>
      </p:sp>
      <p:sp>
        <p:nvSpPr>
          <p:cNvPr id="3" name="内容占位符 2"/>
          <p:cNvSpPr>
            <a:spLocks noGrp="1"/>
          </p:cNvSpPr>
          <p:nvPr>
            <p:ph idx="1"/>
          </p:nvPr>
        </p:nvSpPr>
        <p:spPr>
          <a:xfrm>
            <a:off x="457200" y="1600201"/>
            <a:ext cx="8229600" cy="2548879"/>
          </a:xfrm>
        </p:spPr>
        <p:txBody>
          <a:bodyPr>
            <a:normAutofit fontScale="47500" lnSpcReduction="20000"/>
          </a:bodyPr>
          <a:lstStyle/>
          <a:p>
            <a:pPr>
              <a:buNone/>
            </a:pPr>
            <a:r>
              <a:rPr lang="zh-CN" altLang="en-US" dirty="0" smtClean="0"/>
              <a:t>对于实时音视频应用来讲，媒体数据从采集到渲染，在数据流水线上依次完成一系列处理。流水线由不同的功能模块组成，彼此分工协作：</a:t>
            </a:r>
            <a:r>
              <a:rPr lang="en-US" altLang="zh-CN" dirty="0" smtClean="0"/>
              <a:t> </a:t>
            </a:r>
          </a:p>
          <a:p>
            <a:pPr>
              <a:buNone/>
            </a:pPr>
            <a:endParaRPr lang="en-US" altLang="zh-CN" dirty="0" smtClean="0"/>
          </a:p>
          <a:p>
            <a:pPr>
              <a:buNone/>
            </a:pPr>
            <a:r>
              <a:rPr lang="en-US" altLang="zh-CN" dirty="0" smtClean="0"/>
              <a:t>  1</a:t>
            </a:r>
            <a:r>
              <a:rPr lang="zh-CN" altLang="en-US" dirty="0" smtClean="0"/>
              <a:t>、数据采集模块负责从摄像头</a:t>
            </a:r>
            <a:r>
              <a:rPr lang="en-US" altLang="zh-CN" dirty="0" smtClean="0"/>
              <a:t>/</a:t>
            </a:r>
            <a:r>
              <a:rPr lang="zh-CN" altLang="en-US" dirty="0" smtClean="0"/>
              <a:t>麦克风采集音视频数据。</a:t>
            </a:r>
            <a:endParaRPr lang="en-US" altLang="zh-CN" dirty="0" smtClean="0"/>
          </a:p>
          <a:p>
            <a:pPr>
              <a:buNone/>
            </a:pPr>
            <a:r>
              <a:rPr lang="en-US" altLang="zh-CN" dirty="0" smtClean="0"/>
              <a:t>  2</a:t>
            </a:r>
            <a:r>
              <a:rPr lang="zh-CN" altLang="en-US" dirty="0" smtClean="0"/>
              <a:t>、编解码模块负责对数据进行编解码。</a:t>
            </a:r>
            <a:endParaRPr lang="en-US" altLang="zh-CN" dirty="0" smtClean="0"/>
          </a:p>
          <a:p>
            <a:pPr>
              <a:buNone/>
            </a:pPr>
            <a:r>
              <a:rPr lang="en-US" altLang="zh-CN" dirty="0" smtClean="0"/>
              <a:t>  3</a:t>
            </a:r>
            <a:r>
              <a:rPr lang="zh-CN" altLang="en-US" dirty="0" smtClean="0"/>
              <a:t>、</a:t>
            </a:r>
            <a:r>
              <a:rPr lang="en-US" altLang="zh-CN" dirty="0" smtClean="0"/>
              <a:t>RTP</a:t>
            </a:r>
            <a:r>
              <a:rPr lang="zh-CN" altLang="en-US" dirty="0" smtClean="0"/>
              <a:t>模块负责数据打包和解包。</a:t>
            </a:r>
            <a:endParaRPr lang="en-US" altLang="zh-CN" dirty="0" smtClean="0"/>
          </a:p>
          <a:p>
            <a:pPr>
              <a:buNone/>
            </a:pPr>
            <a:r>
              <a:rPr lang="en-US" altLang="zh-CN" dirty="0" smtClean="0"/>
              <a:t>  4</a:t>
            </a:r>
            <a:r>
              <a:rPr lang="zh-CN" altLang="en-US" dirty="0" smtClean="0"/>
              <a:t>、</a:t>
            </a:r>
            <a:r>
              <a:rPr lang="en-US" altLang="zh-CN" dirty="0" smtClean="0"/>
              <a:t>Network</a:t>
            </a:r>
            <a:r>
              <a:rPr lang="zh-CN" altLang="en-US" dirty="0" smtClean="0"/>
              <a:t>模块负责媒体数据的传输。</a:t>
            </a:r>
            <a:endParaRPr lang="en-US" altLang="zh-CN" dirty="0" smtClean="0"/>
          </a:p>
          <a:p>
            <a:pPr>
              <a:buNone/>
            </a:pPr>
            <a:r>
              <a:rPr lang="en-US" altLang="zh-CN" dirty="0" smtClean="0"/>
              <a:t>  5</a:t>
            </a:r>
            <a:r>
              <a:rPr lang="zh-CN" altLang="en-US" dirty="0" smtClean="0"/>
              <a:t>、</a:t>
            </a:r>
            <a:r>
              <a:rPr lang="en-US" altLang="zh-CN" dirty="0" err="1" smtClean="0"/>
              <a:t>PacedSend</a:t>
            </a:r>
            <a:r>
              <a:rPr lang="zh-CN" altLang="en-US" dirty="0" smtClean="0"/>
              <a:t>模块负责发包控制</a:t>
            </a:r>
            <a:endParaRPr lang="en-US" altLang="zh-CN" dirty="0" smtClean="0"/>
          </a:p>
          <a:p>
            <a:pPr>
              <a:buNone/>
            </a:pPr>
            <a:r>
              <a:rPr lang="en-US" altLang="zh-CN" dirty="0" smtClean="0"/>
              <a:t>  6</a:t>
            </a:r>
            <a:r>
              <a:rPr lang="zh-CN" altLang="en-US" dirty="0" smtClean="0"/>
              <a:t>、</a:t>
            </a:r>
            <a:r>
              <a:rPr lang="en-US" altLang="zh-CN" dirty="0" err="1" smtClean="0"/>
              <a:t>jitterBuffer</a:t>
            </a:r>
            <a:r>
              <a:rPr lang="zh-CN" altLang="en-US" dirty="0" smtClean="0"/>
              <a:t>模块负责抗抖动等</a:t>
            </a:r>
            <a:endParaRPr lang="en-US" altLang="zh-CN" dirty="0" smtClean="0"/>
          </a:p>
          <a:p>
            <a:pPr>
              <a:buNone/>
            </a:pPr>
            <a:endParaRPr lang="en-US" altLang="zh-CN" dirty="0" smtClean="0"/>
          </a:p>
          <a:p>
            <a:pPr>
              <a:buNone/>
            </a:pPr>
            <a:r>
              <a:rPr lang="zh-CN" altLang="en-US" dirty="0" smtClean="0"/>
              <a:t>从数据采集到渲染的整个处理过程可以用一个数据流水线来描述，如下图：</a:t>
            </a:r>
            <a:endParaRPr lang="zh-CN" altLang="en-US" dirty="0"/>
          </a:p>
        </p:txBody>
      </p:sp>
      <p:sp>
        <p:nvSpPr>
          <p:cNvPr id="29698" name="AutoShape 2" descr="https://upload-images.jianshu.io/upload_images/2844879-f6646d8faf74ccbf.png?imageMogr2/auto-orient/strip%7CimageView2/2/w/865/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700" name="AutoShape 4" descr="https://upload-images.jianshu.io/upload_images/2844879-f6646d8faf74ccbf.png?imageMogr2/auto-orient/strip%7CimageView2/2/w/865/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9702" name="Picture 6" descr="https://upload-images.jianshu.io/upload_images/2844879-f6646d8faf74ccbf.png?imageMogr2/auto-orient/"/>
          <p:cNvPicPr>
            <a:picLocks noChangeAspect="1" noChangeArrowheads="1"/>
          </p:cNvPicPr>
          <p:nvPr/>
        </p:nvPicPr>
        <p:blipFill>
          <a:blip r:embed="rId2" cstate="print"/>
          <a:srcRect/>
          <a:stretch>
            <a:fillRect/>
          </a:stretch>
        </p:blipFill>
        <p:spPr bwMode="auto">
          <a:xfrm>
            <a:off x="611560" y="4221088"/>
            <a:ext cx="7056784" cy="247191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2"/>
          </a:solidFill>
        </p:spPr>
        <p:txBody>
          <a:bodyPr/>
          <a:lstStyle/>
          <a:p>
            <a:r>
              <a:rPr lang="en-US" altLang="zh-CN" dirty="0" err="1" smtClean="0"/>
              <a:t>WebRTC</a:t>
            </a:r>
            <a:r>
              <a:rPr lang="zh-CN" altLang="en-US" dirty="0" smtClean="0"/>
              <a:t>数据流水线</a:t>
            </a:r>
            <a:endParaRPr lang="zh-CN" altLang="en-US" dirty="0"/>
          </a:p>
        </p:txBody>
      </p:sp>
      <p:sp>
        <p:nvSpPr>
          <p:cNvPr id="3" name="内容占位符 2"/>
          <p:cNvSpPr>
            <a:spLocks noGrp="1"/>
          </p:cNvSpPr>
          <p:nvPr>
            <p:ph idx="1"/>
          </p:nvPr>
        </p:nvSpPr>
        <p:spPr/>
        <p:txBody>
          <a:bodyPr/>
          <a:lstStyle/>
          <a:p>
            <a:r>
              <a:rPr lang="zh-CN" altLang="en-US" dirty="0" smtClean="0"/>
              <a:t>在数据流水线上，还有一系列模块负责服务质量监控，如丢帧策略，丢包策略，编码器过度使用保护，带宽估计，前向纠错，丢包重传，乱序重排，视频帧分包及重组等等</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1309</Words>
  <Application>Microsoft Office PowerPoint</Application>
  <PresentationFormat>全屏显示(4:3)</PresentationFormat>
  <Paragraphs>114</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WebRTC演讲稿</vt:lpstr>
      <vt:lpstr>目录</vt:lpstr>
      <vt:lpstr>前言</vt:lpstr>
      <vt:lpstr>幻灯片 4</vt:lpstr>
      <vt:lpstr>WebRTC框架</vt:lpstr>
      <vt:lpstr>WebRTC框架</vt:lpstr>
      <vt:lpstr>WebRTC框架</vt:lpstr>
      <vt:lpstr>WebRTC数据流水线</vt:lpstr>
      <vt:lpstr>WebRTC数据流水线</vt:lpstr>
      <vt:lpstr>ICE、STUN、TURN</vt:lpstr>
      <vt:lpstr>ICE、STUN、TURN</vt:lpstr>
      <vt:lpstr>幻灯片 12</vt:lpstr>
      <vt:lpstr>幻灯片 13</vt:lpstr>
      <vt:lpstr>幻灯片 14</vt:lpstr>
      <vt:lpstr>幻灯片 15</vt:lpstr>
      <vt:lpstr>ICE、STUN、TURN</vt:lpstr>
      <vt:lpstr>幻灯片 17</vt:lpstr>
      <vt:lpstr>SDP</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WebRTC演讲稿</dc:title>
  <dc:creator>Administrator</dc:creator>
  <cp:lastModifiedBy>Administrator</cp:lastModifiedBy>
  <cp:revision>89</cp:revision>
  <dcterms:created xsi:type="dcterms:W3CDTF">2019-04-19T01:33:12Z</dcterms:created>
  <dcterms:modified xsi:type="dcterms:W3CDTF">2019-05-10T08:22:50Z</dcterms:modified>
</cp:coreProperties>
</file>