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8"/>
  </p:notesMasterIdLst>
  <p:sldIdLst>
    <p:sldId id="283" r:id="rId3"/>
    <p:sldId id="284" r:id="rId4"/>
    <p:sldId id="285" r:id="rId5"/>
    <p:sldId id="296" r:id="rId6"/>
    <p:sldId id="260" r:id="rId7"/>
    <p:sldId id="298" r:id="rId8"/>
    <p:sldId id="299" r:id="rId9"/>
    <p:sldId id="261" r:id="rId10"/>
    <p:sldId id="286" r:id="rId11"/>
    <p:sldId id="297" r:id="rId12"/>
    <p:sldId id="266" r:id="rId13"/>
    <p:sldId id="300" r:id="rId14"/>
    <p:sldId id="301" r:id="rId15"/>
    <p:sldId id="264" r:id="rId16"/>
    <p:sldId id="302" r:id="rId17"/>
    <p:sldId id="303" r:id="rId18"/>
    <p:sldId id="287" r:id="rId19"/>
    <p:sldId id="268" r:id="rId20"/>
    <p:sldId id="269" r:id="rId21"/>
    <p:sldId id="270" r:id="rId22"/>
    <p:sldId id="304" r:id="rId23"/>
    <p:sldId id="305" r:id="rId24"/>
    <p:sldId id="288" r:id="rId25"/>
    <p:sldId id="272" r:id="rId26"/>
    <p:sldId id="291" r:id="rId2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B1"/>
    <a:srgbClr val="9FD9DE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7"/>
    <p:restoredTop sz="93602"/>
  </p:normalViewPr>
  <p:slideViewPr>
    <p:cSldViewPr snapToGrid="0" snapToObjects="1">
      <p:cViewPr varScale="1">
        <p:scale>
          <a:sx n="118" d="100"/>
          <a:sy n="118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84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E515-D702-764B-A215-79B14312EF65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7DB2-B8EC-9C47-885B-C7A5EAB341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40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419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857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6824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213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80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927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758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0556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065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316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02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972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7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166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885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784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75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325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702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79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379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950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024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4484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41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 1"/>
          <p:cNvGrpSpPr/>
          <p:nvPr userDrawn="1"/>
        </p:nvGrpSpPr>
        <p:grpSpPr>
          <a:xfrm>
            <a:off x="-2652465" y="3920365"/>
            <a:ext cx="7841069" cy="6746062"/>
            <a:chOff x="-2652465" y="3920365"/>
            <a:chExt cx="7841069" cy="6746062"/>
          </a:xfrm>
        </p:grpSpPr>
        <p:sp>
          <p:nvSpPr>
            <p:cNvPr id="22" name="等腰三角形 21"/>
            <p:cNvSpPr/>
            <p:nvPr/>
          </p:nvSpPr>
          <p:spPr>
            <a:xfrm rot="9861016" flipH="1">
              <a:off x="-2153421" y="4337093"/>
              <a:ext cx="7342025" cy="632933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23" name="直接连接符 22"/>
            <p:cNvCxnSpPr>
              <a:stCxn id="22" idx="0"/>
            </p:cNvCxnSpPr>
            <p:nvPr/>
          </p:nvCxnSpPr>
          <p:spPr>
            <a:xfrm rot="20157596" flipV="1">
              <a:off x="1501986" y="6466432"/>
              <a:ext cx="610306" cy="413782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9861016" flipV="1">
              <a:off x="878946" y="3920365"/>
              <a:ext cx="3674091" cy="212123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9861016" flipH="1" flipV="1">
              <a:off x="-2652465" y="4908468"/>
              <a:ext cx="3683320" cy="212656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9861016" flipH="1">
              <a:off x="169930" y="5810758"/>
              <a:ext cx="1910682" cy="5811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1" name="等腰三角形 16"/>
            <p:cNvSpPr/>
            <p:nvPr/>
          </p:nvSpPr>
          <p:spPr>
            <a:xfrm rot="15261016" flipH="1">
              <a:off x="1255317" y="9492666"/>
              <a:ext cx="955342" cy="581138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25602" y="1199862"/>
            <a:ext cx="5785627" cy="123199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8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425601" y="2512807"/>
            <a:ext cx="5785627" cy="50373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8474925" y="5719887"/>
            <a:ext cx="3291472" cy="503730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4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2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4" name="组合 37"/>
          <p:cNvGrpSpPr/>
          <p:nvPr userDrawn="1"/>
        </p:nvGrpSpPr>
        <p:grpSpPr>
          <a:xfrm rot="10281601" flipH="1">
            <a:off x="7798517" y="6336748"/>
            <a:ext cx="2791863" cy="2406781"/>
            <a:chOff x="3241129" y="967902"/>
            <a:chExt cx="5709753" cy="4922199"/>
          </a:xfrm>
        </p:grpSpPr>
        <p:grpSp>
          <p:nvGrpSpPr>
            <p:cNvPr id="4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2" name="组合 37"/>
          <p:cNvGrpSpPr/>
          <p:nvPr userDrawn="1"/>
        </p:nvGrpSpPr>
        <p:grpSpPr>
          <a:xfrm rot="19800000" flipH="1">
            <a:off x="10206838" y="6059270"/>
            <a:ext cx="1800711" cy="1552339"/>
            <a:chOff x="3241129" y="967902"/>
            <a:chExt cx="5709753" cy="4922199"/>
          </a:xfrm>
        </p:grpSpPr>
        <p:grpSp>
          <p:nvGrpSpPr>
            <p:cNvPr id="53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56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7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37"/>
          <p:cNvGrpSpPr/>
          <p:nvPr userDrawn="1"/>
        </p:nvGrpSpPr>
        <p:grpSpPr>
          <a:xfrm rot="1736580" flipH="1">
            <a:off x="10896689" y="4949948"/>
            <a:ext cx="1477337" cy="1273568"/>
            <a:chOff x="3241129" y="967902"/>
            <a:chExt cx="5709753" cy="4922199"/>
          </a:xfrm>
        </p:grpSpPr>
        <p:grpSp>
          <p:nvGrpSpPr>
            <p:cNvPr id="61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4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5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63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4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37"/>
          <p:cNvGrpSpPr/>
          <p:nvPr userDrawn="1"/>
        </p:nvGrpSpPr>
        <p:grpSpPr>
          <a:xfrm rot="10800000" flipH="1">
            <a:off x="3043306" y="889732"/>
            <a:ext cx="6105388" cy="5263272"/>
            <a:chOff x="3241129" y="967902"/>
            <a:chExt cx="5709753" cy="4922199"/>
          </a:xfrm>
        </p:grpSpPr>
        <p:grpSp>
          <p:nvGrpSpPr>
            <p:cNvPr id="20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3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4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2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203187" y="2336447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3203187" y="4125391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01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  <p:sp>
        <p:nvSpPr>
          <p:cNvPr id="30" name="矩形 29"/>
          <p:cNvSpPr/>
          <p:nvPr userDrawn="1"/>
        </p:nvSpPr>
        <p:spPr>
          <a:xfrm>
            <a:off x="0" y="2920999"/>
            <a:ext cx="12192000" cy="3996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3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56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2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82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578350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3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1778891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723693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92198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357763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42332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48889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02" y="552090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1147577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092379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2906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29463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360196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4257603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02" y="488958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1423001" y="554523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932350" y="311402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939294" y="393638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98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2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4" name="组合 37"/>
          <p:cNvGrpSpPr/>
          <p:nvPr userDrawn="1"/>
        </p:nvGrpSpPr>
        <p:grpSpPr>
          <a:xfrm rot="16200000" flipH="1">
            <a:off x="-3130981" y="3168345"/>
            <a:ext cx="7576411" cy="6531396"/>
            <a:chOff x="3241129" y="967902"/>
            <a:chExt cx="5709753" cy="4922199"/>
          </a:xfrm>
        </p:grpSpPr>
        <p:grpSp>
          <p:nvGrpSpPr>
            <p:cNvPr id="3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47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5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 rot="15009001" flipH="1">
            <a:off x="7910336" y="3529802"/>
            <a:ext cx="5967820" cy="5144678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49" name="等腰三角形 4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0" name="直接连接符 49"/>
              <p:cNvCxnSpPr>
                <a:stCxn id="4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等腰三角形 4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8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 rot="15009001" flipH="1">
            <a:off x="8397836" y="3808906"/>
            <a:ext cx="5196791" cy="4479997"/>
            <a:chOff x="3241129" y="967902"/>
            <a:chExt cx="5709753" cy="4922199"/>
          </a:xfrm>
        </p:grpSpPr>
        <p:grpSp>
          <p:nvGrpSpPr>
            <p:cNvPr id="39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2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3" name="直接连接符 42"/>
              <p:cNvCxnSpPr>
                <a:stCxn id="4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46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9" r:id="rId3"/>
    <p:sldLayoutId id="2147483700" r:id="rId4"/>
    <p:sldLayoutId id="2147483701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68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isplay1.mp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display2.mp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5602" y="1754340"/>
            <a:ext cx="8543300" cy="1231998"/>
          </a:xfrm>
        </p:spPr>
        <p:txBody>
          <a:bodyPr/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6#</a:t>
            </a:r>
            <a:r>
              <a:rPr lang="zh-CN" altLang="en-US" dirty="0" smtClean="0">
                <a:solidFill>
                  <a:prstClr val="white"/>
                </a:solidFill>
              </a:rPr>
              <a:t>车载</a:t>
            </a:r>
            <a:r>
              <a:rPr lang="zh-CN" altLang="en-US" dirty="0">
                <a:solidFill>
                  <a:prstClr val="white"/>
                </a:solidFill>
              </a:rPr>
              <a:t>空调</a:t>
            </a:r>
            <a:r>
              <a:rPr lang="zh-CN" altLang="en-US" dirty="0" smtClean="0">
                <a:solidFill>
                  <a:prstClr val="white"/>
                </a:solidFill>
              </a:rPr>
              <a:t>控制系统 实验展示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具体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显示更新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97" y="2370067"/>
            <a:ext cx="5760000" cy="26403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37715" y="2926971"/>
            <a:ext cx="2646878" cy="1526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updateText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()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屏幕中的数码管显示更新；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屏幕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中的油量显示更新；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实验板的数码管显示更新；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0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具体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按键响应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27" y="1558665"/>
            <a:ext cx="7200000" cy="1995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27" y="4000796"/>
            <a:ext cx="7200000" cy="1823662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8508215" y="20048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提交键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508215" y="2355631"/>
            <a:ext cx="2629955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/>
              <a:t>记录当前温度和目标温度；</a:t>
            </a:r>
            <a:endParaRPr lang="en-US" altLang="zh-CN" sz="1600" dirty="0" smtClean="0"/>
          </a:p>
          <a:p>
            <a:pPr algn="just">
              <a:lnSpc>
                <a:spcPct val="130000"/>
              </a:lnSpc>
            </a:pPr>
            <a:r>
              <a:rPr lang="zh-CN" altLang="en-US" sz="1600" dirty="0" smtClean="0"/>
              <a:t>更新数码管内容；</a:t>
            </a:r>
            <a:endParaRPr lang="en-US" altLang="zh-CN" sz="1600" dirty="0"/>
          </a:p>
        </p:txBody>
      </p:sp>
      <p:sp>
        <p:nvSpPr>
          <p:cNvPr id="38" name="矩形 37"/>
          <p:cNvSpPr/>
          <p:nvPr/>
        </p:nvSpPr>
        <p:spPr>
          <a:xfrm>
            <a:off x="8508215" y="4290863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油量确认键</a:t>
            </a:r>
          </a:p>
        </p:txBody>
      </p:sp>
      <p:sp>
        <p:nvSpPr>
          <p:cNvPr id="39" name="矩形 38"/>
          <p:cNvSpPr/>
          <p:nvPr/>
        </p:nvSpPr>
        <p:spPr>
          <a:xfrm>
            <a:off x="8508215" y="4641631"/>
            <a:ext cx="2629955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/>
              <a:t>记录初始油量；</a:t>
            </a:r>
            <a:endParaRPr lang="en-US" altLang="zh-CN" sz="1600" dirty="0" smtClean="0"/>
          </a:p>
          <a:p>
            <a:pPr algn="just">
              <a:lnSpc>
                <a:spcPct val="130000"/>
              </a:lnSpc>
            </a:pPr>
            <a:r>
              <a:rPr lang="zh-CN" altLang="en-US" sz="1600" dirty="0"/>
              <a:t>显示</a:t>
            </a:r>
            <a:r>
              <a:rPr lang="zh-CN" altLang="en-US" sz="1600" dirty="0" smtClean="0"/>
              <a:t>初始油量；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262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具体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按键响应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506" y="1350745"/>
            <a:ext cx="4448175" cy="1609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506" y="3198979"/>
            <a:ext cx="4486275" cy="828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743" y="4266163"/>
            <a:ext cx="4457700" cy="18097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172039" y="158657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启动键</a:t>
            </a:r>
          </a:p>
        </p:txBody>
      </p:sp>
      <p:sp>
        <p:nvSpPr>
          <p:cNvPr id="12" name="矩形 11"/>
          <p:cNvSpPr/>
          <p:nvPr/>
        </p:nvSpPr>
        <p:spPr>
          <a:xfrm>
            <a:off x="7172039" y="1937341"/>
            <a:ext cx="2629955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/>
              <a:t>启动温度调节的线程；</a:t>
            </a:r>
            <a:endParaRPr lang="en-US" altLang="zh-CN" sz="1600" dirty="0" smtClean="0"/>
          </a:p>
          <a:p>
            <a:pPr algn="just">
              <a:lnSpc>
                <a:spcPct val="130000"/>
              </a:lnSpc>
            </a:pPr>
            <a:r>
              <a:rPr lang="zh-CN" altLang="en-US" sz="1600" dirty="0"/>
              <a:t>点亮</a:t>
            </a:r>
            <a:r>
              <a:rPr lang="zh-CN" altLang="en-US" sz="1600" dirty="0" smtClean="0"/>
              <a:t>第一个</a:t>
            </a:r>
            <a:r>
              <a:rPr lang="en-US" altLang="zh-CN" sz="1600" dirty="0" smtClean="0"/>
              <a:t>LED</a:t>
            </a:r>
            <a:r>
              <a:rPr lang="zh-CN" altLang="en-US" sz="1600" dirty="0"/>
              <a:t>灯</a:t>
            </a:r>
            <a:r>
              <a:rPr lang="zh-CN" altLang="en-US" sz="1600" dirty="0" smtClean="0"/>
              <a:t>；</a:t>
            </a:r>
            <a:endParaRPr lang="en-US" altLang="zh-CN" sz="1600" dirty="0"/>
          </a:p>
        </p:txBody>
      </p:sp>
      <p:sp>
        <p:nvSpPr>
          <p:cNvPr id="13" name="矩形 12"/>
          <p:cNvSpPr/>
          <p:nvPr/>
        </p:nvSpPr>
        <p:spPr>
          <a:xfrm>
            <a:off x="7172039" y="321964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停止键</a:t>
            </a:r>
          </a:p>
        </p:txBody>
      </p:sp>
      <p:sp>
        <p:nvSpPr>
          <p:cNvPr id="14" name="矩形 13"/>
          <p:cNvSpPr/>
          <p:nvPr/>
        </p:nvSpPr>
        <p:spPr>
          <a:xfrm>
            <a:off x="7172039" y="3570412"/>
            <a:ext cx="2629955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/>
              <a:t>修改标志位，终止线程循环；</a:t>
            </a:r>
            <a:endParaRPr lang="en-US" altLang="zh-CN" sz="1600" dirty="0"/>
          </a:p>
        </p:txBody>
      </p:sp>
      <p:sp>
        <p:nvSpPr>
          <p:cNvPr id="17" name="矩形 16"/>
          <p:cNvSpPr/>
          <p:nvPr/>
        </p:nvSpPr>
        <p:spPr>
          <a:xfrm>
            <a:off x="7172039" y="459006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童锁键</a:t>
            </a:r>
          </a:p>
        </p:txBody>
      </p:sp>
      <p:sp>
        <p:nvSpPr>
          <p:cNvPr id="18" name="矩形 17"/>
          <p:cNvSpPr/>
          <p:nvPr/>
        </p:nvSpPr>
        <p:spPr>
          <a:xfrm>
            <a:off x="7172039" y="4940832"/>
            <a:ext cx="3061459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/>
              <a:t>按键有效时，使按键失效；</a:t>
            </a:r>
            <a:endParaRPr lang="en-US" altLang="zh-CN" sz="1600" dirty="0" smtClean="0"/>
          </a:p>
          <a:p>
            <a:pPr algn="just">
              <a:lnSpc>
                <a:spcPct val="130000"/>
              </a:lnSpc>
            </a:pPr>
            <a:r>
              <a:rPr lang="zh-CN" altLang="en-US" sz="1600" dirty="0" smtClean="0"/>
              <a:t>按键无效</a:t>
            </a:r>
            <a:r>
              <a:rPr lang="zh-CN" altLang="en-US" sz="1600" dirty="0"/>
              <a:t>时，使</a:t>
            </a:r>
            <a:r>
              <a:rPr lang="zh-CN" altLang="en-US" sz="1600" dirty="0" smtClean="0"/>
              <a:t>按键有效</a:t>
            </a:r>
            <a:r>
              <a:rPr lang="zh-CN" altLang="en-US" sz="1600" dirty="0"/>
              <a:t>；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8997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3889095" cy="399600"/>
          </a:xfrm>
        </p:spPr>
        <p:txBody>
          <a:bodyPr/>
          <a:lstStyle/>
          <a:p>
            <a:r>
              <a:rPr kumimoji="1" lang="zh-CN" altLang="en-US" dirty="0"/>
              <a:t>具体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温度</a:t>
            </a:r>
            <a:r>
              <a:rPr kumimoji="1" lang="zh-CN" altLang="en-US" dirty="0" smtClean="0"/>
              <a:t>调节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内部线程类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720" y="1512045"/>
            <a:ext cx="3533775" cy="1781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719" y="3792700"/>
            <a:ext cx="3533775" cy="1847850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7210949" y="220257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蜂鸣器响</a:t>
            </a:r>
          </a:p>
        </p:txBody>
      </p:sp>
      <p:sp>
        <p:nvSpPr>
          <p:cNvPr id="52" name="矩形 51"/>
          <p:cNvSpPr/>
          <p:nvPr/>
        </p:nvSpPr>
        <p:spPr>
          <a:xfrm>
            <a:off x="7210949" y="451657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判断制冷制热</a:t>
            </a:r>
          </a:p>
        </p:txBody>
      </p:sp>
    </p:spTree>
    <p:extLst>
      <p:ext uri="{BB962C8B-B14F-4D97-AF65-F5344CB8AC3E}">
        <p14:creationId xmlns:p14="http://schemas.microsoft.com/office/powerpoint/2010/main" val="84387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3889095" cy="399600"/>
          </a:xfrm>
        </p:spPr>
        <p:txBody>
          <a:bodyPr/>
          <a:lstStyle/>
          <a:p>
            <a:r>
              <a:rPr kumimoji="1" lang="zh-CN" altLang="en-US" dirty="0"/>
              <a:t>具体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温度</a:t>
            </a:r>
            <a:r>
              <a:rPr kumimoji="1" lang="zh-CN" altLang="en-US" dirty="0" smtClean="0"/>
              <a:t>调节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内部线程类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313" y="1407684"/>
            <a:ext cx="2944295" cy="4128505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4831298" y="5839700"/>
            <a:ext cx="2605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油量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速率负反馈调节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497792" y="1351357"/>
            <a:ext cx="2949846" cy="424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油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量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0%~30%</a:t>
            </a:r>
          </a:p>
          <a:p>
            <a:pPr>
              <a:lnSpc>
                <a:spcPct val="130000"/>
              </a:lnSpc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空调速率为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秒变化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℃；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汽油消耗速率为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1%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摄氏度；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LED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亮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个灯；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油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量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30%~70%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空调速率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秒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变化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℃；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汽油消耗速率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%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摄氏度；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LED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亮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灯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油量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70%~100%</a:t>
            </a:r>
          </a:p>
          <a:p>
            <a:pPr>
              <a:lnSpc>
                <a:spcPct val="130000"/>
              </a:lnSpc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空调速率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0.5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秒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变化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℃；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汽油消耗速率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%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摄氏度；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LED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亮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灯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73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3889095" cy="399600"/>
          </a:xfrm>
        </p:spPr>
        <p:txBody>
          <a:bodyPr/>
          <a:lstStyle/>
          <a:p>
            <a:r>
              <a:rPr kumimoji="1" lang="zh-CN" altLang="en-US" dirty="0"/>
              <a:t>具体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温度</a:t>
            </a:r>
            <a:r>
              <a:rPr kumimoji="1" lang="zh-CN" altLang="en-US" dirty="0" smtClean="0"/>
              <a:t>调节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内部线程类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649488" y="299749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消息机制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20" y="1635869"/>
            <a:ext cx="3857625" cy="1533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920" y="3397606"/>
            <a:ext cx="4867275" cy="24669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649488" y="3399143"/>
            <a:ext cx="3342767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/>
              <a:t>通过消息机制实现相关显示的更新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1883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3889095" cy="399600"/>
          </a:xfrm>
        </p:spPr>
        <p:txBody>
          <a:bodyPr/>
          <a:lstStyle/>
          <a:p>
            <a:r>
              <a:rPr kumimoji="1" lang="zh-CN" altLang="en-US" dirty="0"/>
              <a:t>具体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温度</a:t>
            </a:r>
            <a:r>
              <a:rPr kumimoji="1" lang="zh-CN" altLang="en-US" dirty="0" smtClean="0"/>
              <a:t>调节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内部线程类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249897" y="289295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终止条件</a:t>
            </a:r>
          </a:p>
        </p:txBody>
      </p:sp>
      <p:sp>
        <p:nvSpPr>
          <p:cNvPr id="13" name="矩形 12"/>
          <p:cNvSpPr/>
          <p:nvPr/>
        </p:nvSpPr>
        <p:spPr>
          <a:xfrm>
            <a:off x="6249897" y="3294605"/>
            <a:ext cx="454251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/>
              <a:t>当前</a:t>
            </a:r>
            <a:r>
              <a:rPr lang="zh-CN" altLang="en-US" sz="1600" dirty="0" smtClean="0"/>
              <a:t>温度等于目标温度或油量耗尽，程序终止；</a:t>
            </a:r>
            <a:endParaRPr lang="en-US" altLang="zh-CN" sz="1600" dirty="0" smtClean="0"/>
          </a:p>
          <a:p>
            <a:pPr algn="just">
              <a:lnSpc>
                <a:spcPct val="130000"/>
              </a:lnSpc>
            </a:pPr>
            <a:r>
              <a:rPr lang="zh-CN" altLang="en-US" sz="1600" dirty="0" smtClean="0"/>
              <a:t>蜂鸣器响，提示程序终止</a:t>
            </a: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94" y="2863703"/>
            <a:ext cx="39338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5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优化裁剪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优化</a:t>
            </a:r>
            <a:r>
              <a:rPr kumimoji="1" lang="zh-CN" altLang="en-US" dirty="0" smtClean="0"/>
              <a:t>裁剪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输入替换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92692" y="2285707"/>
            <a:ext cx="2034293" cy="732508"/>
          </a:xfrm>
          <a:prstGeom prst="rect">
            <a:avLst/>
          </a:prstGeom>
          <a:ln w="19050">
            <a:solidFill>
              <a:srgbClr val="009FB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/>
              <a:t>温度传感器</a:t>
            </a:r>
            <a:endParaRPr lang="en-US" altLang="zh-CN" sz="1600" dirty="0" smtClean="0"/>
          </a:p>
          <a:p>
            <a:pPr algn="ctr">
              <a:lnSpc>
                <a:spcPct val="130000"/>
              </a:lnSpc>
            </a:pPr>
            <a:r>
              <a:rPr lang="zh-CN" altLang="en-US" sz="1600" dirty="0" smtClean="0"/>
              <a:t>采样当前实际温度</a:t>
            </a:r>
            <a:endParaRPr lang="en-US" altLang="zh-CN" sz="1600" dirty="0"/>
          </a:p>
        </p:txBody>
      </p:sp>
      <p:sp>
        <p:nvSpPr>
          <p:cNvPr id="14" name="矩形 13"/>
          <p:cNvSpPr/>
          <p:nvPr/>
        </p:nvSpPr>
        <p:spPr>
          <a:xfrm>
            <a:off x="5179704" y="2285707"/>
            <a:ext cx="2034293" cy="701346"/>
          </a:xfrm>
          <a:prstGeom prst="rect">
            <a:avLst/>
          </a:prstGeom>
          <a:ln w="19050">
            <a:solidFill>
              <a:srgbClr val="009FB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/>
              <a:t>AD</a:t>
            </a:r>
            <a:r>
              <a:rPr lang="zh-CN" altLang="en-US" sz="1600" dirty="0"/>
              <a:t>转换器</a:t>
            </a:r>
            <a:endParaRPr lang="en-US" altLang="zh-CN" sz="1600" dirty="0"/>
          </a:p>
          <a:p>
            <a:pPr algn="ctr">
              <a:lnSpc>
                <a:spcPct val="130000"/>
              </a:lnSpc>
            </a:pPr>
            <a:r>
              <a:rPr lang="zh-CN" altLang="en-US" sz="1600" dirty="0"/>
              <a:t>模拟当前实际温度</a:t>
            </a:r>
            <a:endParaRPr lang="en-US" altLang="zh-CN" sz="1600" dirty="0"/>
          </a:p>
        </p:txBody>
      </p:sp>
      <p:sp>
        <p:nvSpPr>
          <p:cNvPr id="15" name="矩形 14"/>
          <p:cNvSpPr/>
          <p:nvPr/>
        </p:nvSpPr>
        <p:spPr>
          <a:xfrm>
            <a:off x="8566716" y="2285707"/>
            <a:ext cx="2034293" cy="701346"/>
          </a:xfrm>
          <a:prstGeom prst="rect">
            <a:avLst/>
          </a:prstGeom>
          <a:ln w="19050">
            <a:solidFill>
              <a:srgbClr val="009FB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/>
              <a:t>键盘输入</a:t>
            </a:r>
            <a:endParaRPr lang="en-US" altLang="zh-CN" sz="1600" dirty="0"/>
          </a:p>
          <a:p>
            <a:pPr algn="ctr">
              <a:lnSpc>
                <a:spcPct val="130000"/>
              </a:lnSpc>
            </a:pPr>
            <a:r>
              <a:rPr lang="zh-CN" altLang="en-US" sz="1600" dirty="0"/>
              <a:t>设置当前实际温度</a:t>
            </a:r>
            <a:endParaRPr lang="en-US" altLang="zh-CN" sz="1600" dirty="0"/>
          </a:p>
        </p:txBody>
      </p:sp>
      <p:cxnSp>
        <p:nvCxnSpPr>
          <p:cNvPr id="7" name="直接箭头连接符 6"/>
          <p:cNvCxnSpPr>
            <a:stCxn id="12" idx="3"/>
            <a:endCxn id="14" idx="1"/>
          </p:cNvCxnSpPr>
          <p:nvPr/>
        </p:nvCxnSpPr>
        <p:spPr>
          <a:xfrm flipV="1">
            <a:off x="3826985" y="2636380"/>
            <a:ext cx="1352719" cy="155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4" idx="3"/>
            <a:endCxn id="15" idx="1"/>
          </p:cNvCxnSpPr>
          <p:nvPr/>
        </p:nvCxnSpPr>
        <p:spPr>
          <a:xfrm>
            <a:off x="7213997" y="2636380"/>
            <a:ext cx="13527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792692" y="3913540"/>
            <a:ext cx="2034293" cy="732508"/>
          </a:xfrm>
          <a:prstGeom prst="rect">
            <a:avLst/>
          </a:prstGeom>
          <a:ln w="19050">
            <a:solidFill>
              <a:srgbClr val="009FB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/>
              <a:t>油量传感器</a:t>
            </a:r>
            <a:endParaRPr lang="en-US" altLang="zh-CN" sz="1600" dirty="0" smtClean="0"/>
          </a:p>
          <a:p>
            <a:pPr algn="ctr">
              <a:lnSpc>
                <a:spcPct val="130000"/>
              </a:lnSpc>
            </a:pPr>
            <a:r>
              <a:rPr lang="zh-CN" altLang="en-US" sz="1600" dirty="0" smtClean="0"/>
              <a:t>采样当前实际油量</a:t>
            </a:r>
            <a:endParaRPr lang="en-US" altLang="zh-CN" sz="1600" dirty="0"/>
          </a:p>
        </p:txBody>
      </p:sp>
      <p:sp>
        <p:nvSpPr>
          <p:cNvPr id="21" name="矩形 20"/>
          <p:cNvSpPr/>
          <p:nvPr/>
        </p:nvSpPr>
        <p:spPr>
          <a:xfrm>
            <a:off x="5179704" y="3913540"/>
            <a:ext cx="2034293" cy="732508"/>
          </a:xfrm>
          <a:prstGeom prst="rect">
            <a:avLst/>
          </a:prstGeom>
          <a:ln w="19050">
            <a:solidFill>
              <a:srgbClr val="009FB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/>
              <a:t>AD</a:t>
            </a:r>
            <a:r>
              <a:rPr lang="zh-CN" altLang="en-US" sz="1600" dirty="0"/>
              <a:t>转换器</a:t>
            </a:r>
            <a:endParaRPr lang="en-US" altLang="zh-CN" sz="1600" dirty="0"/>
          </a:p>
          <a:p>
            <a:pPr algn="ctr">
              <a:lnSpc>
                <a:spcPct val="130000"/>
              </a:lnSpc>
            </a:pPr>
            <a:r>
              <a:rPr lang="zh-CN" altLang="en-US" sz="1600" dirty="0"/>
              <a:t>模拟当前</a:t>
            </a:r>
            <a:r>
              <a:rPr lang="zh-CN" altLang="en-US" sz="1600" dirty="0" smtClean="0"/>
              <a:t>实际油量</a:t>
            </a:r>
            <a:endParaRPr lang="en-US" altLang="zh-CN" sz="1600" dirty="0"/>
          </a:p>
        </p:txBody>
      </p:sp>
      <p:sp>
        <p:nvSpPr>
          <p:cNvPr id="22" name="矩形 21"/>
          <p:cNvSpPr/>
          <p:nvPr/>
        </p:nvSpPr>
        <p:spPr>
          <a:xfrm>
            <a:off x="8566716" y="3913540"/>
            <a:ext cx="2034293" cy="732508"/>
          </a:xfrm>
          <a:prstGeom prst="rect">
            <a:avLst/>
          </a:prstGeom>
          <a:ln w="19050">
            <a:solidFill>
              <a:srgbClr val="009FB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/>
              <a:t>键盘输入</a:t>
            </a:r>
            <a:endParaRPr lang="en-US" altLang="zh-CN" sz="1600" dirty="0"/>
          </a:p>
          <a:p>
            <a:pPr algn="ctr">
              <a:lnSpc>
                <a:spcPct val="130000"/>
              </a:lnSpc>
            </a:pPr>
            <a:r>
              <a:rPr lang="zh-CN" altLang="en-US" sz="1600" dirty="0"/>
              <a:t>设置当前</a:t>
            </a:r>
            <a:r>
              <a:rPr lang="zh-CN" altLang="en-US" sz="1600" dirty="0" smtClean="0"/>
              <a:t>实际油量</a:t>
            </a:r>
            <a:endParaRPr lang="en-US" altLang="zh-CN" sz="1600" dirty="0"/>
          </a:p>
        </p:txBody>
      </p:sp>
      <p:cxnSp>
        <p:nvCxnSpPr>
          <p:cNvPr id="23" name="直接箭头连接符 22"/>
          <p:cNvCxnSpPr>
            <a:stCxn id="20" idx="3"/>
            <a:endCxn id="21" idx="1"/>
          </p:cNvCxnSpPr>
          <p:nvPr/>
        </p:nvCxnSpPr>
        <p:spPr>
          <a:xfrm>
            <a:off x="3826985" y="4279794"/>
            <a:ext cx="13527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3"/>
            <a:endCxn id="22" idx="1"/>
          </p:cNvCxnSpPr>
          <p:nvPr/>
        </p:nvCxnSpPr>
        <p:spPr>
          <a:xfrm>
            <a:off x="7213997" y="4279794"/>
            <a:ext cx="13527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优化</a:t>
            </a:r>
            <a:r>
              <a:rPr kumimoji="1" lang="zh-CN" altLang="en-US" dirty="0" smtClean="0"/>
              <a:t>裁剪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显示优化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263446" y="258371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显示优化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252331" y="3083337"/>
            <a:ext cx="551429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屏幕显示实时温度、设定温度和实时油量；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数码管显示实时温度和设定温度；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 smtClean="0"/>
              <a:t>LED</a:t>
            </a:r>
            <a:r>
              <a:rPr lang="zh-CN" altLang="en-US" sz="1600" dirty="0" smtClean="0"/>
              <a:t>显示空调开关状态以及实时功率；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蜂鸣器提示空调工作的开始和结束，以及油量耗尽提示。</a:t>
            </a:r>
            <a:endParaRPr lang="zh-CN" altLang="zh-CN" sz="1600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" y="1854898"/>
            <a:ext cx="5237554" cy="370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442998" y="2387954"/>
            <a:ext cx="5785627" cy="495054"/>
          </a:xfrm>
        </p:spPr>
        <p:txBody>
          <a:bodyPr/>
          <a:lstStyle/>
          <a:p>
            <a:r>
              <a:rPr kumimoji="1" lang="en-US" altLang="zh-CN" sz="2000" dirty="0"/>
              <a:t>01</a:t>
            </a:r>
            <a:r>
              <a:rPr kumimoji="1" lang="zh-CN" altLang="en-US" sz="2000" dirty="0"/>
              <a:t> </a:t>
            </a:r>
            <a:r>
              <a:rPr lang="zh-CN" altLang="en-US" sz="2000" dirty="0">
                <a:solidFill>
                  <a:srgbClr val="FFFFFF"/>
                </a:solidFill>
              </a:rPr>
              <a:t>成果</a:t>
            </a:r>
            <a:r>
              <a:rPr lang="zh-CN" altLang="en-US" sz="2000" dirty="0" smtClean="0">
                <a:solidFill>
                  <a:srgbClr val="FFFFFF"/>
                </a:solidFill>
              </a:rPr>
              <a:t>展示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sz="2000" dirty="0"/>
              <a:t>02</a:t>
            </a:r>
            <a:r>
              <a:rPr kumimoji="1" lang="zh-CN" altLang="en-US" sz="2000" dirty="0"/>
              <a:t> </a:t>
            </a:r>
            <a:r>
              <a:rPr lang="zh-CN" altLang="en-US" sz="2000" dirty="0">
                <a:solidFill>
                  <a:srgbClr val="FFFFFF"/>
                </a:solidFill>
              </a:rPr>
              <a:t>具体实现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423003" y="3504680"/>
            <a:ext cx="5785627" cy="495054"/>
          </a:xfrm>
        </p:spPr>
        <p:txBody>
          <a:bodyPr/>
          <a:lstStyle/>
          <a:p>
            <a:r>
              <a:rPr kumimoji="1" lang="en-US" altLang="zh-CN" sz="2000" dirty="0"/>
              <a:t>03</a:t>
            </a: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优化裁剪</a:t>
            </a:r>
            <a:endParaRPr kumimoji="1" lang="zh-CN" altLang="en-US" sz="20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423003" y="4063043"/>
            <a:ext cx="5785627" cy="495054"/>
          </a:xfrm>
        </p:spPr>
        <p:txBody>
          <a:bodyPr/>
          <a:lstStyle/>
          <a:p>
            <a:r>
              <a:rPr kumimoji="1" lang="en-US" altLang="zh-CN" sz="2000" dirty="0"/>
              <a:t>04</a:t>
            </a:r>
            <a:r>
              <a:rPr kumimoji="1" lang="zh-CN" altLang="en-US" sz="2000" dirty="0"/>
              <a:t> 实验心得</a:t>
            </a:r>
          </a:p>
        </p:txBody>
      </p:sp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优化裁剪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功能裁剪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183815" y="2031053"/>
            <a:ext cx="299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负反馈系统功能简化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72698" y="2530677"/>
            <a:ext cx="87197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实时温度与设定温度的温度差；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车内温度与车外温度的温度差；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车内剩余油量与剩余电量；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智能温度控制，分区域制冷，分方向制冷；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/>
              <a:t>人机交互响应优化，根据人们设定温度的习惯自动调节</a:t>
            </a:r>
            <a:r>
              <a:rPr lang="zh-CN" altLang="en-US" sz="1600" dirty="0" smtClean="0"/>
              <a:t>初始温度；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监控</a:t>
            </a:r>
            <a:r>
              <a:rPr lang="zh-CN" altLang="en-US" sz="1600" dirty="0"/>
              <a:t>发动机负载，在加速，停车，启动等关键时刻停止制冷，以</a:t>
            </a:r>
            <a:r>
              <a:rPr lang="zh-CN" altLang="en-US" sz="1600" dirty="0" smtClean="0"/>
              <a:t>减少</a:t>
            </a:r>
            <a:r>
              <a:rPr lang="zh-CN" altLang="en-US" sz="1600" dirty="0"/>
              <a:t>系统</a:t>
            </a:r>
            <a:r>
              <a:rPr lang="zh-CN" altLang="en-US" sz="1600" dirty="0" smtClean="0"/>
              <a:t>压力；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/>
              <a:t>考虑</a:t>
            </a:r>
            <a:r>
              <a:rPr lang="zh-CN" altLang="en-US" sz="1600" dirty="0" smtClean="0"/>
              <a:t>温度传感器</a:t>
            </a:r>
            <a:r>
              <a:rPr lang="zh-CN" altLang="en-US" sz="1600" dirty="0"/>
              <a:t>分布与驾乘人员的分布位置并</a:t>
            </a:r>
            <a:r>
              <a:rPr lang="zh-CN" altLang="en-US" sz="1600" dirty="0" smtClean="0"/>
              <a:t>不完全</a:t>
            </a:r>
            <a:r>
              <a:rPr lang="zh-CN" altLang="en-US" sz="1600" dirty="0"/>
              <a:t>一致，因此需要考虑温度的变化驱</a:t>
            </a:r>
            <a:r>
              <a:rPr lang="zh-CN" altLang="en-US" sz="1600" dirty="0" smtClean="0"/>
              <a:t>势。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83502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优化裁剪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功能扩展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992897" y="2382746"/>
            <a:ext cx="299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想象的功能扩展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81780" y="2882370"/>
            <a:ext cx="8719716" cy="1680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/>
              <a:t>除湿功能：</a:t>
            </a:r>
            <a:r>
              <a:rPr lang="zh-CN" altLang="en-US" sz="1600" dirty="0" smtClean="0"/>
              <a:t>根据车内外湿度</a:t>
            </a:r>
            <a:r>
              <a:rPr lang="zh-CN" altLang="en-US" sz="1600" dirty="0"/>
              <a:t>差额，决定是否需要换</a:t>
            </a:r>
            <a:r>
              <a:rPr lang="zh-CN" altLang="en-US" sz="1600" dirty="0" smtClean="0"/>
              <a:t>风；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除雾</a:t>
            </a:r>
            <a:r>
              <a:rPr lang="zh-CN" altLang="en-US" sz="1600" dirty="0"/>
              <a:t>功能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监测</a:t>
            </a:r>
            <a:r>
              <a:rPr lang="zh-CN" altLang="en-US" sz="1600" dirty="0" smtClean="0"/>
              <a:t>内外</a:t>
            </a:r>
            <a:r>
              <a:rPr lang="zh-CN" altLang="en-US" sz="1600" dirty="0"/>
              <a:t>温度差和湿度差，如果需要，自动开启除雾模块</a:t>
            </a:r>
            <a:r>
              <a:rPr lang="zh-CN" altLang="en-US" sz="1600" dirty="0" smtClean="0"/>
              <a:t>；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/>
              <a:t>智能温控：根据车外温度确定周围环境温度，确定气候情况，用以确定可用</a:t>
            </a:r>
            <a:r>
              <a:rPr lang="zh-CN" altLang="en-US" sz="1600" dirty="0" smtClean="0"/>
              <a:t>的温度</a:t>
            </a:r>
            <a:r>
              <a:rPr lang="zh-CN" altLang="en-US" sz="1600" dirty="0"/>
              <a:t>调节范围，并将空调温度限制在此范围内，以免用户的误操作引起的</a:t>
            </a:r>
            <a:r>
              <a:rPr lang="zh-CN" altLang="en-US" sz="1600" dirty="0" smtClean="0"/>
              <a:t>不适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4462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优化裁剪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模块通信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865" y="1171575"/>
            <a:ext cx="7867650" cy="4514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04930" y="5849360"/>
            <a:ext cx="3688830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CAN</a:t>
            </a: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总线的汽车电器网络结构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784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实验</a:t>
            </a:r>
            <a:r>
              <a:rPr lang="zh-CN" altLang="en-US" dirty="0">
                <a:solidFill>
                  <a:prstClr val="white"/>
                </a:solidFill>
              </a:rPr>
              <a:t>总结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047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实验总结</a:t>
            </a:r>
          </a:p>
        </p:txBody>
      </p:sp>
      <p:sp>
        <p:nvSpPr>
          <p:cNvPr id="10" name="矩形 9"/>
          <p:cNvSpPr/>
          <p:nvPr/>
        </p:nvSpPr>
        <p:spPr>
          <a:xfrm>
            <a:off x="1730570" y="2487613"/>
            <a:ext cx="87197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完成</a:t>
            </a:r>
            <a:r>
              <a:rPr lang="zh-CN" altLang="en-US" sz="1600" dirty="0"/>
              <a:t>对器件基本</a:t>
            </a:r>
            <a:r>
              <a:rPr lang="zh-CN" altLang="en-US" sz="1600" dirty="0" smtClean="0"/>
              <a:t>认知后要尽量熟悉</a:t>
            </a:r>
            <a:r>
              <a:rPr lang="zh-CN" altLang="en-US" sz="1600" dirty="0"/>
              <a:t>操作</a:t>
            </a:r>
            <a:r>
              <a:rPr lang="zh-CN" altLang="en-US" sz="1600" dirty="0" smtClean="0"/>
              <a:t>流程；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实验前期对</a:t>
            </a:r>
            <a:r>
              <a:rPr lang="zh-CN" altLang="en-US" sz="1600" dirty="0"/>
              <a:t>项目的具体构建流程比较</a:t>
            </a:r>
            <a:r>
              <a:rPr lang="zh-CN" altLang="en-US" sz="1600" dirty="0" smtClean="0"/>
              <a:t>迷茫，应当建立具体的实施规划，积极请教；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在进行线程相关的操作时多次引发线程安全以及异常控制的问题；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需要静心阅读代码和文档，在理解相关逻辑之后再进行相应操作；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要以结果为导向，不要拘泥于</a:t>
            </a:r>
            <a:r>
              <a:rPr lang="zh-CN" altLang="en-US" sz="1600" dirty="0"/>
              <a:t>对</a:t>
            </a:r>
            <a:r>
              <a:rPr lang="zh-CN" altLang="en-US" sz="1600" dirty="0" smtClean="0"/>
              <a:t>实验进程影响不大的微小细节。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229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03187" y="2336447"/>
            <a:ext cx="5785627" cy="1231998"/>
          </a:xfrm>
        </p:spPr>
        <p:txBody>
          <a:bodyPr/>
          <a:lstStyle/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THANK YOU </a:t>
            </a:r>
          </a:p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FOR WATCHING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203187" y="4125391"/>
            <a:ext cx="5785627" cy="1234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汇报展示：耿英杰</a:t>
            </a:r>
            <a:endParaRPr lang="en-US" altLang="zh-CN" dirty="0" smtClean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>
              <a:spcBef>
                <a:spcPts val="0"/>
              </a:spcBef>
            </a:pPr>
            <a:r>
              <a:rPr kumimoji="1" lang="zh-CN" altLang="en-US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小组</a:t>
            </a:r>
            <a:r>
              <a:rPr kumimoji="1"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成员：李书峥  柴源  童颖</a:t>
            </a:r>
            <a:r>
              <a:rPr kumimoji="1" lang="zh-CN" altLang="en-US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刚</a:t>
            </a:r>
            <a:endParaRPr kumimoji="1" lang="zh-CN" altLang="en-US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3852333" y="3915828"/>
            <a:ext cx="4626052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成果展示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7105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成果展示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实验部件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44" y="1393489"/>
            <a:ext cx="6624000" cy="4454515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>
            <a:off x="8658808" y="2164700"/>
            <a:ext cx="1670180" cy="0"/>
          </a:xfrm>
          <a:prstGeom prst="straightConnector1">
            <a:avLst/>
          </a:prstGeom>
          <a:ln w="38100">
            <a:solidFill>
              <a:schemeClr val="tx2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322906" y="4226766"/>
            <a:ext cx="2006082" cy="0"/>
          </a:xfrm>
          <a:prstGeom prst="straightConnector1">
            <a:avLst/>
          </a:prstGeom>
          <a:ln w="38100">
            <a:solidFill>
              <a:schemeClr val="tx2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8845420" y="5365100"/>
            <a:ext cx="1483568" cy="0"/>
          </a:xfrm>
          <a:prstGeom prst="straightConnector1">
            <a:avLst/>
          </a:prstGeom>
          <a:ln w="38100">
            <a:solidFill>
              <a:schemeClr val="tx2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597305" y="3107092"/>
            <a:ext cx="1929666" cy="0"/>
          </a:xfrm>
          <a:prstGeom prst="straightConnector1">
            <a:avLst/>
          </a:prstGeom>
          <a:ln w="38100">
            <a:solidFill>
              <a:schemeClr val="tx2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1597305" y="5365100"/>
            <a:ext cx="1799038" cy="0"/>
          </a:xfrm>
          <a:prstGeom prst="straightConnector1">
            <a:avLst/>
          </a:prstGeom>
          <a:ln w="38100">
            <a:solidFill>
              <a:schemeClr val="tx2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0378515" y="1938484"/>
            <a:ext cx="877163" cy="4524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数码管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18" name="文本框 717"/>
          <p:cNvSpPr txBox="1"/>
          <p:nvPr/>
        </p:nvSpPr>
        <p:spPr>
          <a:xfrm>
            <a:off x="10378515" y="4008756"/>
            <a:ext cx="877163" cy="41735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蜂鸣器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19" name="文本框 718"/>
          <p:cNvSpPr txBox="1"/>
          <p:nvPr/>
        </p:nvSpPr>
        <p:spPr>
          <a:xfrm>
            <a:off x="10378514" y="5156421"/>
            <a:ext cx="646331" cy="41735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键盘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0" name="文本框 719"/>
          <p:cNvSpPr txBox="1"/>
          <p:nvPr/>
        </p:nvSpPr>
        <p:spPr>
          <a:xfrm>
            <a:off x="794410" y="5147090"/>
            <a:ext cx="837089" cy="41735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LED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灯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1" name="文本框 720"/>
          <p:cNvSpPr txBox="1"/>
          <p:nvPr/>
        </p:nvSpPr>
        <p:spPr>
          <a:xfrm>
            <a:off x="950974" y="2879751"/>
            <a:ext cx="646331" cy="41735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屏幕</a:t>
            </a:r>
          </a:p>
        </p:txBody>
      </p:sp>
    </p:spTree>
    <p:extLst>
      <p:ext uri="{BB962C8B-B14F-4D97-AF65-F5344CB8AC3E}">
        <p14:creationId xmlns:p14="http://schemas.microsoft.com/office/powerpoint/2010/main" val="222170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成果展示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模块分割</a:t>
            </a:r>
            <a:endParaRPr kumimoji="1" lang="zh-CN" altLang="en-US" dirty="0"/>
          </a:p>
        </p:txBody>
      </p:sp>
      <p:pic>
        <p:nvPicPr>
          <p:cNvPr id="717" name="图片 7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1911041"/>
            <a:ext cx="4589132" cy="3332504"/>
          </a:xfrm>
          <a:prstGeom prst="rect">
            <a:avLst/>
          </a:prstGeom>
        </p:spPr>
      </p:pic>
      <p:cxnSp>
        <p:nvCxnSpPr>
          <p:cNvPr id="718" name="直接连接符 717"/>
          <p:cNvCxnSpPr/>
          <p:nvPr/>
        </p:nvCxnSpPr>
        <p:spPr>
          <a:xfrm>
            <a:off x="6106591" y="1687107"/>
            <a:ext cx="0" cy="3852000"/>
          </a:xfrm>
          <a:prstGeom prst="line">
            <a:avLst/>
          </a:prstGeom>
          <a:ln w="60325">
            <a:solidFill>
              <a:srgbClr val="009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708714" y="2313992"/>
            <a:ext cx="4530407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实验软环境：</a:t>
            </a:r>
            <a:endParaRPr lang="en-US" altLang="zh-CN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开发语言：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</a:p>
          <a:p>
            <a:pPr>
              <a:lnSpc>
                <a:spcPct val="130000"/>
              </a:lnSpc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系统环境：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</a:t>
            </a:r>
          </a:p>
          <a:p>
            <a:pPr>
              <a:lnSpc>
                <a:spcPct val="130000"/>
              </a:lnSpc>
            </a:pP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输入模块：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键盘、屏幕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</a:t>
            </a: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模块：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数码管、蜂鸣器、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LED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灯、屏幕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28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成果展示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输入模块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89" y="1310174"/>
            <a:ext cx="4067175" cy="4648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09" y="1850475"/>
            <a:ext cx="3781425" cy="3362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02558" y="6063007"/>
            <a:ext cx="595035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屏幕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79003" y="5323761"/>
            <a:ext cx="595035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键盘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07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成果展示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输出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89" y="1310174"/>
            <a:ext cx="4067175" cy="4648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02558" y="6063007"/>
            <a:ext cx="595035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屏幕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872" y="4363045"/>
            <a:ext cx="1609725" cy="742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872" y="3068851"/>
            <a:ext cx="1609725" cy="752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0121" y="1926313"/>
            <a:ext cx="657225" cy="6286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242590" y="4543891"/>
            <a:ext cx="800219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数码管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42590" y="3347762"/>
            <a:ext cx="764953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LED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灯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242590" y="2053310"/>
            <a:ext cx="800219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蜂鸣器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223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成果</a:t>
            </a:r>
            <a:r>
              <a:rPr kumimoji="1" lang="zh-CN" altLang="en-US" dirty="0" smtClean="0"/>
              <a:t>展示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视频展示</a:t>
            </a:r>
            <a:endParaRPr kumimoji="1"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531327" y="2448304"/>
            <a:ext cx="0" cy="2340000"/>
          </a:xfrm>
          <a:prstGeom prst="line">
            <a:avLst/>
          </a:prstGeom>
          <a:ln w="76200">
            <a:solidFill>
              <a:srgbClr val="009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643218" y="239025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3" action="ppaction://hlinkfile"/>
              </a:rPr>
              <a:t>展示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 action="ppaction://hlinkfile"/>
              </a:rPr>
              <a:t>视频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 action="ppaction://hlinkfile"/>
              </a:rPr>
              <a:t>01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32102" y="2756885"/>
            <a:ext cx="4797883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键盘输入油量；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键盘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输入当前温度和目标温度，制热；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启动，蜂鸣器响，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LED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亮；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温度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升高，油量减少；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LED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显示升温速率；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到达设定温度，蜂鸣器响；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531013" y="2448304"/>
            <a:ext cx="0" cy="2340000"/>
          </a:xfrm>
          <a:prstGeom prst="line">
            <a:avLst/>
          </a:prstGeom>
          <a:ln w="76200">
            <a:solidFill>
              <a:srgbClr val="009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642904" y="239025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 action="ppaction://hlinkfile"/>
              </a:rPr>
              <a:t>展示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4" action="ppaction://hlinkfile"/>
              </a:rPr>
              <a:t>视频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4" action="ppaction://hlinkfile"/>
              </a:rPr>
              <a:t>02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1788" y="2854165"/>
            <a:ext cx="4574477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键盘输入油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量；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键盘输入当前温度和目标温度，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制冷；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启动，蜂鸣器响，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LED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亮；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温度降低，油量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减少；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LED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显示降温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速率；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油量耗尽，蜂鸣器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响；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43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具体实现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7901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8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9FB1"/>
      </a:accent1>
      <a:accent2>
        <a:srgbClr val="9FD9DE"/>
      </a:accent2>
      <a:accent3>
        <a:srgbClr val="0C3553"/>
      </a:accent3>
      <a:accent4>
        <a:srgbClr val="FFCC00"/>
      </a:accent4>
      <a:accent5>
        <a:srgbClr val="FF8900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959</Words>
  <Application>Microsoft Office PowerPoint</Application>
  <PresentationFormat>宽屏</PresentationFormat>
  <Paragraphs>201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nk</cp:lastModifiedBy>
  <cp:revision>76</cp:revision>
  <dcterms:created xsi:type="dcterms:W3CDTF">2015-08-18T02:51:41Z</dcterms:created>
  <dcterms:modified xsi:type="dcterms:W3CDTF">2020-09-02T05:24:46Z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2017-12-21T08:40:10.4087324Z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