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62" r:id="rId6"/>
    <p:sldId id="258" r:id="rId7"/>
    <p:sldId id="259" r:id="rId8"/>
    <p:sldId id="261" r:id="rId9"/>
    <p:sldId id="260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2D4D-61C3-4E78-9E63-14C11D23D203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B6C9-A09F-4FBA-AE89-49FD6893F8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58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2D4D-61C3-4E78-9E63-14C11D23D203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B6C9-A09F-4FBA-AE89-49FD6893F8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54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2D4D-61C3-4E78-9E63-14C11D23D203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B6C9-A09F-4FBA-AE89-49FD6893F8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62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2D4D-61C3-4E78-9E63-14C11D23D203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B6C9-A09F-4FBA-AE89-49FD6893F8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54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2D4D-61C3-4E78-9E63-14C11D23D203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B6C9-A09F-4FBA-AE89-49FD6893F8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59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2D4D-61C3-4E78-9E63-14C11D23D203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B6C9-A09F-4FBA-AE89-49FD6893F8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65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2D4D-61C3-4E78-9E63-14C11D23D203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B6C9-A09F-4FBA-AE89-49FD6893F8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25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2D4D-61C3-4E78-9E63-14C11D23D203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B6C9-A09F-4FBA-AE89-49FD6893F8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03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2D4D-61C3-4E78-9E63-14C11D23D203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B6C9-A09F-4FBA-AE89-49FD6893F8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15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2D4D-61C3-4E78-9E63-14C11D23D203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B6C9-A09F-4FBA-AE89-49FD6893F8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28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2D4D-61C3-4E78-9E63-14C11D23D203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B6C9-A09F-4FBA-AE89-49FD6893F8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73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32D4D-61C3-4E78-9E63-14C11D23D203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1B6C9-A09F-4FBA-AE89-49FD6893F8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2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Halcon</a:t>
            </a:r>
            <a:r>
              <a:rPr lang="zh-TW" altLang="en-US" dirty="0"/>
              <a:t> </a:t>
            </a:r>
            <a:r>
              <a:rPr lang="en-US" altLang="zh-TW" dirty="0" smtClean="0"/>
              <a:t>Parallelization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399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Performs </a:t>
            </a:r>
            <a:r>
              <a:rPr lang="en-US" altLang="zh-TW" dirty="0"/>
              <a:t>image acquisition, processing, and display in three </a:t>
            </a:r>
            <a:r>
              <a:rPr lang="en-US" altLang="zh-TW" dirty="0" smtClean="0"/>
              <a:t>threads</a:t>
            </a:r>
          </a:p>
          <a:p>
            <a:pPr lvl="1"/>
            <a:r>
              <a:rPr lang="en-US" altLang="zh-TW" dirty="0" err="1"/>
              <a:t>c#</a:t>
            </a:r>
            <a:r>
              <a:rPr lang="en-US" altLang="zh-TW" dirty="0"/>
              <a:t>\</a:t>
            </a:r>
            <a:r>
              <a:rPr lang="en-US" altLang="zh-TW" dirty="0" err="1"/>
              <a:t>MultiThreading</a:t>
            </a:r>
            <a:endParaRPr lang="en-US" altLang="zh-TW" dirty="0" smtClean="0"/>
          </a:p>
          <a:p>
            <a:r>
              <a:rPr lang="en-US" altLang="zh-TW" dirty="0" smtClean="0"/>
              <a:t>Executes </a:t>
            </a:r>
            <a:r>
              <a:rPr lang="en-US" altLang="zh-TW" dirty="0"/>
              <a:t>the same </a:t>
            </a:r>
            <a:r>
              <a:rPr lang="en-US" altLang="zh-TW" dirty="0" err="1"/>
              <a:t>HDevelop</a:t>
            </a:r>
            <a:r>
              <a:rPr lang="en-US" altLang="zh-TW" dirty="0"/>
              <a:t> procedure in parallel by two threads using </a:t>
            </a:r>
            <a:r>
              <a:rPr lang="en-US" altLang="zh-TW" dirty="0" err="1" smtClean="0"/>
              <a:t>HDevEngine</a:t>
            </a:r>
            <a:endParaRPr lang="en-US" altLang="zh-TW" dirty="0" smtClean="0"/>
          </a:p>
          <a:p>
            <a:pPr lvl="1"/>
            <a:r>
              <a:rPr lang="en-US" altLang="zh-TW" dirty="0" err="1"/>
              <a:t>hdevengine</a:t>
            </a:r>
            <a:r>
              <a:rPr lang="en-US" altLang="zh-TW" dirty="0"/>
              <a:t>\</a:t>
            </a:r>
            <a:r>
              <a:rPr lang="en-US" altLang="zh-TW" dirty="0" err="1"/>
              <a:t>c#</a:t>
            </a:r>
            <a:r>
              <a:rPr lang="en-US" altLang="zh-TW" dirty="0"/>
              <a:t>\</a:t>
            </a:r>
            <a:r>
              <a:rPr lang="en-US" altLang="zh-TW" dirty="0" err="1" smtClean="0"/>
              <a:t>MultiThreading</a:t>
            </a:r>
            <a:endParaRPr lang="en-US" altLang="zh-TW" dirty="0" smtClean="0"/>
          </a:p>
          <a:p>
            <a:r>
              <a:rPr lang="en-US" altLang="zh-TW" dirty="0"/>
              <a:t>E</a:t>
            </a:r>
            <a:r>
              <a:rPr lang="en-US" altLang="zh-TW" dirty="0" smtClean="0"/>
              <a:t>xecutes </a:t>
            </a:r>
            <a:r>
              <a:rPr lang="en-US" altLang="zh-TW" dirty="0"/>
              <a:t>different </a:t>
            </a:r>
            <a:r>
              <a:rPr lang="en-US" altLang="zh-TW" dirty="0" err="1"/>
              <a:t>HDevelop</a:t>
            </a:r>
            <a:r>
              <a:rPr lang="en-US" altLang="zh-TW" dirty="0"/>
              <a:t> procedures in parallel by two threads using </a:t>
            </a:r>
            <a:r>
              <a:rPr lang="en-US" altLang="zh-TW" dirty="0" err="1" smtClean="0"/>
              <a:t>HDevEngine</a:t>
            </a:r>
            <a:endParaRPr lang="en-US" altLang="zh-TW" dirty="0" smtClean="0"/>
          </a:p>
          <a:p>
            <a:pPr lvl="1"/>
            <a:r>
              <a:rPr lang="en-US" altLang="zh-TW" dirty="0" err="1"/>
              <a:t>hdevengine</a:t>
            </a:r>
            <a:r>
              <a:rPr lang="en-US" altLang="zh-TW" dirty="0"/>
              <a:t>\</a:t>
            </a:r>
            <a:r>
              <a:rPr lang="en-US" altLang="zh-TW" dirty="0" err="1"/>
              <a:t>c#</a:t>
            </a:r>
            <a:r>
              <a:rPr lang="en-US" altLang="zh-TW" dirty="0"/>
              <a:t>\</a:t>
            </a:r>
            <a:r>
              <a:rPr lang="en-US" altLang="zh-TW" dirty="0" err="1"/>
              <a:t>MultiThreadingTwoWindows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6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9709325" cy="5429995"/>
          </a:xfrm>
        </p:spPr>
      </p:pic>
      <p:sp>
        <p:nvSpPr>
          <p:cNvPr id="5" name="文字方塊 4"/>
          <p:cNvSpPr txBox="1"/>
          <p:nvPr/>
        </p:nvSpPr>
        <p:spPr>
          <a:xfrm>
            <a:off x="1431985" y="5610454"/>
            <a:ext cx="448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set_system</a:t>
            </a:r>
            <a:r>
              <a:rPr lang="en-US" altLang="zh-TW" b="1" dirty="0"/>
              <a:t>(‘</a:t>
            </a:r>
            <a:r>
              <a:rPr lang="en-US" altLang="zh-TW" b="1" dirty="0" err="1"/>
              <a:t>tsp_thread_num</a:t>
            </a:r>
            <a:r>
              <a:rPr lang="en-US" altLang="zh-TW" b="1" dirty="0"/>
              <a:t>’, 4)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511506" y="5644082"/>
            <a:ext cx="448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set_system</a:t>
            </a:r>
            <a:r>
              <a:rPr lang="en-US" altLang="zh-TW" b="1" dirty="0"/>
              <a:t>(‘</a:t>
            </a:r>
            <a:r>
              <a:rPr lang="en-US" altLang="zh-TW" b="1" dirty="0" err="1"/>
              <a:t>tsp_thread_num</a:t>
            </a:r>
            <a:r>
              <a:rPr lang="en-US" altLang="zh-TW" b="1" dirty="0"/>
              <a:t>’, </a:t>
            </a:r>
            <a:r>
              <a:rPr lang="en-US" altLang="zh-TW" b="1" dirty="0" smtClean="0"/>
              <a:t>2)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511506" y="5972840"/>
            <a:ext cx="448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set_system</a:t>
            </a:r>
            <a:r>
              <a:rPr lang="en-US" altLang="zh-TW" b="1" dirty="0"/>
              <a:t>(‘</a:t>
            </a:r>
            <a:r>
              <a:rPr lang="en-US" altLang="zh-TW" b="1" dirty="0" err="1"/>
              <a:t>tsp_thread_num</a:t>
            </a:r>
            <a:r>
              <a:rPr lang="en-US" altLang="zh-TW" b="1" dirty="0"/>
              <a:t>’, </a:t>
            </a:r>
            <a:r>
              <a:rPr lang="en-US" altLang="zh-TW" b="1" dirty="0" smtClean="0"/>
              <a:t>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378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Automatic Parallelization Method</a:t>
            </a:r>
            <a:br>
              <a:rPr lang="en-US" altLang="zh-TW" dirty="0" smtClean="0"/>
            </a:br>
            <a:r>
              <a:rPr lang="en-US" altLang="zh-TW" sz="3600" dirty="0" smtClean="0"/>
              <a:t>Data parallelism @ one function for CPU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Tuple level</a:t>
            </a:r>
          </a:p>
          <a:p>
            <a:pPr lvl="1"/>
            <a:r>
              <a:rPr lang="en-US" altLang="zh-TW" dirty="0" smtClean="0"/>
              <a:t>Array of images with same condition</a:t>
            </a:r>
          </a:p>
          <a:p>
            <a:pPr lvl="1"/>
            <a:r>
              <a:rPr lang="en-US" altLang="zh-TW" dirty="0" smtClean="0"/>
              <a:t>Data trigger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Channel level</a:t>
            </a:r>
          </a:p>
          <a:p>
            <a:pPr lvl="1"/>
            <a:r>
              <a:rPr lang="en-US" altLang="zh-TW" dirty="0" smtClean="0"/>
              <a:t>Many input sources</a:t>
            </a:r>
          </a:p>
          <a:p>
            <a:pPr lvl="1"/>
            <a:r>
              <a:rPr lang="en-US" altLang="zh-TW" dirty="0" smtClean="0"/>
              <a:t>Hardware trigger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Domain level</a:t>
            </a:r>
          </a:p>
          <a:p>
            <a:pPr lvl="1"/>
            <a:r>
              <a:rPr lang="en-US" altLang="zh-TW" dirty="0" smtClean="0"/>
              <a:t>Partition of one image</a:t>
            </a:r>
          </a:p>
          <a:p>
            <a:pPr lvl="1"/>
            <a:r>
              <a:rPr lang="en-US" altLang="zh-TW" dirty="0" smtClean="0"/>
              <a:t>Flow trigger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Internal data level</a:t>
            </a:r>
          </a:p>
          <a:p>
            <a:pPr lvl="1"/>
            <a:r>
              <a:rPr lang="en-US" altLang="zh-TW" dirty="0" smtClean="0"/>
              <a:t>Using Multi cores inside function</a:t>
            </a:r>
          </a:p>
          <a:p>
            <a:pPr lvl="1"/>
            <a:r>
              <a:rPr lang="en-US" altLang="zh-TW" dirty="0" smtClean="0"/>
              <a:t>Compute device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21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Hierarchy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017917" y="1690687"/>
            <a:ext cx="5710687" cy="3545547"/>
            <a:chOff x="2294626" y="1690687"/>
            <a:chExt cx="5969480" cy="3718075"/>
          </a:xfrm>
        </p:grpSpPr>
        <p:sp>
          <p:nvSpPr>
            <p:cNvPr id="4" name="圓角矩形 3"/>
            <p:cNvSpPr/>
            <p:nvPr/>
          </p:nvSpPr>
          <p:spPr>
            <a:xfrm>
              <a:off x="2294626" y="1690688"/>
              <a:ext cx="5969480" cy="37180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63970" y="1690687"/>
              <a:ext cx="4804913" cy="3511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Process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1388852" y="2458439"/>
            <a:ext cx="1889185" cy="2303342"/>
            <a:chOff x="2294626" y="1690688"/>
            <a:chExt cx="5969480" cy="3718074"/>
          </a:xfrm>
          <a:solidFill>
            <a:schemeClr val="accent4"/>
          </a:solidFill>
        </p:grpSpPr>
        <p:sp>
          <p:nvSpPr>
            <p:cNvPr id="8" name="圓角矩形 7"/>
            <p:cNvSpPr/>
            <p:nvPr/>
          </p:nvSpPr>
          <p:spPr>
            <a:xfrm>
              <a:off x="2294626" y="1690688"/>
              <a:ext cx="5969480" cy="371807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863971" y="1759652"/>
              <a:ext cx="4804913" cy="327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Operator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圓角矩形 13"/>
          <p:cNvSpPr/>
          <p:nvPr/>
        </p:nvSpPr>
        <p:spPr>
          <a:xfrm>
            <a:off x="5545346" y="2458439"/>
            <a:ext cx="898585" cy="104388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5564038" y="3717895"/>
            <a:ext cx="898585" cy="104388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1562578" y="2796984"/>
            <a:ext cx="1527087" cy="632336"/>
            <a:chOff x="2294626" y="1690688"/>
            <a:chExt cx="5969480" cy="3718074"/>
          </a:xfrm>
          <a:solidFill>
            <a:schemeClr val="bg2">
              <a:lumMod val="90000"/>
            </a:schemeClr>
          </a:solidFill>
        </p:grpSpPr>
        <p:sp>
          <p:nvSpPr>
            <p:cNvPr id="20" name="圓角矩形 19"/>
            <p:cNvSpPr/>
            <p:nvPr/>
          </p:nvSpPr>
          <p:spPr>
            <a:xfrm>
              <a:off x="2294626" y="1690688"/>
              <a:ext cx="5969480" cy="371807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863970" y="1690688"/>
              <a:ext cx="4804913" cy="15491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Thread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1562578" y="3493786"/>
            <a:ext cx="1527087" cy="632336"/>
            <a:chOff x="2294626" y="1690688"/>
            <a:chExt cx="5969480" cy="3718074"/>
          </a:xfrm>
          <a:solidFill>
            <a:schemeClr val="bg2">
              <a:lumMod val="90000"/>
            </a:schemeClr>
          </a:solidFill>
        </p:grpSpPr>
        <p:sp>
          <p:nvSpPr>
            <p:cNvPr id="26" name="圓角矩形 25"/>
            <p:cNvSpPr/>
            <p:nvPr/>
          </p:nvSpPr>
          <p:spPr>
            <a:xfrm>
              <a:off x="2294626" y="1690688"/>
              <a:ext cx="5969480" cy="371807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863970" y="1690688"/>
              <a:ext cx="4804913" cy="15491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Thread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圓角矩形 28"/>
          <p:cNvSpPr/>
          <p:nvPr/>
        </p:nvSpPr>
        <p:spPr>
          <a:xfrm>
            <a:off x="1569035" y="4223456"/>
            <a:ext cx="466799" cy="33187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圓角矩形 31"/>
          <p:cNvSpPr/>
          <p:nvPr/>
        </p:nvSpPr>
        <p:spPr>
          <a:xfrm>
            <a:off x="2113471" y="4220071"/>
            <a:ext cx="466799" cy="33187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圓角矩形 34"/>
          <p:cNvSpPr/>
          <p:nvPr/>
        </p:nvSpPr>
        <p:spPr>
          <a:xfrm>
            <a:off x="2667697" y="4220071"/>
            <a:ext cx="466799" cy="33187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5" name="群組 54"/>
          <p:cNvGrpSpPr/>
          <p:nvPr/>
        </p:nvGrpSpPr>
        <p:grpSpPr>
          <a:xfrm>
            <a:off x="3390180" y="2457559"/>
            <a:ext cx="1889185" cy="2303342"/>
            <a:chOff x="2294626" y="1690688"/>
            <a:chExt cx="5969480" cy="3718074"/>
          </a:xfrm>
          <a:solidFill>
            <a:schemeClr val="accent4"/>
          </a:solidFill>
        </p:grpSpPr>
        <p:sp>
          <p:nvSpPr>
            <p:cNvPr id="56" name="圓角矩形 55"/>
            <p:cNvSpPr/>
            <p:nvPr/>
          </p:nvSpPr>
          <p:spPr>
            <a:xfrm>
              <a:off x="2294626" y="1690688"/>
              <a:ext cx="5969480" cy="371807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863971" y="1759129"/>
              <a:ext cx="4804913" cy="327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Operator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3563906" y="2796104"/>
            <a:ext cx="1527087" cy="632336"/>
            <a:chOff x="2294626" y="1690688"/>
            <a:chExt cx="5969480" cy="3718074"/>
          </a:xfrm>
          <a:solidFill>
            <a:schemeClr val="bg2">
              <a:lumMod val="90000"/>
            </a:schemeClr>
          </a:solidFill>
        </p:grpSpPr>
        <p:sp>
          <p:nvSpPr>
            <p:cNvPr id="59" name="圓角矩形 58"/>
            <p:cNvSpPr/>
            <p:nvPr/>
          </p:nvSpPr>
          <p:spPr>
            <a:xfrm>
              <a:off x="2294626" y="1690688"/>
              <a:ext cx="5969480" cy="371807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863970" y="1690688"/>
              <a:ext cx="4804913" cy="15491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Thread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圓角矩形 64"/>
          <p:cNvSpPr/>
          <p:nvPr/>
        </p:nvSpPr>
        <p:spPr>
          <a:xfrm>
            <a:off x="3570363" y="3550544"/>
            <a:ext cx="466799" cy="33187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4" name="群組 73"/>
          <p:cNvGrpSpPr/>
          <p:nvPr/>
        </p:nvGrpSpPr>
        <p:grpSpPr>
          <a:xfrm>
            <a:off x="6883879" y="1690689"/>
            <a:ext cx="2769079" cy="1570097"/>
            <a:chOff x="1017917" y="1690688"/>
            <a:chExt cx="5710687" cy="3545546"/>
          </a:xfrm>
        </p:grpSpPr>
        <p:sp>
          <p:nvSpPr>
            <p:cNvPr id="118" name="圓角矩形 117"/>
            <p:cNvSpPr/>
            <p:nvPr/>
          </p:nvSpPr>
          <p:spPr>
            <a:xfrm>
              <a:off x="1017917" y="1690688"/>
              <a:ext cx="5710687" cy="3545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圓角矩形 115"/>
            <p:cNvSpPr/>
            <p:nvPr/>
          </p:nvSpPr>
          <p:spPr>
            <a:xfrm>
              <a:off x="1388852" y="2458438"/>
              <a:ext cx="1889185" cy="230334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圓角矩形 113"/>
            <p:cNvSpPr/>
            <p:nvPr/>
          </p:nvSpPr>
          <p:spPr>
            <a:xfrm>
              <a:off x="5545346" y="2458439"/>
              <a:ext cx="898586" cy="1043887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圓角矩形 111"/>
            <p:cNvSpPr/>
            <p:nvPr/>
          </p:nvSpPr>
          <p:spPr>
            <a:xfrm>
              <a:off x="5564039" y="3717895"/>
              <a:ext cx="898586" cy="1043887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圓角矩形 109"/>
            <p:cNvSpPr/>
            <p:nvPr/>
          </p:nvSpPr>
          <p:spPr>
            <a:xfrm>
              <a:off x="1562578" y="2796983"/>
              <a:ext cx="1527088" cy="6323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圓角矩形 107"/>
            <p:cNvSpPr/>
            <p:nvPr/>
          </p:nvSpPr>
          <p:spPr>
            <a:xfrm>
              <a:off x="1562578" y="3493787"/>
              <a:ext cx="1527088" cy="6323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圓角矩形 105"/>
            <p:cNvSpPr/>
            <p:nvPr/>
          </p:nvSpPr>
          <p:spPr>
            <a:xfrm>
              <a:off x="1569035" y="4223456"/>
              <a:ext cx="466799" cy="33187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圓角矩形 103"/>
            <p:cNvSpPr/>
            <p:nvPr/>
          </p:nvSpPr>
          <p:spPr>
            <a:xfrm>
              <a:off x="2113471" y="4220071"/>
              <a:ext cx="466799" cy="33187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圓角矩形 101"/>
            <p:cNvSpPr/>
            <p:nvPr/>
          </p:nvSpPr>
          <p:spPr>
            <a:xfrm>
              <a:off x="2667698" y="4220071"/>
              <a:ext cx="466799" cy="33187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圓角矩形 99"/>
            <p:cNvSpPr/>
            <p:nvPr/>
          </p:nvSpPr>
          <p:spPr>
            <a:xfrm>
              <a:off x="3390181" y="2457560"/>
              <a:ext cx="1889185" cy="230334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圓角矩形 97"/>
            <p:cNvSpPr/>
            <p:nvPr/>
          </p:nvSpPr>
          <p:spPr>
            <a:xfrm>
              <a:off x="3563905" y="2796104"/>
              <a:ext cx="1527088" cy="6323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6908787" y="3666138"/>
            <a:ext cx="2769079" cy="1570097"/>
            <a:chOff x="1017917" y="1690688"/>
            <a:chExt cx="5710687" cy="3545546"/>
          </a:xfrm>
        </p:grpSpPr>
        <p:sp>
          <p:nvSpPr>
            <p:cNvPr id="152" name="圓角矩形 151"/>
            <p:cNvSpPr/>
            <p:nvPr/>
          </p:nvSpPr>
          <p:spPr>
            <a:xfrm>
              <a:off x="1017917" y="1690688"/>
              <a:ext cx="5710687" cy="3545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圓角矩形 121"/>
            <p:cNvSpPr/>
            <p:nvPr/>
          </p:nvSpPr>
          <p:spPr>
            <a:xfrm>
              <a:off x="1388852" y="2458438"/>
              <a:ext cx="1889185" cy="230334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圓角矩形 149"/>
            <p:cNvSpPr/>
            <p:nvPr/>
          </p:nvSpPr>
          <p:spPr>
            <a:xfrm>
              <a:off x="5545346" y="2458439"/>
              <a:ext cx="898586" cy="1043887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圓角矩形 147"/>
            <p:cNvSpPr/>
            <p:nvPr/>
          </p:nvSpPr>
          <p:spPr>
            <a:xfrm>
              <a:off x="5564039" y="3717895"/>
              <a:ext cx="898586" cy="1043887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圓角矩形 124"/>
            <p:cNvSpPr/>
            <p:nvPr/>
          </p:nvSpPr>
          <p:spPr>
            <a:xfrm>
              <a:off x="1562578" y="2796983"/>
              <a:ext cx="1527088" cy="6323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圓角矩形 125"/>
            <p:cNvSpPr/>
            <p:nvPr/>
          </p:nvSpPr>
          <p:spPr>
            <a:xfrm>
              <a:off x="1562578" y="3493787"/>
              <a:ext cx="1527088" cy="6323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圓角矩形 145"/>
            <p:cNvSpPr/>
            <p:nvPr/>
          </p:nvSpPr>
          <p:spPr>
            <a:xfrm>
              <a:off x="1569035" y="4223456"/>
              <a:ext cx="466799" cy="33187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圓角矩形 143"/>
            <p:cNvSpPr/>
            <p:nvPr/>
          </p:nvSpPr>
          <p:spPr>
            <a:xfrm>
              <a:off x="2113471" y="4220071"/>
              <a:ext cx="466799" cy="33187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圓角矩形 129"/>
            <p:cNvSpPr/>
            <p:nvPr/>
          </p:nvSpPr>
          <p:spPr>
            <a:xfrm>
              <a:off x="3390181" y="2457560"/>
              <a:ext cx="1889185" cy="230334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圓角矩形 130"/>
            <p:cNvSpPr/>
            <p:nvPr/>
          </p:nvSpPr>
          <p:spPr>
            <a:xfrm>
              <a:off x="3563905" y="2796104"/>
              <a:ext cx="1527088" cy="6323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圓角矩形 131"/>
            <p:cNvSpPr/>
            <p:nvPr/>
          </p:nvSpPr>
          <p:spPr>
            <a:xfrm>
              <a:off x="3563905" y="3492906"/>
              <a:ext cx="1527088" cy="6323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圓角矩形 139"/>
            <p:cNvSpPr/>
            <p:nvPr/>
          </p:nvSpPr>
          <p:spPr>
            <a:xfrm>
              <a:off x="3570362" y="4222575"/>
              <a:ext cx="466799" cy="33187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2" name="圓角矩形 161"/>
          <p:cNvSpPr/>
          <p:nvPr/>
        </p:nvSpPr>
        <p:spPr>
          <a:xfrm>
            <a:off x="5632488" y="2653607"/>
            <a:ext cx="466799" cy="33187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圓角矩形 164"/>
          <p:cNvSpPr/>
          <p:nvPr/>
        </p:nvSpPr>
        <p:spPr>
          <a:xfrm>
            <a:off x="5629201" y="3035113"/>
            <a:ext cx="466799" cy="33187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圓角矩形 167"/>
          <p:cNvSpPr/>
          <p:nvPr/>
        </p:nvSpPr>
        <p:spPr>
          <a:xfrm>
            <a:off x="5628188" y="3882417"/>
            <a:ext cx="466799" cy="33187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矩形 169"/>
          <p:cNvSpPr/>
          <p:nvPr/>
        </p:nvSpPr>
        <p:spPr>
          <a:xfrm>
            <a:off x="1685023" y="5488237"/>
            <a:ext cx="284673" cy="1897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矩形 171"/>
          <p:cNvSpPr/>
          <p:nvPr/>
        </p:nvSpPr>
        <p:spPr>
          <a:xfrm>
            <a:off x="3688714" y="3159781"/>
            <a:ext cx="284673" cy="1897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矩形 172"/>
          <p:cNvSpPr/>
          <p:nvPr/>
        </p:nvSpPr>
        <p:spPr>
          <a:xfrm>
            <a:off x="4057242" y="3159781"/>
            <a:ext cx="284673" cy="1897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矩形 173"/>
          <p:cNvSpPr/>
          <p:nvPr/>
        </p:nvSpPr>
        <p:spPr>
          <a:xfrm>
            <a:off x="1689338" y="3143878"/>
            <a:ext cx="284673" cy="1897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矩形 174"/>
          <p:cNvSpPr/>
          <p:nvPr/>
        </p:nvSpPr>
        <p:spPr>
          <a:xfrm>
            <a:off x="2086154" y="3143878"/>
            <a:ext cx="284673" cy="1897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矩形 175"/>
          <p:cNvSpPr/>
          <p:nvPr/>
        </p:nvSpPr>
        <p:spPr>
          <a:xfrm>
            <a:off x="2492759" y="3143878"/>
            <a:ext cx="284673" cy="1897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矩形 176"/>
          <p:cNvSpPr/>
          <p:nvPr/>
        </p:nvSpPr>
        <p:spPr>
          <a:xfrm>
            <a:off x="1689337" y="3861085"/>
            <a:ext cx="284673" cy="1897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文字方塊 177"/>
          <p:cNvSpPr txBox="1"/>
          <p:nvPr/>
        </p:nvSpPr>
        <p:spPr>
          <a:xfrm>
            <a:off x="1556512" y="5678018"/>
            <a:ext cx="87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Image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908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234242" y="2294626"/>
            <a:ext cx="1483743" cy="88852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Operator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1423359" y="2294626"/>
            <a:ext cx="767751" cy="40544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Image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3717985" y="2294626"/>
            <a:ext cx="767751" cy="40544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Image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605177" y="1925294"/>
            <a:ext cx="87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SISO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2234241" y="4287328"/>
            <a:ext cx="1483743" cy="88852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Operator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1423358" y="4287328"/>
            <a:ext cx="767751" cy="40544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Image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3717985" y="4280100"/>
            <a:ext cx="767751" cy="40544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Image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605177" y="3922948"/>
            <a:ext cx="87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SIMO</a:t>
            </a:r>
            <a:endParaRPr lang="zh-TW" altLang="en-US" dirty="0"/>
          </a:p>
        </p:txBody>
      </p:sp>
      <p:sp>
        <p:nvSpPr>
          <p:cNvPr id="14" name="向右箭號 13"/>
          <p:cNvSpPr/>
          <p:nvPr/>
        </p:nvSpPr>
        <p:spPr>
          <a:xfrm>
            <a:off x="3717985" y="5315154"/>
            <a:ext cx="767751" cy="405442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Image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2234241" y="5260598"/>
            <a:ext cx="1483743" cy="8885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Operator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272068" y="2294626"/>
            <a:ext cx="1483743" cy="88852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Operator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向右箭號 16"/>
          <p:cNvSpPr/>
          <p:nvPr/>
        </p:nvSpPr>
        <p:spPr>
          <a:xfrm>
            <a:off x="6461185" y="2294626"/>
            <a:ext cx="767751" cy="40544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Image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向右箭號 17"/>
          <p:cNvSpPr/>
          <p:nvPr/>
        </p:nvSpPr>
        <p:spPr>
          <a:xfrm>
            <a:off x="8755811" y="2294626"/>
            <a:ext cx="767751" cy="40544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Image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604185" y="1925294"/>
            <a:ext cx="87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MISO</a:t>
            </a:r>
            <a:endParaRPr lang="zh-TW" altLang="en-US" dirty="0"/>
          </a:p>
        </p:txBody>
      </p:sp>
      <p:sp>
        <p:nvSpPr>
          <p:cNvPr id="20" name="向右箭號 19"/>
          <p:cNvSpPr/>
          <p:nvPr/>
        </p:nvSpPr>
        <p:spPr>
          <a:xfrm>
            <a:off x="6461185" y="2738886"/>
            <a:ext cx="767751" cy="405442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Image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向右箭號 20"/>
          <p:cNvSpPr/>
          <p:nvPr/>
        </p:nvSpPr>
        <p:spPr>
          <a:xfrm>
            <a:off x="6461185" y="3183146"/>
            <a:ext cx="767751" cy="405442"/>
          </a:xfrm>
          <a:prstGeom prst="right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Image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向右箭號 21"/>
          <p:cNvSpPr/>
          <p:nvPr/>
        </p:nvSpPr>
        <p:spPr>
          <a:xfrm>
            <a:off x="8755811" y="2759650"/>
            <a:ext cx="767751" cy="405442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Image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向右箭號 22"/>
          <p:cNvSpPr/>
          <p:nvPr/>
        </p:nvSpPr>
        <p:spPr>
          <a:xfrm>
            <a:off x="8755810" y="3183146"/>
            <a:ext cx="767751" cy="405442"/>
          </a:xfrm>
          <a:prstGeom prst="right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Image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7272068" y="4241967"/>
            <a:ext cx="1483743" cy="88852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Operator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向右箭號 24"/>
          <p:cNvSpPr/>
          <p:nvPr/>
        </p:nvSpPr>
        <p:spPr>
          <a:xfrm>
            <a:off x="6461185" y="4241967"/>
            <a:ext cx="767751" cy="40544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Image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向右箭號 25"/>
          <p:cNvSpPr/>
          <p:nvPr/>
        </p:nvSpPr>
        <p:spPr>
          <a:xfrm>
            <a:off x="8755811" y="4241967"/>
            <a:ext cx="767751" cy="40544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Image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578306" y="3872635"/>
            <a:ext cx="87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MIMO</a:t>
            </a:r>
            <a:endParaRPr lang="zh-TW" altLang="en-US" dirty="0"/>
          </a:p>
        </p:txBody>
      </p:sp>
      <p:sp>
        <p:nvSpPr>
          <p:cNvPr id="28" name="向右箭號 27"/>
          <p:cNvSpPr/>
          <p:nvPr/>
        </p:nvSpPr>
        <p:spPr>
          <a:xfrm>
            <a:off x="6461184" y="5260598"/>
            <a:ext cx="767751" cy="405442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Image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向右箭號 29"/>
          <p:cNvSpPr/>
          <p:nvPr/>
        </p:nvSpPr>
        <p:spPr>
          <a:xfrm>
            <a:off x="8755809" y="5206871"/>
            <a:ext cx="767751" cy="405442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Image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7272068" y="5209407"/>
            <a:ext cx="1483743" cy="8885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Operator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38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Reentrancy mode: </a:t>
            </a:r>
            <a:br>
              <a:rPr lang="en-US" altLang="zh-TW" dirty="0" smtClean="0"/>
            </a:br>
            <a:r>
              <a:rPr lang="en-US" altLang="zh-TW" sz="3600" dirty="0" smtClean="0"/>
              <a:t>one </a:t>
            </a:r>
            <a:r>
              <a:rPr lang="en-US" altLang="zh-TW" sz="3600" dirty="0" err="1" smtClean="0"/>
              <a:t>Halcon</a:t>
            </a:r>
            <a:r>
              <a:rPr lang="en-US" altLang="zh-TW" sz="3600" dirty="0" smtClean="0"/>
              <a:t> 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Reentrant: I/O data should be independent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Local: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Single write multiple read: I/O process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Mutually exclusive</a:t>
            </a:r>
          </a:p>
          <a:p>
            <a:pPr lvl="2"/>
            <a:r>
              <a:rPr lang="en-US" altLang="zh-TW" dirty="0" smtClean="0"/>
              <a:t>multi-threads of certain operator</a:t>
            </a:r>
          </a:p>
          <a:p>
            <a:pPr lvl="2"/>
            <a:r>
              <a:rPr lang="en-US" altLang="zh-TW" dirty="0" smtClean="0"/>
              <a:t>many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Exclusive: certain operator occupy one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Independent: among processes</a:t>
            </a:r>
          </a:p>
        </p:txBody>
      </p:sp>
    </p:spTree>
    <p:extLst>
      <p:ext uri="{BB962C8B-B14F-4D97-AF65-F5344CB8AC3E}">
        <p14:creationId xmlns:p14="http://schemas.microsoft.com/office/powerpoint/2010/main" val="339625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Issue at optimization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Threads number ≤ cores number</a:t>
            </a:r>
          </a:p>
          <a:p>
            <a:r>
              <a:rPr lang="en-US" altLang="zh-TW" dirty="0" smtClean="0"/>
              <a:t>Local variables inside thread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Initialization: for each operator</a:t>
            </a:r>
          </a:p>
          <a:p>
            <a:r>
              <a:rPr lang="en-US" altLang="zh-TW" dirty="0" smtClean="0"/>
              <a:t>I/O and visualization: occupy operator</a:t>
            </a:r>
          </a:p>
          <a:p>
            <a:r>
              <a:rPr lang="en-US" altLang="zh-TW" dirty="0" smtClean="0"/>
              <a:t>Multithreading or automatic parallelization: trade-off</a:t>
            </a:r>
          </a:p>
          <a:p>
            <a:r>
              <a:rPr lang="en-US" altLang="zh-TW" dirty="0" smtClean="0"/>
              <a:t>HALCON/COM: different code languages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357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Memory limitation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Compute device buffer</a:t>
            </a:r>
          </a:p>
          <a:p>
            <a:pPr lvl="1"/>
            <a:r>
              <a:rPr lang="en-US" altLang="zh-TW" dirty="0" smtClean="0"/>
              <a:t>1.8GB on GTX 960M</a:t>
            </a:r>
          </a:p>
          <a:p>
            <a:pPr lvl="1"/>
            <a:r>
              <a:rPr lang="en-US" altLang="zh-TW" dirty="0" smtClean="0"/>
              <a:t>Tesla P100 16GB</a:t>
            </a:r>
          </a:p>
          <a:p>
            <a:r>
              <a:rPr lang="en-US" altLang="zh-TW" dirty="0" smtClean="0"/>
              <a:t>Single Image size</a:t>
            </a:r>
          </a:p>
          <a:p>
            <a:pPr lvl="1"/>
            <a:r>
              <a:rPr lang="en-US" altLang="zh-TW" dirty="0" smtClean="0"/>
              <a:t>Max 32k x 32k pixels</a:t>
            </a:r>
          </a:p>
          <a:p>
            <a:pPr lvl="1"/>
            <a:r>
              <a:rPr lang="en-US" altLang="zh-TW" dirty="0" smtClean="0"/>
              <a:t>No limit at </a:t>
            </a:r>
            <a:r>
              <a:rPr lang="en-US" altLang="zh-TW" dirty="0" err="1" smtClean="0"/>
              <a:t>HalconXL</a:t>
            </a:r>
            <a:endParaRPr lang="en-US" altLang="zh-TW" dirty="0" smtClean="0"/>
          </a:p>
          <a:p>
            <a:r>
              <a:rPr lang="en-US" altLang="zh-TW" dirty="0" smtClean="0"/>
              <a:t>Flow dependence</a:t>
            </a:r>
          </a:p>
          <a:p>
            <a:pPr lvl="1"/>
            <a:r>
              <a:rPr lang="en-US" altLang="zh-TW" dirty="0" smtClean="0"/>
              <a:t>Time of Mem copy &gt; process</a:t>
            </a:r>
          </a:p>
          <a:p>
            <a:pPr lvl="1"/>
            <a:r>
              <a:rPr lang="en-US" altLang="zh-TW" dirty="0" smtClean="0"/>
              <a:t>Reuse read only data</a:t>
            </a:r>
          </a:p>
          <a:p>
            <a:r>
              <a:rPr lang="en-US" altLang="zh-TW" dirty="0" smtClean="0"/>
              <a:t>Copy data between devices</a:t>
            </a:r>
          </a:p>
        </p:txBody>
      </p:sp>
    </p:spTree>
    <p:extLst>
      <p:ext uri="{BB962C8B-B14F-4D97-AF65-F5344CB8AC3E}">
        <p14:creationId xmlns:p14="http://schemas.microsoft.com/office/powerpoint/2010/main" val="337341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Additional Information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Customizing the Parallelization Mechanisms</a:t>
            </a:r>
          </a:p>
          <a:p>
            <a:pPr lvl="1"/>
            <a:r>
              <a:rPr lang="en-US" altLang="zh-TW" dirty="0" err="1"/>
              <a:t>get_system</a:t>
            </a:r>
            <a:r>
              <a:rPr lang="en-US" altLang="zh-TW" dirty="0"/>
              <a:t>('</a:t>
            </a:r>
            <a:r>
              <a:rPr lang="en-US" altLang="zh-TW" dirty="0" err="1"/>
              <a:t>processor_num</a:t>
            </a:r>
            <a:r>
              <a:rPr lang="en-US" altLang="zh-TW" dirty="0"/>
              <a:t>', Information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/>
              <a:t>set_system</a:t>
            </a:r>
            <a:r>
              <a:rPr lang="en-US" altLang="zh-TW" dirty="0"/>
              <a:t>(‘</a:t>
            </a:r>
            <a:r>
              <a:rPr lang="en-US" altLang="zh-TW" dirty="0" err="1"/>
              <a:t>tsp_thread_num</a:t>
            </a:r>
            <a:r>
              <a:rPr lang="en-US" altLang="zh-TW" dirty="0"/>
              <a:t>’, 4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/>
              <a:t>set_system</a:t>
            </a:r>
            <a:r>
              <a:rPr lang="en-US" altLang="zh-TW" dirty="0"/>
              <a:t>('</a:t>
            </a:r>
            <a:r>
              <a:rPr lang="en-US" altLang="zh-TW" dirty="0" err="1"/>
              <a:t>parallelize_operators','false</a:t>
            </a:r>
            <a:r>
              <a:rPr lang="en-US" altLang="zh-TW" dirty="0"/>
              <a:t>') </a:t>
            </a:r>
            <a:endParaRPr lang="en-US" altLang="zh-TW" dirty="0" smtClean="0"/>
          </a:p>
          <a:p>
            <a:pPr lvl="1"/>
            <a:r>
              <a:rPr lang="en-US" altLang="zh-TW" dirty="0" err="1"/>
              <a:t>set_system</a:t>
            </a:r>
            <a:r>
              <a:rPr lang="en-US" altLang="zh-TW" dirty="0"/>
              <a:t>('</a:t>
            </a:r>
            <a:r>
              <a:rPr lang="en-US" altLang="zh-TW" dirty="0" err="1"/>
              <a:t>reentrant','false</a:t>
            </a:r>
            <a:r>
              <a:rPr lang="en-US" altLang="zh-TW" dirty="0"/>
              <a:t>') </a:t>
            </a:r>
            <a:endParaRPr lang="en-US" altLang="zh-TW" dirty="0" smtClean="0"/>
          </a:p>
          <a:p>
            <a:r>
              <a:rPr lang="en-US" altLang="zh-TW" dirty="0" smtClean="0"/>
              <a:t>Spinlocks, the HALCON thread pool and real-time scheduling</a:t>
            </a:r>
          </a:p>
          <a:p>
            <a:pPr lvl="1"/>
            <a:r>
              <a:rPr lang="en-US" altLang="zh-TW" dirty="0" smtClean="0"/>
              <a:t>‘</a:t>
            </a:r>
            <a:r>
              <a:rPr lang="en-US" altLang="zh-TW" dirty="0" err="1" smtClean="0"/>
              <a:t>HSetUseSpinLock</a:t>
            </a:r>
            <a:r>
              <a:rPr lang="en-US" altLang="zh-TW" dirty="0" smtClean="0"/>
              <a:t>(0)’</a:t>
            </a:r>
          </a:p>
          <a:p>
            <a:r>
              <a:rPr lang="en-US" altLang="zh-TW" dirty="0" smtClean="0"/>
              <a:t>Hyper-threading reduce performance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522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301</Words>
  <Application>Microsoft Office PowerPoint</Application>
  <PresentationFormat>寬螢幕</PresentationFormat>
  <Paragraphs>101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Halcon Parallelization</vt:lpstr>
      <vt:lpstr>PowerPoint 簡報</vt:lpstr>
      <vt:lpstr>Automatic Parallelization Method Data parallelism @ one function for CPU</vt:lpstr>
      <vt:lpstr>Hierarchy</vt:lpstr>
      <vt:lpstr>Mode</vt:lpstr>
      <vt:lpstr>Reentrancy mode:  one Halcon process</vt:lpstr>
      <vt:lpstr>Issue at optimization</vt:lpstr>
      <vt:lpstr>Memory limitation</vt:lpstr>
      <vt:lpstr>Additional Information</vt:lpstr>
      <vt:lpstr>Implement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Halcon Automatic Parallelization</dc:title>
  <dc:creator>詹亨泰</dc:creator>
  <cp:lastModifiedBy>詹亨泰</cp:lastModifiedBy>
  <cp:revision>53</cp:revision>
  <dcterms:created xsi:type="dcterms:W3CDTF">2017-09-18T03:28:49Z</dcterms:created>
  <dcterms:modified xsi:type="dcterms:W3CDTF">2017-09-19T02:33:08Z</dcterms:modified>
</cp:coreProperties>
</file>