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7B9E1-439F-4D19-BA79-92E3B2D0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5C773C-BA92-48EF-B476-FF7BA480D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3F8A3-8673-43AE-B42D-1D7010EBD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61633-D617-4EED-977B-5AD27204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BBCA8A-681D-4688-9FD2-C57F85DDB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93935-6D0F-4591-9769-E3B6390B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CB03D-A664-4959-B7E6-AFAA25D5F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DCDC1-C26E-45A4-8B84-AF3F030A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47D04D-8007-491A-9CB2-B65F9AFE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4E6EF-51AD-4CB8-9291-3DE8D2D2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560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5729B3-82FE-4EB4-93D7-B5E3C5481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90477A-A250-4B92-97DA-910A593BF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58D24-0C89-45EA-8257-573CCB6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2C0B1-5D89-4D44-8ADB-EA66D4F05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1BAAF9-AE78-4349-892A-80E6E9F09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8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04982-98AD-4641-8AA1-AB914C56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BAF6C-7870-43A8-8029-55472D4C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A095D-B421-4F62-9E20-CE3535FA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E1E90-0AB3-4D4D-91B8-7E2A234A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EEB612-E491-43B1-9503-C7A0A1DE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76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5E81E-E1F1-4BB8-B842-DE5C025A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15D03E-D83D-451B-9C70-725FE7F0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A0CB8-A460-4952-974F-917B71EB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388B7-9E4B-46CE-BA3F-F7F47E7D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213520-097B-47E5-8BBE-D0B0D7D5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A10D7-B65D-462D-8FD9-D897479D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299D-2794-486D-8D68-10412AC9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5C8DC3-4F92-4082-A602-21CA41FD7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79E4AD-9CDC-4505-ADE7-BE9035F1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CBC11-6199-446B-9E58-52C986E6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D4F848-9A44-44F6-B6E6-BC6ED96D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06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4134A-2B46-4FF6-BD83-C2DDA154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8392A5-67ED-4C10-B89F-BFC7CF0B1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1E3E58-2439-440C-9F3C-867E589C9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23E213-4DFB-4540-B445-C032EA059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C33815-4569-44C0-A55B-CDAEB29C6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414B6E-83A4-4F2A-945C-16F0EDF1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B1BC16-B6A5-4452-904D-01AC32DF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3C6560-F92A-40F5-84FD-6476C480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3878B-8194-4DBB-BBA6-115178D2C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7F656B-FE63-4E86-A4E0-63AF4102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232CF-269F-4C0D-ADF2-49AA9293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1706E-76FE-458F-B579-EA42E0F8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5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680EC8-CD7F-43AA-A260-CD062F13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19F300-F74D-46F4-9427-D808B8EE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01BBD4-5CA6-49B9-A9FB-65B027D8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1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6E3A7-C7FE-4187-B3BD-9643E13F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424CAE-8947-4CD2-A055-5165028F7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F6EA4-03CF-47B3-95C9-10FEC5A82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3329DF-627F-4D5C-AE5C-5FC90A6E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ACE65-3CCE-4C51-BD56-522BCA51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C9E34-AA48-40F3-B1C7-BBE30B68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05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A2E89-9447-488B-83E0-DA533736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4C6C20-19B2-4161-A756-8AB31C502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9D5F8-8CFE-4C4E-92C5-976925CFB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F04003-FDAE-45B2-A22A-102FE6F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212A0-5D0D-4340-922B-09A10CBD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21999D-980C-4CEF-93F5-4E645C59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7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66DC90-44B1-4D0B-84F1-0AB4F3AA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5F4A73-E11C-4F87-93FE-7CE4BAA14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8F95A-3CA2-4C8D-A8F1-C763821B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B76D-855E-4564-A182-007DFAC5FEB0}" type="datetimeFigureOut">
              <a:rPr lang="zh-CN" altLang="en-US" smtClean="0"/>
              <a:t>2020/04/01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D34B6-1E25-4AB0-9142-B4F7AD716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469C3-3F03-4C1D-8736-1CF4BA3D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22F3B-D11E-4109-B082-99E55E671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4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0573F7-63A9-47E4-9B20-EF2990E1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720"/>
            <a:ext cx="6400800" cy="585056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F86273F-5554-4037-92AB-645C51585D5E}"/>
              </a:ext>
            </a:extLst>
          </p:cNvPr>
          <p:cNvSpPr txBox="1"/>
          <p:nvPr/>
        </p:nvSpPr>
        <p:spPr>
          <a:xfrm>
            <a:off x="6471920" y="369906"/>
            <a:ext cx="5110480" cy="592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蓝色点构成三角晶格，红色的点是加入的额外点。每个点附近的数字代表格点的编号。 黑色点之间的</a:t>
            </a:r>
            <a:r>
              <a:rPr lang="en-US" altLang="zh-CN" sz="3200" dirty="0"/>
              <a:t>hopping</a:t>
            </a:r>
            <a:r>
              <a:rPr lang="zh-CN" altLang="en-US" sz="3200" dirty="0"/>
              <a:t>参数是</a:t>
            </a:r>
            <a:r>
              <a:rPr lang="en-US" altLang="zh-CN" sz="3200" dirty="0"/>
              <a:t>t1</a:t>
            </a:r>
            <a:r>
              <a:rPr lang="zh-CN" altLang="en-US" sz="3200" dirty="0"/>
              <a:t>，红色点与黑色点之间的</a:t>
            </a:r>
            <a:r>
              <a:rPr lang="en-US" altLang="zh-CN" sz="3200" dirty="0"/>
              <a:t>hopping</a:t>
            </a:r>
            <a:r>
              <a:rPr lang="zh-CN" altLang="en-US" sz="3200" dirty="0"/>
              <a:t>参数是</a:t>
            </a:r>
            <a:r>
              <a:rPr lang="en-US" altLang="zh-CN" sz="3200" dirty="0"/>
              <a:t>t0</a:t>
            </a:r>
            <a:r>
              <a:rPr lang="zh-CN" altLang="en-US" sz="3200" dirty="0"/>
              <a:t>。红色点上的</a:t>
            </a:r>
            <a:r>
              <a:rPr lang="en-US" altLang="zh-CN" sz="3200" dirty="0"/>
              <a:t>Hubbard</a:t>
            </a:r>
            <a:r>
              <a:rPr lang="zh-CN" altLang="en-US" sz="3200" dirty="0"/>
              <a:t>相互作用是</a:t>
            </a:r>
            <a:r>
              <a:rPr lang="en-US" altLang="zh-CN" sz="3200" dirty="0"/>
              <a:t>U0</a:t>
            </a:r>
            <a:r>
              <a:rPr lang="zh-CN" altLang="en-US" sz="3200" dirty="0"/>
              <a:t>，黑色点上的是</a:t>
            </a:r>
            <a:r>
              <a:rPr lang="en-US" altLang="zh-CN" sz="3200" dirty="0"/>
              <a:t>U1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0911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747B61-33A5-47AE-976E-1B8EF2F4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40"/>
            <a:ext cx="12150000" cy="540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189189F-9E97-471D-81CC-B94DDA4395E8}"/>
              </a:ext>
            </a:extLst>
          </p:cNvPr>
          <p:cNvSpPr txBox="1"/>
          <p:nvPr/>
        </p:nvSpPr>
        <p:spPr>
          <a:xfrm>
            <a:off x="1351279" y="154285"/>
            <a:ext cx="93370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全局态密度随着</a:t>
            </a:r>
            <a:r>
              <a:rPr lang="en-US" altLang="zh-CN" sz="2800" dirty="0"/>
              <a:t>t0</a:t>
            </a:r>
            <a:r>
              <a:rPr lang="zh-CN" altLang="en-US" sz="2800" dirty="0"/>
              <a:t>变化趋势， </a:t>
            </a:r>
            <a:r>
              <a:rPr lang="en-US" altLang="zh-CN" sz="2800" dirty="0">
                <a:solidFill>
                  <a:srgbClr val="FF0000"/>
                </a:solidFill>
              </a:rPr>
              <a:t>t1=-1.0, U0=U1=10.0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/>
              <a:t>t0 </a:t>
            </a:r>
            <a:r>
              <a:rPr lang="zh-CN" altLang="en-US" sz="2800" dirty="0"/>
              <a:t>取不同值时化学势都在</a:t>
            </a:r>
            <a:r>
              <a:rPr lang="en-US" altLang="zh-CN" sz="2800" dirty="0"/>
              <a:t>gap</a:t>
            </a:r>
            <a:r>
              <a:rPr lang="zh-CN" altLang="en-US" sz="2800" dirty="0"/>
              <a:t>中间。这里没有画出来，可以参照前几页图片中的情形。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12207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654FFE1-F5BA-42C5-8892-708D15B99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2905"/>
            <a:ext cx="12150000" cy="54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0165CD-0C3B-4CB5-A0B2-98BB9F65C745}"/>
                  </a:ext>
                </a:extLst>
              </p:cNvPr>
              <p:cNvSpPr txBox="1"/>
              <p:nvPr/>
            </p:nvSpPr>
            <p:spPr>
              <a:xfrm>
                <a:off x="364272" y="-784"/>
                <a:ext cx="1182772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蓝线： </a:t>
                </a:r>
                <a:r>
                  <a:rPr lang="en-US" altLang="zh-CN" sz="2000" dirty="0"/>
                  <a:t>t0=0.0, t1=-1.0, U0=U1=10.0</a:t>
                </a:r>
              </a:p>
              <a:p>
                <a:r>
                  <a:rPr lang="zh-CN" altLang="en-US" sz="2000" dirty="0"/>
                  <a:t>橙线： </a:t>
                </a:r>
                <a:r>
                  <a:rPr lang="en-US" altLang="zh-CN" sz="2000" dirty="0"/>
                  <a:t>t0=-4.0, t1=-1.0, U0=U1=10.0</a:t>
                </a:r>
              </a:p>
              <a:p>
                <a:r>
                  <a:rPr lang="zh-CN" altLang="en-US" sz="2000" dirty="0"/>
                  <a:t>绿线：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[-1.05, -0.95]</a:t>
                </a:r>
                <a:r>
                  <a:rPr lang="en-US" altLang="zh-CN" sz="2000" dirty="0"/>
                  <a:t>, U0=U1=10.0           </a:t>
                </a:r>
                <a:r>
                  <a:rPr lang="zh-CN" altLang="en-US" sz="2000" dirty="0"/>
                  <a:t>绛红线：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[-1.3, -0.7]</a:t>
                </a:r>
                <a:r>
                  <a:rPr lang="en-US" altLang="zh-CN" sz="2000" dirty="0"/>
                  <a:t>, U0=U1=10.0</a:t>
                </a:r>
              </a:p>
              <a:p>
                <a:r>
                  <a:rPr lang="zh-CN" altLang="en-US" sz="2000" dirty="0"/>
                  <a:t>红线：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[-1.10, -0.90]</a:t>
                </a:r>
                <a:r>
                  <a:rPr lang="en-US" altLang="zh-CN" sz="2000" dirty="0"/>
                  <a:t>, U0=U1=10.0           </a:t>
                </a:r>
                <a:r>
                  <a:rPr lang="zh-CN" altLang="en-US" sz="2000" dirty="0"/>
                  <a:t>粉红线：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[-1.4, -0.8]</a:t>
                </a:r>
                <a:r>
                  <a:rPr lang="en-US" altLang="zh-CN" sz="2000" dirty="0"/>
                  <a:t>, U0=U1=10.0</a:t>
                </a:r>
                <a:endParaRPr lang="zh-CN" altLang="en-US" sz="2000" dirty="0"/>
              </a:p>
              <a:p>
                <a:r>
                  <a:rPr lang="zh-CN" altLang="en-US" sz="2000" dirty="0"/>
                  <a:t>紫线：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[-1.20, -0.80]</a:t>
                </a:r>
                <a:r>
                  <a:rPr lang="en-US" altLang="zh-CN" sz="2000" dirty="0"/>
                  <a:t>, U0=U1=10.0           </a:t>
                </a:r>
                <a:r>
                  <a:rPr lang="zh-CN" altLang="en-US" sz="2000" dirty="0"/>
                  <a:t>灰    线： </a:t>
                </a:r>
                <a:r>
                  <a:rPr lang="en-US" altLang="zh-CN" sz="2000" dirty="0"/>
                  <a:t>t0=-4.0,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t1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[-1.5, -0.5]</a:t>
                </a:r>
                <a:r>
                  <a:rPr lang="en-US" altLang="zh-CN" sz="2000" dirty="0"/>
                  <a:t>, U0=U1=10.0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0165CD-0C3B-4CB5-A0B2-98BB9F65C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72" y="-784"/>
                <a:ext cx="11827728" cy="1631216"/>
              </a:xfrm>
              <a:prstGeom prst="rect">
                <a:avLst/>
              </a:prstGeom>
              <a:blipFill>
                <a:blip r:embed="rId3"/>
                <a:stretch>
                  <a:fillRect l="-567" t="-2247" b="-5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517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E4FE8E8-5609-414A-AE28-E9D419FA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2232000"/>
            <a:ext cx="4860000" cy="216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56BFC1-4694-4A98-96AC-3EE798A74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0"/>
            <a:ext cx="5022000" cy="2232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5153538-AB98-4337-8868-D3E3D5500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0"/>
            <a:ext cx="5022000" cy="223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61EB9A-7E7B-4B68-ABEF-2BE9CE5C5C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2232000"/>
            <a:ext cx="5022000" cy="2232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EB0E66-4A0E-4A08-BFCB-4BA41CB9F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0" y="4464000"/>
            <a:ext cx="5022000" cy="223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BB85301-C8F4-4A3B-A01C-F98FD5E1B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000" y="4464000"/>
            <a:ext cx="5022000" cy="22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6D41B13-187D-4908-B925-B0811B01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0" y="3136888"/>
            <a:ext cx="12150000" cy="3670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/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图中黑色点代表底层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原子，红色点代表上层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黑色点构成三角晶格，最近邻原子之间存在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hopping-t1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图中黑色实线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 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上层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图中红色点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也构成三角点阵，最近邻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hopping-t2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图中紫色实线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两层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Sn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原子之间存在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hopping-t0 (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图中红色虚线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图中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(0, 1, 2, 3, 8)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五个点构成一个原胞，共画出了两个原胞；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en-US" altLang="zh-CN" sz="2400" b="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=(1, 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ra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从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到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02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=(2, 0)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,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原胞的平移矢量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01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和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D868AF-A4D8-48B7-B934-8634486FB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45594"/>
                <a:ext cx="10739120" cy="3081806"/>
              </a:xfrm>
              <a:prstGeom prst="rect">
                <a:avLst/>
              </a:prstGeom>
              <a:blipFill>
                <a:blip r:embed="rId3"/>
                <a:stretch>
                  <a:fillRect l="-851" t="-1581" r="-454" b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6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B4547E-8797-44CC-BA1F-29D1912A1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56" y="0"/>
            <a:ext cx="456114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AB8EA51-4979-4123-BD0B-73B90B96FB2D}"/>
              </a:ext>
            </a:extLst>
          </p:cNvPr>
          <p:cNvSpPr/>
          <p:nvPr/>
        </p:nvSpPr>
        <p:spPr>
          <a:xfrm>
            <a:off x="478224" y="1875026"/>
            <a:ext cx="56177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t1=-1.00, t2=-0.20, U0=U1=3.60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图例中的标注应该从下往上看，每一个标注与主图中的线一一对应。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1756975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4149FF-A9FF-414A-9306-21EAE0AA2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620" y="0"/>
            <a:ext cx="4561140" cy="685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D13170E-FE1E-42C8-9F8B-8F7B1EB33A7F}"/>
              </a:ext>
            </a:extLst>
          </p:cNvPr>
          <p:cNvSpPr/>
          <p:nvPr/>
        </p:nvSpPr>
        <p:spPr>
          <a:xfrm>
            <a:off x="413499" y="2397948"/>
            <a:ext cx="555112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t1=-1.00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t2=-0.25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U0=U1=3.60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图例中的标注应该从下往上看，每一个标注与主图中的线一一对应。</a:t>
            </a:r>
          </a:p>
        </p:txBody>
      </p:sp>
    </p:spTree>
    <p:extLst>
      <p:ext uri="{BB962C8B-B14F-4D97-AF65-F5344CB8AC3E}">
        <p14:creationId xmlns:p14="http://schemas.microsoft.com/office/powerpoint/2010/main" val="2342438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466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11</cp:revision>
  <dcterms:created xsi:type="dcterms:W3CDTF">2020-04-01T03:38:14Z</dcterms:created>
  <dcterms:modified xsi:type="dcterms:W3CDTF">2020-04-01T04:10:07Z</dcterms:modified>
</cp:coreProperties>
</file>