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80" r:id="rId12"/>
    <p:sldId id="282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phys wang" userId="7314a4f3b518d17b" providerId="LiveId" clId="{C15FEAFE-00DC-4F11-AABA-BE224D617A6E}"/>
    <pc:docChg chg="undo custSel modSld">
      <pc:chgData name="shiphys wang" userId="7314a4f3b518d17b" providerId="LiveId" clId="{C15FEAFE-00DC-4F11-AABA-BE224D617A6E}" dt="2019-06-26T06:07:45.464" v="62" actId="20577"/>
      <pc:docMkLst>
        <pc:docMk/>
      </pc:docMkLst>
      <pc:sldChg chg="modSp">
        <pc:chgData name="shiphys wang" userId="7314a4f3b518d17b" providerId="LiveId" clId="{C15FEAFE-00DC-4F11-AABA-BE224D617A6E}" dt="2019-06-26T06:07:45.464" v="62" actId="20577"/>
        <pc:sldMkLst>
          <pc:docMk/>
          <pc:sldMk cId="2612446079" sldId="270"/>
        </pc:sldMkLst>
        <pc:spChg chg="mod">
          <ac:chgData name="shiphys wang" userId="7314a4f3b518d17b" providerId="LiveId" clId="{C15FEAFE-00DC-4F11-AABA-BE224D617A6E}" dt="2019-06-26T06:07:45.464" v="62" actId="20577"/>
          <ac:spMkLst>
            <pc:docMk/>
            <pc:sldMk cId="2612446079" sldId="270"/>
            <ac:spMk id="11" creationId="{00000000-0000-0000-0000-000000000000}"/>
          </ac:spMkLst>
        </pc:spChg>
      </pc:sldChg>
      <pc:sldChg chg="addSp delSp modSp">
        <pc:chgData name="shiphys wang" userId="7314a4f3b518d17b" providerId="LiveId" clId="{C15FEAFE-00DC-4F11-AABA-BE224D617A6E}" dt="2019-06-26T06:06:24.790" v="57" actId="1076"/>
        <pc:sldMkLst>
          <pc:docMk/>
          <pc:sldMk cId="3676764007" sldId="280"/>
        </pc:sldMkLst>
        <pc:spChg chg="add mod">
          <ac:chgData name="shiphys wang" userId="7314a4f3b518d17b" providerId="LiveId" clId="{C15FEAFE-00DC-4F11-AABA-BE224D617A6E}" dt="2019-06-26T06:06:06.564" v="56" actId="1076"/>
          <ac:spMkLst>
            <pc:docMk/>
            <pc:sldMk cId="3676764007" sldId="280"/>
            <ac:spMk id="4" creationId="{1F9C067E-91DA-4D44-BFA7-8C58CE9C0DB4}"/>
          </ac:spMkLst>
        </pc:spChg>
        <pc:graphicFrameChg chg="add del mod modGraphic">
          <ac:chgData name="shiphys wang" userId="7314a4f3b518d17b" providerId="LiveId" clId="{C15FEAFE-00DC-4F11-AABA-BE224D617A6E}" dt="2019-06-26T06:04:44.075" v="42" actId="478"/>
          <ac:graphicFrameMkLst>
            <pc:docMk/>
            <pc:sldMk cId="3676764007" sldId="280"/>
            <ac:graphicFrameMk id="12" creationId="{C8FF6D29-3D67-44C2-B0EB-6962E6DB5CB3}"/>
          </ac:graphicFrameMkLst>
        </pc:graphicFrameChg>
        <pc:picChg chg="mod">
          <ac:chgData name="shiphys wang" userId="7314a4f3b518d17b" providerId="LiveId" clId="{C15FEAFE-00DC-4F11-AABA-BE224D617A6E}" dt="2019-06-26T06:06:24.790" v="57" actId="1076"/>
          <ac:picMkLst>
            <pc:docMk/>
            <pc:sldMk cId="3676764007" sldId="280"/>
            <ac:picMk id="1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E8AC2-360C-42DC-90C8-3FEE9DE4E1C9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7450-67C3-4123-8032-E11CD3373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5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9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1EE6-E5B1-4861-9CE7-627A05BAF860}" type="datetimeFigureOut">
              <a:rPr lang="zh-CN" altLang="en-US" smtClean="0"/>
              <a:t>2019/06/26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BB41-7455-4596-B7D6-BC21C92DD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8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0.png"/><Relationship Id="rId26" Type="http://schemas.openxmlformats.org/officeDocument/2006/relationships/image" Target="../media/image51.png"/><Relationship Id="rId3" Type="http://schemas.openxmlformats.org/officeDocument/2006/relationships/image" Target="../media/image43.png"/><Relationship Id="rId21" Type="http://schemas.openxmlformats.org/officeDocument/2006/relationships/image" Target="../media/image48.png"/><Relationship Id="rId25" Type="http://schemas.openxmlformats.org/officeDocument/2006/relationships/image" Target="../media/image44.png"/><Relationship Id="rId2" Type="http://schemas.openxmlformats.org/officeDocument/2006/relationships/image" Target="../media/image42.png"/><Relationship Id="rId20" Type="http://schemas.openxmlformats.org/officeDocument/2006/relationships/image" Target="../media/image47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5.png"/><Relationship Id="rId6" Type="http://schemas.openxmlformats.org/officeDocument/2006/relationships/image" Target="../media/image500.png"/><Relationship Id="rId23" Type="http://schemas.openxmlformats.org/officeDocument/2006/relationships/image" Target="../media/image50.png"/><Relationship Id="rId28" Type="http://schemas.openxmlformats.org/officeDocument/2006/relationships/image" Target="../media/image53.pn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22" Type="http://schemas.openxmlformats.org/officeDocument/2006/relationships/image" Target="../media/image49.png"/><Relationship Id="rId27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ks.mpg.de/~aml/LesHouches/LesHouches_ED_Lecture.pdf" TargetMode="External"/><Relationship Id="rId2" Type="http://schemas.openxmlformats.org/officeDocument/2006/relationships/hyperlink" Target="http://physics.bu.edu/~sandvik/nccu/l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xiv.org/abs/1307.754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7781" y="1366457"/>
            <a:ext cx="8774547" cy="3379998"/>
            <a:chOff x="711198" y="1376215"/>
            <a:chExt cx="7389093" cy="3379998"/>
          </a:xfrm>
        </p:grpSpPr>
        <p:sp>
          <p:nvSpPr>
            <p:cNvPr id="6" name="文本框 5"/>
            <p:cNvSpPr txBox="1"/>
            <p:nvPr/>
          </p:nvSpPr>
          <p:spPr>
            <a:xfrm>
              <a:off x="711198" y="1376215"/>
              <a:ext cx="738909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Diagonalization(ED) Based Studies of Quantum Spin Model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26325" y="3186553"/>
              <a:ext cx="31588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汪    士</a:t>
              </a:r>
              <a:endPara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年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月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34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6470" y="461818"/>
                <a:ext cx="5532585" cy="144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with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𝐽𝐾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 expressed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0" y="461818"/>
                <a:ext cx="5532585" cy="1440331"/>
              </a:xfrm>
              <a:prstGeom prst="rect">
                <a:avLst/>
              </a:prstGeom>
              <a:blipFill>
                <a:blip r:embed="rId2"/>
                <a:stretch>
                  <a:fillRect l="-881" t="-2542" b="-4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6469" y="3143885"/>
                <a:ext cx="626556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9" y="3143885"/>
                <a:ext cx="6265561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11081" y="3176746"/>
                <a:ext cx="1516184" cy="637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81" y="3176746"/>
                <a:ext cx="1516184" cy="637803"/>
              </a:xfrm>
              <a:prstGeom prst="rect">
                <a:avLst/>
              </a:prstGeom>
              <a:blipFill>
                <a:blip r:embed="rId4"/>
                <a:stretch>
                  <a:fillRect l="-3629" t="-10476" r="-121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1" r="31972" b="32793"/>
          <a:stretch/>
        </p:blipFill>
        <p:spPr>
          <a:xfrm>
            <a:off x="6644249" y="82042"/>
            <a:ext cx="2096463" cy="1980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98052" y="2028793"/>
            <a:ext cx="7701976" cy="880370"/>
            <a:chOff x="669635" y="2062042"/>
            <a:chExt cx="7701976" cy="880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69635" y="2062043"/>
                  <a:ext cx="239751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35" y="2062043"/>
                  <a:ext cx="2397515" cy="8803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333888" y="2062043"/>
                  <a:ext cx="2393091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888" y="2062043"/>
                  <a:ext cx="2393091" cy="8803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993717" y="2062042"/>
                  <a:ext cx="237789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17" y="2062042"/>
                  <a:ext cx="2377894" cy="880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26469" y="3933271"/>
                <a:ext cx="7845142" cy="233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same characteristics, except that the configuration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rotated with respect 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same form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𝐽𝐾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replaced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transformation map the Hamiltonian to itself;</a:t>
                </a:r>
              </a:p>
              <a:p>
                <a:pPr marL="342900" indent="-3429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two points in the parameter space are linked by the transformation and knowing the solution at one of the point, we may “rotate” it to the other one.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9" y="3933271"/>
                <a:ext cx="7845142" cy="2333331"/>
              </a:xfrm>
              <a:prstGeom prst="rect">
                <a:avLst/>
              </a:prstGeom>
              <a:blipFill>
                <a:blip r:embed="rId9"/>
                <a:stretch>
                  <a:fillRect l="-466" r="-699" b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28341" y="6385324"/>
            <a:ext cx="546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J. </a:t>
            </a:r>
            <a:r>
              <a:rPr lang="en-US" altLang="zh-CN" sz="1600" i="1" dirty="0" err="1"/>
              <a:t>Chaloupka</a:t>
            </a:r>
            <a:r>
              <a:rPr lang="en-US" altLang="zh-CN" sz="1600" i="1" dirty="0"/>
              <a:t> and G. </a:t>
            </a:r>
            <a:r>
              <a:rPr lang="en-US" altLang="zh-CN" sz="1600" i="1" dirty="0" err="1"/>
              <a:t>Khaliullin</a:t>
            </a:r>
            <a:r>
              <a:rPr lang="en-US" altLang="zh-CN" sz="1600" i="1" dirty="0"/>
              <a:t>, Phys. Rev. B </a:t>
            </a:r>
            <a:r>
              <a:rPr lang="en-US" altLang="zh-CN" sz="1600" b="1" i="1" dirty="0"/>
              <a:t>92,</a:t>
            </a:r>
            <a:r>
              <a:rPr lang="en-US" altLang="zh-CN" sz="1600" i="1" dirty="0"/>
              <a:t> 024413 (2015).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6704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1" r="31972" b="32793"/>
          <a:stretch/>
        </p:blipFill>
        <p:spPr>
          <a:xfrm>
            <a:off x="4455156" y="275629"/>
            <a:ext cx="4688844" cy="44283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5304" y="232632"/>
            <a:ext cx="156094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5156" y="802947"/>
            <a:ext cx="3965821" cy="5647209"/>
            <a:chOff x="495156" y="802947"/>
            <a:chExt cx="3965821" cy="5647209"/>
          </a:xfrm>
        </p:grpSpPr>
        <p:sp>
          <p:nvSpPr>
            <p:cNvPr id="8" name="下箭头 7"/>
            <p:cNvSpPr/>
            <p:nvPr/>
          </p:nvSpPr>
          <p:spPr>
            <a:xfrm>
              <a:off x="2390977" y="1545407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390977" y="3444419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385156" y="5355122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95156" y="5730156"/>
              <a:ext cx="3960000" cy="720000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remaining bonds to check consistency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/>
                <p:cNvSpPr/>
                <p:nvPr/>
              </p:nvSpPr>
              <p:spPr>
                <a:xfrm>
                  <a:off x="500977" y="1918496"/>
                  <a:ext cx="3960000" cy="1512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Choose nonzero values for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𝐽𝐾</m:t>
                      </m:r>
                      <m:r>
                        <m:rPr>
                          <m:sty m:val="p"/>
                        </m:rPr>
                        <a:rPr lang="en-US" altLang="zh-CN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and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together with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symmetry to determine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for the three bond directions             </a:t>
                  </a:r>
                </a:p>
              </p:txBody>
            </p:sp>
          </mc:Choice>
          <mc:Fallback xmlns="">
            <p:sp>
              <p:nvSpPr>
                <p:cNvPr id="14" name="圆角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1918496"/>
                  <a:ext cx="3960000" cy="1512000"/>
                </a:xfrm>
                <a:prstGeom prst="roundRect">
                  <a:avLst/>
                </a:prstGeom>
                <a:blipFill>
                  <a:blip r:embed="rId3"/>
                  <a:stretch>
                    <a:fillRect b="-4724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圆角矩形 14"/>
                <p:cNvSpPr/>
                <p:nvPr/>
              </p:nvSpPr>
              <p:spPr>
                <a:xfrm>
                  <a:off x="500977" y="3826045"/>
                  <a:ext cx="3960000" cy="1512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Determining further rotation matrices by utilizing relations of the type</a:t>
                  </a:r>
                </a:p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and proceeding neighbor-by-neighbor</a:t>
                  </a:r>
                </a:p>
              </p:txBody>
            </p:sp>
          </mc:Choice>
          <mc:Fallback xmlns="">
            <p:sp>
              <p:nvSpPr>
                <p:cNvPr id="15" name="圆角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3826045"/>
                  <a:ext cx="3960000" cy="1512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圆角矩形 15"/>
                <p:cNvSpPr/>
                <p:nvPr/>
              </p:nvSpPr>
              <p:spPr>
                <a:xfrm>
                  <a:off x="500977" y="802947"/>
                  <a:ext cx="3960000" cy="720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two rotation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 selected bond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which preserve the H form</a:t>
                  </a:r>
                  <a:endParaRPr lang="zh-CN" altLang="en-US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圆角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802947"/>
                  <a:ext cx="3960000" cy="720000"/>
                </a:xfrm>
                <a:prstGeom prst="roundRect">
                  <a:avLst/>
                </a:prstGeom>
                <a:blipFill>
                  <a:blip r:embed="rId5"/>
                  <a:stretch>
                    <a:fillRect l="-152" r="-457" b="-9677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9C067E-91DA-4D44-BFA7-8C58CE9C0DB4}"/>
                  </a:ext>
                </a:extLst>
              </p:cNvPr>
              <p:cNvSpPr/>
              <p:nvPr/>
            </p:nvSpPr>
            <p:spPr>
              <a:xfrm>
                <a:off x="4795520" y="5076545"/>
                <a:ext cx="4246880" cy="101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>
                          <a:solidFill>
                            <a:srgbClr val="0000CC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CN" sz="2000" b="0" i="1">
                              <a:solidFill>
                                <a:srgbClr val="0000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rgbClr val="0000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9C067E-91DA-4D44-BFA7-8C58CE9C0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20" y="5076545"/>
                <a:ext cx="4246880" cy="101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7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149" t="4095" r="25524" b="6024"/>
          <a:stretch/>
        </p:blipFill>
        <p:spPr>
          <a:xfrm>
            <a:off x="7668000" y="2462067"/>
            <a:ext cx="1326492" cy="136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5304" y="232632"/>
            <a:ext cx="156094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5156" y="802947"/>
            <a:ext cx="3965821" cy="5647209"/>
            <a:chOff x="495156" y="802947"/>
            <a:chExt cx="3965821" cy="5647209"/>
          </a:xfrm>
        </p:grpSpPr>
        <p:sp>
          <p:nvSpPr>
            <p:cNvPr id="8" name="下箭头 7"/>
            <p:cNvSpPr/>
            <p:nvPr/>
          </p:nvSpPr>
          <p:spPr>
            <a:xfrm>
              <a:off x="2390977" y="1545407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390977" y="3444419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385156" y="5355122"/>
              <a:ext cx="180000" cy="3600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95156" y="5730156"/>
              <a:ext cx="3960000" cy="720000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remaining bonds to check consistency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/>
                <p:cNvSpPr/>
                <p:nvPr/>
              </p:nvSpPr>
              <p:spPr>
                <a:xfrm>
                  <a:off x="500977" y="1918496"/>
                  <a:ext cx="3960000" cy="1512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Choose nonzero values for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𝐽𝐾</m:t>
                      </m:r>
                      <m:r>
                        <m:rPr>
                          <m:sty m:val="p"/>
                        </m:rPr>
                        <a:rPr lang="en-US" altLang="zh-CN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and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together with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symmetry to determine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for the three bond directions             </a:t>
                  </a:r>
                </a:p>
              </p:txBody>
            </p:sp>
          </mc:Choice>
          <mc:Fallback xmlns="">
            <p:sp>
              <p:nvSpPr>
                <p:cNvPr id="14" name="圆角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1918496"/>
                  <a:ext cx="3960000" cy="1512000"/>
                </a:xfrm>
                <a:prstGeom prst="roundRect">
                  <a:avLst/>
                </a:prstGeom>
                <a:blipFill>
                  <a:blip r:embed="rId3"/>
                  <a:stretch>
                    <a:fillRect b="-4724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圆角矩形 14"/>
                <p:cNvSpPr/>
                <p:nvPr/>
              </p:nvSpPr>
              <p:spPr>
                <a:xfrm>
                  <a:off x="500977" y="3826045"/>
                  <a:ext cx="3960000" cy="1512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Determining further rotation matrices by utilizing relations of the type</a:t>
                  </a:r>
                </a:p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and proceeding neighbor-by-neighbor</a:t>
                  </a:r>
                </a:p>
              </p:txBody>
            </p:sp>
          </mc:Choice>
          <mc:Fallback xmlns="">
            <p:sp>
              <p:nvSpPr>
                <p:cNvPr id="15" name="圆角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3826045"/>
                  <a:ext cx="3960000" cy="1512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圆角矩形 15"/>
                <p:cNvSpPr/>
                <p:nvPr/>
              </p:nvSpPr>
              <p:spPr>
                <a:xfrm>
                  <a:off x="500977" y="802947"/>
                  <a:ext cx="3960000" cy="720000"/>
                </a:xfrm>
                <a:prstGeom prst="round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two rotation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 selected bond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which preserve the H form</a:t>
                  </a:r>
                  <a:endParaRPr lang="zh-CN" altLang="en-US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圆角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7" y="802947"/>
                  <a:ext cx="3960000" cy="720000"/>
                </a:xfrm>
                <a:prstGeom prst="roundRect">
                  <a:avLst/>
                </a:prstGeom>
                <a:blipFill>
                  <a:blip r:embed="rId5"/>
                  <a:stretch>
                    <a:fillRect l="-152" r="-457" b="-9677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649118" y="694297"/>
                <a:ext cx="4234538" cy="572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systematic procedure described above has identified only one single self-dual transformation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𝐽𝐾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the spins, the transformation is simply a global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[111]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axis,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spin components</a:t>
                </a:r>
              </a:p>
              <a:p>
                <a:pPr marL="2844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according to: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4400">
                  <a:lnSpc>
                    <a:spcPct val="12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parameters transform according to: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118" y="694297"/>
                <a:ext cx="4234538" cy="5721118"/>
              </a:xfrm>
              <a:prstGeom prst="rect">
                <a:avLst/>
              </a:prstGeom>
              <a:blipFill>
                <a:blip r:embed="rId6"/>
                <a:stretch>
                  <a:fillRect l="-1009" t="-107" r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0579" y="257538"/>
                <a:ext cx="7758548" cy="615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SU(2) symmetry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these special points in the parameter space, the anisotropic model can be mapped back to a FM or AFM Heisenberg model;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Identified by dual transformations of the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𝐽𝐾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the [111] axis at one of the two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Six-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4),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sublattice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6).</a:t>
                </a:r>
              </a:p>
              <a:p>
                <a:pPr marL="342900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transformations: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79" y="257538"/>
                <a:ext cx="7758548" cy="6155531"/>
              </a:xfrm>
              <a:prstGeom prst="rect">
                <a:avLst/>
              </a:prstGeom>
              <a:blipFill>
                <a:blip r:embed="rId2"/>
                <a:stretch>
                  <a:fillRect l="-1258" t="-198" b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4095" r="7303" b="6024"/>
          <a:stretch/>
        </p:blipFill>
        <p:spPr>
          <a:xfrm>
            <a:off x="7418463" y="1233185"/>
            <a:ext cx="1725537" cy="142688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D6AEC7F-AAF3-437B-A334-84A19E02EE83}"/>
              </a:ext>
            </a:extLst>
          </p:cNvPr>
          <p:cNvGrpSpPr/>
          <p:nvPr/>
        </p:nvGrpSpPr>
        <p:grpSpPr>
          <a:xfrm>
            <a:off x="6849670" y="2660073"/>
            <a:ext cx="1800000" cy="3654545"/>
            <a:chOff x="6849670" y="2660073"/>
            <a:chExt cx="1800000" cy="36545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3F25A8E-4503-46FB-8418-F278A23FC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9" t="-7" r="53715" b="76751"/>
            <a:stretch/>
          </p:blipFill>
          <p:spPr>
            <a:xfrm>
              <a:off x="6849670" y="2660073"/>
              <a:ext cx="1800000" cy="185454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AC0495D-95FF-4AB8-903B-0B7BFC05E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5" t="-7" r="2549" b="78119"/>
            <a:stretch/>
          </p:blipFill>
          <p:spPr>
            <a:xfrm>
              <a:off x="6849670" y="4514618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1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2491" y="779524"/>
            <a:ext cx="3796028" cy="2317164"/>
            <a:chOff x="286382" y="812507"/>
            <a:chExt cx="3796028" cy="2317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86382" y="812507"/>
                  <a:ext cx="3796028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just"/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Parameter values for the SU(2) points in units of the exchange constant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 the hidden Heisenberg model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82" y="812507"/>
                  <a:ext cx="3796028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963" t="-1471" r="-642" b="-9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82" y="1689671"/>
              <a:ext cx="3796027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63471" y="3182467"/>
                <a:ext cx="8146419" cy="318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The physical relevance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dirty="0"/>
                  <a:t>is small due to the dominance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the complete absence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If we choose the spins to lie in the honeycomb plane,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converts the FM pattern to AFM and vice versa;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transformation is a self-dual transform of the KH model;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FM state we get stripy order and to AFM state we get zigzag order;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dirty="0"/>
                  <a:t> generate “Vortex”-like patterns from FM and AFM state.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1" y="3182467"/>
                <a:ext cx="8146419" cy="3189078"/>
              </a:xfrm>
              <a:prstGeom prst="rect">
                <a:avLst/>
              </a:prstGeom>
              <a:blipFill>
                <a:blip r:embed="rId4"/>
                <a:stretch>
                  <a:fillRect l="-823" r="-1272" b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377972" y="779524"/>
            <a:ext cx="4130250" cy="2304000"/>
            <a:chOff x="4008518" y="368581"/>
            <a:chExt cx="4130250" cy="2304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68" b="28259"/>
            <a:stretch/>
          </p:blipFill>
          <p:spPr>
            <a:xfrm>
              <a:off x="5376518" y="368581"/>
              <a:ext cx="2762250" cy="2304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7" r="50473" b="76576"/>
            <a:stretch/>
          </p:blipFill>
          <p:spPr>
            <a:xfrm>
              <a:off x="4008518" y="404581"/>
              <a:ext cx="1368000" cy="1116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9" t="-7" r="348" b="76576"/>
            <a:stretch/>
          </p:blipFill>
          <p:spPr>
            <a:xfrm>
              <a:off x="4008518" y="1520581"/>
              <a:ext cx="1368000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44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7926" y="196414"/>
                <a:ext cx="5624947" cy="3691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Diagram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000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kept as a separate parameter in unit of 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outer rings correspond to the original KH model and contain the trivial SU(2) points and the two well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hidden SU(2) points of the KH model characterized by a stripy and zigzag pattern;</a:t>
                </a:r>
              </a:p>
              <a:p>
                <a:pPr marL="342900" indent="-3429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 within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𝐽𝐾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 is the “vortex”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 associated with a “vortex”-like pattern.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6" y="196414"/>
                <a:ext cx="5624947" cy="3691203"/>
              </a:xfrm>
              <a:prstGeom prst="rect">
                <a:avLst/>
              </a:prstGeom>
              <a:blipFill>
                <a:blip r:embed="rId2"/>
                <a:stretch>
                  <a:fillRect l="-1735" t="-1320" r="-976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3" y="83128"/>
            <a:ext cx="3128400" cy="396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926" y="3919255"/>
            <a:ext cx="5109065" cy="2808000"/>
            <a:chOff x="544946" y="3873074"/>
            <a:chExt cx="5109065" cy="280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" b="50121"/>
            <a:stretch/>
          </p:blipFill>
          <p:spPr>
            <a:xfrm>
              <a:off x="544946" y="3873074"/>
              <a:ext cx="2589065" cy="280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35" b="-1301"/>
            <a:stretch/>
          </p:blipFill>
          <p:spPr>
            <a:xfrm>
              <a:off x="3134011" y="3873074"/>
              <a:ext cx="2520000" cy="280800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5763487" y="4661535"/>
            <a:ext cx="3232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Chaloupka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Khaliullin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B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024413 (2015);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G. Rau, E. Kin-Ho Lee, and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-Young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Lett.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077204(2014).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9345" t="3883" r="8836" b="453"/>
          <a:stretch/>
        </p:blipFill>
        <p:spPr>
          <a:xfrm>
            <a:off x="3064842" y="9239"/>
            <a:ext cx="6072456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6213" y="4414891"/>
                <a:ext cx="8192077" cy="214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hidden SU(2) points are of AFM character;</a:t>
                </a: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them appears for positive (A) and two for negative (B and C)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point A (given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hidden AFM nature can possess FM pattern;</a:t>
                </a: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region between the true FM Heisenberg point and the point A in the classical phase diagram is filled by the FM phase;</a:t>
                </a: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zigzag character and Point 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“vortex” character.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3" y="4414891"/>
                <a:ext cx="8192077" cy="2143536"/>
              </a:xfrm>
              <a:prstGeom prst="rect">
                <a:avLst/>
              </a:prstGeom>
              <a:blipFill>
                <a:blip r:embed="rId3"/>
                <a:stretch>
                  <a:fillRect l="-446" r="-670" b="-1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232536" y="782173"/>
            <a:ext cx="3147075" cy="3312000"/>
            <a:chOff x="213486" y="200581"/>
            <a:chExt cx="3147075" cy="3312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-11" r="33978" b="49365"/>
            <a:stretch/>
          </p:blipFill>
          <p:spPr>
            <a:xfrm>
              <a:off x="397164" y="200581"/>
              <a:ext cx="2484000" cy="2412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10" t="3751" r="-1929" b="77354"/>
            <a:stretch/>
          </p:blipFill>
          <p:spPr>
            <a:xfrm>
              <a:off x="213486" y="2612581"/>
              <a:ext cx="1404000" cy="90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10" t="32211" r="-1929" b="57207"/>
            <a:stretch/>
          </p:blipFill>
          <p:spPr>
            <a:xfrm>
              <a:off x="1956561" y="2916836"/>
              <a:ext cx="1404000" cy="50400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416213" y="197398"/>
            <a:ext cx="274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J. G. Rau, and </a:t>
            </a:r>
            <a:r>
              <a:rPr lang="en-US" altLang="zh-CN" sz="1600" i="1" dirty="0" err="1"/>
              <a:t>Hae</a:t>
            </a:r>
            <a:r>
              <a:rPr lang="en-US" altLang="zh-CN" sz="1600" i="1" dirty="0"/>
              <a:t>-Young </a:t>
            </a:r>
            <a:r>
              <a:rPr lang="en-US" altLang="zh-CN" sz="1600" i="1" dirty="0" err="1"/>
              <a:t>Kee</a:t>
            </a:r>
            <a:r>
              <a:rPr lang="en-US" altLang="zh-CN" sz="1600" i="1" dirty="0"/>
              <a:t>, arXiv:1408.4811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2848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0218" y="394018"/>
                <a:ext cx="8599055" cy="597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Spin-1/2 coherent state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basic building block, we utilize the spin-1/2 coherent state:</a:t>
                </a:r>
              </a:p>
              <a:p>
                <a:pPr lvl="1"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p>
                      </m:sSup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|↑⟩</m:t>
                      </m:r>
                    </m:oMath>
                  </m:oMathPara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000" lvl="1" algn="just">
                  <a:lnSpc>
                    <a:spcPct val="12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fully polarized along the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direction;</a:t>
                </a: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spin-coherent state on the cluster is constructed as a direct product:</a:t>
                </a:r>
              </a:p>
              <a:p>
                <a:pPr lvl="1"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=⊗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000" lvl="1" algn="just">
                  <a:lnSpc>
                    <a:spcPct val="12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forming the desired pattern;</a:t>
                </a: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fully polarized classical state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energy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the classical energy;</a:t>
                </a: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a FM state with the moment direction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explicitly expressed as:</a:t>
                </a:r>
              </a:p>
              <a:p>
                <a:pPr lvl="1"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=⊗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varying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evaluating the overlap with the exact cluster ground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ordered moment direction is then identified by locating the maxima of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8" y="394018"/>
                <a:ext cx="8599055" cy="5978753"/>
              </a:xfrm>
              <a:prstGeom prst="rect">
                <a:avLst/>
              </a:prstGeom>
              <a:blipFill>
                <a:blip r:embed="rId2"/>
                <a:stretch>
                  <a:fillRect l="-2126" t="-1633" r="-1630" b="-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380508" y="6372771"/>
            <a:ext cx="544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Chaloupka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Khaliullin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B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064435 (2016)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318077"/>
            <a:ext cx="4193280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4495" y="6240635"/>
            <a:ext cx="525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J. </a:t>
            </a:r>
            <a:r>
              <a:rPr lang="en-US" altLang="zh-CN" sz="1600" i="1" dirty="0" err="1"/>
              <a:t>Chaloupka</a:t>
            </a:r>
            <a:r>
              <a:rPr lang="en-US" altLang="zh-CN" sz="1600" i="1" dirty="0"/>
              <a:t> and G. </a:t>
            </a:r>
            <a:r>
              <a:rPr lang="en-US" altLang="zh-CN" sz="1600" i="1" dirty="0" err="1"/>
              <a:t>Khaliullin</a:t>
            </a:r>
            <a:r>
              <a:rPr lang="en-US" altLang="zh-CN" sz="1600" i="1" dirty="0"/>
              <a:t>, Phys. Rev. B </a:t>
            </a:r>
            <a:r>
              <a:rPr lang="en-US" altLang="zh-CN" sz="1600" b="1" i="1" dirty="0"/>
              <a:t>94,</a:t>
            </a:r>
            <a:r>
              <a:rPr lang="en-US" altLang="zh-CN" sz="1600" i="1" dirty="0"/>
              <a:t> 064435 (2016)</a:t>
            </a:r>
            <a:endParaRPr lang="zh-CN" alt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4836" y="318077"/>
                <a:ext cx="2824170" cy="862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𝐸𝐾𝐻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𝑟𝑑𝑁𝑁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6" y="318077"/>
                <a:ext cx="2824170" cy="862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4095" r="7303" b="6024"/>
          <a:stretch/>
        </p:blipFill>
        <p:spPr>
          <a:xfrm>
            <a:off x="3189006" y="660531"/>
            <a:ext cx="1306045" cy="1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0908" y="1952966"/>
                <a:ext cx="454429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FM case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clearly peaked at the directions of the cubic axes;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AFM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is rather different due to the presence of large quantum fluctuations already in the Heisenberg limit. However, the probability maxima again precisely locate the x, y and z directions;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K=1 and J=-0.2,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strongly peaked at the direction of the  z-axis;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moment being constrained to the vicinity of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large enough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leads the selection of a direction with the ac plane or the b axis.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8" y="1952966"/>
                <a:ext cx="4544291" cy="4247317"/>
              </a:xfrm>
              <a:prstGeom prst="rect">
                <a:avLst/>
              </a:prstGeom>
              <a:blipFill>
                <a:blip r:embed="rId5"/>
                <a:stretch>
                  <a:fillRect l="-940" t="-717" r="-2416" b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7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2694" y="251283"/>
                <a:ext cx="4956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on triangular lattice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4" y="251283"/>
                <a:ext cx="4956738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96481"/>
                  </p:ext>
                </p:extLst>
              </p:nvPr>
            </p:nvGraphicFramePr>
            <p:xfrm>
              <a:off x="250136" y="691255"/>
              <a:ext cx="5475761" cy="158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0104">
                      <a:extLst>
                        <a:ext uri="{9D8B030D-6E8A-4147-A177-3AD203B41FA5}">
                          <a16:colId xmlns:a16="http://schemas.microsoft.com/office/drawing/2014/main" val="1476440131"/>
                        </a:ext>
                      </a:extLst>
                    </a:gridCol>
                    <a:gridCol w="562578">
                      <a:extLst>
                        <a:ext uri="{9D8B030D-6E8A-4147-A177-3AD203B41FA5}">
                          <a16:colId xmlns:a16="http://schemas.microsoft.com/office/drawing/2014/main" val="1707228441"/>
                        </a:ext>
                      </a:extLst>
                    </a:gridCol>
                    <a:gridCol w="4163079">
                      <a:extLst>
                        <a:ext uri="{9D8B030D-6E8A-4147-A177-3AD203B41FA5}">
                          <a16:colId xmlns:a16="http://schemas.microsoft.com/office/drawing/2014/main" val="292616112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𝐽𝐾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⟩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⟩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306944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⟩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962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96481"/>
                  </p:ext>
                </p:extLst>
              </p:nvPr>
            </p:nvGraphicFramePr>
            <p:xfrm>
              <a:off x="250136" y="691255"/>
              <a:ext cx="5475761" cy="158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0104">
                      <a:extLst>
                        <a:ext uri="{9D8B030D-6E8A-4147-A177-3AD203B41FA5}">
                          <a16:colId xmlns:a16="http://schemas.microsoft.com/office/drawing/2014/main" val="1476440131"/>
                        </a:ext>
                      </a:extLst>
                    </a:gridCol>
                    <a:gridCol w="562578">
                      <a:extLst>
                        <a:ext uri="{9D8B030D-6E8A-4147-A177-3AD203B41FA5}">
                          <a16:colId xmlns:a16="http://schemas.microsoft.com/office/drawing/2014/main" val="1707228441"/>
                        </a:ext>
                      </a:extLst>
                    </a:gridCol>
                    <a:gridCol w="4163079">
                      <a:extLst>
                        <a:ext uri="{9D8B030D-6E8A-4147-A177-3AD203B41FA5}">
                          <a16:colId xmlns:a16="http://schemas.microsoft.com/office/drawing/2014/main" val="2926161122"/>
                        </a:ext>
                      </a:extLst>
                    </a:gridCol>
                  </a:tblGrid>
                  <a:tr h="7910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8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258" r="-73440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62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069444"/>
                      </a:ext>
                    </a:extLst>
                  </a:tr>
                  <a:tr h="791083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258" t="-100000" r="-734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625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9620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5369432" y="146363"/>
            <a:ext cx="3600000" cy="1800000"/>
            <a:chOff x="5554160" y="155600"/>
            <a:chExt cx="3600000" cy="1800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4" t="20229" r="8670" b="20726"/>
            <a:stretch/>
          </p:blipFill>
          <p:spPr>
            <a:xfrm>
              <a:off x="5554160" y="155600"/>
              <a:ext cx="3600000" cy="18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992286" y="1239208"/>
                  <a:ext cx="412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286" y="1239208"/>
                  <a:ext cx="412870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4412" t="-3226" r="-13235"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13675" y="1076210"/>
                  <a:ext cx="18716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675" y="1076210"/>
                  <a:ext cx="187166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12903" r="-3226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3600000">
                  <a:off x="6745470" y="942271"/>
                  <a:ext cx="3573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200" b="0" dirty="0">
                      <a:solidFill>
                        <a:schemeClr val="accent6"/>
                      </a:solidFill>
                    </a:rPr>
                    <a:t>y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altLang="zh-CN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6745470" y="942271"/>
                  <a:ext cx="357342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37500" t="-23881" r="-12500" b="-223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666043" y="955200"/>
                  <a:ext cx="1907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043" y="955200"/>
                  <a:ext cx="190758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12903" r="-3226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 rot="18000000">
                  <a:off x="6552392" y="1343955"/>
                  <a:ext cx="360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200" b="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z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1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0">
                  <a:off x="6552392" y="1343955"/>
                  <a:ext cx="360099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4561" t="-14925" r="-26316" b="-313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825477" y="1408751"/>
                  <a:ext cx="1907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477" y="1408751"/>
                  <a:ext cx="190758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12903" r="-3226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937193"/>
                  </p:ext>
                </p:extLst>
              </p:nvPr>
            </p:nvGraphicFramePr>
            <p:xfrm>
              <a:off x="250136" y="2166162"/>
              <a:ext cx="8280000" cy="4236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2302302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333064295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2189893476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272665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8534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937193"/>
                  </p:ext>
                </p:extLst>
              </p:nvPr>
            </p:nvGraphicFramePr>
            <p:xfrm>
              <a:off x="250136" y="2166162"/>
              <a:ext cx="8280000" cy="4236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2302302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333064295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2189893476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27266526"/>
                        </a:ext>
                      </a:extLst>
                    </a:gridCol>
                  </a:tblGrid>
                  <a:tr h="4236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r="-31815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100000" r="-21815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244361" r="-16654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206772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5341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组合 31"/>
          <p:cNvGrpSpPr/>
          <p:nvPr/>
        </p:nvGrpSpPr>
        <p:grpSpPr>
          <a:xfrm>
            <a:off x="680584" y="2889544"/>
            <a:ext cx="7336784" cy="3168000"/>
            <a:chOff x="511973" y="2920195"/>
            <a:chExt cx="7336784" cy="31680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7" t="4945" r="29509" b="3725"/>
            <a:stretch/>
          </p:blipFill>
          <p:spPr>
            <a:xfrm>
              <a:off x="511973" y="2920195"/>
              <a:ext cx="3450864" cy="3168000"/>
            </a:xfrm>
            <a:prstGeom prst="rect">
              <a:avLst/>
            </a:prstGeom>
          </p:spPr>
        </p:pic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4138321" y="3334195"/>
              <a:ext cx="3710436" cy="2340000"/>
              <a:chOff x="629582" y="3446014"/>
              <a:chExt cx="3960000" cy="2497395"/>
            </a:xfrm>
          </p:grpSpPr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629582" y="3680597"/>
                <a:ext cx="3960000" cy="1949145"/>
                <a:chOff x="486416" y="2511208"/>
                <a:chExt cx="8063166" cy="3968792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86416" y="2520000"/>
                  <a:ext cx="3960000" cy="3960000"/>
                  <a:chOff x="504000" y="2520000"/>
                  <a:chExt cx="3960000" cy="3960000"/>
                </a:xfrm>
              </p:grpSpPr>
              <p:pic>
                <p:nvPicPr>
                  <p:cNvPr id="30" name="图片 29"/>
                  <p:cNvPicPr>
                    <a:picLocks noChangeAspect="1"/>
                  </p:cNvPicPr>
                  <p:nvPr/>
                </p:nvPicPr>
                <p:blipFill rotWithShape="1"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04" t="2278" r="15156" b="31780"/>
                  <a:stretch/>
                </p:blipFill>
                <p:spPr>
                  <a:xfrm>
                    <a:off x="504000" y="2520000"/>
                    <a:ext cx="3960000" cy="19800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图片 30"/>
                  <p:cNvPicPr>
                    <a:picLocks noChangeAspect="1"/>
                  </p:cNvPicPr>
                  <p:nvPr/>
                </p:nvPicPr>
                <p:blipFill rotWithShape="1">
                  <a:blip r:embed="rId2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5" t="2009" r="1569" b="4514"/>
                  <a:stretch/>
                </p:blipFill>
                <p:spPr>
                  <a:xfrm>
                    <a:off x="504000" y="4500000"/>
                    <a:ext cx="3960000" cy="19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89582" y="2511208"/>
                  <a:ext cx="3960000" cy="3960003"/>
                  <a:chOff x="4589582" y="2511208"/>
                  <a:chExt cx="3960000" cy="3960003"/>
                </a:xfrm>
              </p:grpSpPr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 rotWithShape="1">
                  <a:blip r:embed="rId2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67" t="4276" r="2869" b="1875"/>
                  <a:stretch/>
                </p:blipFill>
                <p:spPr>
                  <a:xfrm>
                    <a:off x="4589582" y="4491211"/>
                    <a:ext cx="3960000" cy="19800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625" t="12563" r="-2926" b="-43"/>
                  <a:stretch/>
                </p:blipFill>
                <p:spPr>
                  <a:xfrm>
                    <a:off x="4589582" y="2511208"/>
                    <a:ext cx="3960000" cy="198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" name="文本框 21"/>
              <p:cNvSpPr txBox="1"/>
              <p:nvPr/>
            </p:nvSpPr>
            <p:spPr>
              <a:xfrm>
                <a:off x="1521979" y="3451937"/>
                <a:ext cx="712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FM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391858" y="3446014"/>
                <a:ext cx="91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Stripe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824729" y="5563882"/>
                    <a:ext cx="1213339" cy="379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a14:m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Neel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29" y="5563882"/>
                    <a:ext cx="1213339" cy="3795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677" r="-1508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文本框 24"/>
              <p:cNvSpPr txBox="1"/>
              <p:nvPr/>
            </p:nvSpPr>
            <p:spPr>
              <a:xfrm>
                <a:off x="2893311" y="5574077"/>
                <a:ext cx="889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Spiral</a:t>
                </a:r>
                <a:endParaRPr lang="zh-CN" altLang="en-US" dirty="0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591722" y="6185010"/>
            <a:ext cx="588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 Li, Shun-Li Yu and Jian-Xin Li, New J. Phys.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043032 (2015)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73382" y="701963"/>
                <a:ext cx="5587999" cy="5013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Outline</a:t>
                </a: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of ED</a:t>
                </a: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next?</a:t>
                </a: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Transformations</a:t>
                </a: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Spin-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Coherent State</a:t>
                </a: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Work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2" y="701963"/>
                <a:ext cx="5587999" cy="5013424"/>
              </a:xfrm>
              <a:prstGeom prst="rect">
                <a:avLst/>
              </a:prstGeom>
              <a:blipFill>
                <a:blip r:embed="rId2"/>
                <a:stretch>
                  <a:fillRect l="-3926" b="-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1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61" y="2424757"/>
            <a:ext cx="9171261" cy="44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4945" r="29509" b="3725"/>
          <a:stretch/>
        </p:blipFill>
        <p:spPr>
          <a:xfrm>
            <a:off x="5559604" y="0"/>
            <a:ext cx="2660760" cy="24426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748" y="278990"/>
            <a:ext cx="305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Phase Diagram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4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0624" y="2362009"/>
            <a:ext cx="47756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71" y="-8684"/>
            <a:ext cx="2990629" cy="2900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1893" y="329257"/>
                <a:ext cx="7222834" cy="5903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Model Definition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 Model: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Extended KH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𝐸𝐾𝐻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 KH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kept as a separate parameter in unit of 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3" y="329257"/>
                <a:ext cx="7222834" cy="5903026"/>
              </a:xfrm>
              <a:prstGeom prst="rect">
                <a:avLst/>
              </a:prstGeom>
              <a:blipFill>
                <a:blip r:embed="rId3"/>
                <a:stretch>
                  <a:fillRect l="-1266" t="-826" b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6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66617" y="356965"/>
                <a:ext cx="8026401" cy="568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Representation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idea of ED: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the matrix representation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Hilbert Space;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or partially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diagonalize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-matrix.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of the Hilbert Space: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Eigenstate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</a:t>
                </a:r>
              </a:p>
              <a:p>
                <a:pPr lvl="2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∣↑⟩=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∣↑⟩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Many-body state: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∣↑⟩⊗∣↓⟩⊗⋯⊗∣↓⟩⊗∣↑⟩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dimension of Hilbert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N is the number of spins;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representation of the spin operator: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⊗⋯⊗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⊗⋯⊗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sigma 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identity matrix.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incorporating conservation laws: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http://physics.bu.edu/~sandvik/nccu/l2.pdf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https://www.pks.mpg.de/~aml/LesHouches/LesHouches_ED_Lecture.pdf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Sharma and M. A. H. Ahsan,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arXiv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: 1307.7542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7" y="356965"/>
                <a:ext cx="8026401" cy="5684185"/>
              </a:xfrm>
              <a:prstGeom prst="rect">
                <a:avLst/>
              </a:prstGeom>
              <a:blipFill>
                <a:blip r:embed="rId5"/>
                <a:stretch>
                  <a:fillRect l="-1216" t="-858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51479" y="5715866"/>
            <a:ext cx="434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Khaliullin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etc., Phys. Rev. Lett.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097204 (2013)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0" y="600364"/>
            <a:ext cx="3640309" cy="4461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/>
              <p:nvPr/>
            </p:nvSpPr>
            <p:spPr>
              <a:xfrm>
                <a:off x="416788" y="449927"/>
                <a:ext cx="5023430" cy="537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Phase boundaries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𝐾𝐻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versus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so if no phase transition occurred:</a:t>
                </a: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GS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𝐾𝐻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GS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4400" lvl="1" algn="just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ould be continuous versus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however, if phase transition does exist,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be discontinuous at phase transition point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identify the phase boundaries, the second derivatives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and singular features indicates changes in the ground-state characteristics.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88" y="449927"/>
                <a:ext cx="5023430" cy="5379421"/>
              </a:xfrm>
              <a:prstGeom prst="rect">
                <a:avLst/>
              </a:prstGeom>
              <a:blipFill>
                <a:blip r:embed="rId3"/>
                <a:stretch>
                  <a:fillRect l="-728" t="-907" r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0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66828" y="5681088"/>
            <a:ext cx="437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Okamoto, Phys. Rev. B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87,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064508 (2013).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44" y="786577"/>
            <a:ext cx="43719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0608" y="1342231"/>
                <a:ext cx="4524665" cy="365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Quantities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Spin-Spin correlations: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∣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structure factor: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sepChr m:val="∣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Squared total spins: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∣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" y="1342231"/>
                <a:ext cx="4524665" cy="3651192"/>
              </a:xfrm>
              <a:prstGeom prst="rect">
                <a:avLst/>
              </a:prstGeom>
              <a:blipFill>
                <a:blip r:embed="rId3"/>
                <a:stretch>
                  <a:fillRect l="-2156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7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9529" y="203199"/>
                <a:ext cx="7296726" cy="641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Tips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H-Matrix storage format: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vs. Sparse;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matrix memory requirement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matrix memory requirement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𝑁𝑁𝑍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Python: </a:t>
                </a:r>
                <a:r>
                  <a:rPr lang="en-US" altLang="zh-CN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scipy.sparse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scipy.sparse.linalg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Julia: 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Arrays;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Fortran: 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Intel MKL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Lanczos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a few of H’s largest or smallest eigenvalues are desired, together with the corresponding eigenvectors;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H. Golub etc., Matrix Computations 4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edition;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 errors greatly affect the behavior of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Lanczos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iteration;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Restarted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Lanczos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Python: </a:t>
                </a:r>
                <a:r>
                  <a:rPr lang="en-US" altLang="zh-CN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scipy.sparse.linalg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Fortran: </a:t>
                </a:r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ARPACK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9" y="203199"/>
                <a:ext cx="7296726" cy="6417141"/>
              </a:xfrm>
              <a:prstGeom prst="rect">
                <a:avLst/>
              </a:prstGeom>
              <a:blipFill>
                <a:blip r:embed="rId2"/>
                <a:stretch>
                  <a:fillRect l="-1253" t="-760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451928" y="203199"/>
            <a:ext cx="4388248" cy="1200329"/>
            <a:chOff x="4377061" y="267899"/>
            <a:chExt cx="4388248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377061" y="357828"/>
                  <a:ext cx="2670283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061" y="357828"/>
                  <a:ext cx="2670283" cy="1020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629236" y="267899"/>
              <a:ext cx="11360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(0, 0),  1</a:t>
              </a:r>
            </a:p>
            <a:p>
              <a:r>
                <a:rPr lang="en-US" altLang="zh-CN" dirty="0"/>
                <a:t>(1, 1), -1</a:t>
              </a:r>
            </a:p>
            <a:p>
              <a:r>
                <a:rPr lang="en-US" altLang="zh-CN" dirty="0"/>
                <a:t>(2, 2), -1</a:t>
              </a:r>
            </a:p>
            <a:p>
              <a:r>
                <a:rPr lang="en-US" altLang="zh-CN" dirty="0"/>
                <a:t>(3, 3),  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18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/>
              <p:nvPr/>
            </p:nvSpPr>
            <p:spPr>
              <a:xfrm>
                <a:off x="302732" y="441673"/>
                <a:ext cx="3537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Ir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Structures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2" y="441673"/>
                <a:ext cx="3537527" cy="461665"/>
              </a:xfrm>
              <a:prstGeom prst="rect">
                <a:avLst/>
              </a:prstGeom>
              <a:blipFill>
                <a:blip r:embed="rId2"/>
                <a:stretch>
                  <a:fillRect l="-517" t="-10526" r="-241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2" y="425371"/>
            <a:ext cx="4762500" cy="455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44" r="22426"/>
          <a:stretch/>
        </p:blipFill>
        <p:spPr>
          <a:xfrm>
            <a:off x="404338" y="1308063"/>
            <a:ext cx="3645950" cy="324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673653"/>
                  </p:ext>
                </p:extLst>
              </p:nvPr>
            </p:nvGraphicFramePr>
            <p:xfrm>
              <a:off x="2778078" y="5205028"/>
              <a:ext cx="6300000" cy="1003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42484471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11522202"/>
                        </a:ext>
                      </a:extLst>
                    </a:gridCol>
                    <a:gridCol w="4500000">
                      <a:extLst>
                        <a:ext uri="{9D8B030D-6E8A-4147-A177-3AD203B41FA5}">
                          <a16:colId xmlns:a16="http://schemas.microsoft.com/office/drawing/2014/main" val="2661305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&gt;||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394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194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673653"/>
                  </p:ext>
                </p:extLst>
              </p:nvPr>
            </p:nvGraphicFramePr>
            <p:xfrm>
              <a:off x="2778078" y="5205028"/>
              <a:ext cx="6300000" cy="1003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42484471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11522202"/>
                        </a:ext>
                      </a:extLst>
                    </a:gridCol>
                    <a:gridCol w="4500000">
                      <a:extLst>
                        <a:ext uri="{9D8B030D-6E8A-4147-A177-3AD203B41FA5}">
                          <a16:colId xmlns:a16="http://schemas.microsoft.com/office/drawing/2014/main" val="2661305307"/>
                        </a:ext>
                      </a:extLst>
                    </a:gridCol>
                  </a:tblGrid>
                  <a:tr h="501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0000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2584" r="-830337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54" b="-1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394716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54" t="-10000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194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5985" y="5214264"/>
                <a:ext cx="1571328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5" y="5214264"/>
                <a:ext cx="1571328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5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/>
              <p:nvPr/>
            </p:nvSpPr>
            <p:spPr>
              <a:xfrm>
                <a:off x="665020" y="600364"/>
                <a:ext cx="7740071" cy="5280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Transformation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 dual transformation we mean a prescription for site-dependents rotations in the spin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transforms a spin Hamiltonian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to a formally new Hamiltonian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rotation in 3D space, it is an element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interested in self-dual transformations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ℋ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map the model onto itself, preserving all its symmetry properties;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rotated partner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same four terms albeit with different parameters: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rotated partner respects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rotation rules and hence preserving the original distribution of the three types of bond-dependent interactions on a lattice.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B2ED5-89F2-48AE-A6B9-C6B92AF3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0" y="600364"/>
                <a:ext cx="7740071" cy="5280035"/>
              </a:xfrm>
              <a:prstGeom prst="rect">
                <a:avLst/>
              </a:prstGeom>
              <a:blipFill>
                <a:blip r:embed="rId2"/>
                <a:stretch>
                  <a:fillRect l="-1181" t="-923" r="-709" b="-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65020" y="5880399"/>
            <a:ext cx="546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J. </a:t>
            </a:r>
            <a:r>
              <a:rPr lang="en-US" altLang="zh-CN" sz="1600" i="1" dirty="0" err="1"/>
              <a:t>Chaloupka</a:t>
            </a:r>
            <a:r>
              <a:rPr lang="en-US" altLang="zh-CN" sz="1600" i="1" dirty="0"/>
              <a:t> and G. </a:t>
            </a:r>
            <a:r>
              <a:rPr lang="en-US" altLang="zh-CN" sz="1600" i="1" dirty="0" err="1"/>
              <a:t>Khaliullin</a:t>
            </a:r>
            <a:r>
              <a:rPr lang="en-US" altLang="zh-CN" sz="1600" i="1" dirty="0"/>
              <a:t>, Phys. Rev. B </a:t>
            </a:r>
            <a:r>
              <a:rPr lang="en-US" altLang="zh-CN" sz="1600" b="1" i="1" dirty="0"/>
              <a:t>92,</a:t>
            </a:r>
            <a:r>
              <a:rPr lang="en-US" altLang="zh-CN" sz="1600" i="1" dirty="0"/>
              <a:t> 024413 (2015).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586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638</Words>
  <Application>Microsoft Office PowerPoint</Application>
  <PresentationFormat>全屏显示(4:3)</PresentationFormat>
  <Paragraphs>205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shiphys</dc:creator>
  <cp:lastModifiedBy>wang shiphys</cp:lastModifiedBy>
  <cp:revision>557</cp:revision>
  <dcterms:created xsi:type="dcterms:W3CDTF">2019-06-18T02:12:32Z</dcterms:created>
  <dcterms:modified xsi:type="dcterms:W3CDTF">2019-06-26T13:07:44Z</dcterms:modified>
</cp:coreProperties>
</file>