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FA886-5D9A-41C1-9CC3-A492506F1031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566C8-BD0D-403A-A24C-64357095F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2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566C8-BD0D-403A-A24C-64357095F3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3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7D5C3-4DCC-4364-ABF7-8588F328D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B5B27-BC65-4A34-9890-B407B500B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51024-01B4-42AA-A075-93CCBDC8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0346-12E3-438D-B245-90491681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8E9AA-DAF2-48D4-B8C7-B049FF34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1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EC97-9B48-4C98-AEDF-03C15DC6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7F7EC-442B-4FA6-83C5-3688C1F4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6C3AB-F073-4B52-9C1E-FAA9AD10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9C356-977A-46AA-BC6C-61987559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5BFFB-CBC7-4CDC-9DAE-7BEA8AA7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9ADF60-E0CB-43F4-B31A-15885485D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6EF07-EECA-4806-B6ED-D2690EDF6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1AF52-80C1-471C-B6E5-28D3C1F6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EA5AE-F6ED-4C6D-A88C-130D52AD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DA948-7848-445E-8F17-AEA20A96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D702E-1B68-4198-902E-69148980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DD18D-AA13-46B1-9880-70328512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7563D-B1F7-4CFF-8F90-393424E7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F879A-F543-4DA8-818D-87AA780F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31913-EA29-48BC-8817-CEAE7150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69873-6B23-459B-B7EE-E421E760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3B3FF-A38E-4250-BD61-9BF9F9888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4A8B3-B2B3-472D-98F3-04F09C41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774FF-C54F-4306-91C9-3CFFCDEE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80024-052B-4017-BC1D-53B5E25C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8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C36CC-EAFA-4F94-884B-2A7CFA37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B942-9F48-42A7-AB03-89705D589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3F9E6-6A1E-4943-9586-CCB87DA35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7CB72-79BF-4E79-99D3-C402F3A0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7B49F-6C0D-471D-A7AC-8E27A312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7F9E8-B52C-45E4-B6B0-76459EA6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9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88B0E-4D93-4B9E-A94D-6EB80B3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59DE2-7881-47E1-B53F-F95D44B5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B57DE-C351-48C3-B625-20427C70B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CD69EC-247C-4A48-942F-1B96C0EC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58DEE5-109C-4A96-A4A9-69BE14B79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3FD9C9-5359-4380-BB05-0BC418CA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2B5E5-5F9F-4AF1-BE38-16C8A6E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7D9A99-C143-4DF3-938E-20725C56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8D01-D2D8-4A20-87B4-61C205B4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D04847-0180-49F5-9DA2-09A9B124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4A2017-4CF9-4129-AC77-5DC1B00C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1ED60-C0F4-4549-A65E-EC3A95F8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6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552FA5-2E41-4FA6-A8E4-9E78A5BF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7C1062-532A-4DE0-87D7-508AB571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A928A-0D7E-4699-94E9-3C71A075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4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D54C-AE20-405B-BF9A-054396E2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CCD58-3428-4316-A8E6-801C6D28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14AC4-9A3A-4C0B-9C06-D81F1BC75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77695-38B6-41BE-8F34-4BA616BB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E6C04-39F5-43F0-A480-D25DDC7B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F89E1-7A33-430D-AB0E-FE5F00A8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2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98291-E3D2-4AA6-A28E-CB2C2AC2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AE6602-7EEE-4AC7-BF2B-5E004692B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AE591-C92A-451A-87B7-C3139FE5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3F95D-588A-49E7-9342-DC6F84ED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0B83A-281F-45FF-9C6A-266B5CC8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0D95B-2124-4335-9C43-A45F571F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18E6B7-D7D5-4EAC-8611-827BCBAA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60870-E818-4E4A-A010-36E24559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5B0F0-0C47-4BDA-9A37-159EC3A0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4306-BAF7-4520-BA67-C3E17561173C}" type="datetimeFigureOut">
              <a:rPr lang="zh-CN" altLang="en-US" smtClean="0"/>
              <a:t>2019/09/10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9DF7B-E096-4330-B5AE-4ED41DBD0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80B8E-E3CF-4DCD-B3B7-BD7D3F8F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B6A4-7277-4A2F-BB33-8D0893DE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5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6AD963-8FD4-4413-A448-2CB3C1197EEB}"/>
                  </a:ext>
                </a:extLst>
              </p:cNvPr>
              <p:cNvSpPr txBox="1"/>
              <p:nvPr/>
            </p:nvSpPr>
            <p:spPr>
              <a:xfrm>
                <a:off x="2615886" y="146908"/>
                <a:ext cx="75089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on triangular lattice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6AD963-8FD4-4413-A448-2CB3C119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86" y="146908"/>
                <a:ext cx="7508996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5B85FF-90EB-4C37-815E-CE6B85EBEE36}"/>
                  </a:ext>
                </a:extLst>
              </p:cNvPr>
              <p:cNvSpPr txBox="1"/>
              <p:nvPr/>
            </p:nvSpPr>
            <p:spPr>
              <a:xfrm>
                <a:off x="821873" y="3935652"/>
                <a:ext cx="10362580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5B85FF-90EB-4C37-815E-CE6B85EB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3935652"/>
                <a:ext cx="10362580" cy="781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23A7645-EAEF-4F2B-A038-C86DB7D41246}"/>
                  </a:ext>
                </a:extLst>
              </p:cNvPr>
              <p:cNvSpPr/>
              <p:nvPr/>
            </p:nvSpPr>
            <p:spPr>
              <a:xfrm>
                <a:off x="821873" y="4828921"/>
                <a:ext cx="10617457" cy="1535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parameters are parameterized using “spherical” angles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kept as a separate parameter in unit of </a:t>
                </a:r>
                <a:r>
                  <a:rPr lang="en-US" altLang="zh-CN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23A7645-EAEF-4F2B-A038-C86DB7D41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28921"/>
                <a:ext cx="10617457" cy="1535741"/>
              </a:xfrm>
              <a:prstGeom prst="rect">
                <a:avLst/>
              </a:prstGeom>
              <a:blipFill>
                <a:blip r:embed="rId4"/>
                <a:stretch>
                  <a:fillRect l="-517" t="-1984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C2836E64-B12F-41F5-856C-A95D8CDE57BB}"/>
              </a:ext>
            </a:extLst>
          </p:cNvPr>
          <p:cNvGrpSpPr>
            <a:grpSpLocks noChangeAspect="1"/>
          </p:cNvGrpSpPr>
          <p:nvPr/>
        </p:nvGrpSpPr>
        <p:grpSpPr>
          <a:xfrm>
            <a:off x="3202384" y="695914"/>
            <a:ext cx="6336000" cy="3168000"/>
            <a:chOff x="919745" y="856968"/>
            <a:chExt cx="5040000" cy="25200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32688F2-F1FA-4F1B-97B0-12798167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4" t="20229" r="8670" b="20726"/>
            <a:stretch/>
          </p:blipFill>
          <p:spPr>
            <a:xfrm>
              <a:off x="919745" y="856968"/>
              <a:ext cx="5040000" cy="25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0BE7511-9A58-4684-B3A8-C09D11D5D2AF}"/>
                    </a:ext>
                  </a:extLst>
                </p:cNvPr>
                <p:cNvSpPr txBox="1"/>
                <p:nvPr/>
              </p:nvSpPr>
              <p:spPr>
                <a:xfrm>
                  <a:off x="3100054" y="2412441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054" y="2412441"/>
                  <a:ext cx="1859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D504641-F530-45BA-93E9-50F01EB61779}"/>
                    </a:ext>
                  </a:extLst>
                </p:cNvPr>
                <p:cNvSpPr txBox="1"/>
                <p:nvPr/>
              </p:nvSpPr>
              <p:spPr>
                <a:xfrm>
                  <a:off x="3140482" y="2149633"/>
                  <a:ext cx="278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482" y="2149633"/>
                  <a:ext cx="27834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2B4D280-9F02-4B31-B573-660A022EEB7D}"/>
                </a:ext>
              </a:extLst>
            </p:cNvPr>
            <p:cNvSpPr txBox="1"/>
            <p:nvPr/>
          </p:nvSpPr>
          <p:spPr>
            <a:xfrm rot="3600000">
              <a:off x="2796403" y="1902868"/>
              <a:ext cx="1090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accent6"/>
                  </a:solidFill>
                </a:rPr>
                <a:t>y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F6CC69C-688A-4AA0-988A-D902AB7CD0BE}"/>
                    </a:ext>
                  </a:extLst>
                </p:cNvPr>
                <p:cNvSpPr txBox="1"/>
                <p:nvPr/>
              </p:nvSpPr>
              <p:spPr>
                <a:xfrm>
                  <a:off x="2480347" y="1993857"/>
                  <a:ext cx="283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347" y="1993857"/>
                  <a:ext cx="28366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4E0591B-9248-4346-8A30-B151AF1DFA47}"/>
                </a:ext>
              </a:extLst>
            </p:cNvPr>
            <p:cNvSpPr txBox="1"/>
            <p:nvPr/>
          </p:nvSpPr>
          <p:spPr>
            <a:xfrm rot="18000000">
              <a:off x="2549928" y="2479634"/>
              <a:ext cx="9137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z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DE1B1EEC-83E0-49B0-9080-B839699D7371}"/>
                    </a:ext>
                  </a:extLst>
                </p:cNvPr>
                <p:cNvSpPr txBox="1"/>
                <p:nvPr/>
              </p:nvSpPr>
              <p:spPr>
                <a:xfrm>
                  <a:off x="2745542" y="2617692"/>
                  <a:ext cx="283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42" y="2617692"/>
                  <a:ext cx="28366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766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19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4AB557-97F6-4057-A29F-E8A733B0917C}"/>
                  </a:ext>
                </a:extLst>
              </p:cNvPr>
              <p:cNvSpPr txBox="1"/>
              <p:nvPr/>
            </p:nvSpPr>
            <p:spPr>
              <a:xfrm>
                <a:off x="953310" y="379378"/>
                <a:ext cx="6735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The effect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/>
                  <a:t>-term on the spiral phase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4AB557-97F6-4057-A29F-E8A733B0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0" y="379378"/>
                <a:ext cx="6735114" cy="461665"/>
              </a:xfrm>
              <a:prstGeom prst="rect">
                <a:avLst/>
              </a:prstGeom>
              <a:blipFill>
                <a:blip r:embed="rId2"/>
                <a:stretch>
                  <a:fillRect l="-135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3228AD1-4D7C-4937-B730-6BA41B1C1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53" y="766398"/>
            <a:ext cx="7727247" cy="3734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F703D3-A14E-4B4F-98C4-164AFED506D3}"/>
                  </a:ext>
                </a:extLst>
              </p:cNvPr>
              <p:cNvSpPr txBox="1"/>
              <p:nvPr/>
            </p:nvSpPr>
            <p:spPr>
              <a:xfrm>
                <a:off x="832805" y="2090775"/>
                <a:ext cx="348806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phase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∈[0.328 0.580]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already known spiral-phase from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model, correspond to the red region in the global phase diagram;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F703D3-A14E-4B4F-98C4-164AFED50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5" y="2090775"/>
                <a:ext cx="3488062" cy="1477328"/>
              </a:xfrm>
              <a:prstGeom prst="rect">
                <a:avLst/>
              </a:prstGeom>
              <a:blipFill>
                <a:blip r:embed="rId4"/>
                <a:stretch>
                  <a:fillRect l="-1573" t="-2479" r="-2622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9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809227-207F-4D73-B660-947EEF6541B7}"/>
                  </a:ext>
                </a:extLst>
              </p:cNvPr>
              <p:cNvSpPr txBox="1"/>
              <p:nvPr/>
            </p:nvSpPr>
            <p:spPr>
              <a:xfrm>
                <a:off x="2280178" y="391954"/>
                <a:ext cx="8222056" cy="187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Implications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transformation: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the corresponding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=0.207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=1.053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  (A-point in the phase diagram)</a:t>
                </a:r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, the corresponding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=0.793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=0.053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 (B-point in the phase diagram)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809227-207F-4D73-B660-947EEF654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178" y="391954"/>
                <a:ext cx="8222056" cy="1870512"/>
              </a:xfrm>
              <a:prstGeom prst="rect">
                <a:avLst/>
              </a:prstGeom>
              <a:blipFill>
                <a:blip r:embed="rId3"/>
                <a:stretch>
                  <a:fillRect l="-593" t="-1629" b="-4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7BF76B0C-DEB3-464F-BFF7-0D4FA2BDCCDA}"/>
              </a:ext>
            </a:extLst>
          </p:cNvPr>
          <p:cNvGrpSpPr/>
          <p:nvPr/>
        </p:nvGrpSpPr>
        <p:grpSpPr>
          <a:xfrm>
            <a:off x="737119" y="2252602"/>
            <a:ext cx="9360000" cy="4519145"/>
            <a:chOff x="737119" y="2165050"/>
            <a:chExt cx="9360000" cy="451914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1B7C006-CC82-415C-B30F-B8ADD8E2F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19" y="2165050"/>
              <a:ext cx="9360000" cy="451914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059C1A-4F21-4680-8322-964365777C3C}"/>
                </a:ext>
              </a:extLst>
            </p:cNvPr>
            <p:cNvSpPr/>
            <p:nvPr/>
          </p:nvSpPr>
          <p:spPr>
            <a:xfrm>
              <a:off x="2208179" y="4595206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77C1ED-89E6-4767-857C-F9C57BE82F64}"/>
                </a:ext>
              </a:extLst>
            </p:cNvPr>
            <p:cNvSpPr/>
            <p:nvPr/>
          </p:nvSpPr>
          <p:spPr>
            <a:xfrm>
              <a:off x="8440366" y="4280622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6E10AE6-FFB9-46BC-AE0E-DE1C17FB7884}"/>
                </a:ext>
              </a:extLst>
            </p:cNvPr>
            <p:cNvSpPr txBox="1"/>
            <p:nvPr/>
          </p:nvSpPr>
          <p:spPr>
            <a:xfrm>
              <a:off x="2100217" y="4667206"/>
              <a:ext cx="35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465023-C8A2-4666-B435-B1BE09AA71A6}"/>
                </a:ext>
              </a:extLst>
            </p:cNvPr>
            <p:cNvSpPr/>
            <p:nvPr/>
          </p:nvSpPr>
          <p:spPr>
            <a:xfrm>
              <a:off x="8584366" y="41679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09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665DE9-CC51-4052-AC28-97182610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301"/>
            <a:ext cx="12192000" cy="588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C48F9D-54F3-4B05-92F0-57B3CDBC0919}"/>
                  </a:ext>
                </a:extLst>
              </p:cNvPr>
              <p:cNvSpPr txBox="1"/>
              <p:nvPr/>
            </p:nvSpPr>
            <p:spPr>
              <a:xfrm>
                <a:off x="612842" y="330740"/>
                <a:ext cx="106517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Ground state energy from A point to the Hidden SU(2) point which can be mapped back to Ferromagnet Heisenberg model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transformation; The sharp peak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indicates a phase transition.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C48F9D-54F3-4B05-92F0-57B3CDB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2" y="330740"/>
                <a:ext cx="10651787" cy="646331"/>
              </a:xfrm>
              <a:prstGeom prst="rect">
                <a:avLst/>
              </a:prstGeom>
              <a:blipFill>
                <a:blip r:embed="rId3"/>
                <a:stretch>
                  <a:fillRect l="-515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63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56FE6A-0AEA-4FA6-BEEB-AA616CCE3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2" y="1523260"/>
            <a:ext cx="10364274" cy="500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E4D295-5393-4AD2-A2BE-E056D4E6917B}"/>
                  </a:ext>
                </a:extLst>
              </p:cNvPr>
              <p:cNvSpPr txBox="1"/>
              <p:nvPr/>
            </p:nvSpPr>
            <p:spPr>
              <a:xfrm>
                <a:off x="612842" y="330740"/>
                <a:ext cx="106517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Ground state energy from B point to the Hidden SU(2) point which can be mapped back to Antiferromagnet Heisenberg model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transformation;  There is no phase transition between the two points. So the phase at B-point is of stripe-order with a global rotation along the (111) axis about 180 degree.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E4D295-5393-4AD2-A2BE-E056D4E6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2" y="330740"/>
                <a:ext cx="10651787" cy="1200329"/>
              </a:xfrm>
              <a:prstGeom prst="rect">
                <a:avLst/>
              </a:prstGeom>
              <a:blipFill>
                <a:blip r:embed="rId3"/>
                <a:stretch>
                  <a:fillRect l="-515" t="-2538" r="-114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51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EDE6E1-E5B2-409C-A1A7-4CFAB37CC77D}"/>
                  </a:ext>
                </a:extLst>
              </p:cNvPr>
              <p:cNvSpPr txBox="1"/>
              <p:nvPr/>
            </p:nvSpPr>
            <p:spPr>
              <a:xfrm>
                <a:off x="684327" y="901921"/>
                <a:ext cx="10823346" cy="399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 Transformation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 dual transformation we mean a prescription for site-dependents rotations in the spin 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transforms a spin Hamiltonian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to a formally new Hamiltonian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</m:acc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rotation in 3D space, it is an element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interested in self-dual transformations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ℋ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map the model onto itself, preserving all its symmetry properties;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rotated partner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the same four terms albeit with different parameters: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rotated partner respects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rotation rules and hence preserving the original distribution of the three types of bond-dependent interactions on a lattice.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EDE6E1-E5B2-409C-A1A7-4CFAB37CC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7" y="901921"/>
                <a:ext cx="10823346" cy="3993401"/>
              </a:xfrm>
              <a:prstGeom prst="rect">
                <a:avLst/>
              </a:prstGeom>
              <a:blipFill>
                <a:blip r:embed="rId2"/>
                <a:stretch>
                  <a:fillRect l="-845" t="-1221" r="-450" b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DDA600D-D838-4FC2-8596-0E92794C6D4A}"/>
              </a:ext>
            </a:extLst>
          </p:cNvPr>
          <p:cNvSpPr txBox="1"/>
          <p:nvPr/>
        </p:nvSpPr>
        <p:spPr>
          <a:xfrm>
            <a:off x="742695" y="5345374"/>
            <a:ext cx="588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J. </a:t>
            </a:r>
            <a:r>
              <a:rPr lang="en-US" altLang="zh-CN" sz="1600" i="1" dirty="0" err="1"/>
              <a:t>Chaloupka</a:t>
            </a:r>
            <a:r>
              <a:rPr lang="en-US" altLang="zh-CN" sz="1600" i="1" dirty="0"/>
              <a:t> and G. </a:t>
            </a:r>
            <a:r>
              <a:rPr lang="en-US" altLang="zh-CN" sz="1600" i="1" dirty="0" err="1"/>
              <a:t>Khaliullin</a:t>
            </a:r>
            <a:r>
              <a:rPr lang="en-US" altLang="zh-CN" sz="1600" i="1" dirty="0"/>
              <a:t>, Phys. Rev. B </a:t>
            </a:r>
            <a:r>
              <a:rPr lang="en-US" altLang="zh-CN" sz="1600" b="1" i="1" dirty="0"/>
              <a:t>92,</a:t>
            </a:r>
            <a:r>
              <a:rPr lang="en-US" altLang="zh-CN" sz="1600" i="1" dirty="0"/>
              <a:t> 024413 (2015).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2611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ECE5E1-5A2E-4618-8768-FE05B39A935D}"/>
                  </a:ext>
                </a:extLst>
              </p:cNvPr>
              <p:cNvSpPr txBox="1"/>
              <p:nvPr/>
            </p:nvSpPr>
            <p:spPr>
              <a:xfrm>
                <a:off x="412694" y="297463"/>
                <a:ext cx="3739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 transformation: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ECE5E1-5A2E-4618-8768-FE05B39A9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4" y="297463"/>
                <a:ext cx="3739428" cy="523220"/>
              </a:xfrm>
              <a:prstGeom prst="rect">
                <a:avLst/>
              </a:prstGeom>
              <a:blipFill>
                <a:blip r:embed="rId2"/>
                <a:stretch>
                  <a:fillRect b="-15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C81928CC-52E0-40E5-A331-E07584897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" t="4095" r="25524" b="6024"/>
          <a:stretch/>
        </p:blipFill>
        <p:spPr>
          <a:xfrm>
            <a:off x="8220270" y="1529103"/>
            <a:ext cx="2537926" cy="2617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D3BB470-536E-48AB-9017-6012E2542A28}"/>
                  </a:ext>
                </a:extLst>
              </p:cNvPr>
              <p:cNvSpPr txBox="1"/>
              <p:nvPr/>
            </p:nvSpPr>
            <p:spPr>
              <a:xfrm>
                <a:off x="1252773" y="820683"/>
                <a:ext cx="8096500" cy="389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terms of the spins, the transformation is simply a global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 about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[111]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axis, labeled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spin components transform according to: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4400">
                  <a:lnSpc>
                    <a:spcPct val="12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parameters transform according to: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D3BB470-536E-48AB-9017-6012E2542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73" y="820683"/>
                <a:ext cx="8096500" cy="3893758"/>
              </a:xfrm>
              <a:prstGeom prst="rect">
                <a:avLst/>
              </a:prstGeom>
              <a:blipFill>
                <a:blip r:embed="rId4"/>
                <a:stretch>
                  <a:fillRect l="-527" t="-157" r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D9DD68-F930-48D1-AB64-E4F960059672}"/>
                  </a:ext>
                </a:extLst>
              </p:cNvPr>
              <p:cNvSpPr txBox="1"/>
              <p:nvPr/>
            </p:nvSpPr>
            <p:spPr>
              <a:xfrm>
                <a:off x="663253" y="4854864"/>
                <a:ext cx="11087587" cy="1089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>
                    <a:latin typeface="Cambria Math" panose="02040503050406030204" pitchFamily="18" charset="0"/>
                  </a:rPr>
                  <a:t>Under this transformation, the model Hamiltonian become the following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D9DD68-F930-48D1-AB64-E4F96005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3" y="4854864"/>
                <a:ext cx="11087587" cy="1089529"/>
              </a:xfrm>
              <a:prstGeom prst="rect">
                <a:avLst/>
              </a:prstGeom>
              <a:blipFill>
                <a:blip r:embed="rId5"/>
                <a:stretch>
                  <a:fillRect l="-1429" t="-7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38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A4AE4B-5257-4AC3-A5BB-DA2DDFAF5914}"/>
                  </a:ext>
                </a:extLst>
              </p:cNvPr>
              <p:cNvSpPr txBox="1"/>
              <p:nvPr/>
            </p:nvSpPr>
            <p:spPr>
              <a:xfrm>
                <a:off x="412694" y="297463"/>
                <a:ext cx="5950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Four-sublattice transformation: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A4AE4B-5257-4AC3-A5BB-DA2DDFAF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4" y="297463"/>
                <a:ext cx="5950784" cy="584775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07E02ECF-E0EF-41F5-9422-BFB4EEDC122E}"/>
              </a:ext>
            </a:extLst>
          </p:cNvPr>
          <p:cNvGrpSpPr/>
          <p:nvPr/>
        </p:nvGrpSpPr>
        <p:grpSpPr>
          <a:xfrm>
            <a:off x="2077090" y="966985"/>
            <a:ext cx="2462816" cy="1778706"/>
            <a:chOff x="1157867" y="4203205"/>
            <a:chExt cx="2462816" cy="177870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F916C5D-7A34-4F3A-BCB8-E30E1BEA4A5D}"/>
                </a:ext>
              </a:extLst>
            </p:cNvPr>
            <p:cNvGrpSpPr/>
            <p:nvPr/>
          </p:nvGrpSpPr>
          <p:grpSpPr>
            <a:xfrm>
              <a:off x="1157867" y="4203205"/>
              <a:ext cx="2462816" cy="765436"/>
              <a:chOff x="1157867" y="4203205"/>
              <a:chExt cx="2462816" cy="76543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895693F2-E3A9-4909-AD1E-57C2FB2ABAA1}"/>
                  </a:ext>
                </a:extLst>
              </p:cNvPr>
              <p:cNvGrpSpPr/>
              <p:nvPr/>
            </p:nvGrpSpPr>
            <p:grpSpPr>
              <a:xfrm>
                <a:off x="1157867" y="4203205"/>
                <a:ext cx="1260000" cy="288000"/>
                <a:chOff x="720000" y="2466000"/>
                <a:chExt cx="1260000" cy="288000"/>
              </a:xfrm>
            </p:grpSpPr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70A9A376-F4A1-4710-B75E-14375008CB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0000" y="2520000"/>
                  <a:ext cx="180000" cy="18000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本框 18">
                      <a:extLst>
                        <a:ext uri="{FF2B5EF4-FFF2-40B4-BE49-F238E27FC236}">
                          <a16:creationId xmlns:a16="http://schemas.microsoft.com/office/drawing/2014/main" id="{2BBD1170-8844-492D-A4F1-CBCAAA0353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000" y="2466000"/>
                      <a:ext cx="1080000" cy="288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9" name="文本框 18">
                      <a:extLst>
                        <a:ext uri="{FF2B5EF4-FFF2-40B4-BE49-F238E27FC236}">
                          <a16:creationId xmlns:a16="http://schemas.microsoft.com/office/drawing/2014/main" id="{2BBD1170-8844-492D-A4F1-CBCAAA0353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000" y="2466000"/>
                      <a:ext cx="1080000" cy="2880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27660"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D62DE76-A626-4AB4-80E9-7593B1AF903E}"/>
                  </a:ext>
                </a:extLst>
              </p:cNvPr>
              <p:cNvGrpSpPr/>
              <p:nvPr/>
            </p:nvGrpSpPr>
            <p:grpSpPr>
              <a:xfrm>
                <a:off x="1157867" y="4664712"/>
                <a:ext cx="2462816" cy="303929"/>
                <a:chOff x="720000" y="2994942"/>
                <a:chExt cx="2462816" cy="303929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852CA1CD-C914-4E23-86D1-2C4CFDD32A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0000" y="30489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16F0B967-779A-4622-A6E3-69BC5A65B4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000" y="2994942"/>
                      <a:ext cx="2282816" cy="3039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16F0B967-779A-4622-A6E3-69BC5A65B4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000" y="2994942"/>
                      <a:ext cx="2282816" cy="30392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22000" b="-2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BD3E809-1C58-4713-A06F-7FE3A79C85B7}"/>
                </a:ext>
              </a:extLst>
            </p:cNvPr>
            <p:cNvGrpSpPr/>
            <p:nvPr/>
          </p:nvGrpSpPr>
          <p:grpSpPr>
            <a:xfrm>
              <a:off x="1157867" y="5180219"/>
              <a:ext cx="2462816" cy="801692"/>
              <a:chOff x="4102694" y="4539112"/>
              <a:chExt cx="2462816" cy="801692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BE9393B-52E5-4C14-B856-F77D8627717C}"/>
                  </a:ext>
                </a:extLst>
              </p:cNvPr>
              <p:cNvGrpSpPr/>
              <p:nvPr/>
            </p:nvGrpSpPr>
            <p:grpSpPr>
              <a:xfrm>
                <a:off x="4102694" y="4539112"/>
                <a:ext cx="2462816" cy="304186"/>
                <a:chOff x="720000" y="3471847"/>
                <a:chExt cx="2462816" cy="304186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B350CB9B-F92B-4ABD-AB1E-40118DCB74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0000" y="3532316"/>
                  <a:ext cx="180000" cy="180000"/>
                </a:xfrm>
                <a:prstGeom prst="ellipse">
                  <a:avLst/>
                </a:prstGeom>
                <a:solidFill>
                  <a:srgbClr val="FF9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9017E7EC-B817-40D5-85B5-87417B40B0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000" y="3471847"/>
                      <a:ext cx="2282816" cy="3041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9017E7EC-B817-40D5-85B5-87417B40B0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000" y="3471847"/>
                      <a:ext cx="2282816" cy="30418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24000" b="-2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5407CA02-5736-4D1B-A4AE-90082F088128}"/>
                  </a:ext>
                </a:extLst>
              </p:cNvPr>
              <p:cNvGrpSpPr/>
              <p:nvPr/>
            </p:nvGrpSpPr>
            <p:grpSpPr>
              <a:xfrm>
                <a:off x="4102694" y="5024371"/>
                <a:ext cx="2462816" cy="316433"/>
                <a:chOff x="720000" y="4026956"/>
                <a:chExt cx="2462816" cy="316433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D267AB5-A844-465D-86B8-0C6A1AABBD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0000" y="4089049"/>
                  <a:ext cx="180000" cy="180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1DE81BC1-A9BE-4274-8E74-5EC1FBC48B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000" y="4026956"/>
                      <a:ext cx="2282816" cy="316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1DE81BC1-A9BE-4274-8E74-5EC1FBC48B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000" y="4026956"/>
                      <a:ext cx="2282816" cy="31643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23529" b="-235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297E13-D61E-49AA-89C9-C045914DCED9}"/>
              </a:ext>
            </a:extLst>
          </p:cNvPr>
          <p:cNvGrpSpPr/>
          <p:nvPr/>
        </p:nvGrpSpPr>
        <p:grpSpPr>
          <a:xfrm>
            <a:off x="6933621" y="258159"/>
            <a:ext cx="5040000" cy="2520000"/>
            <a:chOff x="919745" y="856968"/>
            <a:chExt cx="5040000" cy="2520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5AB7B26-8637-4031-8F21-5BFE2D51C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4" t="20229" r="8670" b="20726"/>
            <a:stretch/>
          </p:blipFill>
          <p:spPr>
            <a:xfrm>
              <a:off x="919745" y="856968"/>
              <a:ext cx="5040000" cy="25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FBD8AE0-0899-496D-9184-18BE92A72CC7}"/>
                    </a:ext>
                  </a:extLst>
                </p:cNvPr>
                <p:cNvSpPr txBox="1"/>
                <p:nvPr/>
              </p:nvSpPr>
              <p:spPr>
                <a:xfrm>
                  <a:off x="3100054" y="2412441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054" y="2412441"/>
                  <a:ext cx="18594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AF3BDB2-3081-42B1-BAAD-552424CBF80B}"/>
                    </a:ext>
                  </a:extLst>
                </p:cNvPr>
                <p:cNvSpPr txBox="1"/>
                <p:nvPr/>
              </p:nvSpPr>
              <p:spPr>
                <a:xfrm>
                  <a:off x="3140482" y="2149633"/>
                  <a:ext cx="278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482" y="2149633"/>
                  <a:ext cx="2783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88EE6AA-CFDF-4886-AFDD-C83262918C6D}"/>
                </a:ext>
              </a:extLst>
            </p:cNvPr>
            <p:cNvSpPr txBox="1"/>
            <p:nvPr/>
          </p:nvSpPr>
          <p:spPr>
            <a:xfrm rot="3600000">
              <a:off x="2796403" y="1902868"/>
              <a:ext cx="1090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accent6"/>
                  </a:solidFill>
                </a:rPr>
                <a:t>y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CE1B215-515F-47F5-A20E-B113A17C30CC}"/>
                    </a:ext>
                  </a:extLst>
                </p:cNvPr>
                <p:cNvSpPr txBox="1"/>
                <p:nvPr/>
              </p:nvSpPr>
              <p:spPr>
                <a:xfrm>
                  <a:off x="2480347" y="1993857"/>
                  <a:ext cx="283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347" y="1993857"/>
                  <a:ext cx="28366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7F21D44-75C6-4CA8-BCCC-1888C9CC0897}"/>
                </a:ext>
              </a:extLst>
            </p:cNvPr>
            <p:cNvSpPr txBox="1"/>
            <p:nvPr/>
          </p:nvSpPr>
          <p:spPr>
            <a:xfrm rot="18000000">
              <a:off x="2549928" y="2479634"/>
              <a:ext cx="9137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z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F2355A4-72DE-4EF2-A460-99C04AB5E1C3}"/>
                    </a:ext>
                  </a:extLst>
                </p:cNvPr>
                <p:cNvSpPr txBox="1"/>
                <p:nvPr/>
              </p:nvSpPr>
              <p:spPr>
                <a:xfrm>
                  <a:off x="2745542" y="2617692"/>
                  <a:ext cx="283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42" y="2617692"/>
                  <a:ext cx="28366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766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2247B53-BF8D-4ED1-91A1-3EE54FABDD8A}"/>
                  </a:ext>
                </a:extLst>
              </p:cNvPr>
              <p:cNvSpPr txBox="1"/>
              <p:nvPr/>
            </p:nvSpPr>
            <p:spPr>
              <a:xfrm>
                <a:off x="1084450" y="4220492"/>
                <a:ext cx="9040182" cy="172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 transformation: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this transformation, the anisotropic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can be mapped back to a Heisenberg ferromagnet or antiferromagnet: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2247B53-BF8D-4ED1-91A1-3EE54FAB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50" y="4220492"/>
                <a:ext cx="9040182" cy="1724575"/>
              </a:xfrm>
              <a:prstGeom prst="rect">
                <a:avLst/>
              </a:prstGeom>
              <a:blipFill>
                <a:blip r:embed="rId12"/>
                <a:stretch>
                  <a:fillRect l="-1079" b="-3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030AB6-E7CC-4763-B1A7-7934688C4993}"/>
                  </a:ext>
                </a:extLst>
              </p:cNvPr>
              <p:cNvSpPr txBox="1"/>
              <p:nvPr/>
            </p:nvSpPr>
            <p:spPr>
              <a:xfrm>
                <a:off x="1186403" y="2847216"/>
                <a:ext cx="7927527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this transformation,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can be mapped onto itself: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030AB6-E7CC-4763-B1A7-7934688C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403" y="2847216"/>
                <a:ext cx="7927527" cy="841705"/>
              </a:xfrm>
              <a:prstGeom prst="rect">
                <a:avLst/>
              </a:prstGeom>
              <a:blipFill>
                <a:blip r:embed="rId13"/>
                <a:stretch>
                  <a:fillRect l="-846" t="-362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4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E40013A-300A-4901-9007-FB43B9E79EB8}"/>
              </a:ext>
            </a:extLst>
          </p:cNvPr>
          <p:cNvGrpSpPr>
            <a:grpSpLocks noChangeAspect="1"/>
          </p:cNvGrpSpPr>
          <p:nvPr/>
        </p:nvGrpSpPr>
        <p:grpSpPr>
          <a:xfrm>
            <a:off x="5740958" y="3610567"/>
            <a:ext cx="5023338" cy="3168000"/>
            <a:chOff x="629582" y="3446014"/>
            <a:chExt cx="3960000" cy="249739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2490BC4-300A-4197-B37B-E040AC578A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582" y="3680597"/>
              <a:ext cx="3960000" cy="1949145"/>
              <a:chOff x="486416" y="2511208"/>
              <a:chExt cx="8063166" cy="3968792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119EED15-E8B8-4929-99AC-B7625FF147C6}"/>
                  </a:ext>
                </a:extLst>
              </p:cNvPr>
              <p:cNvGrpSpPr/>
              <p:nvPr/>
            </p:nvGrpSpPr>
            <p:grpSpPr>
              <a:xfrm>
                <a:off x="486416" y="2520000"/>
                <a:ext cx="3960000" cy="3960000"/>
                <a:chOff x="504000" y="2520000"/>
                <a:chExt cx="3960000" cy="3960000"/>
              </a:xfrm>
            </p:grpSpPr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F0BA1E45-DD33-4EE4-B844-EB6E307F76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04" t="2278" r="15156" b="31780"/>
                <a:stretch/>
              </p:blipFill>
              <p:spPr>
                <a:xfrm>
                  <a:off x="504000" y="2520000"/>
                  <a:ext cx="3960000" cy="1980000"/>
                </a:xfrm>
                <a:prstGeom prst="rect">
                  <a:avLst/>
                </a:prstGeom>
              </p:spPr>
            </p:pic>
            <p:pic>
              <p:nvPicPr>
                <p:cNvPr id="30" name="图片 29">
                  <a:extLst>
                    <a:ext uri="{FF2B5EF4-FFF2-40B4-BE49-F238E27FC236}">
                      <a16:creationId xmlns:a16="http://schemas.microsoft.com/office/drawing/2014/main" id="{F1803CC7-C4F2-4632-84B3-982DC89B4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" t="2009" r="1569" b="4514"/>
                <a:stretch/>
              </p:blipFill>
              <p:spPr>
                <a:xfrm>
                  <a:off x="504000" y="4500000"/>
                  <a:ext cx="3960000" cy="198000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660EFDC-E8AF-4853-9BB9-813D9DA294CE}"/>
                  </a:ext>
                </a:extLst>
              </p:cNvPr>
              <p:cNvGrpSpPr/>
              <p:nvPr/>
            </p:nvGrpSpPr>
            <p:grpSpPr>
              <a:xfrm>
                <a:off x="4589582" y="2511208"/>
                <a:ext cx="3960000" cy="3960003"/>
                <a:chOff x="4589582" y="2511208"/>
                <a:chExt cx="3960000" cy="3960003"/>
              </a:xfrm>
            </p:grpSpPr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C61E3E2A-B943-42A5-8955-4551B1C91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7" t="4276" r="2869" b="1875"/>
                <a:stretch/>
              </p:blipFill>
              <p:spPr>
                <a:xfrm>
                  <a:off x="4589582" y="4491211"/>
                  <a:ext cx="3960000" cy="1980000"/>
                </a:xfrm>
                <a:prstGeom prst="rect">
                  <a:avLst/>
                </a:prstGeom>
              </p:spPr>
            </p:pic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6C8CACEC-B1CE-4CC6-A38C-8BCCE020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25" t="12563" r="-2926" b="-43"/>
                <a:stretch/>
              </p:blipFill>
              <p:spPr>
                <a:xfrm>
                  <a:off x="4589582" y="2511208"/>
                  <a:ext cx="3960000" cy="198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767578F-A211-46DB-BABE-4FF9809F4529}"/>
                </a:ext>
              </a:extLst>
            </p:cNvPr>
            <p:cNvSpPr txBox="1"/>
            <p:nvPr/>
          </p:nvSpPr>
          <p:spPr>
            <a:xfrm>
              <a:off x="1521979" y="3451937"/>
              <a:ext cx="71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FM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C5E37C3-7DF1-4A1C-B415-9DF8D39FDC10}"/>
                </a:ext>
              </a:extLst>
            </p:cNvPr>
            <p:cNvSpPr txBox="1"/>
            <p:nvPr/>
          </p:nvSpPr>
          <p:spPr>
            <a:xfrm>
              <a:off x="3391858" y="3446014"/>
              <a:ext cx="91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Stripe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A2F10A-6474-4ED3-8BB5-534A9D8BEC95}"/>
                    </a:ext>
                  </a:extLst>
                </p:cNvPr>
                <p:cNvSpPr txBox="1"/>
                <p:nvPr/>
              </p:nvSpPr>
              <p:spPr>
                <a:xfrm>
                  <a:off x="824729" y="5563882"/>
                  <a:ext cx="1213339" cy="379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Neel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29" y="5563882"/>
                  <a:ext cx="1213339" cy="379527"/>
                </a:xfrm>
                <a:prstGeom prst="rect">
                  <a:avLst/>
                </a:prstGeom>
                <a:blipFill>
                  <a:blip r:embed="rId7"/>
                  <a:stretch>
                    <a:fillRect t="-9677" r="-1508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4312C7E-C610-4C52-9C29-859E716AC9FE}"/>
                </a:ext>
              </a:extLst>
            </p:cNvPr>
            <p:cNvSpPr txBox="1"/>
            <p:nvPr/>
          </p:nvSpPr>
          <p:spPr>
            <a:xfrm>
              <a:off x="2893311" y="5574077"/>
              <a:ext cx="889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Spiral</a:t>
              </a:r>
              <a:endParaRPr lang="zh-CN" altLang="en-US" dirty="0"/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2ABF657B-E4DC-463F-B601-24158D602E5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r="29121" b="2149"/>
          <a:stretch/>
        </p:blipFill>
        <p:spPr>
          <a:xfrm>
            <a:off x="671" y="1805162"/>
            <a:ext cx="5250000" cy="504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8F68DDD-14DE-40CA-8110-C3DEA92FAC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17161"/>
            <a:ext cx="7596000" cy="3671394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170C5DFF-812B-4CF0-B047-B6974A8C7D4D}"/>
              </a:ext>
            </a:extLst>
          </p:cNvPr>
          <p:cNvSpPr txBox="1"/>
          <p:nvPr/>
        </p:nvSpPr>
        <p:spPr>
          <a:xfrm>
            <a:off x="279552" y="836578"/>
            <a:ext cx="39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Phase diagram of J-K model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18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A3E042-B885-4F0D-8A12-4FA3565E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086"/>
            <a:ext cx="12192000" cy="5886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1D54D9-74ED-41D2-AB17-6889F978457F}"/>
              </a:ext>
            </a:extLst>
          </p:cNvPr>
          <p:cNvSpPr txBox="1"/>
          <p:nvPr/>
        </p:nvSpPr>
        <p:spPr>
          <a:xfrm>
            <a:off x="223735" y="155642"/>
            <a:ext cx="318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Global Phase Diagram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6B9418-69C0-42B4-A2D6-F6F50DE6ADC6}"/>
                  </a:ext>
                </a:extLst>
              </p:cNvPr>
              <p:cNvSpPr/>
              <p:nvPr/>
            </p:nvSpPr>
            <p:spPr>
              <a:xfrm>
                <a:off x="4448407" y="194264"/>
                <a:ext cx="56465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6B9418-69C0-42B4-A2D6-F6F50DE6A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07" y="194264"/>
                <a:ext cx="5646546" cy="400110"/>
              </a:xfrm>
              <a:prstGeom prst="rect">
                <a:avLst/>
              </a:prstGeom>
              <a:blipFill>
                <a:blip r:embed="rId3"/>
                <a:stretch>
                  <a:fillRect l="-324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E595-81D8-4F84-A2DD-529990D0153E}"/>
                  </a:ext>
                </a:extLst>
              </p:cNvPr>
              <p:cNvSpPr txBox="1"/>
              <p:nvPr/>
            </p:nvSpPr>
            <p:spPr>
              <a:xfrm>
                <a:off x="335603" y="971550"/>
                <a:ext cx="16503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/2]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E595-81D8-4F84-A2DD-529990D01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3" y="971550"/>
                <a:ext cx="1650388" cy="369332"/>
              </a:xfrm>
              <a:prstGeom prst="rect">
                <a:avLst/>
              </a:prstGeom>
              <a:blipFill>
                <a:blip r:embed="rId4"/>
                <a:stretch>
                  <a:fillRect l="-1476" r="-5904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EDB8B12-EE13-4D19-B665-D59E5BEFD676}"/>
                  </a:ext>
                </a:extLst>
              </p:cNvPr>
              <p:cNvSpPr txBox="1"/>
              <p:nvPr/>
            </p:nvSpPr>
            <p:spPr>
              <a:xfrm>
                <a:off x="10290567" y="842412"/>
                <a:ext cx="1400512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EDB8B12-EE13-4D19-B665-D59E5BEF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567" y="842412"/>
                <a:ext cx="1400512" cy="62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CC08427-9F09-4373-BF8B-7FE61147E16A}"/>
              </a:ext>
            </a:extLst>
          </p:cNvPr>
          <p:cNvSpPr txBox="1"/>
          <p:nvPr/>
        </p:nvSpPr>
        <p:spPr>
          <a:xfrm>
            <a:off x="2220686" y="4889241"/>
            <a:ext cx="108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FM</a:t>
            </a:r>
            <a:r>
              <a:rPr lang="zh-CN" altLang="en-US" dirty="0"/>
              <a:t>垂直于</a:t>
            </a:r>
            <a:r>
              <a:rPr lang="en-US" altLang="zh-CN" dirty="0"/>
              <a:t>(111)</a:t>
            </a:r>
            <a:r>
              <a:rPr lang="zh-CN" altLang="en-US" dirty="0"/>
              <a:t>方向的平面内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6D7143-9E34-43C8-9AD2-155C74E451A6}"/>
              </a:ext>
            </a:extLst>
          </p:cNvPr>
          <p:cNvSpPr txBox="1"/>
          <p:nvPr/>
        </p:nvSpPr>
        <p:spPr>
          <a:xfrm>
            <a:off x="8462865" y="4841098"/>
            <a:ext cx="115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FM</a:t>
            </a:r>
            <a:r>
              <a:rPr lang="zh-CN" altLang="en-US" dirty="0"/>
              <a:t>沿着</a:t>
            </a:r>
            <a:r>
              <a:rPr lang="en-US" altLang="zh-CN" dirty="0"/>
              <a:t>(111)</a:t>
            </a:r>
            <a:r>
              <a:rPr lang="zh-CN" altLang="en-US" dirty="0"/>
              <a:t>方向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0C2B77-FC6F-4E39-B8C8-0EEA6B350A34}"/>
              </a:ext>
            </a:extLst>
          </p:cNvPr>
          <p:cNvCxnSpPr>
            <a:cxnSpLocks/>
          </p:cNvCxnSpPr>
          <p:nvPr/>
        </p:nvCxnSpPr>
        <p:spPr>
          <a:xfrm rot="-1380000">
            <a:off x="3134888" y="6425614"/>
            <a:ext cx="746449" cy="3079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F575AAC-208B-40A3-AFB7-05EEE821248F}"/>
              </a:ext>
            </a:extLst>
          </p:cNvPr>
          <p:cNvSpPr txBox="1"/>
          <p:nvPr/>
        </p:nvSpPr>
        <p:spPr>
          <a:xfrm>
            <a:off x="3911823" y="6401246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FM</a:t>
            </a:r>
            <a:r>
              <a:rPr lang="zh-CN" altLang="en-US" dirty="0"/>
              <a:t>任意方向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3C3899-C520-4D6D-8820-AECDF67063D6}"/>
              </a:ext>
            </a:extLst>
          </p:cNvPr>
          <p:cNvSpPr txBox="1"/>
          <p:nvPr/>
        </p:nvSpPr>
        <p:spPr>
          <a:xfrm>
            <a:off x="1293780" y="2811294"/>
            <a:ext cx="84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Stripe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4FF9B0-0985-4DF3-9124-FF2E27447F0A}"/>
              </a:ext>
            </a:extLst>
          </p:cNvPr>
          <p:cNvSpPr txBox="1"/>
          <p:nvPr/>
        </p:nvSpPr>
        <p:spPr>
          <a:xfrm>
            <a:off x="2908570" y="17315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120</a:t>
            </a:r>
            <a:r>
              <a:rPr lang="zh-CN" altLang="en-US" dirty="0"/>
              <a:t>度</a:t>
            </a:r>
            <a:r>
              <a:rPr lang="en-US" altLang="zh-CN" dirty="0"/>
              <a:t>Neel</a:t>
            </a:r>
            <a:r>
              <a:rPr lang="zh-CN" altLang="en-US" dirty="0"/>
              <a:t>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041B74-D624-46A5-9313-79AD2B925564}"/>
              </a:ext>
            </a:extLst>
          </p:cNvPr>
          <p:cNvSpPr txBox="1"/>
          <p:nvPr/>
        </p:nvSpPr>
        <p:spPr>
          <a:xfrm>
            <a:off x="3404681" y="2908570"/>
            <a:ext cx="1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Z2-Vortex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7814F0-6FBC-486F-AA72-40CFFE9EC20F}"/>
              </a:ext>
            </a:extLst>
          </p:cNvPr>
          <p:cNvSpPr txBox="1"/>
          <p:nvPr/>
        </p:nvSpPr>
        <p:spPr>
          <a:xfrm>
            <a:off x="8570068" y="2631571"/>
            <a:ext cx="159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Stripe</a:t>
            </a:r>
            <a:r>
              <a:rPr lang="zh-CN" altLang="en-US" dirty="0"/>
              <a:t>沿着</a:t>
            </a:r>
            <a:r>
              <a:rPr lang="en-US" altLang="zh-CN" dirty="0"/>
              <a:t>(111)</a:t>
            </a:r>
            <a:r>
              <a:rPr lang="zh-CN" altLang="en-US" dirty="0"/>
              <a:t>方向整体旋转</a:t>
            </a:r>
            <a:r>
              <a:rPr lang="en-US" altLang="zh-CN" dirty="0"/>
              <a:t>180</a:t>
            </a:r>
            <a:r>
              <a:rPr lang="zh-CN" altLang="en-US" dirty="0"/>
              <a:t>度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33E30B-CAB4-4580-BC8E-A36250D1690C}"/>
              </a:ext>
            </a:extLst>
          </p:cNvPr>
          <p:cNvCxnSpPr/>
          <p:nvPr/>
        </p:nvCxnSpPr>
        <p:spPr>
          <a:xfrm>
            <a:off x="5087566" y="4841098"/>
            <a:ext cx="700391" cy="4507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6F9FF8E-EB3F-4907-B7CB-57BC9178DE7B}"/>
              </a:ext>
            </a:extLst>
          </p:cNvPr>
          <p:cNvSpPr txBox="1"/>
          <p:nvPr/>
        </p:nvSpPr>
        <p:spPr>
          <a:xfrm>
            <a:off x="5683864" y="5126702"/>
            <a:ext cx="8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Spiral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3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3969E30-A17E-451A-9D35-73DCB0564A50}"/>
                  </a:ext>
                </a:extLst>
              </p:cNvPr>
              <p:cNvSpPr txBox="1"/>
              <p:nvPr/>
            </p:nvSpPr>
            <p:spPr>
              <a:xfrm>
                <a:off x="953310" y="379378"/>
                <a:ext cx="5252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The effect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/>
                  <a:t>-term on the FM phase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3969E30-A17E-451A-9D35-73DCB0564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0" y="379378"/>
                <a:ext cx="5252937" cy="461665"/>
              </a:xfrm>
              <a:prstGeom prst="rect">
                <a:avLst/>
              </a:prstGeom>
              <a:blipFill>
                <a:blip r:embed="rId2"/>
                <a:stretch>
                  <a:fillRect l="-174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0634BA6C-82A8-42B2-84F5-891527A96132}"/>
              </a:ext>
            </a:extLst>
          </p:cNvPr>
          <p:cNvGrpSpPr/>
          <p:nvPr/>
        </p:nvGrpSpPr>
        <p:grpSpPr>
          <a:xfrm>
            <a:off x="252919" y="748710"/>
            <a:ext cx="11520000" cy="5568008"/>
            <a:chOff x="252919" y="748710"/>
            <a:chExt cx="11520000" cy="556800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8C2C2A2-7BA7-4F46-B9FD-D7C8DA7A2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919" y="748710"/>
              <a:ext cx="5760000" cy="278400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82B0D60-F240-4F5A-B714-A14EC450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19" y="3532718"/>
              <a:ext cx="5760000" cy="2784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F59042A-0DC7-4753-8775-BB9CF00F1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919" y="3532718"/>
              <a:ext cx="5760000" cy="278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4C72D6-72D6-4891-9E22-D0D71ACCCFD4}"/>
                  </a:ext>
                </a:extLst>
              </p:cNvPr>
              <p:cNvSpPr txBox="1"/>
              <p:nvPr/>
            </p:nvSpPr>
            <p:spPr>
              <a:xfrm>
                <a:off x="1050586" y="1255020"/>
                <a:ext cx="462063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 case might be a critical point.</a:t>
                </a:r>
              </a:p>
              <a:p>
                <a:r>
                  <a:rPr lang="en-US" altLang="zh-CN" sz="2000" dirty="0"/>
                  <a:t>For finite negative and positive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000" dirty="0"/>
                  <a:t>, the ground state may be different from the FM state.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4C72D6-72D6-4891-9E22-D0D71ACCC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6" y="1255020"/>
                <a:ext cx="4620639" cy="1323439"/>
              </a:xfrm>
              <a:prstGeom prst="rect">
                <a:avLst/>
              </a:prstGeom>
              <a:blipFill>
                <a:blip r:embed="rId6"/>
                <a:stretch>
                  <a:fillRect l="-1319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50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DBB026-877E-4528-9F67-174FD45DEDBD}"/>
                  </a:ext>
                </a:extLst>
              </p:cNvPr>
              <p:cNvSpPr txBox="1"/>
              <p:nvPr/>
            </p:nvSpPr>
            <p:spPr>
              <a:xfrm>
                <a:off x="953310" y="379378"/>
                <a:ext cx="5252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The effect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/>
                  <a:t>-term on the stripe phase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DBB026-877E-4528-9F67-174FD45DE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0" y="379378"/>
                <a:ext cx="5252937" cy="461665"/>
              </a:xfrm>
              <a:prstGeom prst="rect">
                <a:avLst/>
              </a:prstGeom>
              <a:blipFill>
                <a:blip r:embed="rId2"/>
                <a:stretch>
                  <a:fillRect l="-174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5B45243-C58C-454A-A05D-3B316FAA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09" y="841043"/>
            <a:ext cx="8193091" cy="39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A3DC203-77D6-46D4-A55B-CA7CA3DC609D}"/>
                  </a:ext>
                </a:extLst>
              </p:cNvPr>
              <p:cNvSpPr txBox="1"/>
              <p:nvPr/>
            </p:nvSpPr>
            <p:spPr>
              <a:xfrm>
                <a:off x="580085" y="1436048"/>
                <a:ext cx="348806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phase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∈[0.03, 0.570]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already known stripe-phase from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model, correspond to the orange region in the global phase diagram;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phase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∈[0.57,  0.95]</m:t>
                    </m:r>
                  </m:oMath>
                </a14:m>
                <a:r>
                  <a:rPr lang="en-US" altLang="zh-CN" dirty="0"/>
                  <a:t> which correspond to the large yellow region is still unknown;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sharp peak near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 indicates that the ground state for pure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dirty="0"/>
                  <a:t> term belong to different phase.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A3DC203-77D6-46D4-A55B-CA7CA3DC6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85" y="1436048"/>
                <a:ext cx="3488062" cy="3970318"/>
              </a:xfrm>
              <a:prstGeom prst="rect">
                <a:avLst/>
              </a:prstGeom>
              <a:blipFill>
                <a:blip r:embed="rId4"/>
                <a:stretch>
                  <a:fillRect l="-1399" t="-922" r="-1923" b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9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AE7254-FB64-4385-97F1-DD97C5B3DF08}"/>
                  </a:ext>
                </a:extLst>
              </p:cNvPr>
              <p:cNvSpPr txBox="1"/>
              <p:nvPr/>
            </p:nvSpPr>
            <p:spPr>
              <a:xfrm>
                <a:off x="953310" y="379378"/>
                <a:ext cx="6735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The effect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/>
                  <a:t>-term on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CN" sz="2400" dirty="0"/>
                  <a:t>-Neel phase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AE7254-FB64-4385-97F1-DD97C5B3D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0" y="379378"/>
                <a:ext cx="6735114" cy="461665"/>
              </a:xfrm>
              <a:prstGeom prst="rect">
                <a:avLst/>
              </a:prstGeom>
              <a:blipFill>
                <a:blip r:embed="rId2"/>
                <a:stretch>
                  <a:fillRect l="-135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A9E6C57-C711-4F6A-9D87-D6251F7E1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84" y="983862"/>
            <a:ext cx="7346515" cy="3550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558B0D9-EB88-4882-B156-000CBFB588D4}"/>
                  </a:ext>
                </a:extLst>
              </p:cNvPr>
              <p:cNvSpPr txBox="1"/>
              <p:nvPr/>
            </p:nvSpPr>
            <p:spPr>
              <a:xfrm>
                <a:off x="887996" y="1400309"/>
                <a:ext cx="348806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phase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∈[0.32, 0.620]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already known Neel-phase from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model, correspond to the blue region in the global phase diagram;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phase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∈[0.62,  0.97]</m:t>
                    </m:r>
                  </m:oMath>
                </a14:m>
                <a:r>
                  <a:rPr lang="en-US" altLang="zh-CN" dirty="0"/>
                  <a:t> which correspond to the large yellow region is still unknown;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phase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∈[0.02,  0.32]</m:t>
                    </m:r>
                  </m:oMath>
                </a14:m>
                <a:r>
                  <a:rPr lang="en-US" altLang="zh-CN" dirty="0"/>
                  <a:t> is the mean-field level chiral-spin liquid.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sharp peak near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 indicates that the ground state for pure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dirty="0"/>
                  <a:t> term belong to different phase.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558B0D9-EB88-4882-B156-000CBFB58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96" y="1400309"/>
                <a:ext cx="3488062" cy="5078313"/>
              </a:xfrm>
              <a:prstGeom prst="rect">
                <a:avLst/>
              </a:prstGeom>
              <a:blipFill>
                <a:blip r:embed="rId4"/>
                <a:stretch>
                  <a:fillRect l="-1573" t="-720" r="-1748" b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16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950</Words>
  <Application>Microsoft Office PowerPoint</Application>
  <PresentationFormat>宽屏</PresentationFormat>
  <Paragraphs>91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shiphys</dc:creator>
  <cp:lastModifiedBy>wang shiphys</cp:lastModifiedBy>
  <cp:revision>120</cp:revision>
  <dcterms:created xsi:type="dcterms:W3CDTF">2019-08-18T02:14:06Z</dcterms:created>
  <dcterms:modified xsi:type="dcterms:W3CDTF">2019-09-10T12:58:35Z</dcterms:modified>
</cp:coreProperties>
</file>