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62" r:id="rId5"/>
    <p:sldId id="263" r:id="rId6"/>
    <p:sldId id="266" r:id="rId7"/>
    <p:sldId id="267" r:id="rId8"/>
    <p:sldId id="268" r:id="rId9"/>
    <p:sldId id="269" r:id="rId10"/>
    <p:sldId id="264" r:id="rId11"/>
    <p:sldId id="265" r:id="rId12"/>
    <p:sldId id="27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ABC85-3577-45F2-915D-B7DDE9E62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717AB2-E276-4006-BE35-8EBDD46B6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6FEB8-45F6-415E-96EB-5490B6DD9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BE1C-CFF2-455C-A198-71F4E620FF3E}" type="datetimeFigureOut">
              <a:rPr lang="zh-CN" altLang="en-US" smtClean="0"/>
              <a:t>2020/03/19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6253BC-C9DA-45DE-B7AB-668DA126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ABE116-8D87-4721-9588-2507E06B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0EB5-C8DE-4CCC-A683-3FED9144E0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98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5E186-6283-442B-BED7-E14025487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73C808-6309-46ED-8D58-217BE063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D2E019-643C-40E5-9510-170BE66FC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BE1C-CFF2-455C-A198-71F4E620FF3E}" type="datetimeFigureOut">
              <a:rPr lang="zh-CN" altLang="en-US" smtClean="0"/>
              <a:t>2020/03/19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51D5D1-39B5-405B-AE4F-E7CAD7E8D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0443A-1816-474E-86E8-5D04982D8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0EB5-C8DE-4CCC-A683-3FED9144E0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60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B63907-5B8D-4480-8107-EC0FEE3B3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223474-8A33-450E-935A-CAFB91B12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267FA1-68AE-475C-97F7-B86D92A32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BE1C-CFF2-455C-A198-71F4E620FF3E}" type="datetimeFigureOut">
              <a:rPr lang="zh-CN" altLang="en-US" smtClean="0"/>
              <a:t>2020/03/19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C12C09-9832-467A-A097-45C5369B1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24A2F6-68B7-4759-9658-C27F1A84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0EB5-C8DE-4CCC-A683-3FED9144E0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53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2422A-3D99-431A-8DAF-88D15524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BA8EB5-AE24-4BB1-AC53-5886E5EA2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0E53B6-4603-4435-AE8A-D3AF0061C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BE1C-CFF2-455C-A198-71F4E620FF3E}" type="datetimeFigureOut">
              <a:rPr lang="zh-CN" altLang="en-US" smtClean="0"/>
              <a:t>2020/03/19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BB684B-FBA6-40FD-B99D-24B54131E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4DBABD-97D6-44E5-AD3C-8CAE8DD6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0EB5-C8DE-4CCC-A683-3FED9144E0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58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D5A96-70EE-426F-9977-FE4CDE05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310EE4-E5C4-4A23-8E87-B8469A0E3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1E9F3D-AC58-4EF7-8DA6-6908C081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BE1C-CFF2-455C-A198-71F4E620FF3E}" type="datetimeFigureOut">
              <a:rPr lang="zh-CN" altLang="en-US" smtClean="0"/>
              <a:t>2020/03/19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52897D-C721-4BF0-AD17-9BE97A94B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CEECC4-817C-437E-9F9D-92B6535EB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0EB5-C8DE-4CCC-A683-3FED9144E0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97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890AE-CAF0-40FF-9C22-5203629FB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4CE98-043B-4F0F-AEA2-EF5240E39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BE0CA9-A846-4327-AEB3-7B03A48C0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B3BE94-64AB-4E31-9F06-C6D7B8CF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BE1C-CFF2-455C-A198-71F4E620FF3E}" type="datetimeFigureOut">
              <a:rPr lang="zh-CN" altLang="en-US" smtClean="0"/>
              <a:t>2020/03/19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C59367-FC0E-47D3-A345-1AB87041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B7DC0D-6E13-457C-803C-995CDA9CF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0EB5-C8DE-4CCC-A683-3FED9144E0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36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0468B-CF25-4455-BE8F-0560E682B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9D8197-DCC4-4130-AD1C-DB925AA6C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90D3AC-5E6B-497F-A779-A9C44D485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5F1BD4-6276-4584-B93D-C90B2D78A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5F049F-4937-4CEC-9F39-08A03CAAA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CDAEBF-0363-40C6-995F-55E214F01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BE1C-CFF2-455C-A198-71F4E620FF3E}" type="datetimeFigureOut">
              <a:rPr lang="zh-CN" altLang="en-US" smtClean="0"/>
              <a:t>2020/03/19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179B5D-C27C-44AF-8CC7-A3F9AED2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BE0D9A-5F5B-4C26-BD1D-80EF7DA9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0EB5-C8DE-4CCC-A683-3FED9144E0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BDDD6-E040-4788-ABDF-B51BD215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7063A0-4E66-43E8-9ADE-E11E33C5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BE1C-CFF2-455C-A198-71F4E620FF3E}" type="datetimeFigureOut">
              <a:rPr lang="zh-CN" altLang="en-US" smtClean="0"/>
              <a:t>2020/03/19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B73031-491F-48CF-852E-874BA18BA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AB118B-499A-49CF-8369-CA54F9DFE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0EB5-C8DE-4CCC-A683-3FED9144E0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95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22244B-18A9-45BB-88C4-84A40C74E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BE1C-CFF2-455C-A198-71F4E620FF3E}" type="datetimeFigureOut">
              <a:rPr lang="zh-CN" altLang="en-US" smtClean="0"/>
              <a:t>2020/03/19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FCB6F8-AC8B-434A-8FB7-CBA0735ED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6FC491-2FFF-4444-B29B-6B45D5276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0EB5-C8DE-4CCC-A683-3FED9144E0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45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37874-55A4-4EE8-8BBD-1130CFAEC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C19AFF-028D-4EB7-97DB-4DBF700A5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45860E-8322-471B-8487-68AE38ED7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8FF544-B845-4F41-B0E9-7B959C1B1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BE1C-CFF2-455C-A198-71F4E620FF3E}" type="datetimeFigureOut">
              <a:rPr lang="zh-CN" altLang="en-US" smtClean="0"/>
              <a:t>2020/03/19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F63CFE-16CE-4053-B25C-F733AF0B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D84979-487D-4684-8448-91979874C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0EB5-C8DE-4CCC-A683-3FED9144E0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57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A32C3-34DE-4B23-96D0-2890D605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305F5C-EE14-47A8-9B55-0708F31A8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9363B2-D300-4DAB-9AC9-60D355E00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351EA4-D8CF-4EB2-8DFA-A486D93F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BE1C-CFF2-455C-A198-71F4E620FF3E}" type="datetimeFigureOut">
              <a:rPr lang="zh-CN" altLang="en-US" smtClean="0"/>
              <a:t>2020/03/19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27D93F-FE36-4A92-BC0C-90E18D6F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38EBC7-153C-4612-ACB6-F4BB8C70E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0EB5-C8DE-4CCC-A683-3FED9144E0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96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A41D78-8435-40FB-B8B0-595FF6111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7A4B32-8A46-4DDA-A9B1-3F8A8FEEF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3DC52C-1ACF-4269-8A07-C03A34B8C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5BE1C-CFF2-455C-A198-71F4E620FF3E}" type="datetimeFigureOut">
              <a:rPr lang="zh-CN" altLang="en-US" smtClean="0"/>
              <a:t>2020/03/19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F1FEC7-F441-4989-A02C-484C65B75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3ACB81-41DA-41A8-8669-F2902CB06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60EB5-C8DE-4CCC-A683-3FED9144E0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41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9" Type="http://schemas.openxmlformats.org/officeDocument/2006/relationships/image" Target="../media/image8.png"/><Relationship Id="rId1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16AD963-8FD4-4413-A448-2CB3C1197EEB}"/>
                  </a:ext>
                </a:extLst>
              </p:cNvPr>
              <p:cNvSpPr txBox="1"/>
              <p:nvPr/>
            </p:nvSpPr>
            <p:spPr>
              <a:xfrm>
                <a:off x="2615886" y="146908"/>
                <a:ext cx="75089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model on triangular lattice</a:t>
                </a:r>
                <a:endParaRPr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16AD963-8FD4-4413-A448-2CB3C1197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886" y="146908"/>
                <a:ext cx="7508996" cy="523220"/>
              </a:xfrm>
              <a:prstGeom prst="rect">
                <a:avLst/>
              </a:prstGeom>
              <a:blipFill>
                <a:blip r:embed="rId2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C2836E64-B12F-41F5-856C-A95D8CDE57BB}"/>
              </a:ext>
            </a:extLst>
          </p:cNvPr>
          <p:cNvGrpSpPr>
            <a:grpSpLocks noChangeAspect="1"/>
          </p:cNvGrpSpPr>
          <p:nvPr/>
        </p:nvGrpSpPr>
        <p:grpSpPr>
          <a:xfrm>
            <a:off x="5227127" y="670128"/>
            <a:ext cx="6336000" cy="3168000"/>
            <a:chOff x="919745" y="856968"/>
            <a:chExt cx="5040000" cy="2520000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432688F2-F1FA-4F1B-97B0-1279816755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04" t="20229" r="8670" b="20726"/>
            <a:stretch/>
          </p:blipFill>
          <p:spPr>
            <a:xfrm>
              <a:off x="919745" y="856968"/>
              <a:ext cx="5040000" cy="2520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80BE7511-9A58-4684-B3A8-C09D11D5D2AF}"/>
                    </a:ext>
                  </a:extLst>
                </p:cNvPr>
                <p:cNvSpPr txBox="1"/>
                <p:nvPr/>
              </p:nvSpPr>
              <p:spPr>
                <a:xfrm>
                  <a:off x="3100054" y="2412441"/>
                  <a:ext cx="1859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0054" y="2412441"/>
                  <a:ext cx="185948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0000" r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2D504641-F530-45BA-93E9-50F01EB61779}"/>
                    </a:ext>
                  </a:extLst>
                </p:cNvPr>
                <p:cNvSpPr txBox="1"/>
                <p:nvPr/>
              </p:nvSpPr>
              <p:spPr>
                <a:xfrm>
                  <a:off x="3140482" y="2149633"/>
                  <a:ext cx="2783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0482" y="2149633"/>
                  <a:ext cx="278345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3043" r="-6522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2B4D280-9F02-4B31-B573-660A022EEB7D}"/>
                </a:ext>
              </a:extLst>
            </p:cNvPr>
            <p:cNvSpPr txBox="1"/>
            <p:nvPr/>
          </p:nvSpPr>
          <p:spPr>
            <a:xfrm rot="3600000">
              <a:off x="2796403" y="1902868"/>
              <a:ext cx="10900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b="1" dirty="0">
                  <a:solidFill>
                    <a:schemeClr val="accent6"/>
                  </a:solidFill>
                </a:rPr>
                <a:t>y</a:t>
              </a:r>
              <a:endParaRPr lang="zh-CN" altLang="en-US" b="1" dirty="0">
                <a:solidFill>
                  <a:schemeClr val="accent6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4F6CC69C-688A-4AA0-988A-D902AB7CD0BE}"/>
                    </a:ext>
                  </a:extLst>
                </p:cNvPr>
                <p:cNvSpPr txBox="1"/>
                <p:nvPr/>
              </p:nvSpPr>
              <p:spPr>
                <a:xfrm>
                  <a:off x="2480347" y="1993857"/>
                  <a:ext cx="28366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0347" y="1993857"/>
                  <a:ext cx="283667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3043" r="-6522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4E0591B-9248-4346-8A30-B151AF1DFA47}"/>
                </a:ext>
              </a:extLst>
            </p:cNvPr>
            <p:cNvSpPr txBox="1"/>
            <p:nvPr/>
          </p:nvSpPr>
          <p:spPr>
            <a:xfrm rot="18000000">
              <a:off x="2549928" y="2479634"/>
              <a:ext cx="9137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b="1" dirty="0">
                  <a:solidFill>
                    <a:schemeClr val="accent1">
                      <a:lumMod val="75000"/>
                    </a:schemeClr>
                  </a:solidFill>
                </a:rPr>
                <a:t>z</a:t>
              </a:r>
              <a:endParaRPr lang="zh-CN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DE1B1EEC-83E0-49B0-9080-B839699D7371}"/>
                    </a:ext>
                  </a:extLst>
                </p:cNvPr>
                <p:cNvSpPr txBox="1"/>
                <p:nvPr/>
              </p:nvSpPr>
              <p:spPr>
                <a:xfrm>
                  <a:off x="2745542" y="2617692"/>
                  <a:ext cx="28366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5542" y="2617692"/>
                  <a:ext cx="283667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2766" r="-6383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C5B85FF-90EB-4C37-815E-CE6B85EBEE36}"/>
                  </a:ext>
                </a:extLst>
              </p:cNvPr>
              <p:cNvSpPr txBox="1"/>
              <p:nvPr/>
            </p:nvSpPr>
            <p:spPr>
              <a:xfrm>
                <a:off x="485971" y="1843828"/>
                <a:ext cx="5441618" cy="7817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⋅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sup>
                              </m:sSub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p>
                                  </m:sSub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C5B85FF-90EB-4C37-815E-CE6B85EBE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71" y="1843828"/>
                <a:ext cx="5441618" cy="7817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023A7645-EAEF-4F2B-A038-C86DB7D41246}"/>
                  </a:ext>
                </a:extLst>
              </p:cNvPr>
              <p:cNvSpPr/>
              <p:nvPr/>
            </p:nvSpPr>
            <p:spPr>
              <a:xfrm>
                <a:off x="401996" y="3070257"/>
                <a:ext cx="5364323" cy="15357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model parameters are parameterized using “spherical” angles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func>
                      <m:funcPr>
                        <m:ctrlP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func>
                  </m:oMath>
                </a14:m>
                <a:r>
                  <a:rPr lang="en-US" altLang="zh-CN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 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altLang="zh-CN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func>
                      <m:funcPr>
                        <m:ctrlP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func>
                  </m:oMath>
                </a14:m>
                <a:r>
                  <a:rPr lang="en-US" altLang="zh-CN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altLang="zh-CN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endParaRPr lang="en-US" altLang="zh-CN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 2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023A7645-EAEF-4F2B-A038-C86DB7D412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96" y="3070257"/>
                <a:ext cx="5364323" cy="1535741"/>
              </a:xfrm>
              <a:prstGeom prst="rect">
                <a:avLst/>
              </a:prstGeom>
              <a:blipFill>
                <a:blip r:embed="rId14"/>
                <a:stretch>
                  <a:fillRect l="-1023" t="-2381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45C0D6A8-98A8-4171-853E-DA441535DECA}"/>
              </a:ext>
            </a:extLst>
          </p:cNvPr>
          <p:cNvSpPr txBox="1"/>
          <p:nvPr/>
        </p:nvSpPr>
        <p:spPr>
          <a:xfrm>
            <a:off x="401996" y="5183709"/>
            <a:ext cx="1098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我们考虑经典情形</a:t>
            </a:r>
            <a:r>
              <a:rPr lang="en-US" altLang="zh-CN" sz="2800" dirty="0">
                <a:solidFill>
                  <a:srgbClr val="FF0000"/>
                </a:solidFill>
              </a:rPr>
              <a:t>,</a:t>
            </a:r>
            <a:r>
              <a:rPr lang="zh-CN" altLang="en-US" sz="2800" dirty="0">
                <a:solidFill>
                  <a:srgbClr val="FF0000"/>
                </a:solidFill>
              </a:rPr>
              <a:t>即把所有自旋算符都看成是</a:t>
            </a:r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r>
              <a:rPr lang="zh-CN" altLang="en-US" sz="2800" dirty="0">
                <a:solidFill>
                  <a:srgbClr val="FF0000"/>
                </a:solidFill>
              </a:rPr>
              <a:t>维空间中的单位矢量</a:t>
            </a:r>
            <a:r>
              <a:rPr lang="en-US" altLang="zh-CN" sz="2800" dirty="0">
                <a:solidFill>
                  <a:srgbClr val="FF0000"/>
                </a:solidFill>
              </a:rPr>
              <a:t>.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94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40C3715-D722-4B75-9340-FDC29E3C6A76}"/>
                  </a:ext>
                </a:extLst>
              </p:cNvPr>
              <p:cNvSpPr txBox="1"/>
              <p:nvPr/>
            </p:nvSpPr>
            <p:spPr>
              <a:xfrm>
                <a:off x="833120" y="284480"/>
                <a:ext cx="10596880" cy="1142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120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Neel</a:t>
                </a:r>
                <a:r>
                  <a:rPr lang="zh-CN" altLang="en-US" sz="2400" dirty="0"/>
                  <a:t>序所有自旋矢量共面</a:t>
                </a:r>
                <a:r>
                  <a:rPr lang="en-US" altLang="zh-CN" sz="2400" dirty="0"/>
                  <a:t>,</a:t>
                </a:r>
                <a:r>
                  <a:rPr lang="zh-CN" altLang="en-US" sz="2400" dirty="0"/>
                  <a:t>且同一个磁元胞内部任意两个自旋矢量的夹角为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400" dirty="0"/>
                  <a:t>系统基态高度简并。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40C3715-D722-4B75-9340-FDC29E3C6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20" y="284480"/>
                <a:ext cx="10596880" cy="1142877"/>
              </a:xfrm>
              <a:prstGeom prst="rect">
                <a:avLst/>
              </a:prstGeom>
              <a:blipFill>
                <a:blip r:embed="rId2"/>
                <a:stretch>
                  <a:fillRect l="-921" b="-12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733469B-72B2-4730-B0B4-540369BD16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2" t="310" r="11142" b="-310"/>
          <a:stretch/>
        </p:blipFill>
        <p:spPr>
          <a:xfrm>
            <a:off x="833120" y="1869737"/>
            <a:ext cx="4363659" cy="27233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0AAE667-5D73-4245-96D4-7F6B4BE73C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7" t="12553" r="15859" b="15286"/>
          <a:stretch/>
        </p:blipFill>
        <p:spPr>
          <a:xfrm>
            <a:off x="6096000" y="2122853"/>
            <a:ext cx="4710185" cy="24702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4F1CFDC-4675-47DD-91E2-8820A1C7DB7D}"/>
              </a:ext>
            </a:extLst>
          </p:cNvPr>
          <p:cNvSpPr txBox="1"/>
          <p:nvPr/>
        </p:nvSpPr>
        <p:spPr>
          <a:xfrm>
            <a:off x="1451918" y="4593084"/>
            <a:ext cx="20233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所有自旋矢量躺在晶格平面内</a:t>
            </a:r>
            <a:r>
              <a:rPr lang="en-US" altLang="zh-CN" sz="2000" dirty="0"/>
              <a:t>,</a:t>
            </a:r>
            <a:r>
              <a:rPr lang="zh-CN" altLang="en-US" sz="2000" dirty="0"/>
              <a:t>同一种颜色代表相同自旋指向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29B393E-7938-43CB-9B41-3C2B4EAAE3A9}"/>
              </a:ext>
            </a:extLst>
          </p:cNvPr>
          <p:cNvSpPr txBox="1"/>
          <p:nvPr/>
        </p:nvSpPr>
        <p:spPr>
          <a:xfrm>
            <a:off x="7588503" y="4660308"/>
            <a:ext cx="22564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所有自旋共面但与晶格平面有一定夹角</a:t>
            </a:r>
            <a:r>
              <a:rPr lang="en-US" altLang="zh-CN" sz="2000" dirty="0"/>
              <a:t>,</a:t>
            </a:r>
            <a:r>
              <a:rPr lang="zh-CN" altLang="en-US" sz="2000" dirty="0"/>
              <a:t>同一种颜色代表相同自旋指向</a:t>
            </a:r>
          </a:p>
        </p:txBody>
      </p:sp>
    </p:spTree>
    <p:extLst>
      <p:ext uri="{BB962C8B-B14F-4D97-AF65-F5344CB8AC3E}">
        <p14:creationId xmlns:p14="http://schemas.microsoft.com/office/powerpoint/2010/main" val="2740157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E34B219-7D98-4DD1-A058-636AFE2206B1}"/>
                  </a:ext>
                </a:extLst>
              </p:cNvPr>
              <p:cNvSpPr txBox="1"/>
              <p:nvPr/>
            </p:nvSpPr>
            <p:spPr>
              <a:xfrm>
                <a:off x="833120" y="284480"/>
                <a:ext cx="10596880" cy="588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Dual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</a:rPr>
                  <a:t> Neel</a:t>
                </a:r>
                <a:r>
                  <a:rPr lang="zh-CN" altLang="en-US" sz="2400" dirty="0"/>
                  <a:t>序可由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120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Neel</a:t>
                </a:r>
                <a:r>
                  <a:rPr lang="zh-CN" altLang="en-US" sz="2400" dirty="0"/>
                  <a:t>序经过四子格变换得到：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E34B219-7D98-4DD1-A058-636AFE220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20" y="284480"/>
                <a:ext cx="10596880" cy="588879"/>
              </a:xfrm>
              <a:prstGeom prst="rect">
                <a:avLst/>
              </a:prstGeom>
              <a:blipFill>
                <a:blip r:embed="rId2"/>
                <a:stretch>
                  <a:fillRect l="-173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7D187F39-40B5-4C7B-B855-D79AC8782C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" t="27241" r="2263" b="25666"/>
          <a:stretch/>
        </p:blipFill>
        <p:spPr>
          <a:xfrm>
            <a:off x="625813" y="1038189"/>
            <a:ext cx="7095788" cy="1696819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6627A860-C37B-481E-BD35-9A6E3C9E7239}"/>
              </a:ext>
            </a:extLst>
          </p:cNvPr>
          <p:cNvGrpSpPr/>
          <p:nvPr/>
        </p:nvGrpSpPr>
        <p:grpSpPr>
          <a:xfrm>
            <a:off x="2344208" y="4294745"/>
            <a:ext cx="8720032" cy="2050431"/>
            <a:chOff x="3677056" y="4276868"/>
            <a:chExt cx="8720032" cy="205043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23C2210-D10F-4C13-AF4D-05DCB89DD1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9" t="27240" r="2559" b="26278"/>
            <a:stretch/>
          </p:blipFill>
          <p:spPr>
            <a:xfrm>
              <a:off x="3792168" y="4276868"/>
              <a:ext cx="8604920" cy="2030975"/>
            </a:xfrm>
            <a:prstGeom prst="rect">
              <a:avLst/>
            </a:prstGeom>
          </p:spPr>
        </p:pic>
        <p:sp>
          <p:nvSpPr>
            <p:cNvPr id="8" name="平行四边形 7">
              <a:extLst>
                <a:ext uri="{FF2B5EF4-FFF2-40B4-BE49-F238E27FC236}">
                  <a16:creationId xmlns:a16="http://schemas.microsoft.com/office/drawing/2014/main" id="{C0412015-E87F-4405-AB70-ADC56E5399C6}"/>
                </a:ext>
              </a:extLst>
            </p:cNvPr>
            <p:cNvSpPr/>
            <p:nvPr/>
          </p:nvSpPr>
          <p:spPr>
            <a:xfrm>
              <a:off x="3677056" y="5537060"/>
              <a:ext cx="2423937" cy="790239"/>
            </a:xfrm>
            <a:prstGeom prst="parallelogram">
              <a:avLst/>
            </a:prstGeom>
            <a:noFill/>
            <a:ln w="444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8AD480E-4EB4-440B-8A00-B3F793AC13D4}"/>
                  </a:ext>
                </a:extLst>
              </p:cNvPr>
              <p:cNvSpPr txBox="1"/>
              <p:nvPr/>
            </p:nvSpPr>
            <p:spPr>
              <a:xfrm>
                <a:off x="8110600" y="1038189"/>
                <a:ext cx="313046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120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Neel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序的一种可能构型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,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所有自旋躺在三角晶格平面内</a:t>
                </a: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8AD480E-4EB4-440B-8A00-B3F793AC1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600" y="1038189"/>
                <a:ext cx="3130468" cy="1200329"/>
              </a:xfrm>
              <a:prstGeom prst="rect">
                <a:avLst/>
              </a:prstGeom>
              <a:blipFill>
                <a:blip r:embed="rId5"/>
                <a:stretch>
                  <a:fillRect l="-2918" t="-3553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3DE8947-52B5-42B1-9CC2-A88C2BAA88F2}"/>
                  </a:ext>
                </a:extLst>
              </p:cNvPr>
              <p:cNvSpPr txBox="1"/>
              <p:nvPr/>
            </p:nvSpPr>
            <p:spPr>
              <a:xfrm>
                <a:off x="229334" y="3293240"/>
                <a:ext cx="82810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上图中的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120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Neel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序经过四子格变换之后变为右图的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Spiral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序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,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此时磁元胞包含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12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个格点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,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在图中用红色虚线框标出</a:t>
                </a:r>
                <a:r>
                  <a:rPr lang="en-US" altLang="zh-CN" sz="2400" dirty="0"/>
                  <a:t>,</a:t>
                </a:r>
                <a:r>
                  <a:rPr lang="zh-CN" altLang="en-US" sz="2400" dirty="0"/>
                  <a:t>图中一共包含</a:t>
                </a:r>
                <a:r>
                  <a:rPr lang="en-US" altLang="zh-CN" sz="2400" dirty="0"/>
                  <a:t>(3</a:t>
                </a:r>
                <a:r>
                  <a:rPr lang="zh-CN" altLang="en-US" sz="2400" dirty="0"/>
                  <a:t>*</a:t>
                </a:r>
                <a:r>
                  <a:rPr lang="en-US" altLang="zh-CN" sz="2400" dirty="0"/>
                  <a:t>3=9)</a:t>
                </a:r>
                <a:r>
                  <a:rPr lang="zh-CN" altLang="en-US" sz="2400" dirty="0"/>
                  <a:t>个磁元胞</a:t>
                </a:r>
                <a:r>
                  <a:rPr lang="en-US" altLang="zh-CN" sz="2400" dirty="0"/>
                  <a:t>.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3DE8947-52B5-42B1-9CC2-A88C2BAA8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34" y="3293240"/>
                <a:ext cx="8281071" cy="1200329"/>
              </a:xfrm>
              <a:prstGeom prst="rect">
                <a:avLst/>
              </a:prstGeom>
              <a:blipFill>
                <a:blip r:embed="rId6"/>
                <a:stretch>
                  <a:fillRect l="-1178" t="-3553" r="-1915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038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E9E0D63-142E-462A-843B-39CBCA7D2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78" y="1509717"/>
            <a:ext cx="8721262" cy="49977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CB81ABA-9E55-413C-8E12-03433025616F}"/>
                  </a:ext>
                </a:extLst>
              </p:cNvPr>
              <p:cNvSpPr txBox="1"/>
              <p:nvPr/>
            </p:nvSpPr>
            <p:spPr>
              <a:xfrm>
                <a:off x="467360" y="171510"/>
                <a:ext cx="107696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FF0000"/>
                    </a:solidFill>
                  </a:rPr>
                  <a:t>令附上别人已经算过的经典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</a:rPr>
                  <a:t>模型全局相图</a:t>
                </a:r>
                <a:endParaRPr lang="en-US" altLang="zh-CN" sz="2400" b="1" dirty="0">
                  <a:solidFill>
                    <a:srgbClr val="FF0000"/>
                  </a:solidFill>
                </a:endParaRPr>
              </a:p>
              <a:p>
                <a:r>
                  <a:rPr lang="zh-CN" altLang="en-US" sz="2400" b="1" dirty="0">
                    <a:solidFill>
                      <a:srgbClr val="FF0000"/>
                    </a:solidFill>
                  </a:rPr>
                  <a:t>注意这里模型参数和我们的定义不太一样</a:t>
                </a:r>
                <a:endParaRPr lang="en-US" altLang="zh-CN" sz="2400" b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𝒔𝒊𝒏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𝒄𝒐𝒔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𝒔𝒊𝒏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𝒔𝒊𝒏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𝚪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𝒄𝒐𝒔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zh-CN" sz="2400" b="1" dirty="0">
                    <a:solidFill>
                      <a:srgbClr val="FF0000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𝝓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CB81ABA-9E55-413C-8E12-034330256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60" y="171510"/>
                <a:ext cx="10769600" cy="1200329"/>
              </a:xfrm>
              <a:prstGeom prst="rect">
                <a:avLst/>
              </a:prstGeom>
              <a:blipFill>
                <a:blip r:embed="rId3"/>
                <a:stretch>
                  <a:fillRect l="-906" t="-3553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271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D8A7229-848C-4B6E-8AA4-8B5C93F18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2320"/>
            <a:ext cx="12192000" cy="60756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AF4C730-2D40-43FD-AB8B-0FA8E3F033F3}"/>
              </a:ext>
            </a:extLst>
          </p:cNvPr>
          <p:cNvSpPr txBox="1"/>
          <p:nvPr/>
        </p:nvSpPr>
        <p:spPr>
          <a:xfrm>
            <a:off x="508000" y="17272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phase diagram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370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46028B1-F1DC-4647-8C91-902080A173E8}"/>
                  </a:ext>
                </a:extLst>
              </p:cNvPr>
              <p:cNvSpPr txBox="1"/>
              <p:nvPr/>
            </p:nvSpPr>
            <p:spPr>
              <a:xfrm>
                <a:off x="833120" y="284480"/>
                <a:ext cx="10596880" cy="3128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FM-A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，铁磁相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所有自旋平行排列</a:t>
                </a:r>
                <a:endPara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能量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𝐹𝑀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N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是系统格点数目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磁矩方向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自旋躺在垂直于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[111]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方向的平面内，即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时存在简并，除了所有自旋平行排列且躺在垂直于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[111]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方向的平面内以外，还存在无序构型，如下图所示：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46028B1-F1DC-4647-8C91-902080A17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20" y="284480"/>
                <a:ext cx="10596880" cy="3128164"/>
              </a:xfrm>
              <a:prstGeom prst="rect">
                <a:avLst/>
              </a:prstGeom>
              <a:blipFill>
                <a:blip r:embed="rId2"/>
                <a:stretch>
                  <a:fillRect l="-1208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6951F5C3-B036-42D0-B6D1-76BA854AF6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7" t="9491" r="15859" b="13451"/>
          <a:stretch/>
        </p:blipFill>
        <p:spPr>
          <a:xfrm>
            <a:off x="516645" y="3577100"/>
            <a:ext cx="5858749" cy="3280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2C94CCA-ECCE-4C5B-BB2A-0170BF7B6C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3" t="11327" r="17345" b="13450"/>
          <a:stretch/>
        </p:blipFill>
        <p:spPr>
          <a:xfrm>
            <a:off x="6807197" y="3592255"/>
            <a:ext cx="5140147" cy="298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7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BF986F1-15B1-419D-8442-A8A8B0C581C5}"/>
                  </a:ext>
                </a:extLst>
              </p:cNvPr>
              <p:cNvSpPr txBox="1"/>
              <p:nvPr/>
            </p:nvSpPr>
            <p:spPr>
              <a:xfrm>
                <a:off x="2682240" y="1493520"/>
                <a:ext cx="7051040" cy="2017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FM-B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，铁磁相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所有自旋平行排列</a:t>
                </a:r>
                <a:endPara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能量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𝐹𝑀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N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是系统格点数目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磁矩方向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自旋可以指向任意方向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BF986F1-15B1-419D-8442-A8A8B0C58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240" y="1493520"/>
                <a:ext cx="7051040" cy="2017540"/>
              </a:xfrm>
              <a:prstGeom prst="rect">
                <a:avLst/>
              </a:prstGeom>
              <a:blipFill>
                <a:blip r:embed="rId2"/>
                <a:stretch>
                  <a:fillRect l="-1729" b="-63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524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74A7042-866A-486A-A5B5-9D29D8CA755A}"/>
                  </a:ext>
                </a:extLst>
              </p:cNvPr>
              <p:cNvSpPr txBox="1"/>
              <p:nvPr/>
            </p:nvSpPr>
            <p:spPr>
              <a:xfrm>
                <a:off x="833120" y="284480"/>
                <a:ext cx="10596880" cy="3180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FM-C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，铁磁相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所有自旋平行排列</a:t>
                </a:r>
                <a:endPara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能量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𝐹𝑀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2|</m:t>
                    </m:r>
                    <m:r>
                      <m:rPr>
                        <m:sty m:val="p"/>
                      </m:rP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N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是系统格点数目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磁矩方向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自旋指向沿着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[111]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方向，即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=−1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时存在简并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除了以上指出的铁磁序之外，还存在其他构型与铁磁相在能量上简并：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74A7042-866A-486A-A5B5-9D29D8CA7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20" y="284480"/>
                <a:ext cx="10596880" cy="3180422"/>
              </a:xfrm>
              <a:prstGeom prst="rect">
                <a:avLst/>
              </a:prstGeom>
              <a:blipFill>
                <a:blip r:embed="rId2"/>
                <a:stretch>
                  <a:fillRect l="-1208" b="-3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767FFB62-F285-473F-B2E9-40E6BBCA0C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6" t="11939" r="15862" b="15900"/>
          <a:stretch/>
        </p:blipFill>
        <p:spPr>
          <a:xfrm>
            <a:off x="615526" y="3429000"/>
            <a:ext cx="5603132" cy="303288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A4BB539-0B21-4DF6-A02B-FE61CFEBC7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6" t="11327" r="16747" b="14673"/>
          <a:stretch/>
        </p:blipFill>
        <p:spPr>
          <a:xfrm>
            <a:off x="6508853" y="3429000"/>
            <a:ext cx="5090214" cy="286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05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1CBE225B-63F9-4E5B-974C-C7951E3A6700}"/>
              </a:ext>
            </a:extLst>
          </p:cNvPr>
          <p:cNvGrpSpPr/>
          <p:nvPr/>
        </p:nvGrpSpPr>
        <p:grpSpPr>
          <a:xfrm>
            <a:off x="1572260" y="3429000"/>
            <a:ext cx="9433560" cy="3132018"/>
            <a:chOff x="833120" y="3103672"/>
            <a:chExt cx="9433560" cy="313201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98F55A7-15FD-4746-AEEA-48ADD8C42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120" y="3103672"/>
              <a:ext cx="9433560" cy="3110744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62C4A27-CCDD-4C1E-863E-D3368E1E5F52}"/>
                </a:ext>
              </a:extLst>
            </p:cNvPr>
            <p:cNvSpPr txBox="1"/>
            <p:nvPr/>
          </p:nvSpPr>
          <p:spPr>
            <a:xfrm>
              <a:off x="7127240" y="5712470"/>
              <a:ext cx="21437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/>
                <a:t>Config-Z</a:t>
              </a:r>
              <a:endParaRPr lang="zh-CN" altLang="en-US" sz="2800" b="1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294D0DC-8FA8-49AC-A90C-57A4E8484FBE}"/>
                </a:ext>
              </a:extLst>
            </p:cNvPr>
            <p:cNvSpPr txBox="1"/>
            <p:nvPr/>
          </p:nvSpPr>
          <p:spPr>
            <a:xfrm>
              <a:off x="4277360" y="5712470"/>
              <a:ext cx="21437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/>
                <a:t>Config-Y</a:t>
              </a:r>
              <a:endParaRPr lang="zh-CN" altLang="en-US" sz="2800" b="1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9AE89D7-A8D5-4874-B31E-B63D0D161567}"/>
                </a:ext>
              </a:extLst>
            </p:cNvPr>
            <p:cNvSpPr txBox="1"/>
            <p:nvPr/>
          </p:nvSpPr>
          <p:spPr>
            <a:xfrm>
              <a:off x="1427480" y="5691196"/>
              <a:ext cx="21437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/>
                <a:t>Config-X</a:t>
              </a:r>
              <a:endParaRPr lang="zh-CN" altLang="en-US" sz="2800" b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A0F19CD-BC2A-42EE-B59E-F3C9ED2E50E8}"/>
                  </a:ext>
                </a:extLst>
              </p:cNvPr>
              <p:cNvSpPr txBox="1"/>
              <p:nvPr/>
            </p:nvSpPr>
            <p:spPr>
              <a:xfrm>
                <a:off x="2956560" y="0"/>
                <a:ext cx="6664960" cy="3669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Stripe-A, 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所有自旋矢量共线</a:t>
                </a:r>
                <a:endPara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能量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𝑆𝑇𝐴</m:t>
                            </m:r>
                          </m:sub>
                        </m:sSub>
                      </m:num>
                      <m:den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N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是系统格点数目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磁矩方向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Config-X: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自旋矢量沿着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x-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Config-Y: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自旋矢量沿着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y-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Config-Z: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自旋矢量沿着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z-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A0F19CD-BC2A-42EE-B59E-F3C9ED2E5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560" y="0"/>
                <a:ext cx="6664960" cy="3669915"/>
              </a:xfrm>
              <a:prstGeom prst="rect">
                <a:avLst/>
              </a:prstGeom>
              <a:blipFill>
                <a:blip r:embed="rId3"/>
                <a:stretch>
                  <a:fillRect l="-1830" b="-3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416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A0F19CD-BC2A-42EE-B59E-F3C9ED2E50E8}"/>
                  </a:ext>
                </a:extLst>
              </p:cNvPr>
              <p:cNvSpPr txBox="1"/>
              <p:nvPr/>
            </p:nvSpPr>
            <p:spPr>
              <a:xfrm>
                <a:off x="599440" y="101600"/>
                <a:ext cx="9855200" cy="6400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Stripe-B , 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所有自旋矢量共线</a:t>
                </a:r>
                <a:endPara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系统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能量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Config-X: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𝑆𝑇𝐵</m:t>
                            </m:r>
                          </m:sub>
                        </m:sSub>
                      </m:num>
                      <m:den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914400" lvl="1" indent="-4572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Config-Y: Config-X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能量公式进行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置换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914400" lvl="1" indent="-4572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Config-Z: Config-Y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能量公式进行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置换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磁矩方向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Config-X:</a:t>
                </a:r>
              </a:p>
              <a:p>
                <a:pPr lvl="2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zh-CN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4">
                  <a:lnSpc>
                    <a:spcPct val="125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den>
                    </m:f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Config-Y: Config-X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的公式进行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置换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914400" lvl="1" indent="-4572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Config-Z: Config-Y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的公式进行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置换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A0F19CD-BC2A-42EE-B59E-F3C9ED2E5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0" y="101600"/>
                <a:ext cx="9855200" cy="6400983"/>
              </a:xfrm>
              <a:prstGeom prst="rect">
                <a:avLst/>
              </a:prstGeom>
              <a:blipFill>
                <a:blip r:embed="rId2"/>
                <a:stretch>
                  <a:fillRect l="-1237" t="-95"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2981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D5F3F42-18E8-42AF-B547-81F0757B354A}"/>
                  </a:ext>
                </a:extLst>
              </p:cNvPr>
              <p:cNvSpPr txBox="1"/>
              <p:nvPr/>
            </p:nvSpPr>
            <p:spPr>
              <a:xfrm>
                <a:off x="1584960" y="883920"/>
                <a:ext cx="6553200" cy="4461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Stripe-C , 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所有自旋矢量共线</a:t>
                </a:r>
                <a:endPara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系统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能量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Config-X: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𝑆𝑇𝐵</m:t>
                            </m:r>
                          </m:sub>
                        </m:sSub>
                      </m:num>
                      <m:den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−(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Config-Y: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𝑆𝑇𝐵</m:t>
                            </m:r>
                          </m:sub>
                        </m:sSub>
                      </m:num>
                      <m:den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−(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Config-Z: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𝑆𝑇𝐵</m:t>
                            </m:r>
                          </m:sub>
                        </m:sSub>
                      </m:num>
                      <m:den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−(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磁矩方向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Config-X: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Config-Y: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Config-Z: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D5F3F42-18E8-42AF-B547-81F0757B3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960" y="883920"/>
                <a:ext cx="6553200" cy="4461606"/>
              </a:xfrm>
              <a:prstGeom prst="rect">
                <a:avLst/>
              </a:prstGeom>
              <a:blipFill>
                <a:blip r:embed="rId2"/>
                <a:stretch>
                  <a:fillRect l="-1860" t="-15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4263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A9C40F5-12B5-44B6-A8D8-3B09A6DF7C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86" r="14098" b="9489"/>
          <a:stretch/>
        </p:blipFill>
        <p:spPr>
          <a:xfrm>
            <a:off x="5339004" y="10160"/>
            <a:ext cx="6681231" cy="431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DA645E8-88B6-413D-9FC4-C26706414DAC}"/>
                  </a:ext>
                </a:extLst>
              </p:cNvPr>
              <p:cNvSpPr txBox="1"/>
              <p:nvPr/>
            </p:nvSpPr>
            <p:spPr>
              <a:xfrm>
                <a:off x="458952" y="820157"/>
                <a:ext cx="5301768" cy="4845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Stripe-D , 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所有自旋矢量共线</a:t>
                </a:r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系统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能量</a:t>
                </a:r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Config-X: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𝑆𝑇𝐵</m:t>
                            </m:r>
                          </m:sub>
                        </m:sSub>
                      </m:num>
                      <m:den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−(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Config-Y: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𝑆𝑇𝐵</m:t>
                            </m:r>
                          </m:sub>
                        </m:sSub>
                      </m:num>
                      <m:den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−(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Config-Z: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𝑆𝑇𝐵</m:t>
                            </m:r>
                          </m:sub>
                        </m:sSub>
                      </m:num>
                      <m:den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−(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磁矩方向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Config-X: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Config-Y: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Config-Z: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Stripe-D 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所在区域，以上描述的情形以外，还存在一种情形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即所有自旋矢量共线，但具体是沿着正方向还是负方向是随意的，如图所示。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DA645E8-88B6-413D-9FC4-C26706414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52" y="820157"/>
                <a:ext cx="5301768" cy="4845750"/>
              </a:xfrm>
              <a:prstGeom prst="rect">
                <a:avLst/>
              </a:prstGeom>
              <a:blipFill>
                <a:blip r:embed="rId3"/>
                <a:stretch>
                  <a:fillRect l="-1724" t="-1134" r="-805" b="-1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54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868</Words>
  <Application>Microsoft Office PowerPoint</Application>
  <PresentationFormat>宽屏</PresentationFormat>
  <Paragraphs>74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shiphys wang</dc:creator>
  <cp:lastModifiedBy>shiphys wang</cp:lastModifiedBy>
  <cp:revision>121</cp:revision>
  <dcterms:created xsi:type="dcterms:W3CDTF">2020-03-19T03:36:09Z</dcterms:created>
  <dcterms:modified xsi:type="dcterms:W3CDTF">2020-03-19T04:58:59Z</dcterms:modified>
</cp:coreProperties>
</file>