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39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79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19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03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23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38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321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07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7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54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3DF4-143B-CA4F-9D2F-10C636651FA1}" type="datetimeFigureOut">
              <a:rPr kumimoji="1" lang="zh-CN" altLang="en-US" smtClean="0"/>
              <a:t>2018/9/24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EBA4-F583-C14D-966E-0828F94A70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33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baseline="30000" dirty="0" err="1"/>
              <a:t>GloVe</a:t>
            </a:r>
            <a:r>
              <a:rPr lang="en-US" altLang="zh-CN" b="1" baseline="30000" dirty="0"/>
              <a:t>: Global Vectors for Word Representation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990" y="415067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baseline="30000" dirty="0"/>
              <a:t>Jeffrey Pennington, </a:t>
            </a:r>
            <a:r>
              <a:rPr lang="en-US" altLang="zh-CN" sz="2800" baseline="30000" dirty="0" smtClean="0"/>
              <a:t>Richard </a:t>
            </a:r>
            <a:r>
              <a:rPr lang="en-US" altLang="zh-CN" sz="2800" baseline="30000" dirty="0" err="1"/>
              <a:t>Socher</a:t>
            </a:r>
            <a:r>
              <a:rPr lang="en-US" altLang="zh-CN" sz="2800" baseline="30000" dirty="0"/>
              <a:t>, Christopher D. </a:t>
            </a:r>
            <a:r>
              <a:rPr lang="en-US" altLang="zh-CN" sz="2800" baseline="30000" dirty="0" smtClean="0"/>
              <a:t>Manning</a:t>
            </a:r>
          </a:p>
        </p:txBody>
      </p:sp>
    </p:spTree>
    <p:extLst>
      <p:ext uri="{BB962C8B-B14F-4D97-AF65-F5344CB8AC3E}">
        <p14:creationId xmlns:p14="http://schemas.microsoft.com/office/powerpoint/2010/main" val="16180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rgbClr val="FF0000"/>
                </a:solidFill>
              </a:rPr>
              <a:t>思想：由于向量空间永远是线性结构（且向量差异可用来考量向量的相似性）；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rgbClr val="FF0000"/>
                </a:solidFill>
              </a:rPr>
              <a:t>且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Ratio</a:t>
            </a:r>
            <a:r>
              <a:rPr kumimoji="1" lang="en-US" altLang="zh-CN" sz="2000" baseline="-25000" dirty="0" err="1" smtClean="0">
                <a:solidFill>
                  <a:srgbClr val="FF0000"/>
                </a:solidFill>
              </a:rPr>
              <a:t>i,j,k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是个标量，那么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g(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vi,vj,vk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也应该是个标量，由于其输入都是向量，考虑把向量变为内积的形式，（此外作者又在最外层加上了一层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函数）。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得到：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69" y="4356100"/>
            <a:ext cx="4354755" cy="62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为什么要加上一层</a:t>
            </a:r>
            <a:r>
              <a:rPr kumimoji="1" lang="en-US" altLang="zh-CN" sz="2800" dirty="0" err="1" smtClean="0">
                <a:solidFill>
                  <a:srgbClr val="FF0000"/>
                </a:solidFill>
              </a:rPr>
              <a:t>exp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呢（目标是让下列公式尽可能成立）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即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即 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即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27169"/>
            <a:ext cx="3208338" cy="955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45330"/>
            <a:ext cx="3067889" cy="74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5657751"/>
            <a:ext cx="2268992" cy="8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简化方法：只需让                         中分子、分母对应相等，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即                         并且                       ，然而分子分母形式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相同，可统一考虑：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290" y="2411631"/>
            <a:ext cx="2268992" cy="8960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035" y="3902026"/>
            <a:ext cx="2124075" cy="466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661" y="3902026"/>
            <a:ext cx="2025819" cy="466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235" y="5045710"/>
            <a:ext cx="2159309" cy="60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本来我们追求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现在只需追求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两边取对数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0" y="2362773"/>
            <a:ext cx="2249170" cy="7690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3782742"/>
            <a:ext cx="2067444" cy="594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157" y="5109258"/>
            <a:ext cx="2067523" cy="6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至此，代价函数简化为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为什么加上一层</a:t>
            </a:r>
            <a:r>
              <a:rPr kumimoji="1" lang="en-US" altLang="zh-CN" sz="2800" dirty="0" err="1" smtClean="0">
                <a:solidFill>
                  <a:srgbClr val="FF0000"/>
                </a:solidFill>
              </a:rPr>
              <a:t>exp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？</a:t>
            </a:r>
            <a:r>
              <a:rPr kumimoji="1" lang="zh-CN" altLang="en-US" sz="2800" dirty="0" smtClean="0"/>
              <a:t>将</a:t>
            </a:r>
            <a:r>
              <a:rPr lang="zh-CN" altLang="en-US" sz="2800" dirty="0" smtClean="0"/>
              <a:t>差形式</a:t>
            </a:r>
            <a:r>
              <a:rPr lang="zh-CN" altLang="en-US" sz="2800" dirty="0"/>
              <a:t>变成商形式</a:t>
            </a:r>
            <a:r>
              <a:rPr lang="zh-CN" altLang="en-US" sz="2800" dirty="0" smtClean="0"/>
              <a:t>，等式</a:t>
            </a:r>
            <a:r>
              <a:rPr lang="zh-CN" altLang="en-US" sz="2800" dirty="0"/>
              <a:t>两边分子分母对应相等，进而简化</a:t>
            </a:r>
            <a:r>
              <a:rPr lang="zh-CN" altLang="en-US" sz="2800" dirty="0" smtClean="0"/>
              <a:t>模型。</a:t>
            </a:r>
            <a:endParaRPr kumimoji="1" lang="en-US" altLang="zh-CN" sz="2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160" y="2385060"/>
            <a:ext cx="3136900" cy="9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6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问题：对于                       和                     ，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log(</a:t>
            </a:r>
            <a:r>
              <a:rPr kumimoji="1" lang="en-US" altLang="zh-CN" sz="2800" dirty="0" err="1" smtClean="0">
                <a:solidFill>
                  <a:srgbClr val="FF0000"/>
                </a:solidFill>
              </a:rPr>
              <a:t>P</a:t>
            </a:r>
            <a:r>
              <a:rPr kumimoji="1" lang="en-US" altLang="zh-CN" sz="2800" baseline="-25000" dirty="0" err="1" smtClean="0">
                <a:solidFill>
                  <a:srgbClr val="FF0000"/>
                </a:solidFill>
              </a:rPr>
              <a:t>i,j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不等于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log(</a:t>
            </a:r>
            <a:r>
              <a:rPr kumimoji="1" lang="en-US" altLang="zh-CN" sz="2800" dirty="0" err="1" smtClean="0">
                <a:solidFill>
                  <a:srgbClr val="FF0000"/>
                </a:solidFill>
              </a:rPr>
              <a:t>P</a:t>
            </a:r>
            <a:r>
              <a:rPr kumimoji="1" lang="en-US" altLang="zh-CN" sz="2800" baseline="-25000" dirty="0" err="1" smtClean="0">
                <a:solidFill>
                  <a:srgbClr val="FF0000"/>
                </a:solidFill>
              </a:rPr>
              <a:t>j,i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，但</a:t>
            </a:r>
            <a:r>
              <a:rPr kumimoji="1" lang="en-US" altLang="zh-CN" sz="2800" dirty="0" err="1" smtClean="0">
                <a:solidFill>
                  <a:srgbClr val="FF0000"/>
                </a:solidFill>
              </a:rPr>
              <a:t>vi</a:t>
            </a:r>
            <a:r>
              <a:rPr kumimoji="1" lang="en-US" altLang="zh-CN" sz="2800" baseline="30000" dirty="0" err="1" smtClean="0">
                <a:solidFill>
                  <a:srgbClr val="FF0000"/>
                </a:solidFill>
              </a:rPr>
              <a:t>T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等于</a:t>
            </a:r>
            <a:r>
              <a:rPr kumimoji="1" lang="en-US" altLang="zh-CN" sz="2800" dirty="0" err="1" smtClean="0">
                <a:solidFill>
                  <a:srgbClr val="FF0000"/>
                </a:solidFill>
              </a:rPr>
              <a:t>vj</a:t>
            </a:r>
            <a:r>
              <a:rPr kumimoji="1" lang="en-US" altLang="zh-CN" sz="2800" baseline="30000" dirty="0" err="1" smtClean="0">
                <a:solidFill>
                  <a:srgbClr val="FF0000"/>
                </a:solidFill>
              </a:rPr>
              <a:t>T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，即不具有对称性。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将                        即                                   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变为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 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899" y="2603500"/>
            <a:ext cx="2023929" cy="494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40" y="2672715"/>
            <a:ext cx="1775120" cy="424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510" y="4393468"/>
            <a:ext cx="2247309" cy="728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038" y="4435769"/>
            <a:ext cx="3290119" cy="6434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489" y="5118698"/>
            <a:ext cx="3311963" cy="6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即将</a:t>
            </a:r>
            <a:r>
              <a:rPr kumimoji="1" lang="en-US" altLang="zh-CN" sz="2800" dirty="0" smtClean="0"/>
              <a:t>log(X</a:t>
            </a:r>
            <a:r>
              <a:rPr kumimoji="1" lang="en-US" altLang="zh-CN" sz="2800" baseline="-25000" dirty="0" smtClean="0"/>
              <a:t>i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>吸收到偏差项</a:t>
            </a:r>
            <a:r>
              <a:rPr kumimoji="1" lang="en-US" altLang="zh-CN" sz="2800" dirty="0" smtClean="0"/>
              <a:t>bi</a:t>
            </a:r>
            <a:r>
              <a:rPr kumimoji="1" lang="zh-CN" altLang="en-US" sz="2800" dirty="0" smtClean="0"/>
              <a:t>中，并添加偏差项</a:t>
            </a:r>
            <a:r>
              <a:rPr kumimoji="1" lang="en-US" altLang="zh-CN" sz="2800" dirty="0" err="1" smtClean="0"/>
              <a:t>bj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代价函数变为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29" y="2204048"/>
            <a:ext cx="3824480" cy="7334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689" y="4230370"/>
            <a:ext cx="4033593" cy="97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然后</a:t>
            </a:r>
            <a:r>
              <a:rPr lang="zh-CN" altLang="en-US" sz="2800" dirty="0"/>
              <a:t>基于出现频率越高的词</a:t>
            </a:r>
            <a:r>
              <a:rPr lang="zh-CN" altLang="en-US" sz="2800" dirty="0" smtClean="0"/>
              <a:t>对权重</a:t>
            </a:r>
            <a:r>
              <a:rPr lang="zh-CN" altLang="en-US" sz="2800" dirty="0"/>
              <a:t>应该越大的原则，在代价函数中添加权</a:t>
            </a:r>
            <a:r>
              <a:rPr lang="zh-CN" altLang="en-US" sz="2800" dirty="0" smtClean="0"/>
              <a:t>重项，代价函数完善：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60" y="3994150"/>
            <a:ext cx="5237798" cy="9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权重函数首先</a:t>
            </a:r>
            <a:r>
              <a:rPr lang="zh-CN" altLang="en-US" sz="2000" dirty="0">
                <a:solidFill>
                  <a:srgbClr val="FF0000"/>
                </a:solidFill>
              </a:rPr>
              <a:t>应该是非减的，其次当词频过高时，权重不应过分增大，作者通过实验确定权重</a:t>
            </a:r>
            <a:r>
              <a:rPr lang="zh-CN" altLang="en-US" sz="2000" dirty="0" smtClean="0">
                <a:solidFill>
                  <a:srgbClr val="FF0000"/>
                </a:solidFill>
              </a:rPr>
              <a:t>函数为</a:t>
            </a:r>
            <a:r>
              <a:rPr lang="zh-CN" altLang="en-US" sz="2000" dirty="0">
                <a:solidFill>
                  <a:srgbClr val="FF0000"/>
                </a:solidFill>
                <a:sym typeface="Wingdings"/>
              </a:rPr>
              <a:t>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3881656"/>
            <a:ext cx="5606634" cy="11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9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FF0000"/>
                </a:solidFill>
              </a:rPr>
              <a:t>模型目标：</a:t>
            </a:r>
            <a:r>
              <a:rPr kumimoji="1" lang="zh-CN" altLang="en-US" sz="2800" dirty="0"/>
              <a:t>进行词的向量化表示，使得向量之间尽可能</a:t>
            </a:r>
            <a:r>
              <a:rPr kumimoji="1" lang="zh-CN" altLang="en-US" sz="2800" dirty="0" smtClean="0"/>
              <a:t>多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                  地</a:t>
            </a:r>
            <a:r>
              <a:rPr kumimoji="1" lang="zh-CN" altLang="en-US" sz="2800" dirty="0"/>
              <a:t>蕴含语义和语法的</a:t>
            </a:r>
            <a:r>
              <a:rPr kumimoji="1" lang="zh-CN" altLang="en-US" sz="2800" dirty="0" smtClean="0"/>
              <a:t>信息</a:t>
            </a: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输       入：</a:t>
            </a:r>
            <a:r>
              <a:rPr kumimoji="1" lang="zh-CN" altLang="en-US" sz="2800" dirty="0" smtClean="0"/>
              <a:t>语料库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输       出：</a:t>
            </a:r>
            <a:r>
              <a:rPr kumimoji="1" lang="zh-CN" altLang="en-US" sz="2800" dirty="0" smtClean="0"/>
              <a:t>词向量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方法</a:t>
            </a:r>
            <a:r>
              <a:rPr kumimoji="1" lang="zh-CN" altLang="en-US" sz="2800" dirty="0">
                <a:solidFill>
                  <a:srgbClr val="FF0000"/>
                </a:solidFill>
              </a:rPr>
              <a:t>概述：</a:t>
            </a:r>
            <a:r>
              <a:rPr kumimoji="1" lang="zh-CN" altLang="en-US" sz="2800" dirty="0"/>
              <a:t>首先基于语料库构建词的共现矩阵，然后</a:t>
            </a:r>
            <a:r>
              <a:rPr kumimoji="1" lang="zh-CN" altLang="en-US" sz="2800" dirty="0" smtClean="0"/>
              <a:t>基于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                  共现矩阵和</a:t>
            </a:r>
            <a:r>
              <a:rPr kumimoji="1" lang="en-US" altLang="zh-CN" sz="2800" dirty="0" smtClean="0"/>
              <a:t>Glove</a:t>
            </a:r>
            <a:r>
              <a:rPr kumimoji="1" lang="zh-CN" altLang="en-US" sz="2800" dirty="0" smtClean="0"/>
              <a:t>模型学习词向量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07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统计共现矩阵：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/>
              <a:t>设共现矩阵为</a:t>
            </a:r>
            <a:r>
              <a:rPr kumimoji="1" lang="en-US" altLang="zh-CN" sz="2800" dirty="0"/>
              <a:t>X</a:t>
            </a:r>
            <a:r>
              <a:rPr kumimoji="1" lang="zh-CN" altLang="en-US" sz="2800" dirty="0"/>
              <a:t>，其元素为</a:t>
            </a:r>
            <a:r>
              <a:rPr kumimoji="1" lang="en-US" altLang="zh-CN" sz="2800" dirty="0" err="1" smtClean="0"/>
              <a:t>X</a:t>
            </a:r>
            <a:r>
              <a:rPr kumimoji="1" lang="en-US" altLang="zh-CN" sz="2800" baseline="-25000" dirty="0" err="1" smtClean="0"/>
              <a:t>ij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X</a:t>
            </a:r>
            <a:r>
              <a:rPr kumimoji="1" lang="en-US" altLang="zh-CN" sz="2800" baseline="-25000" dirty="0" err="1" smtClean="0"/>
              <a:t>ij</a:t>
            </a:r>
            <a:r>
              <a:rPr kumimoji="1" lang="zh-CN" altLang="en-US" sz="2800" dirty="0" smtClean="0"/>
              <a:t>的</a:t>
            </a:r>
            <a:r>
              <a:rPr kumimoji="1" lang="zh-CN" altLang="en-US" sz="2800" dirty="0"/>
              <a:t>意义为：在整个语料库中，单词</a:t>
            </a:r>
            <a:r>
              <a:rPr kumimoji="1" lang="en-US" altLang="zh-CN" sz="2800" dirty="0" err="1"/>
              <a:t>i</a:t>
            </a:r>
            <a:r>
              <a:rPr kumimoji="1" lang="zh-CN" altLang="en-US" sz="2800" dirty="0"/>
              <a:t>和单词</a:t>
            </a:r>
            <a:r>
              <a:rPr kumimoji="1" lang="en-US" altLang="zh-CN" sz="2800" dirty="0"/>
              <a:t>j</a:t>
            </a:r>
            <a:r>
              <a:rPr kumimoji="1" lang="zh-CN" altLang="en-US" sz="2800" dirty="0"/>
              <a:t>共同出现在一个窗口中的次数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1157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使用</a:t>
            </a: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模型训练词向量：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代价函数：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其中：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en-US" altLang="zh-CN" sz="2800" dirty="0" smtClean="0"/>
              <a:t>vi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err="1" smtClean="0"/>
              <a:t>vj</a:t>
            </a:r>
            <a:r>
              <a:rPr kumimoji="1" lang="zh-CN" altLang="en-US" sz="2800" dirty="0" smtClean="0"/>
              <a:t>是单词</a:t>
            </a:r>
            <a:r>
              <a:rPr kumimoji="1" lang="en-US" altLang="zh-CN" sz="2800" dirty="0" err="1" smtClean="0"/>
              <a:t>i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smtClean="0"/>
              <a:t>j</a:t>
            </a:r>
            <a:r>
              <a:rPr kumimoji="1" lang="zh-CN" altLang="en-US" sz="2800" dirty="0" smtClean="0"/>
              <a:t>的词向量，</a:t>
            </a:r>
            <a:r>
              <a:rPr kumimoji="1" lang="en-US" altLang="zh-CN" sz="2800" dirty="0" smtClean="0"/>
              <a:t>bi</a:t>
            </a:r>
            <a:r>
              <a:rPr kumimoji="1" lang="zh-CN" altLang="en-US" sz="2800" dirty="0" smtClean="0"/>
              <a:t>和</a:t>
            </a:r>
            <a:r>
              <a:rPr kumimoji="1" lang="en-US" altLang="zh-CN" sz="2800" dirty="0" err="1" smtClean="0"/>
              <a:t>bj</a:t>
            </a:r>
            <a:r>
              <a:rPr kumimoji="1" lang="zh-CN" altLang="en-US" sz="2800" dirty="0" smtClean="0"/>
              <a:t>是偏差项，</a:t>
            </a:r>
            <a:r>
              <a:rPr kumimoji="1" lang="en-US" altLang="zh-CN" sz="2800" dirty="0" smtClean="0"/>
              <a:t>f</a:t>
            </a:r>
            <a:r>
              <a:rPr kumimoji="1" lang="zh-CN" altLang="en-US" sz="2800" dirty="0" smtClean="0"/>
              <a:t>为权重函数，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en-US" altLang="zh-CN" sz="2800" dirty="0" smtClean="0"/>
              <a:t>N</a:t>
            </a:r>
            <a:r>
              <a:rPr kumimoji="1" lang="zh-CN" altLang="en-US" sz="2800" dirty="0" smtClean="0"/>
              <a:t>是词汇表的大小（共现矩阵维度</a:t>
            </a:r>
            <a:r>
              <a:rPr kumimoji="1" lang="en-US" altLang="zh-CN" sz="2800" dirty="0" smtClean="0"/>
              <a:t>N*N)</a:t>
            </a: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17" y="2214880"/>
            <a:ext cx="6461593" cy="13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共现矩阵单词</a:t>
            </a:r>
            <a:r>
              <a:rPr kumimoji="1" lang="en-US" altLang="zh-CN" sz="2800" dirty="0" err="1" smtClean="0"/>
              <a:t>i</a:t>
            </a:r>
            <a:r>
              <a:rPr kumimoji="1" lang="zh-CN" altLang="en-US" sz="2800" dirty="0" smtClean="0"/>
              <a:t>那一行的和：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单词</a:t>
            </a:r>
            <a:r>
              <a:rPr kumimoji="1" lang="en-US" altLang="zh-CN" sz="2800" dirty="0" smtClean="0"/>
              <a:t>k</a:t>
            </a:r>
            <a:r>
              <a:rPr kumimoji="1" lang="zh-CN" altLang="en-US" sz="2800" dirty="0" smtClean="0"/>
              <a:t>出现在单词</a:t>
            </a:r>
            <a:r>
              <a:rPr kumimoji="1" lang="en-US" altLang="zh-CN" sz="2800" dirty="0" err="1" smtClean="0"/>
              <a:t>i</a:t>
            </a:r>
            <a:r>
              <a:rPr kumimoji="1" lang="zh-CN" altLang="en-US" sz="2800" dirty="0" smtClean="0"/>
              <a:t>上下文中的概率：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79" y="2213103"/>
            <a:ext cx="2598917" cy="1206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337" y="3712070"/>
            <a:ext cx="2023153" cy="7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引出比值：</a:t>
            </a:r>
            <a:endParaRPr kumimoji="1" lang="en-US" altLang="zh-CN" sz="2800" dirty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243" y="2381250"/>
            <a:ext cx="2521527" cy="99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778885"/>
            <a:ext cx="11151903" cy="163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rgbClr val="FF0000"/>
                </a:solidFill>
              </a:rPr>
              <a:t>思想：</a:t>
            </a:r>
            <a:r>
              <a:rPr lang="zh-CN" altLang="en-US" sz="2800" dirty="0"/>
              <a:t>假设我们已经得到了词向量，如果我们用词向量</a:t>
            </a:r>
            <a:r>
              <a:rPr lang="en-US" altLang="zh-CN" sz="2800" dirty="0"/>
              <a:t>v</a:t>
            </a:r>
            <a:r>
              <a:rPr lang="en-US" altLang="zh-CN" sz="2800" baseline="-25000" dirty="0"/>
              <a:t>i 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 </a:t>
            </a:r>
            <a:r>
              <a:rPr lang="zh-CN" altLang="en-US" sz="2800" dirty="0"/>
              <a:t>通过某种函数计算</a:t>
            </a:r>
            <a:r>
              <a:rPr lang="en-US" altLang="zh-CN" sz="2800" dirty="0" err="1"/>
              <a:t>ratio</a:t>
            </a:r>
            <a:r>
              <a:rPr lang="en-US" altLang="zh-CN" sz="2800" baseline="-25000" dirty="0" err="1"/>
              <a:t>i,j,k</a:t>
            </a:r>
            <a:r>
              <a:rPr lang="en-US" altLang="zh-CN" sz="2800" dirty="0"/>
              <a:t> </a:t>
            </a:r>
            <a:r>
              <a:rPr lang="zh-CN" altLang="en-US" sz="2800" dirty="0"/>
              <a:t>，能够同样得到这样的规律的话，就意味着</a:t>
            </a:r>
            <a:r>
              <a:rPr lang="zh-CN" altLang="en-US" sz="2800" dirty="0" smtClean="0"/>
              <a:t>我们的词</a:t>
            </a:r>
            <a:r>
              <a:rPr lang="zh-CN" altLang="en-US" sz="2800" dirty="0"/>
              <a:t>向量与共现矩阵具有很好的一致性，也就说明我们的词向量中蕴含了共现矩阵中所蕴含的</a:t>
            </a:r>
            <a:r>
              <a:rPr lang="zh-CN" altLang="en-US" sz="2800" dirty="0" smtClean="0"/>
              <a:t>信息。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21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假设用词向量</a:t>
            </a:r>
            <a:r>
              <a:rPr kumimoji="1" lang="en-US" altLang="zh-CN" sz="2800" dirty="0" smtClean="0"/>
              <a:t>vi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err="1" smtClean="0"/>
              <a:t>vj</a:t>
            </a:r>
            <a:r>
              <a:rPr kumimoji="1" lang="zh-CN" altLang="en-US" sz="2800" dirty="0" smtClean="0"/>
              <a:t>，</a:t>
            </a:r>
            <a:r>
              <a:rPr kumimoji="1" lang="en-US" altLang="zh-CN" sz="2800" dirty="0" err="1" smtClean="0"/>
              <a:t>vk</a:t>
            </a:r>
            <a:r>
              <a:rPr kumimoji="1" lang="zh-CN" altLang="en-US" sz="2800" dirty="0" smtClean="0"/>
              <a:t>计算出</a:t>
            </a:r>
            <a:r>
              <a:rPr lang="en-US" altLang="zh-CN" sz="2800" dirty="0" err="1" smtClean="0"/>
              <a:t>ratio</a:t>
            </a:r>
            <a:r>
              <a:rPr lang="en-US" altLang="zh-CN" sz="2800" baseline="-25000" dirty="0" err="1" smtClean="0"/>
              <a:t>i,j,k</a:t>
            </a:r>
            <a:r>
              <a:rPr lang="zh-CN" altLang="en-US" sz="2800" dirty="0" smtClean="0"/>
              <a:t>的函数为</a:t>
            </a:r>
            <a:r>
              <a:rPr lang="en-US" altLang="zh-CN" sz="2800" dirty="0" smtClean="0"/>
              <a:t>g(</a:t>
            </a:r>
            <a:r>
              <a:rPr lang="en-US" altLang="zh-CN" sz="2800" dirty="0" err="1" smtClean="0"/>
              <a:t>vi,vj,vk</a:t>
            </a:r>
            <a:r>
              <a:rPr lang="en-US" altLang="zh-CN" sz="2800" dirty="0" smtClean="0"/>
              <a:t>) 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则有：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 smtClean="0"/>
              <a:t>即                          两者应该尽可能的接近</a:t>
            </a: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39" y="3114040"/>
            <a:ext cx="3941385" cy="966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39" y="4354830"/>
            <a:ext cx="2332853" cy="85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4480" y="1154430"/>
            <a:ext cx="92125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smtClean="0">
                <a:solidFill>
                  <a:srgbClr val="FF0000"/>
                </a:solidFill>
              </a:rPr>
              <a:t>Glove</a:t>
            </a:r>
            <a:r>
              <a:rPr kumimoji="1" lang="zh-CN" altLang="en-US" sz="2800" dirty="0" smtClean="0">
                <a:solidFill>
                  <a:srgbClr val="FF0000"/>
                </a:solidFill>
              </a:rPr>
              <a:t>模型是如何得到的？</a:t>
            </a: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很容易想到用二者的差方来作为代价函数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</a:rPr>
              <a:t>但是</a:t>
            </a:r>
            <a:r>
              <a:rPr lang="zh-CN" altLang="en-US" sz="2000" dirty="0">
                <a:solidFill>
                  <a:srgbClr val="FF0000"/>
                </a:solidFill>
              </a:rPr>
              <a:t>仔细一看，模型中包含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个单词，这就意味着要在</a:t>
            </a:r>
            <a:r>
              <a:rPr lang="en-US" altLang="zh-CN" sz="2000" dirty="0">
                <a:solidFill>
                  <a:srgbClr val="FF0000"/>
                </a:solidFill>
              </a:rPr>
              <a:t>N∗N∗N </a:t>
            </a:r>
            <a:r>
              <a:rPr lang="zh-CN" altLang="en-US" sz="2000" dirty="0">
                <a:solidFill>
                  <a:srgbClr val="FF0000"/>
                </a:solidFill>
              </a:rPr>
              <a:t>的复杂度上进行计算，太复杂了，最好能再简单点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  <a:p>
            <a:pPr>
              <a:lnSpc>
                <a:spcPct val="150000"/>
              </a:lnSpc>
            </a:pPr>
            <a:endParaRPr kumimoji="1" lang="en-US" altLang="zh-CN" sz="2800" dirty="0" smtClean="0"/>
          </a:p>
          <a:p>
            <a:pPr>
              <a:lnSpc>
                <a:spcPct val="150000"/>
              </a:lnSpc>
            </a:pPr>
            <a:endParaRPr kumimoji="1"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85" y="3410770"/>
            <a:ext cx="3827184" cy="10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5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675</Words>
  <Application>Microsoft Macintosh PowerPoint</Application>
  <PresentationFormat>宽屏</PresentationFormat>
  <Paragraphs>104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DengXian</vt:lpstr>
      <vt:lpstr>DengXian Light</vt:lpstr>
      <vt:lpstr>Wingdings</vt:lpstr>
      <vt:lpstr>Arial</vt:lpstr>
      <vt:lpstr>Office 主题</vt:lpstr>
      <vt:lpstr>GloVe: Global Vectors for Word Representation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GloVe: Global Vectors for Word Representation</dc:title>
  <dc:creator>three wang</dc:creator>
  <cp:lastModifiedBy>three wang</cp:lastModifiedBy>
  <cp:revision>27</cp:revision>
  <dcterms:created xsi:type="dcterms:W3CDTF">2018-09-23T11:35:05Z</dcterms:created>
  <dcterms:modified xsi:type="dcterms:W3CDTF">2018-09-24T12:14:54Z</dcterms:modified>
</cp:coreProperties>
</file>