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Override5.xml" ContentType="application/vnd.openxmlformats-officedocument.themeOverr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heme/themeOverride9.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Override7.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theme/themeOverride4.xml" ContentType="application/vnd.openxmlformats-officedocument.themeOverr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256" r:id="rId2"/>
    <p:sldId id="656" r:id="rId3"/>
    <p:sldId id="655" r:id="rId4"/>
    <p:sldId id="654" r:id="rId5"/>
    <p:sldId id="723" r:id="rId6"/>
    <p:sldId id="722" r:id="rId7"/>
    <p:sldId id="545" r:id="rId8"/>
    <p:sldId id="595" r:id="rId9"/>
    <p:sldId id="601" r:id="rId10"/>
    <p:sldId id="597" r:id="rId11"/>
    <p:sldId id="681" r:id="rId12"/>
    <p:sldId id="649" r:id="rId13"/>
    <p:sldId id="599" r:id="rId14"/>
    <p:sldId id="603" r:id="rId15"/>
    <p:sldId id="604" r:id="rId16"/>
    <p:sldId id="605" r:id="rId17"/>
    <p:sldId id="659" r:id="rId18"/>
    <p:sldId id="660" r:id="rId19"/>
    <p:sldId id="679" r:id="rId20"/>
    <p:sldId id="661" r:id="rId21"/>
    <p:sldId id="662" r:id="rId22"/>
    <p:sldId id="682" r:id="rId23"/>
    <p:sldId id="663" r:id="rId24"/>
    <p:sldId id="664" r:id="rId25"/>
    <p:sldId id="607" r:id="rId26"/>
    <p:sldId id="611" r:id="rId27"/>
    <p:sldId id="609" r:id="rId28"/>
    <p:sldId id="612" r:id="rId29"/>
    <p:sldId id="613" r:id="rId30"/>
    <p:sldId id="610" r:id="rId31"/>
    <p:sldId id="619" r:id="rId32"/>
    <p:sldId id="557" r:id="rId33"/>
    <p:sldId id="665" r:id="rId34"/>
    <p:sldId id="677" r:id="rId35"/>
    <p:sldId id="666" r:id="rId36"/>
    <p:sldId id="636" r:id="rId37"/>
    <p:sldId id="648" r:id="rId38"/>
    <p:sldId id="620" r:id="rId39"/>
    <p:sldId id="622" r:id="rId40"/>
    <p:sldId id="623" r:id="rId41"/>
    <p:sldId id="670" r:id="rId42"/>
    <p:sldId id="667" r:id="rId43"/>
    <p:sldId id="668" r:id="rId44"/>
    <p:sldId id="724" r:id="rId45"/>
    <p:sldId id="672" r:id="rId46"/>
    <p:sldId id="627" r:id="rId47"/>
    <p:sldId id="628" r:id="rId48"/>
    <p:sldId id="629" r:id="rId49"/>
    <p:sldId id="673" r:id="rId50"/>
    <p:sldId id="630" r:id="rId51"/>
    <p:sldId id="631" r:id="rId52"/>
    <p:sldId id="680" r:id="rId53"/>
    <p:sldId id="675" r:id="rId54"/>
    <p:sldId id="632" r:id="rId55"/>
    <p:sldId id="726" r:id="rId56"/>
    <p:sldId id="725" r:id="rId57"/>
    <p:sldId id="710" r:id="rId58"/>
    <p:sldId id="711" r:id="rId59"/>
    <p:sldId id="712" r:id="rId60"/>
    <p:sldId id="713" r:id="rId61"/>
    <p:sldId id="714" r:id="rId62"/>
    <p:sldId id="720" r:id="rId63"/>
    <p:sldId id="721" r:id="rId64"/>
  </p:sldIdLst>
  <p:sldSz cx="9144000" cy="6858000" type="screen4x3"/>
  <p:notesSz cx="6797675" cy="9928225"/>
  <p:defaultTextStyle>
    <a:defPPr>
      <a:defRPr lang="zh-CN"/>
    </a:defPPr>
    <a:lvl1pPr algn="l" rtl="0" eaLnBrk="0" fontAlgn="base" hangingPunct="0">
      <a:spcBef>
        <a:spcPct val="0"/>
      </a:spcBef>
      <a:spcAft>
        <a:spcPct val="0"/>
      </a:spcAft>
      <a:defRPr b="1" i="1" kern="1200">
        <a:solidFill>
          <a:schemeClr val="tx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D18C6"/>
    <a:srgbClr val="EBF1DE"/>
    <a:srgbClr val="C6D9F1"/>
    <a:srgbClr val="77933C"/>
    <a:srgbClr val="4F81BD"/>
    <a:srgbClr val="74BDDE"/>
    <a:srgbClr val="DEDEDE"/>
    <a:srgbClr val="0033CC"/>
    <a:srgbClr val="009999"/>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8210" autoAdjust="0"/>
    <p:restoredTop sz="82964" autoAdjust="0"/>
  </p:normalViewPr>
  <p:slideViewPr>
    <p:cSldViewPr>
      <p:cViewPr varScale="1">
        <p:scale>
          <a:sx n="97" d="100"/>
          <a:sy n="97" d="100"/>
        </p:scale>
        <p:origin x="-108" y="-36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3090"/>
    </p:cViewPr>
  </p:sorterViewPr>
  <p:notesViewPr>
    <p:cSldViewPr>
      <p:cViewPr varScale="1">
        <p:scale>
          <a:sx n="55" d="100"/>
          <a:sy n="55" d="100"/>
        </p:scale>
        <p:origin x="2628" y="84"/>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824" tIns="45912" rIns="91824" bIns="45912" numCol="1" anchor="t" anchorCtr="0" compatLnSpc="1">
            <a:prstTxWarp prst="textNoShape">
              <a:avLst/>
            </a:prstTxWarp>
          </a:bodyPr>
          <a:lstStyle>
            <a:lvl1pPr algn="l" eaLnBrk="0" latinLnBrk="0" hangingPunct="0">
              <a:defRPr kumimoji="0" sz="1200" i="0">
                <a:solidFill>
                  <a:schemeClr val="tx1"/>
                </a:solidFill>
                <a:latin typeface="Arial" charset="0"/>
                <a:ea typeface="宋体" pitchFamily="2" charset="-122"/>
                <a:cs typeface="+mn-cs"/>
              </a:defRPr>
            </a:lvl1pPr>
          </a:lstStyle>
          <a:p>
            <a:pPr>
              <a:defRPr/>
            </a:pPr>
            <a:endParaRPr lang="zh-CN" altLang="en-US"/>
          </a:p>
        </p:txBody>
      </p:sp>
      <p:sp>
        <p:nvSpPr>
          <p:cNvPr id="4710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824" tIns="45912" rIns="91824" bIns="45912" numCol="1" anchor="t" anchorCtr="0" compatLnSpc="1">
            <a:prstTxWarp prst="textNoShape">
              <a:avLst/>
            </a:prstTxWarp>
          </a:bodyPr>
          <a:lstStyle>
            <a:lvl1pPr algn="r" eaLnBrk="0" latinLnBrk="0" hangingPunct="0">
              <a:defRPr kumimoji="0" sz="1200" i="0">
                <a:solidFill>
                  <a:schemeClr val="tx1"/>
                </a:solidFill>
                <a:latin typeface="Arial" charset="0"/>
                <a:ea typeface="宋体" pitchFamily="2" charset="-122"/>
                <a:cs typeface="+mn-cs"/>
              </a:defRPr>
            </a:lvl1pPr>
          </a:lstStyle>
          <a:p>
            <a:pPr>
              <a:defRPr/>
            </a:pPr>
            <a:fld id="{F3F49D9C-4217-4ABC-B9D7-6C575F409EE7}" type="datetimeFigureOut">
              <a:rPr lang="zh-CN" altLang="en-US"/>
              <a:pPr>
                <a:defRPr/>
              </a:pPr>
              <a:t>2017-9-15</a:t>
            </a:fld>
            <a:endParaRPr lang="en-US" altLang="zh-CN" dirty="0"/>
          </a:p>
        </p:txBody>
      </p:sp>
      <p:sp>
        <p:nvSpPr>
          <p:cNvPr id="47108"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824" tIns="45912" rIns="91824" bIns="45912" numCol="1" anchor="b" anchorCtr="0" compatLnSpc="1">
            <a:prstTxWarp prst="textNoShape">
              <a:avLst/>
            </a:prstTxWarp>
          </a:bodyPr>
          <a:lstStyle>
            <a:lvl1pPr algn="l" eaLnBrk="0" latinLnBrk="0" hangingPunct="0">
              <a:defRPr kumimoji="0" sz="1200" i="0">
                <a:solidFill>
                  <a:schemeClr val="tx1"/>
                </a:solidFill>
                <a:latin typeface="Arial" charset="0"/>
                <a:ea typeface="宋体" pitchFamily="2" charset="-122"/>
                <a:cs typeface="+mn-cs"/>
              </a:defRPr>
            </a:lvl1pPr>
          </a:lstStyle>
          <a:p>
            <a:pPr>
              <a:defRPr/>
            </a:pPr>
            <a:endParaRPr lang="en-US" altLang="zh-CN"/>
          </a:p>
        </p:txBody>
      </p:sp>
      <p:sp>
        <p:nvSpPr>
          <p:cNvPr id="47109"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824" tIns="45912" rIns="91824" bIns="45912" numCol="1" anchor="b" anchorCtr="0" compatLnSpc="1">
            <a:prstTxWarp prst="textNoShape">
              <a:avLst/>
            </a:prstTxWarp>
          </a:bodyPr>
          <a:lstStyle>
            <a:lvl1pPr algn="r" eaLnBrk="0" latinLnBrk="0" hangingPunct="0">
              <a:defRPr kumimoji="0" sz="1200" i="0">
                <a:solidFill>
                  <a:schemeClr val="tx1"/>
                </a:solidFill>
                <a:latin typeface="Arial" charset="0"/>
                <a:ea typeface="宋体" pitchFamily="2" charset="-122"/>
                <a:cs typeface="+mn-cs"/>
              </a:defRPr>
            </a:lvl1pPr>
          </a:lstStyle>
          <a:p>
            <a:pPr>
              <a:defRPr/>
            </a:pPr>
            <a:fld id="{AEDE2CD5-41B6-47A7-9410-DF8F6B6D96A9}" type="slidenum">
              <a:rPr lang="zh-CN" altLang="en-US"/>
              <a:pPr>
                <a:defRPr/>
              </a:pPr>
              <a:t>‹#›</a:t>
            </a:fld>
            <a:endParaRPr lang="en-US" altLang="zh-CN" dirty="0"/>
          </a:p>
        </p:txBody>
      </p:sp>
    </p:spTree>
    <p:extLst>
      <p:ext uri="{BB962C8B-B14F-4D97-AF65-F5344CB8AC3E}">
        <p14:creationId xmlns:p14="http://schemas.microsoft.com/office/powerpoint/2010/main" xmlns="" val="2955402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824" tIns="45912" rIns="91824" bIns="45912" rtlCol="0"/>
          <a:lstStyle>
            <a:lvl1pPr algn="l" eaLnBrk="1" latinLnBrk="0" hangingPunct="1">
              <a:defRPr kumimoji="0" sz="1200" i="0">
                <a:solidFill>
                  <a:schemeClr val="tx1"/>
                </a:solidFill>
                <a:latin typeface="Arial"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824" tIns="45912" rIns="91824" bIns="45912" rtlCol="0"/>
          <a:lstStyle>
            <a:lvl1pPr algn="r" eaLnBrk="1" latinLnBrk="0" hangingPunct="1">
              <a:defRPr kumimoji="0" sz="1200" i="0">
                <a:solidFill>
                  <a:schemeClr val="tx1"/>
                </a:solidFill>
                <a:latin typeface="Arial" charset="0"/>
                <a:ea typeface="宋体" pitchFamily="2" charset="-122"/>
                <a:cs typeface="+mn-cs"/>
              </a:defRPr>
            </a:lvl1pPr>
          </a:lstStyle>
          <a:p>
            <a:pPr>
              <a:defRPr/>
            </a:pPr>
            <a:fld id="{8F4411C2-CD2F-4B76-AECA-1F27FBAC4286}" type="datetimeFigureOut">
              <a:rPr lang="zh-CN" altLang="en-US"/>
              <a:pPr>
                <a:defRPr/>
              </a:pPr>
              <a:t>2017-9-15</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824" tIns="45912" rIns="91824" bIns="45912" rtlCol="0" anchor="ctr"/>
          <a:lstStyle/>
          <a:p>
            <a:pPr lvl="0"/>
            <a:endParaRPr lang="zh-CN" altLang="en-US" noProof="0"/>
          </a:p>
        </p:txBody>
      </p:sp>
      <p:sp>
        <p:nvSpPr>
          <p:cNvPr id="5" name="备注占位符 4"/>
          <p:cNvSpPr>
            <a:spLocks noGrp="1"/>
          </p:cNvSpPr>
          <p:nvPr>
            <p:ph type="body" sz="quarter" idx="3"/>
          </p:nvPr>
        </p:nvSpPr>
        <p:spPr>
          <a:xfrm>
            <a:off x="679450" y="4714875"/>
            <a:ext cx="5438775" cy="4468813"/>
          </a:xfrm>
          <a:prstGeom prst="rect">
            <a:avLst/>
          </a:prstGeom>
        </p:spPr>
        <p:txBody>
          <a:bodyPr vert="horz" lIns="91824" tIns="45912" rIns="91824" bIns="45912"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824" tIns="45912" rIns="91824" bIns="45912" rtlCol="0" anchor="b"/>
          <a:lstStyle>
            <a:lvl1pPr algn="l" eaLnBrk="1" latinLnBrk="0" hangingPunct="1">
              <a:defRPr kumimoji="0" sz="1200" i="0">
                <a:solidFill>
                  <a:schemeClr val="tx1"/>
                </a:solidFill>
                <a:latin typeface="Arial"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lIns="91824" tIns="45912" rIns="91824" bIns="45912" rtlCol="0" anchor="b"/>
          <a:lstStyle>
            <a:lvl1pPr algn="r" eaLnBrk="1" latinLnBrk="0" hangingPunct="1">
              <a:defRPr kumimoji="0" sz="1200" i="0">
                <a:solidFill>
                  <a:schemeClr val="tx1"/>
                </a:solidFill>
                <a:latin typeface="Arial" charset="0"/>
                <a:ea typeface="宋体" pitchFamily="2" charset="-122"/>
                <a:cs typeface="+mn-cs"/>
              </a:defRPr>
            </a:lvl1pPr>
          </a:lstStyle>
          <a:p>
            <a:pPr>
              <a:defRPr/>
            </a:pPr>
            <a:fld id="{D4302D4F-F0CB-4C12-B0CA-D35CCB356069}" type="slidenum">
              <a:rPr lang="zh-CN" altLang="en-US"/>
              <a:pPr>
                <a:defRPr/>
              </a:pPr>
              <a:t>‹#›</a:t>
            </a:fld>
            <a:endParaRPr lang="zh-CN" altLang="en-US"/>
          </a:p>
        </p:txBody>
      </p:sp>
    </p:spTree>
    <p:extLst>
      <p:ext uri="{BB962C8B-B14F-4D97-AF65-F5344CB8AC3E}">
        <p14:creationId xmlns:p14="http://schemas.microsoft.com/office/powerpoint/2010/main" xmlns="" val="1277206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sz="2280" dirty="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8E6D2358-72BE-4267-8243-27DA3E14F6DE}" type="slidenum">
              <a:rPr lang="zh-CN" altLang="en-US" i="0" smtClean="0">
                <a:solidFill>
                  <a:schemeClr val="tx1"/>
                </a:solidFill>
                <a:latin typeface="Arial" panose="020B0604020202020204" pitchFamily="34" charset="0"/>
              </a:rPr>
              <a:pPr/>
              <a:t>1</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17612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idx="4294967295"/>
          </p:nvPr>
        </p:nvSpPr>
        <p:spPr bwMode="auto">
          <a:xfrm>
            <a:off x="-3173413" y="0"/>
            <a:ext cx="6988176" cy="5241925"/>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43011" name="备注占位符 2"/>
          <p:cNvSpPr>
            <a:spLocks noGrp="1" noRot="1" noChangeAspect="1" noChangeArrowheads="1"/>
          </p:cNvSpPr>
          <p:nvPr>
            <p:ph type="body" idx="1"/>
          </p:nvPr>
        </p:nvSpPr>
        <p:spPr bwMode="auto">
          <a:xfrm>
            <a:off x="708025" y="0"/>
            <a:ext cx="0" cy="56451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405428677"/>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F6870A7B-C979-4546-BE2C-B8259C189A99}" type="slidenum">
              <a:rPr lang="zh-CN" altLang="en-US" i="0" smtClean="0">
                <a:solidFill>
                  <a:schemeClr val="tx1"/>
                </a:solidFill>
                <a:latin typeface="Arial" panose="020B0604020202020204" pitchFamily="34" charset="0"/>
              </a:rPr>
              <a:pPr/>
              <a:t>12</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348964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idx="4294967295"/>
          </p:nvPr>
        </p:nvSpPr>
        <p:spPr bwMode="auto">
          <a:xfrm>
            <a:off x="2147483647" y="0"/>
            <a:ext cx="0" cy="874321975"/>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45059" name="备注占位符 2"/>
          <p:cNvSpPr>
            <a:spLocks noGrp="1" noRot="1" noChangeAspect="1" noChangeArrowheads="1"/>
          </p:cNvSpPr>
          <p:nvPr>
            <p:ph type="body" idx="1"/>
          </p:nvPr>
        </p:nvSpPr>
        <p:spPr bwMode="auto">
          <a:xfrm>
            <a:off x="457200" y="1600200"/>
            <a:ext cx="4038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850158378"/>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ChangeArrowheads="1" noTextEdit="1"/>
          </p:cNvSpPr>
          <p:nvPr>
            <p:ph type="sldImg" idx="4294967295"/>
          </p:nvPr>
        </p:nvSpPr>
        <p:spPr bwMode="auto">
          <a:xfrm>
            <a:off x="-3382963" y="0"/>
            <a:ext cx="7380288" cy="5537200"/>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49155" name="备注占位符 2"/>
          <p:cNvSpPr>
            <a:spLocks noGrp="1" noRot="1" noChangeAspect="1" noChangeArrowheads="1"/>
          </p:cNvSpPr>
          <p:nvPr>
            <p:ph type="body" idx="1"/>
          </p:nvPr>
        </p:nvSpPr>
        <p:spPr bwMode="auto">
          <a:xfrm>
            <a:off x="457200" y="1600200"/>
            <a:ext cx="8229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661248423"/>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idx="4294967295"/>
          </p:nvPr>
        </p:nvSpPr>
        <p:spPr bwMode="auto">
          <a:xfrm>
            <a:off x="-3527425" y="0"/>
            <a:ext cx="7524750" cy="5645150"/>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51203" name="备注占位符 2"/>
          <p:cNvSpPr>
            <a:spLocks noGrp="1" noRot="1" noChangeAspect="1" noChangeArrowheads="1"/>
          </p:cNvSpPr>
          <p:nvPr>
            <p:ph type="body" idx="1"/>
          </p:nvPr>
        </p:nvSpPr>
        <p:spPr bwMode="auto">
          <a:xfrm>
            <a:off x="457200" y="1600200"/>
            <a:ext cx="8229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xmlns="" val="278464927"/>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idx="4294967295"/>
          </p:nvPr>
        </p:nvSpPr>
        <p:spPr bwMode="auto">
          <a:xfrm>
            <a:off x="2147483647" y="83345338"/>
            <a:ext cx="6350" cy="4762"/>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53251" name="备注占位符 2"/>
          <p:cNvSpPr>
            <a:spLocks noGrp="1" noRot="1" noChangeAspect="1" noChangeArrowheads="1"/>
          </p:cNvSpPr>
          <p:nvPr>
            <p:ph type="body" idx="1"/>
          </p:nvPr>
        </p:nvSpPr>
        <p:spPr bwMode="auto">
          <a:xfrm>
            <a:off x="457200" y="1600200"/>
            <a:ext cx="8229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648652817"/>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D0F74A2D-36E7-4F21-B07B-A8AE487C6A2E}" type="slidenum">
              <a:rPr lang="zh-CN" altLang="en-US" i="0" smtClean="0">
                <a:solidFill>
                  <a:schemeClr val="tx1"/>
                </a:solidFill>
                <a:latin typeface="Arial" panose="020B0604020202020204" pitchFamily="34" charset="0"/>
              </a:rPr>
              <a:pPr/>
              <a:t>17</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3046784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9AF1C3E3-4659-4872-8F82-DF549F1BCA47}" type="slidenum">
              <a:rPr lang="zh-CN" altLang="en-US" i="0" smtClean="0">
                <a:solidFill>
                  <a:schemeClr val="tx1"/>
                </a:solidFill>
                <a:latin typeface="Arial" panose="020B0604020202020204" pitchFamily="34" charset="0"/>
              </a:rPr>
              <a:pPr/>
              <a:t>18</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357892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3B562091-B7BE-4A07-A98E-C64B4691001F}" type="slidenum">
              <a:rPr lang="zh-CN" altLang="en-US" i="0" smtClean="0">
                <a:solidFill>
                  <a:schemeClr val="tx1"/>
                </a:solidFill>
                <a:latin typeface="Arial" panose="020B0604020202020204" pitchFamily="34" charset="0"/>
              </a:rPr>
              <a:pPr/>
              <a:t>19</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3411943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3B562091-B7BE-4A07-A98E-C64B4691001F}" type="slidenum">
              <a:rPr lang="zh-CN" altLang="en-US" i="0" smtClean="0">
                <a:solidFill>
                  <a:schemeClr val="tx1"/>
                </a:solidFill>
                <a:latin typeface="Arial" panose="020B0604020202020204" pitchFamily="34" charset="0"/>
              </a:rPr>
              <a:pPr/>
              <a:t>20</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341194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E9F499A-9C8D-4D5F-B60B-148FA62986B7}" type="slidenum">
              <a:rPr lang="zh-CN" altLang="en-US" smtClean="0"/>
              <a:pPr>
                <a:defRPr/>
              </a:pPr>
              <a:t>2</a:t>
            </a:fld>
            <a:endParaRPr lang="zh-CN" altLang="en-US"/>
          </a:p>
        </p:txBody>
      </p:sp>
    </p:spTree>
    <p:extLst>
      <p:ext uri="{BB962C8B-B14F-4D97-AF65-F5344CB8AC3E}">
        <p14:creationId xmlns:p14="http://schemas.microsoft.com/office/powerpoint/2010/main" xmlns="" val="2809696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8AD30751-BB26-46F6-9FAA-B9CC654A128A}" type="slidenum">
              <a:rPr lang="zh-CN" altLang="en-US" i="0" smtClean="0">
                <a:solidFill>
                  <a:schemeClr val="tx1"/>
                </a:solidFill>
                <a:latin typeface="Arial" panose="020B0604020202020204" pitchFamily="34" charset="0"/>
              </a:rPr>
              <a:pPr/>
              <a:t>21</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143381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8AD30751-BB26-46F6-9FAA-B9CC654A128A}" type="slidenum">
              <a:rPr lang="zh-CN" altLang="en-US" i="0" smtClean="0">
                <a:solidFill>
                  <a:schemeClr val="tx1"/>
                </a:solidFill>
                <a:latin typeface="Arial" panose="020B0604020202020204" pitchFamily="34" charset="0"/>
              </a:rPr>
              <a:pPr/>
              <a:t>22</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1433814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8AD30751-BB26-46F6-9FAA-B9CC654A128A}" type="slidenum">
              <a:rPr lang="zh-CN" altLang="en-US" i="0" smtClean="0">
                <a:solidFill>
                  <a:schemeClr val="tx1"/>
                </a:solidFill>
                <a:latin typeface="Arial" panose="020B0604020202020204" pitchFamily="34" charset="0"/>
              </a:rPr>
              <a:pPr/>
              <a:t>23</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1433814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8AD30751-BB26-46F6-9FAA-B9CC654A128A}" type="slidenum">
              <a:rPr lang="zh-CN" altLang="en-US" i="0" smtClean="0">
                <a:solidFill>
                  <a:schemeClr val="tx1"/>
                </a:solidFill>
                <a:latin typeface="Arial" panose="020B0604020202020204" pitchFamily="34" charset="0"/>
              </a:rPr>
              <a:pPr/>
              <a:t>24</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1433814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bwMode="auto">
          <a:xfrm>
            <a:off x="-3084513" y="0"/>
            <a:ext cx="6819901" cy="5114925"/>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57347" name="备注占位符 2"/>
          <p:cNvSpPr>
            <a:spLocks noGrp="1" noRot="1" noChangeAspect="1" noChangeArrowheads="1"/>
          </p:cNvSpPr>
          <p:nvPr>
            <p:ph type="body" idx="1"/>
          </p:nvPr>
        </p:nvSpPr>
        <p:spPr bwMode="auto">
          <a:xfrm>
            <a:off x="457200" y="1600200"/>
            <a:ext cx="8229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xmlns="" val="1606692355"/>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bwMode="auto">
          <a:xfrm>
            <a:off x="-3084513" y="0"/>
            <a:ext cx="6819901" cy="5114925"/>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59395" name="备注占位符 2"/>
          <p:cNvSpPr>
            <a:spLocks noGrp="1" noRot="1" noChangeAspect="1" noChangeArrowheads="1"/>
          </p:cNvSpPr>
          <p:nvPr>
            <p:ph type="body" idx="1"/>
          </p:nvPr>
        </p:nvSpPr>
        <p:spPr bwMode="auto">
          <a:xfrm>
            <a:off x="457200" y="1600200"/>
            <a:ext cx="8229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3423269172"/>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bwMode="auto">
          <a:xfrm>
            <a:off x="-1781175" y="0"/>
            <a:ext cx="3943350" cy="2959100"/>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63491" name="备注占位符 2"/>
          <p:cNvSpPr>
            <a:spLocks noGrp="1" noRot="1" noChangeAspect="1" noChangeArrowheads="1"/>
          </p:cNvSpPr>
          <p:nvPr>
            <p:ph type="body" idx="1"/>
          </p:nvPr>
        </p:nvSpPr>
        <p:spPr bwMode="auto">
          <a:xfrm>
            <a:off x="457200" y="1600200"/>
            <a:ext cx="8229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017823429"/>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bwMode="auto">
          <a:xfrm>
            <a:off x="-1781175" y="0"/>
            <a:ext cx="3943350" cy="2959100"/>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65539" name="备注占位符 2"/>
          <p:cNvSpPr>
            <a:spLocks noGrp="1" noRot="1" noChangeAspect="1" noChangeArrowheads="1"/>
          </p:cNvSpPr>
          <p:nvPr>
            <p:ph type="body" idx="1"/>
          </p:nvPr>
        </p:nvSpPr>
        <p:spPr bwMode="auto">
          <a:xfrm>
            <a:off x="457200" y="1600200"/>
            <a:ext cx="8229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29577314"/>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idx="4294967295"/>
          </p:nvPr>
        </p:nvSpPr>
        <p:spPr bwMode="auto">
          <a:xfrm>
            <a:off x="-1781175" y="0"/>
            <a:ext cx="3943350" cy="2959100"/>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67587" name="备注占位符 2"/>
          <p:cNvSpPr>
            <a:spLocks noGrp="1" noRot="1" noChangeAspect="1" noChangeArrowheads="1"/>
          </p:cNvSpPr>
          <p:nvPr>
            <p:ph type="body" idx="1"/>
          </p:nvPr>
        </p:nvSpPr>
        <p:spPr bwMode="auto">
          <a:xfrm>
            <a:off x="457200" y="1600200"/>
            <a:ext cx="8229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322799365"/>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9634" name="幻灯片图像占位符 1"/>
          <p:cNvSpPr>
            <a:spLocks noGrp="1" noRot="1" noChangeAspect="1" noChangeArrowheads="1" noTextEdit="1"/>
          </p:cNvSpPr>
          <p:nvPr>
            <p:ph type="sldImg" idx="4294967295"/>
          </p:nvPr>
        </p:nvSpPr>
        <p:spPr bwMode="auto">
          <a:xfrm>
            <a:off x="-1982788" y="0"/>
            <a:ext cx="7924801" cy="5943600"/>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69635" name="备注占位符 2"/>
          <p:cNvSpPr>
            <a:spLocks noGrp="1" noRot="1" noChangeAspect="1" noChangeArrowheads="1"/>
          </p:cNvSpPr>
          <p:nvPr>
            <p:ph type="body" idx="1"/>
          </p:nvPr>
        </p:nvSpPr>
        <p:spPr bwMode="auto">
          <a:xfrm>
            <a:off x="457200" y="1600200"/>
            <a:ext cx="822960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xmlns="" val="191972154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4302D4F-F0CB-4C12-B0CA-D35CCB356069}" type="slidenum">
              <a:rPr lang="zh-CN" altLang="en-US" smtClean="0"/>
              <a:pPr>
                <a:defRPr/>
              </a:pPr>
              <a:t>3</a:t>
            </a:fld>
            <a:endParaRPr lang="zh-CN" altLang="en-US"/>
          </a:p>
        </p:txBody>
      </p:sp>
    </p:spTree>
    <p:extLst>
      <p:ext uri="{BB962C8B-B14F-4D97-AF65-F5344CB8AC3E}">
        <p14:creationId xmlns:p14="http://schemas.microsoft.com/office/powerpoint/2010/main" xmlns="" val="3180528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003D026-AC0B-4268-890B-AE889D46FA06}" type="slidenum">
              <a:rPr lang="zh-CN" altLang="en-US" i="0" smtClean="0">
                <a:solidFill>
                  <a:schemeClr val="tx1"/>
                </a:solidFill>
                <a:latin typeface="Arial" panose="020B0604020202020204" pitchFamily="34" charset="0"/>
              </a:rPr>
              <a:pPr/>
              <a:t>31</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4035619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01A6ED0A-BFCF-4408-83BC-04763C408D6C}" type="slidenum">
              <a:rPr lang="zh-CN" altLang="en-US" i="0" smtClean="0">
                <a:solidFill>
                  <a:schemeClr val="tx1"/>
                </a:solidFill>
                <a:latin typeface="Arial" panose="020B0604020202020204" pitchFamily="34" charset="0"/>
              </a:rPr>
              <a:pPr/>
              <a:t>32</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1127234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003D026-AC0B-4268-890B-AE889D46FA06}" type="slidenum">
              <a:rPr lang="zh-CN" altLang="en-US" i="0" smtClean="0">
                <a:solidFill>
                  <a:schemeClr val="tx1"/>
                </a:solidFill>
                <a:latin typeface="Arial" panose="020B0604020202020204" pitchFamily="34" charset="0"/>
              </a:rPr>
              <a:pPr/>
              <a:t>33</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4035619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003D026-AC0B-4268-890B-AE889D46FA06}" type="slidenum">
              <a:rPr lang="zh-CN" altLang="en-US" i="0" smtClean="0">
                <a:solidFill>
                  <a:schemeClr val="tx1"/>
                </a:solidFill>
                <a:latin typeface="Arial" panose="020B0604020202020204" pitchFamily="34" charset="0"/>
              </a:rPr>
              <a:pPr/>
              <a:t>34</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2546612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dirty="0"/>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003D026-AC0B-4268-890B-AE889D46FA06}" type="slidenum">
              <a:rPr lang="zh-CN" altLang="en-US" i="0" smtClean="0">
                <a:solidFill>
                  <a:schemeClr val="tx1"/>
                </a:solidFill>
                <a:latin typeface="Arial" panose="020B0604020202020204" pitchFamily="34" charset="0"/>
              </a:rPr>
              <a:pPr/>
              <a:t>35</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4035619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F5D072EB-3805-4833-86AD-7C74692AFDD8}" type="slidenum">
              <a:rPr lang="zh-CN" altLang="en-US" i="0" smtClean="0">
                <a:solidFill>
                  <a:schemeClr val="tx1"/>
                </a:solidFill>
                <a:latin typeface="Arial" panose="020B0604020202020204" pitchFamily="34" charset="0"/>
              </a:rPr>
              <a:pPr/>
              <a:t>36</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417058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5D229C6A-EF49-482E-BCA3-338F527987C3}" type="slidenum">
              <a:rPr lang="zh-CN" altLang="en-US" i="0" smtClean="0">
                <a:solidFill>
                  <a:prstClr val="black"/>
                </a:solidFill>
                <a:latin typeface="Arial" panose="020B0604020202020204" pitchFamily="34" charset="0"/>
              </a:rPr>
              <a:pPr/>
              <a:t>37</a:t>
            </a:fld>
            <a:endParaRPr lang="zh-CN" altLang="en-US" i="0">
              <a:solidFill>
                <a:prstClr val="black"/>
              </a:solidFill>
              <a:latin typeface="Arial" panose="020B0604020202020204" pitchFamily="34" charset="0"/>
            </a:endParaRPr>
          </a:p>
        </p:txBody>
      </p:sp>
    </p:spTree>
    <p:extLst>
      <p:ext uri="{BB962C8B-B14F-4D97-AF65-F5344CB8AC3E}">
        <p14:creationId xmlns:p14="http://schemas.microsoft.com/office/powerpoint/2010/main" xmlns="" val="3195738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dirty="0"/>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D0F74A2D-36E7-4F21-B07B-A8AE487C6A2E}" type="slidenum">
              <a:rPr lang="zh-CN" altLang="en-US" i="0" smtClean="0">
                <a:solidFill>
                  <a:schemeClr val="tx1"/>
                </a:solidFill>
                <a:latin typeface="Arial" panose="020B0604020202020204" pitchFamily="34" charset="0"/>
              </a:rPr>
              <a:pPr/>
              <a:t>38</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3046784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A9BA8C2-D735-47E4-9844-20BEF5A4BEA4}" type="slidenum">
              <a:rPr lang="zh-CN" altLang="en-US" i="0" smtClean="0">
                <a:solidFill>
                  <a:schemeClr val="tx1"/>
                </a:solidFill>
                <a:latin typeface="Arial" panose="020B0604020202020204" pitchFamily="34" charset="0"/>
              </a:rPr>
              <a:pPr/>
              <a:t>39</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2454152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Font typeface="Wingdings" panose="05000000000000000000" pitchFamily="2" charset="2"/>
              <a:buNone/>
            </a:pPr>
            <a:endParaRPr lang="zh-CN" altLang="en-US"/>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101A192C-2723-43CA-94F1-97EA58CE546B}" type="slidenum">
              <a:rPr lang="zh-CN" altLang="en-US" i="0" smtClean="0">
                <a:solidFill>
                  <a:schemeClr val="tx1"/>
                </a:solidFill>
                <a:latin typeface="Arial" panose="020B0604020202020204" pitchFamily="34" charset="0"/>
              </a:rPr>
              <a:pPr/>
              <a:t>40</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396810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0" lang="zh-CN" altLang="en-US" dirty="0"/>
              <a:t>根据教学活动的实际组织情况，我们把这些教学基本状态数据提炼成</a:t>
            </a:r>
            <a:r>
              <a:rPr kumimoji="0" lang="en-US" altLang="zh-CN" dirty="0"/>
              <a:t>560</a:t>
            </a:r>
            <a:r>
              <a:rPr kumimoji="0" lang="zh-CN" altLang="en-US" dirty="0"/>
              <a:t>项数据项，用</a:t>
            </a:r>
            <a:r>
              <a:rPr kumimoji="0" lang="en-US" altLang="zh-CN" dirty="0"/>
              <a:t>69</a:t>
            </a:r>
            <a:r>
              <a:rPr kumimoji="0" lang="zh-CN" altLang="en-US" dirty="0"/>
              <a:t>张表格把这些数据项组织起来，这</a:t>
            </a:r>
            <a:r>
              <a:rPr kumimoji="0" lang="en-US" altLang="zh-CN" dirty="0"/>
              <a:t>69</a:t>
            </a:r>
            <a:r>
              <a:rPr kumimoji="0" lang="zh-CN" altLang="en-US" dirty="0"/>
              <a:t>张表涵盖了教学活动的</a:t>
            </a:r>
            <a:r>
              <a:rPr kumimoji="0" lang="en-US" altLang="zh-CN" dirty="0"/>
              <a:t>7</a:t>
            </a:r>
            <a:r>
              <a:rPr kumimoji="0" lang="zh-CN" altLang="en-US" dirty="0"/>
              <a:t>个方面，通过这七个方面，能反映一个学校的基本的教学状态。在填报的过程中，不同表格的信息量也是不同的。</a:t>
            </a:r>
            <a:r>
              <a:rPr kumimoji="0" lang="en-US" altLang="zh-CN" dirty="0"/>
              <a:t>……</a:t>
            </a:r>
            <a:r>
              <a:rPr kumimoji="0" lang="zh-CN" altLang="en-US" dirty="0"/>
              <a:t>其中，教师、专业、课程，这</a:t>
            </a:r>
            <a:r>
              <a:rPr kumimoji="0" lang="en-US" altLang="zh-CN" dirty="0"/>
              <a:t>3</a:t>
            </a:r>
            <a:r>
              <a:rPr kumimoji="0" lang="zh-CN" altLang="en-US" dirty="0"/>
              <a:t>部分是我们数据库最核心的数据。那么，我们在给出学校专任教师的时候，不是让学校报有多少专任教师，而是根据每个老师的个体信息统计出来的，更接近真实情况。</a:t>
            </a:r>
          </a:p>
        </p:txBody>
      </p:sp>
      <p:sp>
        <p:nvSpPr>
          <p:cNvPr id="37892" name="灯片编号占位符 3"/>
          <p:cNvSpPr>
            <a:spLocks noGrp="1"/>
          </p:cNvSpPr>
          <p:nvPr>
            <p:ph type="sldNum" sz="quarter" idx="5"/>
          </p:nvPr>
        </p:nvSpPr>
        <p:spPr bwMode="auto">
          <a:ln>
            <a:miter lim="800000"/>
            <a:headEnd/>
            <a:tailEnd/>
          </a:ln>
        </p:spPr>
        <p:txBody>
          <a:bodyPr/>
          <a:lstStyle/>
          <a:p>
            <a:pPr>
              <a:defRPr/>
            </a:pPr>
            <a:fld id="{F9E1427B-5293-40C4-B1F4-C07E354FCE17}" type="slidenum">
              <a:rPr lang="zh-CN" altLang="en-US" smtClean="0"/>
              <a:pPr>
                <a:defRPr/>
              </a:pPr>
              <a:t>4</a:t>
            </a:fld>
            <a:endParaRPr lang="en-US" altLang="zh-CN" dirty="0"/>
          </a:p>
        </p:txBody>
      </p:sp>
    </p:spTree>
    <p:extLst>
      <p:ext uri="{BB962C8B-B14F-4D97-AF65-F5344CB8AC3E}">
        <p14:creationId xmlns:p14="http://schemas.microsoft.com/office/powerpoint/2010/main" xmlns="" val="24590286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964B33FA-863D-4EA0-B769-0D927CC250FB}" type="slidenum">
              <a:rPr lang="zh-CN" altLang="en-US" i="0" smtClean="0">
                <a:solidFill>
                  <a:srgbClr val="000000"/>
                </a:solidFill>
                <a:latin typeface="Arial" panose="020B0604020202020204" pitchFamily="34" charset="0"/>
              </a:rPr>
              <a:pPr/>
              <a:t>41</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42628559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A9BA8C2-D735-47E4-9844-20BEF5A4BEA4}" type="slidenum">
              <a:rPr lang="zh-CN" altLang="en-US" i="0" smtClean="0">
                <a:solidFill>
                  <a:schemeClr val="tx1"/>
                </a:solidFill>
                <a:latin typeface="Arial" panose="020B0604020202020204" pitchFamily="34" charset="0"/>
              </a:rPr>
              <a:pPr/>
              <a:t>42</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2454152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A9BA8C2-D735-47E4-9844-20BEF5A4BEA4}" type="slidenum">
              <a:rPr lang="zh-CN" altLang="en-US" i="0" smtClean="0">
                <a:solidFill>
                  <a:schemeClr val="tx1"/>
                </a:solidFill>
                <a:latin typeface="Arial" panose="020B0604020202020204" pitchFamily="34" charset="0"/>
              </a:rPr>
              <a:pPr/>
              <a:t>43</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2454152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9830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A9BA8C2-D735-47E4-9844-20BEF5A4BEA4}" type="slidenum">
              <a:rPr lang="zh-CN" altLang="en-US" i="0" smtClean="0">
                <a:solidFill>
                  <a:schemeClr val="tx1"/>
                </a:solidFill>
                <a:latin typeface="Arial" panose="020B0604020202020204" pitchFamily="34" charset="0"/>
              </a:rPr>
              <a:pPr/>
              <a:t>44</a:t>
            </a:fld>
            <a:endParaRPr lang="zh-CN" altLang="en-US" i="0">
              <a:solidFill>
                <a:schemeClr val="tx1"/>
              </a:solidFill>
              <a:latin typeface="Arial" panose="020B0604020202020204" pitchFamily="34" charset="0"/>
            </a:endParaRPr>
          </a:p>
        </p:txBody>
      </p:sp>
    </p:spTree>
    <p:extLst>
      <p:ext uri="{BB962C8B-B14F-4D97-AF65-F5344CB8AC3E}">
        <p14:creationId xmlns="" xmlns:p14="http://schemas.microsoft.com/office/powerpoint/2010/main" val="3665400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A9BA8C2-D735-47E4-9844-20BEF5A4BEA4}" type="slidenum">
              <a:rPr lang="zh-CN" altLang="en-US" i="0" smtClean="0">
                <a:solidFill>
                  <a:schemeClr val="tx1"/>
                </a:solidFill>
                <a:latin typeface="Arial" panose="020B0604020202020204" pitchFamily="34" charset="0"/>
              </a:rPr>
              <a:pPr/>
              <a:t>45</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2454152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09DB6B4-D90E-4AD2-85EC-3EAAE149D0E6}" type="slidenum">
              <a:rPr lang="zh-CN" altLang="en-US" i="0" smtClean="0">
                <a:solidFill>
                  <a:srgbClr val="000000"/>
                </a:solidFill>
                <a:latin typeface="Arial" panose="020B0604020202020204" pitchFamily="34" charset="0"/>
              </a:rPr>
              <a:pPr/>
              <a:t>46</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4264796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D84DA2B7-6E91-4E7A-A7BB-9019F616156A}" type="slidenum">
              <a:rPr lang="zh-CN" altLang="en-US" i="0" smtClean="0">
                <a:solidFill>
                  <a:srgbClr val="000000"/>
                </a:solidFill>
                <a:latin typeface="Arial" panose="020B0604020202020204" pitchFamily="34" charset="0"/>
              </a:rPr>
              <a:pPr/>
              <a:t>47</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2156144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3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674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8F23F45-B52B-4118-B151-33CBB0DE4662}" type="slidenum">
              <a:rPr lang="zh-CN" altLang="en-US" i="0" smtClean="0">
                <a:solidFill>
                  <a:srgbClr val="000000"/>
                </a:solidFill>
                <a:latin typeface="Arial" panose="020B0604020202020204" pitchFamily="34" charset="0"/>
              </a:rPr>
              <a:pPr/>
              <a:t>48</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3222820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3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674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A8F23F45-B52B-4118-B151-33CBB0DE4662}" type="slidenum">
              <a:rPr lang="zh-CN" altLang="en-US" i="0" smtClean="0">
                <a:solidFill>
                  <a:srgbClr val="000000"/>
                </a:solidFill>
                <a:latin typeface="Arial" panose="020B0604020202020204" pitchFamily="34" charset="0"/>
              </a:rPr>
              <a:pPr/>
              <a:t>49</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3222820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buFont typeface="Wingdings" panose="05000000000000000000" pitchFamily="2" charset="2"/>
              <a:buNone/>
            </a:pPr>
            <a:endParaRPr lang="zh-CN" altLang="en-US"/>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DE3EAB41-0452-4CDA-86B2-7208B05B5F50}" type="slidenum">
              <a:rPr lang="zh-CN" altLang="en-US" i="0" smtClean="0">
                <a:solidFill>
                  <a:srgbClr val="000000"/>
                </a:solidFill>
                <a:latin typeface="Arial" panose="020B0604020202020204" pitchFamily="34" charset="0"/>
              </a:rPr>
              <a:pPr/>
              <a:t>50</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856414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41C624-3EDD-4D30-936D-0B99B3D6F97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 xmlns:p14="http://schemas.microsoft.com/office/powerpoint/2010/main" val="38429777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E08F1233-7D11-4303-AC2B-573A64E93608}" type="slidenum">
              <a:rPr lang="zh-CN" altLang="en-US" i="0" smtClean="0">
                <a:solidFill>
                  <a:srgbClr val="000000"/>
                </a:solidFill>
                <a:latin typeface="Arial" panose="020B0604020202020204" pitchFamily="34" charset="0"/>
              </a:rPr>
              <a:pPr/>
              <a:t>51</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9033275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E08F1233-7D11-4303-AC2B-573A64E93608}" type="slidenum">
              <a:rPr lang="zh-CN" altLang="en-US" i="0" smtClean="0">
                <a:solidFill>
                  <a:srgbClr val="000000"/>
                </a:solidFill>
                <a:latin typeface="Arial" panose="020B0604020202020204" pitchFamily="34" charset="0"/>
              </a:rPr>
              <a:pPr/>
              <a:t>52</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903327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772D74D9-AFA4-40C0-9AB6-3F195ACF669E}" type="slidenum">
              <a:rPr lang="zh-CN" altLang="en-US" i="0" smtClean="0">
                <a:solidFill>
                  <a:srgbClr val="000000"/>
                </a:solidFill>
                <a:latin typeface="Arial" panose="020B0604020202020204" pitchFamily="34" charset="0"/>
              </a:rPr>
              <a:pPr/>
              <a:t>53</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40355012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621304CE-B81D-4A2A-9304-AAB991347371}" type="slidenum">
              <a:rPr lang="zh-CN" altLang="en-US" i="0" smtClean="0">
                <a:solidFill>
                  <a:srgbClr val="000000"/>
                </a:solidFill>
                <a:latin typeface="Arial" panose="020B0604020202020204" pitchFamily="34" charset="0"/>
              </a:rPr>
              <a:pPr/>
              <a:t>54</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22260990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621304CE-B81D-4A2A-9304-AAB991347371}" type="slidenum">
              <a:rPr lang="zh-CN" altLang="en-US" i="0" smtClean="0">
                <a:solidFill>
                  <a:srgbClr val="000000"/>
                </a:solidFill>
                <a:latin typeface="Arial" panose="020B0604020202020204" pitchFamily="34" charset="0"/>
              </a:rPr>
              <a:pPr/>
              <a:t>55</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22260990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621304CE-B81D-4A2A-9304-AAB991347371}" type="slidenum">
              <a:rPr lang="zh-CN" altLang="en-US" i="0" smtClean="0">
                <a:solidFill>
                  <a:srgbClr val="000000"/>
                </a:solidFill>
                <a:latin typeface="Arial" panose="020B0604020202020204" pitchFamily="34" charset="0"/>
              </a:rPr>
              <a:pPr/>
              <a:t>56</a:t>
            </a:fld>
            <a:endParaRPr lang="zh-CN" altLang="en-US" i="0">
              <a:solidFill>
                <a:srgbClr val="000000"/>
              </a:solidFill>
              <a:latin typeface="Arial" panose="020B0604020202020204" pitchFamily="34" charset="0"/>
            </a:endParaRPr>
          </a:p>
        </p:txBody>
      </p:sp>
    </p:spTree>
    <p:extLst>
      <p:ext uri="{BB962C8B-B14F-4D97-AF65-F5344CB8AC3E}">
        <p14:creationId xmlns:p14="http://schemas.microsoft.com/office/powerpoint/2010/main" xmlns="" val="2226099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AEB29D-3C72-4345-89DC-3A086C2982EF}" type="slidenum">
              <a:rPr kumimoji="0" lang="zh-CN" altLang="en-US" sz="1200" b="1"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 xmlns:p14="http://schemas.microsoft.com/office/powerpoint/2010/main" val="8867903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902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F6870A7B-C979-4546-BE2C-B8259C189A99}" type="slidenum">
              <a:rPr lang="zh-CN" altLang="en-US" i="0" smtClean="0">
                <a:solidFill>
                  <a:schemeClr val="tx1"/>
                </a:solidFill>
                <a:latin typeface="Arial" panose="020B0604020202020204" pitchFamily="34" charset="0"/>
              </a:rPr>
              <a:pPr/>
              <a:t>58</a:t>
            </a:fld>
            <a:endParaRPr lang="zh-CN" altLang="en-US" i="0">
              <a:solidFill>
                <a:schemeClr val="tx1"/>
              </a:solidFill>
              <a:latin typeface="Arial" panose="020B0604020202020204" pitchFamily="34" charset="0"/>
            </a:endParaRPr>
          </a:p>
        </p:txBody>
      </p:sp>
    </p:spTree>
    <p:extLst>
      <p:ext uri="{BB962C8B-B14F-4D97-AF65-F5344CB8AC3E}">
        <p14:creationId xmlns="" xmlns:p14="http://schemas.microsoft.com/office/powerpoint/2010/main" val="10130141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902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F6870A7B-C979-4546-BE2C-B8259C189A99}" type="slidenum">
              <a:rPr lang="zh-CN" altLang="en-US" i="0" smtClean="0">
                <a:solidFill>
                  <a:schemeClr val="tx1"/>
                </a:solidFill>
                <a:latin typeface="Arial" panose="020B0604020202020204" pitchFamily="34" charset="0"/>
              </a:rPr>
              <a:pPr/>
              <a:t>59</a:t>
            </a:fld>
            <a:endParaRPr lang="zh-CN" altLang="en-US" i="0">
              <a:solidFill>
                <a:schemeClr val="tx1"/>
              </a:solidFill>
              <a:latin typeface="Arial" panose="020B0604020202020204" pitchFamily="34" charset="0"/>
            </a:endParaRPr>
          </a:p>
        </p:txBody>
      </p:sp>
    </p:spTree>
    <p:extLst>
      <p:ext uri="{BB962C8B-B14F-4D97-AF65-F5344CB8AC3E}">
        <p14:creationId xmlns="" xmlns:p14="http://schemas.microsoft.com/office/powerpoint/2010/main" val="13719068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902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F6870A7B-C979-4546-BE2C-B8259C189A99}" type="slidenum">
              <a:rPr lang="zh-CN" altLang="en-US" i="0" smtClean="0">
                <a:solidFill>
                  <a:schemeClr val="tx1"/>
                </a:solidFill>
                <a:latin typeface="Arial" panose="020B0604020202020204" pitchFamily="34" charset="0"/>
              </a:rPr>
              <a:pPr/>
              <a:t>61</a:t>
            </a:fld>
            <a:endParaRPr lang="zh-CN" altLang="en-US" i="0">
              <a:solidFill>
                <a:schemeClr val="tx1"/>
              </a:solidFill>
              <a:latin typeface="Arial" panose="020B0604020202020204" pitchFamily="34" charset="0"/>
            </a:endParaRPr>
          </a:p>
        </p:txBody>
      </p:sp>
    </p:spTree>
    <p:extLst>
      <p:ext uri="{BB962C8B-B14F-4D97-AF65-F5344CB8AC3E}">
        <p14:creationId xmlns="" xmlns:p14="http://schemas.microsoft.com/office/powerpoint/2010/main" val="417184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b="1" i="1">
                <a:solidFill>
                  <a:schemeClr val="tx2"/>
                </a:solidFill>
                <a:latin typeface="Times New Roman" panose="02020603050405020304" pitchFamily="18" charset="0"/>
                <a:ea typeface="宋体" panose="02010600030101010101" pitchFamily="2" charset="-122"/>
              </a:defRPr>
            </a:lvl1pPr>
            <a:lvl2pPr marL="742950" indent="-285750">
              <a:defRPr b="1" i="1">
                <a:solidFill>
                  <a:schemeClr val="tx2"/>
                </a:solidFill>
                <a:latin typeface="Times New Roman" panose="02020603050405020304" pitchFamily="18" charset="0"/>
                <a:ea typeface="宋体" panose="02010600030101010101" pitchFamily="2" charset="-122"/>
              </a:defRPr>
            </a:lvl2pPr>
            <a:lvl3pPr marL="1143000" indent="-228600">
              <a:defRPr b="1" i="1">
                <a:solidFill>
                  <a:schemeClr val="tx2"/>
                </a:solidFill>
                <a:latin typeface="Times New Roman" panose="02020603050405020304" pitchFamily="18" charset="0"/>
                <a:ea typeface="宋体" panose="02010600030101010101" pitchFamily="2" charset="-122"/>
              </a:defRPr>
            </a:lvl3pPr>
            <a:lvl4pPr marL="1600200" indent="-228600">
              <a:defRPr b="1" i="1">
                <a:solidFill>
                  <a:schemeClr val="tx2"/>
                </a:solidFill>
                <a:latin typeface="Times New Roman" panose="02020603050405020304" pitchFamily="18" charset="0"/>
                <a:ea typeface="宋体" panose="02010600030101010101" pitchFamily="2" charset="-122"/>
              </a:defRPr>
            </a:lvl4pPr>
            <a:lvl5pPr marL="2057400" indent="-228600">
              <a:defRPr b="1" i="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2"/>
                </a:solidFill>
                <a:latin typeface="Times New Roman" panose="02020603050405020304" pitchFamily="18" charset="0"/>
                <a:ea typeface="宋体" panose="02010600030101010101" pitchFamily="2" charset="-122"/>
              </a:defRPr>
            </a:lvl9pPr>
          </a:lstStyle>
          <a:p>
            <a:fld id="{2EAEB29D-3C72-4345-89DC-3A086C2982EF}" type="slidenum">
              <a:rPr lang="zh-CN" altLang="en-US" i="0" smtClean="0">
                <a:solidFill>
                  <a:schemeClr val="tx1"/>
                </a:solidFill>
                <a:latin typeface="Arial" panose="020B0604020202020204" pitchFamily="34" charset="0"/>
              </a:rPr>
              <a:pPr/>
              <a:t>7</a:t>
            </a:fld>
            <a:endParaRPr lang="zh-CN" altLang="en-US" i="0">
              <a:solidFill>
                <a:schemeClr val="tx1"/>
              </a:solidFill>
              <a:latin typeface="Arial" panose="020B0604020202020204" pitchFamily="34" charset="0"/>
            </a:endParaRPr>
          </a:p>
        </p:txBody>
      </p:sp>
    </p:spTree>
    <p:extLst>
      <p:ext uri="{BB962C8B-B14F-4D97-AF65-F5344CB8AC3E}">
        <p14:creationId xmlns:p14="http://schemas.microsoft.com/office/powerpoint/2010/main" xmlns="" val="1202422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4" name="备注占位符 2"/>
          <p:cNvSpPr>
            <a:spLocks noGrp="1"/>
          </p:cNvSpPr>
          <p:nvPr>
            <p:ph type="body" idx="1"/>
          </p:nvPr>
        </p:nvSpPr>
        <p:spPr bwMode="auto">
          <a:noFill/>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1D0050-1937-49CA-8F88-52F43C2B7BA8}" type="slidenum">
              <a:rPr lang="zh-CN" altLang="en-US" smtClean="0"/>
              <a:pPr>
                <a:defRPr/>
              </a:pPr>
              <a:t>63</a:t>
            </a:fld>
            <a:endParaRPr lang="en-US" altLang="zh-CN"/>
          </a:p>
        </p:txBody>
      </p:sp>
    </p:spTree>
    <p:extLst>
      <p:ext uri="{BB962C8B-B14F-4D97-AF65-F5344CB8AC3E}">
        <p14:creationId xmlns="" xmlns:p14="http://schemas.microsoft.com/office/powerpoint/2010/main" val="1216541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idx="4294967295"/>
          </p:nvPr>
        </p:nvSpPr>
        <p:spPr bwMode="auto">
          <a:xfrm>
            <a:off x="0" y="0"/>
            <a:ext cx="0" cy="0"/>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50179" name="备注占位符 2"/>
          <p:cNvSpPr>
            <a:spLocks noGrp="1" noRot="1" noChangeAspect="1" noChangeArrowheads="1"/>
          </p:cNvSpPr>
          <p:nvPr>
            <p:ph type="body" idx="1"/>
          </p:nvPr>
        </p:nvSpPr>
        <p:spPr bwMode="auto">
          <a:xfrm>
            <a:off x="0" y="0"/>
            <a:ext cx="0" cy="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25000" lnSpcReduction="20000"/>
          </a:bodyPr>
          <a:lstStyle/>
          <a:p>
            <a:pPr>
              <a:defRPr/>
            </a:pPr>
            <a:endParaRPr lang="zh-CN" altLang="en-US" dirty="0"/>
          </a:p>
        </p:txBody>
      </p:sp>
    </p:spTree>
    <p:extLst>
      <p:ext uri="{BB962C8B-B14F-4D97-AF65-F5344CB8AC3E}">
        <p14:creationId xmlns:p14="http://schemas.microsoft.com/office/powerpoint/2010/main" xmlns="" val="3483811612"/>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ChangeArrowheads="1" noTextEdit="1"/>
          </p:cNvSpPr>
          <p:nvPr>
            <p:ph type="sldImg" idx="4294967295"/>
          </p:nvPr>
        </p:nvSpPr>
        <p:spPr bwMode="auto">
          <a:xfrm>
            <a:off x="2147483647" y="-2147483648"/>
            <a:ext cx="0" cy="2147483647"/>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51203" name="备注占位符 2"/>
          <p:cNvSpPr>
            <a:spLocks noGrp="1" noRot="1" noChangeAspect="1" noChangeArrowheads="1"/>
          </p:cNvSpPr>
          <p:nvPr>
            <p:ph type="body" idx="1"/>
          </p:nvPr>
        </p:nvSpPr>
        <p:spPr bwMode="auto">
          <a:xfrm>
            <a:off x="1388525925" y="0"/>
            <a:ext cx="0" cy="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25000" lnSpcReduction="20000"/>
          </a:bodyPr>
          <a:lstStyle/>
          <a:p>
            <a:pPr>
              <a:defRPr/>
            </a:pPr>
            <a:endParaRPr lang="zh-CN" altLang="en-US" dirty="0"/>
          </a:p>
        </p:txBody>
      </p:sp>
    </p:spTree>
    <p:extLst>
      <p:ext uri="{BB962C8B-B14F-4D97-AF65-F5344CB8AC3E}">
        <p14:creationId xmlns:p14="http://schemas.microsoft.com/office/powerpoint/2010/main" xmlns="" val="4259494925"/>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idx="4294967295"/>
          </p:nvPr>
        </p:nvSpPr>
        <p:spPr bwMode="auto">
          <a:xfrm>
            <a:off x="-3070225" y="0"/>
            <a:ext cx="6970713" cy="5229225"/>
          </a:xfrm>
          <a:noFill/>
          <a:ln w="952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sp>
      <p:sp>
        <p:nvSpPr>
          <p:cNvPr id="40963" name="备注占位符 2"/>
          <p:cNvSpPr>
            <a:spLocks noGrp="1" noRot="1" noChangeAspect="1" noChangeArrowheads="1"/>
          </p:cNvSpPr>
          <p:nvPr>
            <p:ph type="body" idx="1"/>
          </p:nvPr>
        </p:nvSpPr>
        <p:spPr bwMode="auto">
          <a:xfrm>
            <a:off x="919163" y="0"/>
            <a:ext cx="0" cy="56308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xmlns="" val="88905967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216681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hangingPunct="1">
              <a:defRPr>
                <a:ea typeface="宋体" charset="-122"/>
                <a:cs typeface="Times New Roman" pitchFamily="18" charset="0"/>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eaLnBrk="1" hangingPunct="1">
              <a:defRPr>
                <a:ea typeface="宋体" charset="-122"/>
                <a:cs typeface="Times New Roman" pitchFamily="18" charset="0"/>
              </a:defRPr>
            </a:lvl1pPr>
          </a:lstStyle>
          <a:p>
            <a:pPr>
              <a:defRPr/>
            </a:pPr>
            <a:fld id="{2B1E2833-1E64-4022-9F09-7D03EA316184}" type="slidenum">
              <a:rPr lang="zh-CN" altLang="en-US"/>
              <a:pPr>
                <a:defRPr/>
              </a:pPr>
              <a:t>‹#›</a:t>
            </a:fld>
            <a:endParaRPr lang="zh-CN" altLang="en-US"/>
          </a:p>
        </p:txBody>
      </p:sp>
    </p:spTree>
    <p:extLst>
      <p:ext uri="{BB962C8B-B14F-4D97-AF65-F5344CB8AC3E}">
        <p14:creationId xmlns:p14="http://schemas.microsoft.com/office/powerpoint/2010/main" xmlns="" val="3605468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hangingPunct="1">
              <a:defRPr>
                <a:ea typeface="宋体" charset="-122"/>
                <a:cs typeface="Times New Roman" pitchFamily="18" charset="0"/>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eaLnBrk="1" hangingPunct="1">
              <a:defRPr>
                <a:ea typeface="宋体" charset="-122"/>
                <a:cs typeface="Times New Roman" pitchFamily="18" charset="0"/>
              </a:defRPr>
            </a:lvl1pPr>
          </a:lstStyle>
          <a:p>
            <a:pPr>
              <a:defRPr/>
            </a:pPr>
            <a:fld id="{919FE0D9-E390-40E9-BB0C-7925CB924E87}" type="slidenum">
              <a:rPr lang="zh-CN" altLang="en-US"/>
              <a:pPr>
                <a:defRPr/>
              </a:pPr>
              <a:t>‹#›</a:t>
            </a:fld>
            <a:endParaRPr lang="zh-CN" altLang="en-US"/>
          </a:p>
        </p:txBody>
      </p:sp>
    </p:spTree>
    <p:extLst>
      <p:ext uri="{BB962C8B-B14F-4D97-AF65-F5344CB8AC3E}">
        <p14:creationId xmlns:p14="http://schemas.microsoft.com/office/powerpoint/2010/main" xmlns="" val="1658844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604449" y="6525344"/>
            <a:ext cx="539551" cy="353943"/>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fld id="{1DCAE4C6-1497-4E36-A530-C1796C9365A8}" type="slidenum">
              <a:rPr lang="en-US" altLang="zh-CN" sz="1700" i="0" spc="50">
                <a:ln w="11430"/>
                <a:solidFill>
                  <a:srgbClr val="0033CC"/>
                </a:solidFill>
                <a:latin typeface="Arial" charset="0"/>
                <a:ea typeface="黑体" pitchFamily="2" charset="-122"/>
                <a:cs typeface="Times New Roman" pitchFamily="18" charset="0"/>
              </a:rPr>
              <a:pPr eaLnBrk="1" hangingPunct="1">
                <a:defRPr/>
              </a:pPr>
              <a:t>‹#›</a:t>
            </a:fld>
            <a:endParaRPr lang="zh-CN" altLang="en-US" sz="1700" i="0" spc="50" dirty="0">
              <a:ln w="11430"/>
              <a:solidFill>
                <a:srgbClr val="0033CC"/>
              </a:solidFill>
              <a:latin typeface="微软雅黑" pitchFamily="34" charset="-122"/>
              <a:ea typeface="微软雅黑" pitchFamily="34" charset="-122"/>
              <a:cs typeface="Times New Roman" pitchFamily="18" charset="0"/>
            </a:endParaRPr>
          </a:p>
        </p:txBody>
      </p:sp>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3945621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a:t>单击此处编辑母版标题样式</a:t>
            </a:r>
            <a:endParaRPr/>
          </a:p>
        </p:txBody>
      </p:sp>
      <p:sp>
        <p:nvSpPr>
          <p:cNvPr id="7" name="Rectangle 6"/>
          <p:cNvSpPr>
            <a:spLocks noGrp="1"/>
          </p:cNvSpPr>
          <p:nvPr>
            <p:ph sz="quarter" idx="13"/>
          </p:nvPr>
        </p:nvSpPr>
        <p:spPr>
          <a:xfrm>
            <a:off x="609600" y="1803400"/>
            <a:ext cx="8153400" cy="4368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4" name="Rectangle 2"/>
          <p:cNvSpPr>
            <a:spLocks noGrp="1"/>
          </p:cNvSpPr>
          <p:nvPr>
            <p:ph type="dt" sz="half" idx="14"/>
          </p:nvPr>
        </p:nvSpPr>
        <p:spPr>
          <a:xfrm>
            <a:off x="762000" y="6400800"/>
            <a:ext cx="1828800" cy="320675"/>
          </a:xfrm>
          <a:prstGeom prst="rect">
            <a:avLst/>
          </a:prstGeom>
        </p:spPr>
        <p:txBody>
          <a:bodyPr/>
          <a:lstStyle>
            <a:lvl1pPr eaLnBrk="1" hangingPunct="1">
              <a:defRPr>
                <a:ea typeface="宋体" charset="-122"/>
                <a:cs typeface="Times New Roman" pitchFamily="18" charset="0"/>
              </a:defRPr>
            </a:lvl1pPr>
            <a:extLst/>
          </a:lstStyle>
          <a:p>
            <a:pPr>
              <a:defRPr/>
            </a:pPr>
            <a:endParaRPr lang="zh-CN"/>
          </a:p>
        </p:txBody>
      </p:sp>
      <p:sp>
        <p:nvSpPr>
          <p:cNvPr id="5" name="Rectangle 3"/>
          <p:cNvSpPr>
            <a:spLocks noGrp="1"/>
          </p:cNvSpPr>
          <p:nvPr>
            <p:ph type="ftr" sz="quarter" idx="15"/>
          </p:nvPr>
        </p:nvSpPr>
        <p:spPr/>
        <p:txBody>
          <a:bodyPr/>
          <a:lstStyle>
            <a:lvl1pPr>
              <a:defRPr/>
            </a:lvl1pPr>
            <a:extLst/>
          </a:lstStyle>
          <a:p>
            <a:pPr>
              <a:defRPr/>
            </a:pPr>
            <a:endParaRPr lang="zh-CN"/>
          </a:p>
        </p:txBody>
      </p:sp>
      <p:sp>
        <p:nvSpPr>
          <p:cNvPr id="6" name="Rectangle 4"/>
          <p:cNvSpPr>
            <a:spLocks noGrp="1"/>
          </p:cNvSpPr>
          <p:nvPr>
            <p:ph type="sldNum" sz="quarter" idx="16"/>
          </p:nvPr>
        </p:nvSpPr>
        <p:spPr>
          <a:xfrm>
            <a:off x="6553200" y="6400800"/>
            <a:ext cx="2133600" cy="320675"/>
          </a:xfrm>
          <a:prstGeom prst="rect">
            <a:avLst/>
          </a:prstGeom>
        </p:spPr>
        <p:txBody>
          <a:bodyPr/>
          <a:lstStyle>
            <a:lvl1pPr algn="ctr" eaLnBrk="1" hangingPunct="1">
              <a:defRPr sz="1400">
                <a:solidFill>
                  <a:srgbClr val="FFFFFF"/>
                </a:solidFill>
                <a:ea typeface="宋体" charset="-122"/>
                <a:cs typeface="Times New Roman" pitchFamily="18" charset="0"/>
              </a:defRPr>
            </a:lvl1pPr>
            <a:extLst/>
          </a:lstStyle>
          <a:p>
            <a:pPr>
              <a:defRPr/>
            </a:pPr>
            <a:fld id="{8C177564-5EB7-41AF-BB98-9F7A2B9601E1}" type="slidenum">
              <a:rPr lang="en-US" altLang="zh-CN"/>
              <a:pPr>
                <a:defRPr/>
              </a:pPr>
              <a:t>‹#›</a:t>
            </a:fld>
            <a:endParaRPr lang="zh-CN" sz="1800">
              <a:solidFill>
                <a:schemeClr val="tx2"/>
              </a:solidFill>
            </a:endParaRPr>
          </a:p>
        </p:txBody>
      </p:sp>
    </p:spTree>
    <p:extLst>
      <p:ext uri="{BB962C8B-B14F-4D97-AF65-F5344CB8AC3E}">
        <p14:creationId xmlns:p14="http://schemas.microsoft.com/office/powerpoint/2010/main" xmlns="" val="312977317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239252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102688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995592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2995062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567861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2714431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2"/>
          <p:cNvSpPr txBox="1">
            <a:spLocks noChangeArrowheads="1"/>
          </p:cNvSpPr>
          <p:nvPr userDrawn="1"/>
        </p:nvSpPr>
        <p:spPr bwMode="auto">
          <a:xfrm>
            <a:off x="8604449" y="6525344"/>
            <a:ext cx="539551" cy="353943"/>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fld id="{15B34841-4A6C-4892-BF98-93930E814F33}" type="slidenum">
              <a:rPr lang="en-US" altLang="zh-CN" sz="1700" i="0" spc="50">
                <a:ln w="11430"/>
                <a:solidFill>
                  <a:srgbClr val="0033CC"/>
                </a:solidFill>
                <a:latin typeface="Arial" charset="0"/>
                <a:ea typeface="黑体" pitchFamily="2" charset="-122"/>
                <a:cs typeface="Times New Roman" pitchFamily="18" charset="0"/>
              </a:rPr>
              <a:pPr eaLnBrk="1" hangingPunct="1">
                <a:defRPr/>
              </a:pPr>
              <a:t>‹#›</a:t>
            </a:fld>
            <a:endParaRPr lang="zh-CN" altLang="en-US" sz="1700" i="0" spc="50" dirty="0">
              <a:ln w="11430"/>
              <a:solidFill>
                <a:srgbClr val="0033CC"/>
              </a:solidFill>
              <a:latin typeface="微软雅黑" pitchFamily="34" charset="-122"/>
              <a:ea typeface="微软雅黑" pitchFamily="34" charset="-122"/>
              <a:cs typeface="Times New Roman" pitchFamily="18" charset="0"/>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3094903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351962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566556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3834901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1786766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475"/>
            <a:ext cx="6851650" cy="647700"/>
          </a:xfrm>
        </p:spPr>
        <p:txBody>
          <a:bodyPr/>
          <a:lstStyle/>
          <a:p>
            <a:r>
              <a:rPr lang="zh-CN" altLang="en-US"/>
              <a:t>单击此处编辑母版标题样式</a:t>
            </a: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313807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TextBox 2"/>
          <p:cNvSpPr txBox="1">
            <a:spLocks noChangeArrowheads="1"/>
          </p:cNvSpPr>
          <p:nvPr userDrawn="1"/>
        </p:nvSpPr>
        <p:spPr bwMode="auto">
          <a:xfrm>
            <a:off x="8604449" y="6525344"/>
            <a:ext cx="539551" cy="353943"/>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fld id="{C51E7B35-EA80-4B7C-9703-5ADE87411570}" type="slidenum">
              <a:rPr lang="en-US" altLang="zh-CN" sz="1700" i="0" spc="50">
                <a:ln w="11430"/>
                <a:solidFill>
                  <a:srgbClr val="0033CC"/>
                </a:solidFill>
                <a:latin typeface="Arial" charset="0"/>
                <a:ea typeface="黑体" pitchFamily="2" charset="-122"/>
                <a:cs typeface="Times New Roman" pitchFamily="18" charset="0"/>
              </a:rPr>
              <a:pPr eaLnBrk="1" hangingPunct="1">
                <a:defRPr/>
              </a:pPr>
              <a:t>‹#›</a:t>
            </a:fld>
            <a:endParaRPr lang="zh-CN" altLang="en-US" sz="1700" i="0" spc="50" dirty="0">
              <a:ln w="11430"/>
              <a:solidFill>
                <a:srgbClr val="0033CC"/>
              </a:solidFill>
              <a:latin typeface="微软雅黑" pitchFamily="34" charset="-122"/>
              <a:ea typeface="微软雅黑" pitchFamily="34" charset="-122"/>
              <a:cs typeface="Times New Roman" pitchFamily="18" charset="0"/>
            </a:endParaRPr>
          </a:p>
        </p:txBody>
      </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108104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TextBox 2"/>
          <p:cNvSpPr txBox="1">
            <a:spLocks noChangeArrowheads="1"/>
          </p:cNvSpPr>
          <p:nvPr userDrawn="1"/>
        </p:nvSpPr>
        <p:spPr bwMode="auto">
          <a:xfrm>
            <a:off x="8604449" y="6525344"/>
            <a:ext cx="539551" cy="353943"/>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fld id="{A99CFB75-BE2E-4818-A019-E3FB06126675}" type="slidenum">
              <a:rPr lang="en-US" altLang="zh-CN" sz="1700" i="0" spc="50">
                <a:ln w="11430"/>
                <a:solidFill>
                  <a:srgbClr val="0033CC"/>
                </a:solidFill>
                <a:latin typeface="Arial" charset="0"/>
                <a:ea typeface="黑体" pitchFamily="2" charset="-122"/>
                <a:cs typeface="Times New Roman" pitchFamily="18" charset="0"/>
              </a:rPr>
              <a:pPr eaLnBrk="1" hangingPunct="1">
                <a:defRPr/>
              </a:pPr>
              <a:t>‹#›</a:t>
            </a:fld>
            <a:endParaRPr lang="zh-CN" altLang="en-US" sz="1700" i="0" spc="50" dirty="0">
              <a:ln w="11430"/>
              <a:solidFill>
                <a:srgbClr val="0033CC"/>
              </a:solidFill>
              <a:latin typeface="微软雅黑" pitchFamily="34" charset="-122"/>
              <a:ea typeface="微软雅黑" pitchFamily="34" charset="-122"/>
              <a:cs typeface="Times New Roman" pitchFamily="18" charset="0"/>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1777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TextBox 2"/>
          <p:cNvSpPr txBox="1">
            <a:spLocks noChangeArrowheads="1"/>
          </p:cNvSpPr>
          <p:nvPr userDrawn="1"/>
        </p:nvSpPr>
        <p:spPr bwMode="auto">
          <a:xfrm>
            <a:off x="8604449" y="6525344"/>
            <a:ext cx="539551" cy="353943"/>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fld id="{74BF13A7-F814-4627-8755-BB99FDFA72D9}" type="slidenum">
              <a:rPr lang="en-US" altLang="zh-CN" sz="1700" i="0" spc="50">
                <a:ln w="11430"/>
                <a:solidFill>
                  <a:srgbClr val="0033CC"/>
                </a:solidFill>
                <a:latin typeface="Arial" charset="0"/>
                <a:ea typeface="黑体" pitchFamily="2" charset="-122"/>
                <a:cs typeface="Times New Roman" pitchFamily="18" charset="0"/>
              </a:rPr>
              <a:pPr eaLnBrk="1" hangingPunct="1">
                <a:defRPr/>
              </a:pPr>
              <a:t>‹#›</a:t>
            </a:fld>
            <a:endParaRPr lang="zh-CN" altLang="en-US" sz="1700" i="0" spc="50" dirty="0">
              <a:ln w="11430"/>
              <a:solidFill>
                <a:srgbClr val="0033CC"/>
              </a:solidFill>
              <a:latin typeface="微软雅黑" pitchFamily="34" charset="-122"/>
              <a:ea typeface="微软雅黑" pitchFamily="34" charset="-122"/>
              <a:cs typeface="Times New Roman" pitchFamily="18" charset="0"/>
            </a:endParaRPr>
          </a:p>
        </p:txBody>
      </p:sp>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407266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8604449" y="6525344"/>
            <a:ext cx="539551" cy="353943"/>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fld id="{D654DAB7-4F52-4946-A715-2F0FCD25089D}" type="slidenum">
              <a:rPr lang="en-US" altLang="zh-CN" sz="1700" i="0" spc="50">
                <a:ln w="11430"/>
                <a:solidFill>
                  <a:srgbClr val="0033CC"/>
                </a:solidFill>
                <a:latin typeface="Arial" charset="0"/>
                <a:ea typeface="黑体" pitchFamily="2" charset="-122"/>
                <a:cs typeface="Times New Roman" pitchFamily="18" charset="0"/>
              </a:rPr>
              <a:pPr eaLnBrk="1" hangingPunct="1">
                <a:defRPr/>
              </a:pPr>
              <a:t>‹#›</a:t>
            </a:fld>
            <a:endParaRPr lang="zh-CN" altLang="en-US" sz="1700" i="0" spc="50" dirty="0">
              <a:ln w="11430"/>
              <a:solidFill>
                <a:srgbClr val="0033CC"/>
              </a:solidFill>
              <a:latin typeface="微软雅黑" pitchFamily="34" charset="-122"/>
              <a:ea typeface="微软雅黑" pitchFamily="34" charset="-122"/>
              <a:cs typeface="Times New Roman" pitchFamily="18" charset="0"/>
            </a:endParaRPr>
          </a:p>
        </p:txBody>
      </p:sp>
      <p:sp>
        <p:nvSpPr>
          <p:cNvPr id="2" name="标题 1"/>
          <p:cNvSpPr>
            <a:spLocks noGrp="1"/>
          </p:cNvSpPr>
          <p:nvPr>
            <p:ph type="title"/>
          </p:nvPr>
        </p:nvSpPr>
        <p:spPr/>
        <p:txBody>
          <a:bodyPr/>
          <a:lstStyle/>
          <a:p>
            <a:r>
              <a:rPr lang="zh-CN" altLang="en-US"/>
              <a:t>单击此处编辑母版标题样式</a:t>
            </a:r>
          </a:p>
        </p:txBody>
      </p:sp>
      <p:sp>
        <p:nvSpPr>
          <p:cNvPr id="4"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406997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2"/>
          <p:cNvSpPr txBox="1">
            <a:spLocks noChangeArrowheads="1"/>
          </p:cNvSpPr>
          <p:nvPr userDrawn="1"/>
        </p:nvSpPr>
        <p:spPr bwMode="auto">
          <a:xfrm>
            <a:off x="8604449" y="6525344"/>
            <a:ext cx="539551" cy="353943"/>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fld id="{CC44EA51-6719-46C2-AC2C-8D90EDD11E62}" type="slidenum">
              <a:rPr lang="en-US" altLang="zh-CN" sz="1700" i="0" spc="50">
                <a:ln w="11430"/>
                <a:solidFill>
                  <a:srgbClr val="0033CC"/>
                </a:solidFill>
                <a:latin typeface="Arial" charset="0"/>
                <a:ea typeface="黑体" pitchFamily="2" charset="-122"/>
                <a:cs typeface="Times New Roman" pitchFamily="18" charset="0"/>
              </a:rPr>
              <a:pPr eaLnBrk="1" hangingPunct="1">
                <a:defRPr/>
              </a:pPr>
              <a:t>‹#›</a:t>
            </a:fld>
            <a:endParaRPr lang="zh-CN" altLang="en-US" sz="1700" i="0" spc="50" dirty="0">
              <a:ln w="11430"/>
              <a:solidFill>
                <a:srgbClr val="0033CC"/>
              </a:solidFill>
              <a:latin typeface="微软雅黑" pitchFamily="34" charset="-122"/>
              <a:ea typeface="微软雅黑" pitchFamily="34" charset="-122"/>
              <a:cs typeface="Times New Roman" pitchFamily="18" charset="0"/>
            </a:endParaRPr>
          </a:p>
        </p:txBody>
      </p:sp>
      <p:sp>
        <p:nvSpPr>
          <p:cNvPr id="3"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78593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TextBox 2"/>
          <p:cNvSpPr txBox="1">
            <a:spLocks noChangeArrowheads="1"/>
          </p:cNvSpPr>
          <p:nvPr userDrawn="1"/>
        </p:nvSpPr>
        <p:spPr bwMode="auto">
          <a:xfrm>
            <a:off x="8604449" y="6525344"/>
            <a:ext cx="539551" cy="353943"/>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fld id="{911E1720-AA6A-44CA-8185-F4B4250251BB}" type="slidenum">
              <a:rPr lang="en-US" altLang="zh-CN" sz="1700" i="0" spc="50">
                <a:ln w="11430"/>
                <a:solidFill>
                  <a:srgbClr val="0033CC"/>
                </a:solidFill>
                <a:latin typeface="Arial" charset="0"/>
                <a:ea typeface="黑体" pitchFamily="2" charset="-122"/>
                <a:cs typeface="Times New Roman" pitchFamily="18" charset="0"/>
              </a:rPr>
              <a:pPr eaLnBrk="1" hangingPunct="1">
                <a:defRPr/>
              </a:pPr>
              <a:t>‹#›</a:t>
            </a:fld>
            <a:endParaRPr lang="zh-CN" altLang="en-US" sz="1700" i="0" spc="50" dirty="0">
              <a:ln w="11430"/>
              <a:solidFill>
                <a:srgbClr val="0033CC"/>
              </a:solidFill>
              <a:latin typeface="微软雅黑" pitchFamily="34" charset="-122"/>
              <a:ea typeface="微软雅黑" pitchFamily="34" charset="-122"/>
              <a:cs typeface="Times New Roman" pitchFamily="18" charset="0"/>
            </a:endParaRP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78817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TextBox 2"/>
          <p:cNvSpPr txBox="1">
            <a:spLocks noChangeArrowheads="1"/>
          </p:cNvSpPr>
          <p:nvPr userDrawn="1"/>
        </p:nvSpPr>
        <p:spPr bwMode="auto">
          <a:xfrm>
            <a:off x="8604449" y="6525344"/>
            <a:ext cx="539551" cy="353943"/>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fld id="{D6AAF096-7845-4CB0-A061-419050F70129}" type="slidenum">
              <a:rPr lang="en-US" altLang="zh-CN" sz="1700" i="0" spc="50">
                <a:ln w="11430"/>
                <a:solidFill>
                  <a:srgbClr val="0033CC"/>
                </a:solidFill>
                <a:latin typeface="Arial" charset="0"/>
                <a:ea typeface="黑体" pitchFamily="2" charset="-122"/>
                <a:cs typeface="Times New Roman" pitchFamily="18" charset="0"/>
              </a:rPr>
              <a:pPr eaLnBrk="1" hangingPunct="1">
                <a:defRPr/>
              </a:pPr>
              <a:t>‹#›</a:t>
            </a:fld>
            <a:endParaRPr lang="zh-CN" altLang="en-US" sz="1700" i="0" spc="50" dirty="0">
              <a:ln w="11430"/>
              <a:solidFill>
                <a:srgbClr val="0033CC"/>
              </a:solidFill>
              <a:latin typeface="微软雅黑" pitchFamily="34" charset="-122"/>
              <a:ea typeface="微软雅黑" pitchFamily="34" charset="-122"/>
              <a:cs typeface="Times New Roman" pitchFamily="18" charset="0"/>
            </a:endParaRP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页脚占位符 4"/>
          <p:cNvSpPr>
            <a:spLocks noGrp="1"/>
          </p:cNvSpPr>
          <p:nvPr>
            <p:ph type="ftr" sz="quarter" idx="10"/>
          </p:nvPr>
        </p:nvSpPr>
        <p:spPr/>
        <p:txBody>
          <a:bodyPr/>
          <a:lstStyle>
            <a:lvl1pPr>
              <a:defRPr/>
            </a:lvl1pPr>
          </a:lstStyle>
          <a:p>
            <a:pPr>
              <a:defRPr/>
            </a:pPr>
            <a:endParaRPr lang="zh-CN" altLang="en-US"/>
          </a:p>
        </p:txBody>
      </p:sp>
    </p:spTree>
    <p:extLst>
      <p:ext uri="{BB962C8B-B14F-4D97-AF65-F5344CB8AC3E}">
        <p14:creationId xmlns:p14="http://schemas.microsoft.com/office/powerpoint/2010/main" xmlns="" val="97381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6"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115888"/>
            <a:ext cx="6851650" cy="6492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sz="1200" b="0" i="0">
                <a:solidFill>
                  <a:schemeClr val="tx1">
                    <a:tint val="75000"/>
                  </a:schemeClr>
                </a:solidFill>
                <a:latin typeface="+mn-lt"/>
                <a:ea typeface="+mn-ea"/>
                <a:cs typeface="+mn-cs"/>
              </a:defRPr>
            </a:lvl1pPr>
          </a:lstStyle>
          <a:p>
            <a:pPr>
              <a:defRPr/>
            </a:pPr>
            <a:endParaRPr lang="zh-CN" altLang="en-US"/>
          </a:p>
        </p:txBody>
      </p:sp>
      <p:pic>
        <p:nvPicPr>
          <p:cNvPr id="1029" name="图片 28" descr="logo.png"/>
          <p:cNvPicPr>
            <a:picLocks noChangeAspect="1"/>
          </p:cNvPicPr>
          <p:nvPr userDrawn="1"/>
        </p:nvPicPr>
        <p:blipFill>
          <a:blip r:embed="rId27" cstate="print">
            <a:extLst>
              <a:ext uri="{28A0092B-C50C-407E-A947-70E740481C1C}">
                <a14:useLocalDpi xmlns:a14="http://schemas.microsoft.com/office/drawing/2010/main" xmlns="" val="0"/>
              </a:ext>
            </a:extLst>
          </a:blip>
          <a:srcRect/>
          <a:stretch>
            <a:fillRect/>
          </a:stretch>
        </p:blipFill>
        <p:spPr bwMode="auto">
          <a:xfrm>
            <a:off x="7786688" y="71438"/>
            <a:ext cx="1239837" cy="1214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1" r:id="rId22"/>
    <p:sldLayoutId id="2147483863" r:id="rId23"/>
    <p:sldLayoutId id="2147483864" r:id="rId24"/>
  </p:sldLayoutIdLst>
  <p:hf hdr="0" ftr="0" dt="0"/>
  <p:txStyles>
    <p:titleStyle>
      <a:lvl1pPr algn="ctr" rtl="0" eaLnBrk="0" fontAlgn="base" hangingPunct="0">
        <a:spcBef>
          <a:spcPct val="0"/>
        </a:spcBef>
        <a:spcAft>
          <a:spcPct val="0"/>
        </a:spcAft>
        <a:defRPr sz="4000" b="1" kern="1200">
          <a:solidFill>
            <a:srgbClr val="0033CC"/>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4000" b="1">
          <a:solidFill>
            <a:srgbClr val="0033CC"/>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000" b="1">
          <a:solidFill>
            <a:srgbClr val="0033CC"/>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000" b="1">
          <a:solidFill>
            <a:srgbClr val="0033CC"/>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000" b="1">
          <a:solidFill>
            <a:srgbClr val="0033CC"/>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黑体" pitchFamily="49" charset="-122"/>
          <a:ea typeface="黑体"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黑体" pitchFamily="49" charset="-122"/>
          <a:ea typeface="黑体"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34917;&#20805;&#26448;&#26009;.docx"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2" name="TextBox 5"/>
          <p:cNvSpPr txBox="1">
            <a:spLocks noChangeArrowheads="1"/>
          </p:cNvSpPr>
          <p:nvPr/>
        </p:nvSpPr>
        <p:spPr bwMode="auto">
          <a:xfrm>
            <a:off x="1619672" y="4164093"/>
            <a:ext cx="6189666" cy="643766"/>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lnSpc>
                <a:spcPts val="4300"/>
              </a:lnSpc>
              <a:defRPr/>
            </a:pPr>
            <a:r>
              <a:rPr lang="en-US" altLang="zh-CN" sz="3200" i="0" spc="50" dirty="0" smtClean="0">
                <a:ln w="11430"/>
                <a:solidFill>
                  <a:srgbClr val="0033CC"/>
                </a:solidFill>
                <a:effectLst>
                  <a:outerShdw blurRad="50800" dist="38100" dir="2700000" algn="tl" rotWithShape="0">
                    <a:prstClr val="black">
                      <a:alpha val="40000"/>
                    </a:prstClr>
                  </a:outerShdw>
                </a:effectLst>
                <a:latin typeface="+mn-lt"/>
                <a:ea typeface="幼圆" pitchFamily="49" charset="-122"/>
                <a:cs typeface="Times New Roman" pitchFamily="18" charset="0"/>
              </a:rPr>
              <a:t>2017</a:t>
            </a:r>
            <a:r>
              <a:rPr lang="zh-CN" altLang="en-US" sz="3200" i="0" spc="50" dirty="0" smtClean="0">
                <a:ln w="11430"/>
                <a:solidFill>
                  <a:srgbClr val="0033CC"/>
                </a:solidFill>
                <a:effectLst>
                  <a:outerShdw blurRad="50800" dist="38100" dir="2700000" algn="tl" rotWithShape="0">
                    <a:prstClr val="black">
                      <a:alpha val="40000"/>
                    </a:prstClr>
                  </a:outerShdw>
                </a:effectLst>
                <a:latin typeface="+mn-lt"/>
                <a:ea typeface="幼圆" pitchFamily="49" charset="-122"/>
                <a:cs typeface="Times New Roman" pitchFamily="18" charset="0"/>
              </a:rPr>
              <a:t>年</a:t>
            </a:r>
            <a:r>
              <a:rPr lang="en-US" altLang="zh-CN" sz="3200" i="0" spc="50" dirty="0" smtClean="0">
                <a:ln w="11430"/>
                <a:solidFill>
                  <a:srgbClr val="0033CC"/>
                </a:solidFill>
                <a:effectLst>
                  <a:outerShdw blurRad="50800" dist="38100" dir="2700000" algn="tl" rotWithShape="0">
                    <a:prstClr val="black">
                      <a:alpha val="40000"/>
                    </a:prstClr>
                  </a:outerShdw>
                </a:effectLst>
                <a:latin typeface="+mn-lt"/>
                <a:ea typeface="幼圆" pitchFamily="49" charset="-122"/>
                <a:cs typeface="Times New Roman" pitchFamily="18" charset="0"/>
              </a:rPr>
              <a:t>09</a:t>
            </a:r>
            <a:r>
              <a:rPr lang="zh-CN" altLang="en-US" sz="3200" i="0" spc="50" dirty="0" smtClean="0">
                <a:ln w="11430"/>
                <a:solidFill>
                  <a:srgbClr val="0033CC"/>
                </a:solidFill>
                <a:effectLst>
                  <a:outerShdw blurRad="50800" dist="38100" dir="2700000" algn="tl" rotWithShape="0">
                    <a:prstClr val="black">
                      <a:alpha val="40000"/>
                    </a:prstClr>
                  </a:outerShdw>
                </a:effectLst>
                <a:latin typeface="+mn-lt"/>
                <a:ea typeface="幼圆" pitchFamily="49" charset="-122"/>
                <a:cs typeface="Times New Roman" pitchFamily="18" charset="0"/>
              </a:rPr>
              <a:t>月</a:t>
            </a:r>
            <a:endParaRPr lang="en-US" altLang="zh-CN" sz="3200" i="0" spc="50" dirty="0">
              <a:ln w="11430"/>
              <a:solidFill>
                <a:srgbClr val="0033CC"/>
              </a:solidFill>
              <a:effectLst>
                <a:outerShdw blurRad="50800" dist="38100" dir="2700000" algn="tl" rotWithShape="0">
                  <a:prstClr val="black">
                    <a:alpha val="40000"/>
                  </a:prstClr>
                </a:outerShdw>
              </a:effectLst>
              <a:latin typeface="+mn-lt"/>
              <a:ea typeface="幼圆" pitchFamily="49" charset="-122"/>
              <a:cs typeface="Times New Roman" pitchFamily="18" charset="0"/>
            </a:endParaRPr>
          </a:p>
        </p:txBody>
      </p:sp>
      <p:sp>
        <p:nvSpPr>
          <p:cNvPr id="8" name="矩形 7"/>
          <p:cNvSpPr/>
          <p:nvPr/>
        </p:nvSpPr>
        <p:spPr>
          <a:xfrm>
            <a:off x="285720" y="1857364"/>
            <a:ext cx="8244408" cy="979499"/>
          </a:xfrm>
          <a:prstGeom prst="rect">
            <a:avLst/>
          </a:prstGeom>
          <a:noFill/>
        </p:spPr>
        <p:txBody>
          <a:bodyPr wrap="square">
            <a:spAutoFit/>
          </a:bodyPr>
          <a:lstStyle/>
          <a:p>
            <a:pPr algn="ctr" eaLnBrk="1" hangingPunct="1">
              <a:lnSpc>
                <a:spcPct val="150000"/>
              </a:lnSpc>
              <a:defRPr/>
            </a:pPr>
            <a:r>
              <a:rPr lang="zh-CN" altLang="en-US" sz="4400" i="0" spc="50" dirty="0">
                <a:ln w="11430"/>
                <a:solidFill>
                  <a:srgbClr val="0033CC"/>
                </a:solidFill>
                <a:latin typeface="+mn-lt"/>
                <a:ea typeface="微软雅黑" panose="020B0503020204020204" pitchFamily="34" charset="-122"/>
                <a:cs typeface="Times New Roman" pitchFamily="18" charset="0"/>
              </a:rPr>
              <a:t>高等教育质量监测国家数据</a:t>
            </a:r>
            <a:r>
              <a:rPr lang="zh-CN" altLang="en-US" sz="4400" i="0" spc="50" dirty="0" smtClean="0">
                <a:ln w="11430"/>
                <a:solidFill>
                  <a:srgbClr val="0033CC"/>
                </a:solidFill>
                <a:latin typeface="+mn-lt"/>
                <a:ea typeface="微软雅黑" panose="020B0503020204020204" pitchFamily="34" charset="-122"/>
                <a:cs typeface="Times New Roman" pitchFamily="18" charset="0"/>
              </a:rPr>
              <a:t>平台</a:t>
            </a:r>
            <a:endParaRPr lang="en-US" altLang="zh-CN" sz="4400" i="0" spc="50" dirty="0" smtClean="0">
              <a:ln w="11430"/>
              <a:solidFill>
                <a:srgbClr val="0033CC"/>
              </a:solidFill>
              <a:latin typeface="+mn-lt"/>
              <a:ea typeface="微软雅黑" panose="020B0503020204020204" pitchFamily="34"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标题 1"/>
          <p:cNvSpPr>
            <a:spLocks noChangeArrowheads="1"/>
          </p:cNvSpPr>
          <p:nvPr/>
        </p:nvSpPr>
        <p:spPr bwMode="auto">
          <a:xfrm>
            <a:off x="179388" y="117475"/>
            <a:ext cx="7488237" cy="6477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latinLnBrk="1"/>
            <a:r>
              <a:rPr lang="zh-CN" altLang="en-US" sz="4000" i="0" dirty="0" smtClean="0">
                <a:solidFill>
                  <a:srgbClr val="0033CC"/>
                </a:solidFill>
                <a:latin typeface="+mn-lt"/>
                <a:ea typeface="微软雅黑" pitchFamily="34" charset="-122"/>
                <a:cs typeface="+mj-cs"/>
                <a:sym typeface="Haettenschweiler" panose="020B0706040902060204" pitchFamily="34" charset="0"/>
              </a:rPr>
              <a:t>（三）六</a:t>
            </a:r>
            <a:r>
              <a:rPr lang="zh-CN" altLang="en-US" sz="4000" i="0" dirty="0">
                <a:solidFill>
                  <a:srgbClr val="0033CC"/>
                </a:solidFill>
                <a:latin typeface="+mn-lt"/>
                <a:ea typeface="微软雅黑" pitchFamily="34" charset="-122"/>
                <a:cs typeface="+mj-cs"/>
                <a:sym typeface="Haettenschweiler" panose="020B0706040902060204" pitchFamily="34" charset="0"/>
              </a:rPr>
              <a:t>类编号</a:t>
            </a:r>
            <a:endParaRPr lang="zh-CN" altLang="en-US" sz="4000" i="0" dirty="0">
              <a:solidFill>
                <a:srgbClr val="0033CC"/>
              </a:solidFill>
              <a:latin typeface="+mn-lt"/>
              <a:ea typeface="微软雅黑" pitchFamily="34" charset="-122"/>
              <a:cs typeface="+mj-cs"/>
              <a:sym typeface="黑体" panose="02010609060101010101" pitchFamily="49" charset="-122"/>
            </a:endParaRPr>
          </a:p>
        </p:txBody>
      </p:sp>
      <p:sp>
        <p:nvSpPr>
          <p:cNvPr id="39941" name="标题 1"/>
          <p:cNvSpPr>
            <a:spLocks noChangeArrowheads="1"/>
          </p:cNvSpPr>
          <p:nvPr/>
        </p:nvSpPr>
        <p:spPr bwMode="auto">
          <a:xfrm>
            <a:off x="411480" y="4437112"/>
            <a:ext cx="8001274" cy="15994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marL="342900" indent="-342900" algn="just" eaLnBrk="1" latinLnBrk="1" hangingPunct="1">
              <a:lnSpc>
                <a:spcPct val="150000"/>
              </a:lnSpc>
              <a:spcBef>
                <a:spcPct val="0"/>
              </a:spcBef>
              <a:buFont typeface="Wingdings" panose="05000000000000000000" pitchFamily="2" charset="2"/>
              <a:buChar char="n"/>
            </a:pPr>
            <a:r>
              <a:rPr lang="zh-CN" altLang="en-US" sz="2400" i="0" dirty="0" smtClean="0">
                <a:solidFill>
                  <a:srgbClr val="0033CC"/>
                </a:solidFill>
                <a:latin typeface="+mn-lt"/>
                <a:ea typeface="仿宋" panose="02010609060101010101" pitchFamily="49" charset="-122"/>
                <a:cs typeface="Times New Roman" panose="02020603050405020304" pitchFamily="18" charset="0"/>
                <a:sym typeface="Haettenschweiler" panose="020B0706040902060204" pitchFamily="34" charset="0"/>
              </a:rPr>
              <a:t>由</a:t>
            </a:r>
            <a:r>
              <a:rPr lang="zh-CN" altLang="en-US" sz="2400" i="0" dirty="0">
                <a:solidFill>
                  <a:srgbClr val="0033CC"/>
                </a:solidFill>
                <a:latin typeface="+mn-lt"/>
                <a:ea typeface="仿宋" panose="02010609060101010101" pitchFamily="49" charset="-122"/>
                <a:cs typeface="Times New Roman" panose="02020603050405020304" pitchFamily="18" charset="0"/>
                <a:sym typeface="Haettenschweiler" panose="020B0706040902060204" pitchFamily="34" charset="0"/>
              </a:rPr>
              <a:t>学校自定义，编号主要用于系统内部识别。</a:t>
            </a:r>
            <a:endParaRPr lang="en-US" altLang="zh-CN" sz="2400" i="0" dirty="0">
              <a:solidFill>
                <a:srgbClr val="0033CC"/>
              </a:solidFill>
              <a:latin typeface="+mn-lt"/>
              <a:ea typeface="仿宋" panose="02010609060101010101" pitchFamily="49" charset="-122"/>
              <a:cs typeface="Times New Roman" panose="02020603050405020304" pitchFamily="18" charset="0"/>
              <a:sym typeface="Haettenschweiler" panose="020B0706040902060204" pitchFamily="34" charset="0"/>
            </a:endParaRPr>
          </a:p>
          <a:p>
            <a:pPr marL="342900" indent="-342900" algn="just" eaLnBrk="1" latinLnBrk="1" hangingPunct="1">
              <a:lnSpc>
                <a:spcPct val="150000"/>
              </a:lnSpc>
              <a:spcBef>
                <a:spcPct val="0"/>
              </a:spcBef>
              <a:buFont typeface="Wingdings" panose="05000000000000000000" pitchFamily="2" charset="2"/>
              <a:buChar char="n"/>
            </a:pPr>
            <a:r>
              <a:rPr lang="zh-CN" altLang="en-US" sz="2400" i="0" dirty="0" smtClean="0">
                <a:solidFill>
                  <a:srgbClr val="0033CC"/>
                </a:solidFill>
                <a:latin typeface="+mn-lt"/>
                <a:ea typeface="仿宋" panose="02010609060101010101" pitchFamily="49" charset="-122"/>
                <a:cs typeface="Times New Roman" panose="02020603050405020304" pitchFamily="18" charset="0"/>
                <a:sym typeface="Haettenschweiler" panose="020B0706040902060204" pitchFamily="34" charset="0"/>
              </a:rPr>
              <a:t>同</a:t>
            </a:r>
            <a:r>
              <a:rPr lang="zh-CN" altLang="en-US" sz="2400" i="0" dirty="0">
                <a:solidFill>
                  <a:srgbClr val="0033CC"/>
                </a:solidFill>
                <a:latin typeface="+mn-lt"/>
                <a:ea typeface="仿宋" panose="02010609060101010101" pitchFamily="49" charset="-122"/>
                <a:cs typeface="Times New Roman" panose="02020603050405020304" pitchFamily="18" charset="0"/>
                <a:sym typeface="Haettenschweiler" panose="020B0706040902060204" pitchFamily="34" charset="0"/>
              </a:rPr>
              <a:t>一类别下，编号不能重复；不同类别间，编号可以出现重复。</a:t>
            </a:r>
            <a:endParaRPr lang="zh-CN" altLang="en-US" sz="2400" i="0" dirty="0">
              <a:solidFill>
                <a:srgbClr val="0033CC"/>
              </a:solidFill>
              <a:latin typeface="+mn-lt"/>
              <a:ea typeface="仿宋" panose="02010609060101010101" pitchFamily="49" charset="-122"/>
              <a:cs typeface="Times New Roman" panose="02020603050405020304" pitchFamily="18" charset="0"/>
              <a:sym typeface="黑体" panose="02010609060101010101" pitchFamily="49" charset="-122"/>
            </a:endParaRPr>
          </a:p>
          <a:p>
            <a:pPr algn="just" eaLnBrk="1" latinLnBrk="1" hangingPunct="1">
              <a:lnSpc>
                <a:spcPct val="150000"/>
              </a:lnSpc>
              <a:spcBef>
                <a:spcPct val="0"/>
              </a:spcBef>
              <a:buFontTx/>
              <a:buNone/>
            </a:pPr>
            <a:endParaRPr lang="en-US" altLang="zh-CN" sz="2400" b="0" i="0" dirty="0">
              <a:solidFill>
                <a:srgbClr val="0033CC"/>
              </a:solidFill>
              <a:latin typeface="+mn-lt"/>
              <a:ea typeface="微软雅黑" panose="020B0503020204020204" pitchFamily="34" charset="-122"/>
              <a:cs typeface="Times New Roman" panose="02020603050405020304" pitchFamily="18" charset="0"/>
              <a:sym typeface="Haettenschweiler" panose="020B0706040902060204" pitchFamily="34" charset="0"/>
            </a:endParaRPr>
          </a:p>
        </p:txBody>
      </p:sp>
      <p:grpSp>
        <p:nvGrpSpPr>
          <p:cNvPr id="3" name="组合 2"/>
          <p:cNvGrpSpPr/>
          <p:nvPr/>
        </p:nvGrpSpPr>
        <p:grpSpPr>
          <a:xfrm>
            <a:off x="1763688" y="1412776"/>
            <a:ext cx="1430894" cy="2786082"/>
            <a:chOff x="-676391" y="984703"/>
            <a:chExt cx="2420528" cy="2786082"/>
          </a:xfrm>
        </p:grpSpPr>
        <p:sp>
          <p:nvSpPr>
            <p:cNvPr id="25" name="Rectangle 5"/>
            <p:cNvSpPr>
              <a:spLocks noChangeArrowheads="1"/>
            </p:cNvSpPr>
            <p:nvPr/>
          </p:nvSpPr>
          <p:spPr bwMode="auto">
            <a:xfrm>
              <a:off x="-401183" y="984703"/>
              <a:ext cx="1973803" cy="729785"/>
            </a:xfrm>
            <a:prstGeom prst="rect">
              <a:avLst/>
            </a:prstGeom>
            <a:solidFill>
              <a:srgbClr val="4F81BD"/>
            </a:solidFill>
            <a:ln w="25400">
              <a:solidFill>
                <a:srgbClr val="4F81B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26" name="Rectangle 6"/>
            <p:cNvSpPr>
              <a:spLocks noChangeArrowheads="1"/>
            </p:cNvSpPr>
            <p:nvPr/>
          </p:nvSpPr>
          <p:spPr bwMode="auto">
            <a:xfrm>
              <a:off x="-507318" y="984703"/>
              <a:ext cx="2220276" cy="72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56464" tIns="89408" rIns="156464" bIns="89408"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spcAft>
                  <a:spcPct val="35000"/>
                </a:spcAft>
                <a:buFontTx/>
                <a:buNone/>
              </a:pPr>
              <a:r>
                <a:rPr lang="zh-CN" altLang="en-US" sz="1800" i="0" dirty="0">
                  <a:solidFill>
                    <a:srgbClr val="FFFFFF"/>
                  </a:solidFill>
                  <a:latin typeface="+mn-lt"/>
                  <a:ea typeface="宋体" panose="02010600030101010101" pitchFamily="2" charset="-122"/>
                  <a:cs typeface="Times New Roman" panose="02020603050405020304" pitchFamily="18" charset="0"/>
                  <a:sym typeface="宋体" panose="02010600030101010101" pitchFamily="2" charset="-122"/>
                </a:rPr>
                <a:t>单位编号</a:t>
              </a:r>
            </a:p>
          </p:txBody>
        </p:sp>
        <p:sp>
          <p:nvSpPr>
            <p:cNvPr id="27" name="Rectangle 7"/>
            <p:cNvSpPr>
              <a:spLocks noChangeArrowheads="1"/>
            </p:cNvSpPr>
            <p:nvPr/>
          </p:nvSpPr>
          <p:spPr bwMode="auto">
            <a:xfrm>
              <a:off x="-401183" y="1714488"/>
              <a:ext cx="1973803" cy="2056297"/>
            </a:xfrm>
            <a:prstGeom prst="rect">
              <a:avLst/>
            </a:prstGeom>
            <a:solidFill>
              <a:srgbClr val="CFD8E7">
                <a:alpha val="89018"/>
              </a:srgbClr>
            </a:solidFill>
            <a:ln w="25400">
              <a:solidFill>
                <a:srgbClr val="CFD8E7">
                  <a:alpha val="89018"/>
                </a:srgbClr>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28" name="Rectangle 8"/>
            <p:cNvSpPr>
              <a:spLocks noChangeArrowheads="1"/>
            </p:cNvSpPr>
            <p:nvPr/>
          </p:nvSpPr>
          <p:spPr bwMode="auto">
            <a:xfrm>
              <a:off x="-676391" y="1708342"/>
              <a:ext cx="2420528" cy="20562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7348" tIns="117348" rIns="156464" bIns="176022"/>
            <a:lstStyle>
              <a:lvl1pPr marL="342900" indent="-34290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228600" indent="-22860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lvl="1" indent="-180000" eaLnBrk="1" hangingPunct="1">
                <a:lnSpc>
                  <a:spcPct val="90000"/>
                </a:lnSpc>
                <a:spcBef>
                  <a:spcPct val="0"/>
                </a:spcBef>
                <a:spcAft>
                  <a:spcPct val="15000"/>
                </a:spcAft>
                <a:buFont typeface="Arial" panose="020B0604020202020204" pitchFamily="34" charset="0"/>
                <a:buChar char="•"/>
              </a:pP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党政部门</a:t>
              </a:r>
              <a:endParaRPr lang="en-US" altLang="zh-CN"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indent="-180000" eaLnBrk="1" hangingPunct="1">
                <a:lnSpc>
                  <a:spcPct val="90000"/>
                </a:lnSpc>
                <a:spcBef>
                  <a:spcPct val="0"/>
                </a:spcBef>
                <a:spcAft>
                  <a:spcPct val="15000"/>
                </a:spcAft>
                <a:buFont typeface="Arial" panose="020B0604020202020204" pitchFamily="34" charset="0"/>
                <a:buChar char="•"/>
              </a:pPr>
              <a:endParaRPr lang="en-US" altLang="zh-CN" sz="1800" i="0" dirty="0" smtClean="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indent="-180000" eaLnBrk="1" hangingPunct="1">
                <a:lnSpc>
                  <a:spcPct val="90000"/>
                </a:lnSpc>
                <a:spcBef>
                  <a:spcPct val="0"/>
                </a:spcBef>
                <a:spcAft>
                  <a:spcPct val="15000"/>
                </a:spcAft>
                <a:buFont typeface="Arial" panose="020B0604020202020204" pitchFamily="34" charset="0"/>
                <a:buChar char="•"/>
              </a:pPr>
              <a:endPar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indent="-180000" eaLnBrk="1" hangingPunct="1">
                <a:lnSpc>
                  <a:spcPct val="90000"/>
                </a:lnSpc>
                <a:spcBef>
                  <a:spcPct val="0"/>
                </a:spcBef>
                <a:spcAft>
                  <a:spcPct val="15000"/>
                </a:spcAft>
                <a:buFont typeface="Arial" panose="020B0604020202020204" pitchFamily="34" charset="0"/>
                <a:buChar char="•"/>
              </a:pP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教学科研单位</a:t>
              </a:r>
            </a:p>
          </p:txBody>
        </p:sp>
      </p:grpSp>
      <p:grpSp>
        <p:nvGrpSpPr>
          <p:cNvPr id="4" name="组合 3"/>
          <p:cNvGrpSpPr/>
          <p:nvPr/>
        </p:nvGrpSpPr>
        <p:grpSpPr>
          <a:xfrm>
            <a:off x="4562110" y="1412776"/>
            <a:ext cx="1437293" cy="2786082"/>
            <a:chOff x="1747224" y="1280309"/>
            <a:chExt cx="1978747" cy="2786082"/>
          </a:xfrm>
        </p:grpSpPr>
        <p:sp>
          <p:nvSpPr>
            <p:cNvPr id="29" name="Rectangle 9"/>
            <p:cNvSpPr>
              <a:spLocks noChangeArrowheads="1"/>
            </p:cNvSpPr>
            <p:nvPr/>
          </p:nvSpPr>
          <p:spPr bwMode="auto">
            <a:xfrm>
              <a:off x="1851861" y="1280309"/>
              <a:ext cx="1722974" cy="729785"/>
            </a:xfrm>
            <a:prstGeom prst="rect">
              <a:avLst/>
            </a:prstGeom>
            <a:solidFill>
              <a:srgbClr val="4F81BD"/>
            </a:solidFill>
            <a:ln w="25400">
              <a:solidFill>
                <a:srgbClr val="4F81B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30" name="Rectangle 10"/>
            <p:cNvSpPr>
              <a:spLocks noChangeArrowheads="1"/>
            </p:cNvSpPr>
            <p:nvPr/>
          </p:nvSpPr>
          <p:spPr bwMode="auto">
            <a:xfrm>
              <a:off x="1752168" y="1280309"/>
              <a:ext cx="1973803" cy="72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56464" tIns="89408" rIns="156464" bIns="89408"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spcAft>
                  <a:spcPct val="35000"/>
                </a:spcAft>
                <a:buFontTx/>
                <a:buNone/>
              </a:pPr>
              <a:r>
                <a:rPr lang="zh-CN" altLang="en-US" sz="1800" i="0" dirty="0">
                  <a:solidFill>
                    <a:srgbClr val="FFFFFF"/>
                  </a:solidFill>
                  <a:latin typeface="+mn-lt"/>
                  <a:ea typeface="宋体" panose="02010600030101010101" pitchFamily="2" charset="-122"/>
                  <a:cs typeface="Times New Roman" panose="02020603050405020304" pitchFamily="18" charset="0"/>
                  <a:sym typeface="宋体" panose="02010600030101010101" pitchFamily="2" charset="-122"/>
                </a:rPr>
                <a:t>人员编号</a:t>
              </a:r>
            </a:p>
          </p:txBody>
        </p:sp>
        <p:sp>
          <p:nvSpPr>
            <p:cNvPr id="31" name="Rectangle 11"/>
            <p:cNvSpPr>
              <a:spLocks noChangeArrowheads="1"/>
            </p:cNvSpPr>
            <p:nvPr/>
          </p:nvSpPr>
          <p:spPr bwMode="auto">
            <a:xfrm>
              <a:off x="1851861" y="2010094"/>
              <a:ext cx="1722974" cy="2056297"/>
            </a:xfrm>
            <a:prstGeom prst="rect">
              <a:avLst/>
            </a:prstGeom>
            <a:solidFill>
              <a:srgbClr val="CFD8E7">
                <a:alpha val="89018"/>
              </a:srgbClr>
            </a:solidFill>
            <a:ln w="25400">
              <a:solidFill>
                <a:srgbClr val="CFD8E7">
                  <a:alpha val="89018"/>
                </a:srgbClr>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32" name="Rectangle 12"/>
            <p:cNvSpPr>
              <a:spLocks noChangeArrowheads="1"/>
            </p:cNvSpPr>
            <p:nvPr/>
          </p:nvSpPr>
          <p:spPr bwMode="auto">
            <a:xfrm>
              <a:off x="1747224" y="2003947"/>
              <a:ext cx="1973803" cy="20562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7348" tIns="117348" rIns="156464" bIns="176022"/>
            <a:lstStyle>
              <a:lvl1pPr marL="342900" indent="-34290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228600" indent="-22860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lvl="1" eaLnBrk="1" hangingPunct="1">
                <a:lnSpc>
                  <a:spcPct val="90000"/>
                </a:lnSpc>
                <a:spcBef>
                  <a:spcPct val="0"/>
                </a:spcBef>
                <a:spcAft>
                  <a:spcPct val="15000"/>
                </a:spcAft>
                <a:buFont typeface="Arial" panose="020B0604020202020204" pitchFamily="34" charset="0"/>
                <a:buChar char="•"/>
              </a:pP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教职工</a:t>
              </a:r>
              <a:endParaRPr lang="en-US" altLang="zh-CN"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endParaRPr lang="en-US" altLang="zh-CN" sz="1800" i="0" dirty="0" smtClean="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endParaRPr lang="en-US" altLang="zh-CN"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r>
                <a:rPr lang="zh-CN" altLang="en-US" sz="1800" i="0" dirty="0" smtClean="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外</a:t>
              </a: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聘教师</a:t>
              </a:r>
              <a:endParaRPr lang="en-US" altLang="zh-CN"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p:txBody>
        </p:sp>
      </p:grpSp>
      <p:grpSp>
        <p:nvGrpSpPr>
          <p:cNvPr id="5" name="组合 4"/>
          <p:cNvGrpSpPr/>
          <p:nvPr/>
        </p:nvGrpSpPr>
        <p:grpSpPr>
          <a:xfrm>
            <a:off x="451776" y="1412776"/>
            <a:ext cx="1390180" cy="2786082"/>
            <a:chOff x="3294762" y="1280309"/>
            <a:chExt cx="2006176" cy="2786082"/>
          </a:xfrm>
        </p:grpSpPr>
        <p:sp>
          <p:nvSpPr>
            <p:cNvPr id="33" name="Rectangle 13"/>
            <p:cNvSpPr>
              <a:spLocks noChangeArrowheads="1"/>
            </p:cNvSpPr>
            <p:nvPr/>
          </p:nvSpPr>
          <p:spPr bwMode="auto">
            <a:xfrm>
              <a:off x="3418003" y="1280309"/>
              <a:ext cx="1675693" cy="729785"/>
            </a:xfrm>
            <a:prstGeom prst="rect">
              <a:avLst/>
            </a:prstGeom>
            <a:solidFill>
              <a:srgbClr val="4F81BD"/>
            </a:solidFill>
            <a:ln w="25400">
              <a:solidFill>
                <a:srgbClr val="4F81B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34" name="Rectangle 14"/>
            <p:cNvSpPr>
              <a:spLocks noChangeArrowheads="1"/>
            </p:cNvSpPr>
            <p:nvPr/>
          </p:nvSpPr>
          <p:spPr bwMode="auto">
            <a:xfrm>
              <a:off x="3327135" y="1280309"/>
              <a:ext cx="1973803" cy="72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56464" tIns="89408" rIns="156464" bIns="89408"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spcAft>
                  <a:spcPct val="35000"/>
                </a:spcAft>
                <a:buFontTx/>
                <a:buNone/>
              </a:pPr>
              <a:r>
                <a:rPr lang="zh-CN" altLang="en-US" sz="1800" i="0" dirty="0">
                  <a:solidFill>
                    <a:srgbClr val="FFFFFF"/>
                  </a:solidFill>
                  <a:latin typeface="+mn-lt"/>
                  <a:ea typeface="宋体" panose="02010600030101010101" pitchFamily="2" charset="-122"/>
                  <a:cs typeface="Times New Roman" panose="02020603050405020304" pitchFamily="18" charset="0"/>
                  <a:sym typeface="宋体" panose="02010600030101010101" pitchFamily="2" charset="-122"/>
                </a:rPr>
                <a:t>专业编号</a:t>
              </a:r>
            </a:p>
          </p:txBody>
        </p:sp>
        <p:sp>
          <p:nvSpPr>
            <p:cNvPr id="35" name="Rectangle 15"/>
            <p:cNvSpPr>
              <a:spLocks noChangeArrowheads="1"/>
            </p:cNvSpPr>
            <p:nvPr/>
          </p:nvSpPr>
          <p:spPr bwMode="auto">
            <a:xfrm>
              <a:off x="3418003" y="2010094"/>
              <a:ext cx="1675691" cy="2056297"/>
            </a:xfrm>
            <a:prstGeom prst="rect">
              <a:avLst/>
            </a:prstGeom>
            <a:solidFill>
              <a:srgbClr val="CFD8E7">
                <a:alpha val="89018"/>
              </a:srgbClr>
            </a:solidFill>
            <a:ln w="25400">
              <a:solidFill>
                <a:srgbClr val="CFD8E7">
                  <a:alpha val="89018"/>
                </a:srgbClr>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36" name="Rectangle 16"/>
            <p:cNvSpPr>
              <a:spLocks noChangeArrowheads="1"/>
            </p:cNvSpPr>
            <p:nvPr/>
          </p:nvSpPr>
          <p:spPr bwMode="auto">
            <a:xfrm>
              <a:off x="3294762" y="1990625"/>
              <a:ext cx="1973803" cy="20562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7348" tIns="117348" rIns="156464" bIns="176022"/>
            <a:lstStyle>
              <a:lvl1pPr marL="342900" indent="-34290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228600" indent="-22860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lvl="1" eaLnBrk="1" hangingPunct="1">
                <a:lnSpc>
                  <a:spcPct val="90000"/>
                </a:lnSpc>
                <a:spcBef>
                  <a:spcPct val="0"/>
                </a:spcBef>
                <a:spcAft>
                  <a:spcPct val="15000"/>
                </a:spcAft>
                <a:buFont typeface="Arial" panose="020B0604020202020204" pitchFamily="34" charset="0"/>
                <a:buChar char="•"/>
              </a:pP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校内专业代码</a:t>
              </a:r>
              <a:endParaRPr lang="en-US" altLang="zh-CN"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endParaRPr lang="en-US" altLang="zh-CN" sz="1800" i="0" dirty="0" smtClean="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r>
                <a:rPr lang="zh-CN" altLang="en-US" sz="1800" i="0" dirty="0" smtClean="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专业</a:t>
              </a: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目录代码</a:t>
              </a:r>
            </a:p>
          </p:txBody>
        </p:sp>
      </p:grpSp>
      <p:grpSp>
        <p:nvGrpSpPr>
          <p:cNvPr id="6" name="组合 5"/>
          <p:cNvGrpSpPr/>
          <p:nvPr/>
        </p:nvGrpSpPr>
        <p:grpSpPr>
          <a:xfrm>
            <a:off x="5921135" y="1412776"/>
            <a:ext cx="1321205" cy="2786082"/>
            <a:chOff x="4852558" y="1280309"/>
            <a:chExt cx="2105388" cy="2786082"/>
          </a:xfrm>
        </p:grpSpPr>
        <p:sp>
          <p:nvSpPr>
            <p:cNvPr id="37" name="Rectangle 17"/>
            <p:cNvSpPr>
              <a:spLocks noChangeArrowheads="1"/>
            </p:cNvSpPr>
            <p:nvPr/>
          </p:nvSpPr>
          <p:spPr bwMode="auto">
            <a:xfrm>
              <a:off x="4984143" y="1280309"/>
              <a:ext cx="1973803" cy="729785"/>
            </a:xfrm>
            <a:prstGeom prst="rect">
              <a:avLst/>
            </a:prstGeom>
            <a:solidFill>
              <a:srgbClr val="4F81BD"/>
            </a:solidFill>
            <a:ln w="25400">
              <a:solidFill>
                <a:srgbClr val="4F81B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Rectangle 18"/>
            <p:cNvSpPr>
              <a:spLocks noChangeArrowheads="1"/>
            </p:cNvSpPr>
            <p:nvPr/>
          </p:nvSpPr>
          <p:spPr bwMode="auto">
            <a:xfrm>
              <a:off x="4984143" y="1280309"/>
              <a:ext cx="1973803" cy="72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56464" tIns="89408" rIns="156464" bIns="89408"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spcAft>
                  <a:spcPct val="35000"/>
                </a:spcAft>
                <a:buFontTx/>
                <a:buNone/>
              </a:pPr>
              <a:r>
                <a:rPr lang="zh-CN" altLang="en-US" sz="1800" i="0" dirty="0">
                  <a:solidFill>
                    <a:srgbClr val="FFFFFF"/>
                  </a:solidFill>
                  <a:latin typeface="+mn-lt"/>
                  <a:ea typeface="宋体" panose="02010600030101010101" pitchFamily="2" charset="-122"/>
                  <a:cs typeface="Times New Roman" panose="02020603050405020304" pitchFamily="18" charset="0"/>
                  <a:sym typeface="Calibri" panose="020F0502020204030204" pitchFamily="34" charset="0"/>
                </a:rPr>
                <a:t>学生编号</a:t>
              </a:r>
              <a:endParaRPr lang="zh-CN" altLang="en-US" sz="1800" i="0" dirty="0">
                <a:solidFill>
                  <a:srgbClr val="FFFFFF"/>
                </a:solidFill>
                <a:latin typeface="+mn-lt"/>
                <a:ea typeface="宋体" panose="02010600030101010101" pitchFamily="2" charset="-122"/>
                <a:cs typeface="Times New Roman" panose="02020603050405020304" pitchFamily="18" charset="0"/>
                <a:sym typeface="宋体" panose="02010600030101010101" pitchFamily="2" charset="-122"/>
              </a:endParaRPr>
            </a:p>
          </p:txBody>
        </p:sp>
        <p:sp>
          <p:nvSpPr>
            <p:cNvPr id="39" name="Rectangle 19"/>
            <p:cNvSpPr>
              <a:spLocks noChangeArrowheads="1"/>
            </p:cNvSpPr>
            <p:nvPr/>
          </p:nvSpPr>
          <p:spPr bwMode="auto">
            <a:xfrm>
              <a:off x="4984143" y="2010094"/>
              <a:ext cx="1973803" cy="2056297"/>
            </a:xfrm>
            <a:prstGeom prst="rect">
              <a:avLst/>
            </a:prstGeom>
            <a:solidFill>
              <a:srgbClr val="CFD8E7">
                <a:alpha val="89018"/>
              </a:srgbClr>
            </a:solidFill>
            <a:ln w="25400">
              <a:solidFill>
                <a:srgbClr val="CFD8E7">
                  <a:alpha val="89018"/>
                </a:srgbClr>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40" name="Rectangle 20"/>
            <p:cNvSpPr>
              <a:spLocks noChangeArrowheads="1"/>
            </p:cNvSpPr>
            <p:nvPr/>
          </p:nvSpPr>
          <p:spPr bwMode="auto">
            <a:xfrm>
              <a:off x="4852558" y="2004676"/>
              <a:ext cx="1973803" cy="20562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7348" tIns="117348" rIns="156464" bIns="176022"/>
            <a:lstStyle>
              <a:lvl1pPr marL="342900" indent="-34290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228600" indent="-22860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lvl="1" eaLnBrk="1" hangingPunct="1">
                <a:lnSpc>
                  <a:spcPct val="90000"/>
                </a:lnSpc>
                <a:spcBef>
                  <a:spcPct val="0"/>
                </a:spcBef>
                <a:spcAft>
                  <a:spcPct val="15000"/>
                </a:spcAft>
                <a:buFont typeface="Arial" panose="020B0604020202020204" pitchFamily="34" charset="0"/>
                <a:buChar char="•"/>
              </a:pP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学号</a:t>
              </a:r>
            </a:p>
            <a:p>
              <a:pPr lvl="1" eaLnBrk="1" hangingPunct="1">
                <a:lnSpc>
                  <a:spcPct val="90000"/>
                </a:lnSpc>
                <a:spcBef>
                  <a:spcPct val="0"/>
                </a:spcBef>
                <a:spcAft>
                  <a:spcPct val="15000"/>
                </a:spcAft>
                <a:buFont typeface="Arial" panose="020B0604020202020204" pitchFamily="34" charset="0"/>
                <a:buChar char="•"/>
              </a:pPr>
              <a:endPar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p:txBody>
        </p:sp>
      </p:grpSp>
      <p:grpSp>
        <p:nvGrpSpPr>
          <p:cNvPr id="7" name="组合 6"/>
          <p:cNvGrpSpPr/>
          <p:nvPr/>
        </p:nvGrpSpPr>
        <p:grpSpPr>
          <a:xfrm>
            <a:off x="3116314" y="1412776"/>
            <a:ext cx="1524064" cy="2786082"/>
            <a:chOff x="6200458" y="1714488"/>
            <a:chExt cx="1860127" cy="2786082"/>
          </a:xfrm>
        </p:grpSpPr>
        <p:sp>
          <p:nvSpPr>
            <p:cNvPr id="59" name="Rectangle 5"/>
            <p:cNvSpPr>
              <a:spLocks noChangeArrowheads="1"/>
            </p:cNvSpPr>
            <p:nvPr/>
          </p:nvSpPr>
          <p:spPr bwMode="auto">
            <a:xfrm>
              <a:off x="6376230" y="1714488"/>
              <a:ext cx="1520418" cy="729785"/>
            </a:xfrm>
            <a:prstGeom prst="rect">
              <a:avLst/>
            </a:prstGeom>
            <a:solidFill>
              <a:srgbClr val="4F81BD"/>
            </a:solidFill>
            <a:ln w="25400">
              <a:solidFill>
                <a:srgbClr val="4F81B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60" name="Rectangle 6"/>
            <p:cNvSpPr>
              <a:spLocks noChangeArrowheads="1"/>
            </p:cNvSpPr>
            <p:nvPr/>
          </p:nvSpPr>
          <p:spPr bwMode="auto">
            <a:xfrm>
              <a:off x="6200458" y="1714488"/>
              <a:ext cx="1860127" cy="72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56464" tIns="89408" rIns="156464" bIns="89408"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spcAft>
                  <a:spcPct val="35000"/>
                </a:spcAft>
                <a:buFontTx/>
                <a:buNone/>
              </a:pPr>
              <a:r>
                <a:rPr lang="zh-CN" altLang="en-US" sz="1800" i="0" dirty="0" smtClean="0">
                  <a:solidFill>
                    <a:srgbClr val="FFFFFF"/>
                  </a:solidFill>
                  <a:latin typeface="+mn-lt"/>
                  <a:ea typeface="宋体" panose="02010600030101010101" pitchFamily="2" charset="-122"/>
                  <a:cs typeface="Times New Roman" panose="02020603050405020304" pitchFamily="18" charset="0"/>
                  <a:sym typeface="Calibri" panose="020F0502020204030204" pitchFamily="34" charset="0"/>
                </a:rPr>
                <a:t>实验室</a:t>
              </a:r>
              <a:r>
                <a:rPr lang="zh-CN" altLang="en-US" sz="1800" i="0" dirty="0" smtClean="0">
                  <a:solidFill>
                    <a:srgbClr val="FFFFFF"/>
                  </a:solidFill>
                  <a:latin typeface="+mn-lt"/>
                  <a:ea typeface="宋体" panose="02010600030101010101" pitchFamily="2" charset="-122"/>
                  <a:cs typeface="Times New Roman" panose="02020603050405020304" pitchFamily="18" charset="0"/>
                  <a:sym typeface="宋体" panose="02010600030101010101" pitchFamily="2" charset="-122"/>
                </a:rPr>
                <a:t>编号</a:t>
              </a:r>
              <a:endParaRPr lang="zh-CN" altLang="en-US" sz="1800" i="0" dirty="0">
                <a:solidFill>
                  <a:srgbClr val="FFFFFF"/>
                </a:solidFill>
                <a:latin typeface="+mn-lt"/>
                <a:ea typeface="宋体" panose="02010600030101010101" pitchFamily="2" charset="-122"/>
                <a:cs typeface="Times New Roman" panose="02020603050405020304" pitchFamily="18" charset="0"/>
                <a:sym typeface="宋体" panose="02010600030101010101" pitchFamily="2" charset="-122"/>
              </a:endParaRPr>
            </a:p>
          </p:txBody>
        </p:sp>
        <p:sp>
          <p:nvSpPr>
            <p:cNvPr id="61" name="Rectangle 7"/>
            <p:cNvSpPr>
              <a:spLocks noChangeArrowheads="1"/>
            </p:cNvSpPr>
            <p:nvPr/>
          </p:nvSpPr>
          <p:spPr bwMode="auto">
            <a:xfrm>
              <a:off x="6357951" y="2444273"/>
              <a:ext cx="1531730" cy="2056297"/>
            </a:xfrm>
            <a:prstGeom prst="rect">
              <a:avLst/>
            </a:prstGeom>
            <a:solidFill>
              <a:srgbClr val="CFD8E7">
                <a:alpha val="89018"/>
              </a:srgbClr>
            </a:solidFill>
            <a:ln w="25400">
              <a:solidFill>
                <a:srgbClr val="CFD8E7">
                  <a:alpha val="89018"/>
                </a:srgbClr>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62" name="Rectangle 8"/>
            <p:cNvSpPr>
              <a:spLocks noChangeArrowheads="1"/>
            </p:cNvSpPr>
            <p:nvPr/>
          </p:nvSpPr>
          <p:spPr bwMode="auto">
            <a:xfrm>
              <a:off x="6200459" y="2444273"/>
              <a:ext cx="1774555" cy="20562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7348" tIns="117348" rIns="156464" bIns="176022"/>
            <a:lstStyle>
              <a:lvl1pPr marL="342900" indent="-34290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228600" indent="-22860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lvl="1" eaLnBrk="1" hangingPunct="1">
                <a:lnSpc>
                  <a:spcPct val="90000"/>
                </a:lnSpc>
                <a:spcBef>
                  <a:spcPct val="0"/>
                </a:spcBef>
                <a:spcAft>
                  <a:spcPct val="15000"/>
                </a:spcAft>
                <a:buFont typeface="Arial" panose="020B0604020202020204" pitchFamily="34" charset="0"/>
                <a:buChar char="•"/>
              </a:pPr>
              <a:r>
                <a:rPr lang="zh-CN" altLang="en-US" sz="1800" i="0" dirty="0" smtClean="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本科实验</a:t>
              </a: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场所</a:t>
              </a:r>
              <a:endParaRPr lang="en-US" altLang="zh-CN"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endParaRPr lang="en-US" altLang="zh-CN" sz="1800" i="0" dirty="0" smtClean="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endParaRPr lang="en-US" altLang="zh-CN"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p:txBody>
        </p:sp>
      </p:grpSp>
      <p:grpSp>
        <p:nvGrpSpPr>
          <p:cNvPr id="8" name="组合 7"/>
          <p:cNvGrpSpPr/>
          <p:nvPr/>
        </p:nvGrpSpPr>
        <p:grpSpPr>
          <a:xfrm>
            <a:off x="7164074" y="1401211"/>
            <a:ext cx="1430647" cy="2791500"/>
            <a:chOff x="7570955" y="1714488"/>
            <a:chExt cx="1969597" cy="2791500"/>
          </a:xfrm>
        </p:grpSpPr>
        <p:sp>
          <p:nvSpPr>
            <p:cNvPr id="63" name="Rectangle 9"/>
            <p:cNvSpPr>
              <a:spLocks noChangeArrowheads="1"/>
            </p:cNvSpPr>
            <p:nvPr/>
          </p:nvSpPr>
          <p:spPr bwMode="auto">
            <a:xfrm>
              <a:off x="7765996" y="1714488"/>
              <a:ext cx="1524039" cy="729785"/>
            </a:xfrm>
            <a:prstGeom prst="rect">
              <a:avLst/>
            </a:prstGeom>
            <a:solidFill>
              <a:srgbClr val="4F81BD"/>
            </a:solidFill>
            <a:ln w="25400">
              <a:solidFill>
                <a:srgbClr val="4F81B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64" name="Rectangle 10"/>
            <p:cNvSpPr>
              <a:spLocks noChangeArrowheads="1"/>
            </p:cNvSpPr>
            <p:nvPr/>
          </p:nvSpPr>
          <p:spPr bwMode="auto">
            <a:xfrm>
              <a:off x="7765996" y="1714488"/>
              <a:ext cx="1774556" cy="72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56464" tIns="89408" rIns="156464" bIns="89408"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spcAft>
                  <a:spcPct val="35000"/>
                </a:spcAft>
                <a:buFontTx/>
                <a:buNone/>
              </a:pPr>
              <a:r>
                <a:rPr lang="zh-CN" altLang="en-US" sz="1800" i="0" dirty="0">
                  <a:solidFill>
                    <a:srgbClr val="FFFFFF"/>
                  </a:solidFill>
                  <a:latin typeface="+mn-lt"/>
                  <a:ea typeface="宋体" panose="02010600030101010101" pitchFamily="2" charset="-122"/>
                  <a:cs typeface="Times New Roman" panose="02020603050405020304" pitchFamily="18" charset="0"/>
                  <a:sym typeface="Calibri" panose="020F0502020204030204" pitchFamily="34" charset="0"/>
                </a:rPr>
                <a:t>课程</a:t>
              </a:r>
              <a:r>
                <a:rPr lang="zh-CN" altLang="en-US" sz="1800" i="0" dirty="0">
                  <a:solidFill>
                    <a:srgbClr val="FFFFFF"/>
                  </a:solidFill>
                  <a:latin typeface="+mn-lt"/>
                  <a:ea typeface="宋体" panose="02010600030101010101" pitchFamily="2" charset="-122"/>
                  <a:cs typeface="Times New Roman" panose="02020603050405020304" pitchFamily="18" charset="0"/>
                  <a:sym typeface="宋体" panose="02010600030101010101" pitchFamily="2" charset="-122"/>
                </a:rPr>
                <a:t>编号</a:t>
              </a:r>
            </a:p>
          </p:txBody>
        </p:sp>
        <p:sp>
          <p:nvSpPr>
            <p:cNvPr id="65" name="Rectangle 11"/>
            <p:cNvSpPr>
              <a:spLocks noChangeArrowheads="1"/>
            </p:cNvSpPr>
            <p:nvPr/>
          </p:nvSpPr>
          <p:spPr bwMode="auto">
            <a:xfrm>
              <a:off x="7765996" y="2444273"/>
              <a:ext cx="1524039" cy="2056297"/>
            </a:xfrm>
            <a:prstGeom prst="rect">
              <a:avLst/>
            </a:prstGeom>
            <a:solidFill>
              <a:srgbClr val="CFD8E7">
                <a:alpha val="89018"/>
              </a:srgbClr>
            </a:solidFill>
            <a:ln w="25400">
              <a:solidFill>
                <a:srgbClr val="CFD8E7">
                  <a:alpha val="89018"/>
                </a:srgbClr>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66" name="Rectangle 12"/>
            <p:cNvSpPr>
              <a:spLocks noChangeArrowheads="1"/>
            </p:cNvSpPr>
            <p:nvPr/>
          </p:nvSpPr>
          <p:spPr bwMode="auto">
            <a:xfrm>
              <a:off x="7570955" y="2449691"/>
              <a:ext cx="1774556" cy="20562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7348" tIns="117348" rIns="156464" bIns="176022"/>
            <a:lstStyle>
              <a:lvl1pPr marL="342900" indent="-34290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228600" indent="-22860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lvl="1" eaLnBrk="1" hangingPunct="1">
                <a:lnSpc>
                  <a:spcPct val="90000"/>
                </a:lnSpc>
                <a:spcBef>
                  <a:spcPct val="0"/>
                </a:spcBef>
                <a:spcAft>
                  <a:spcPct val="15000"/>
                </a:spcAft>
                <a:buFont typeface="Arial" panose="020B0604020202020204" pitchFamily="34" charset="0"/>
                <a:buChar char="•"/>
              </a:pP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开课号</a:t>
              </a:r>
              <a:endParaRPr lang="en-US" altLang="zh-CN"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endParaRPr lang="en-US" altLang="zh-CN" sz="1800" i="0" dirty="0" smtClean="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endParaRPr lang="en-US" altLang="zh-CN"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endParaRPr>
            </a:p>
            <a:p>
              <a:pPr lvl="1" eaLnBrk="1" hangingPunct="1">
                <a:lnSpc>
                  <a:spcPct val="90000"/>
                </a:lnSpc>
                <a:spcBef>
                  <a:spcPct val="0"/>
                </a:spcBef>
                <a:spcAft>
                  <a:spcPct val="15000"/>
                </a:spcAft>
                <a:buFont typeface="Arial" panose="020B0604020202020204" pitchFamily="34" charset="0"/>
                <a:buChar char="•"/>
              </a:pPr>
              <a:r>
                <a:rPr lang="zh-CN" altLang="en-US" sz="1800" i="0" dirty="0" smtClean="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课程</a:t>
              </a:r>
              <a:r>
                <a:rPr lang="zh-CN" altLang="en-US" sz="1800" i="0" dirty="0">
                  <a:solidFill>
                    <a:srgbClr val="000000"/>
                  </a:solidFill>
                  <a:latin typeface="+mn-lt"/>
                  <a:ea typeface="宋体" panose="02010600030101010101" pitchFamily="2" charset="-122"/>
                  <a:cs typeface="Times New Roman" panose="02020603050405020304" pitchFamily="18" charset="0"/>
                  <a:sym typeface="宋体" panose="02010600030101010101" pitchFamily="2" charset="-122"/>
                </a:rPr>
                <a:t>号</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标题 1"/>
          <p:cNvSpPr>
            <a:spLocks noChangeArrowheads="1"/>
          </p:cNvSpPr>
          <p:nvPr/>
        </p:nvSpPr>
        <p:spPr bwMode="auto">
          <a:xfrm>
            <a:off x="0" y="117475"/>
            <a:ext cx="7667625" cy="6477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latinLnBrk="1"/>
            <a:r>
              <a:rPr lang="zh-CN" altLang="en-US" sz="4000" i="0" dirty="0">
                <a:solidFill>
                  <a:srgbClr val="0033CC"/>
                </a:solidFill>
                <a:latin typeface="+mn-lt"/>
                <a:ea typeface="微软雅黑" pitchFamily="34" charset="-122"/>
                <a:sym typeface="Haettenschweiler" panose="020B0706040902060204" pitchFamily="34" charset="0"/>
              </a:rPr>
              <a:t>（三）</a:t>
            </a:r>
            <a:r>
              <a:rPr lang="zh-CN" altLang="en-US" sz="4000" i="0" dirty="0" smtClean="0">
                <a:solidFill>
                  <a:srgbClr val="0033CC"/>
                </a:solidFill>
                <a:latin typeface="+mn-lt"/>
                <a:ea typeface="微软雅黑" pitchFamily="34" charset="-122"/>
                <a:cs typeface="+mj-cs"/>
                <a:sym typeface="Haettenschweiler" panose="020B0706040902060204" pitchFamily="34" charset="0"/>
              </a:rPr>
              <a:t>六</a:t>
            </a:r>
            <a:r>
              <a:rPr lang="zh-CN" altLang="en-US" sz="4000" i="0" dirty="0">
                <a:solidFill>
                  <a:srgbClr val="0033CC"/>
                </a:solidFill>
                <a:latin typeface="+mn-lt"/>
                <a:ea typeface="微软雅黑" pitchFamily="34" charset="-122"/>
                <a:cs typeface="+mj-cs"/>
                <a:sym typeface="Haettenschweiler" panose="020B0706040902060204" pitchFamily="34" charset="0"/>
              </a:rPr>
              <a:t>类编号</a:t>
            </a:r>
            <a:endParaRPr lang="zh-CN" altLang="en-US" sz="4000" i="0" dirty="0">
              <a:solidFill>
                <a:srgbClr val="0033CC"/>
              </a:solidFill>
              <a:latin typeface="+mn-lt"/>
              <a:ea typeface="微软雅黑" pitchFamily="34" charset="-122"/>
              <a:cs typeface="+mj-cs"/>
              <a:sym typeface="黑体" panose="02010609060101010101" pitchFamily="49" charset="-122"/>
            </a:endParaRPr>
          </a:p>
        </p:txBody>
      </p:sp>
      <p:grpSp>
        <p:nvGrpSpPr>
          <p:cNvPr id="2" name="Group 4"/>
          <p:cNvGrpSpPr>
            <a:grpSpLocks/>
          </p:cNvGrpSpPr>
          <p:nvPr/>
        </p:nvGrpSpPr>
        <p:grpSpPr bwMode="auto">
          <a:xfrm>
            <a:off x="1331913" y="1123950"/>
            <a:ext cx="6348412" cy="1512888"/>
            <a:chOff x="0" y="0"/>
            <a:chExt cx="5172" cy="1116"/>
          </a:xfrm>
        </p:grpSpPr>
        <p:sp>
          <p:nvSpPr>
            <p:cNvPr id="42074" name="未知"/>
            <p:cNvSpPr>
              <a:spLocks noChangeArrowheads="1"/>
            </p:cNvSpPr>
            <p:nvPr/>
          </p:nvSpPr>
          <p:spPr bwMode="auto">
            <a:xfrm>
              <a:off x="1832" y="836"/>
              <a:ext cx="1552" cy="280"/>
            </a:xfrm>
            <a:custGeom>
              <a:avLst/>
              <a:gdLst>
                <a:gd name="T0" fmla="*/ 0 w 758"/>
                <a:gd name="T1" fmla="*/ 452 h 137"/>
                <a:gd name="T2" fmla="*/ 9662 w 758"/>
                <a:gd name="T3" fmla="*/ 1400 h 137"/>
                <a:gd name="T4" fmla="*/ 13323 w 758"/>
                <a:gd name="T5" fmla="*/ 247 h 137"/>
                <a:gd name="T6" fmla="*/ 12414 w 758"/>
                <a:gd name="T7" fmla="*/ 0 h 137"/>
                <a:gd name="T8" fmla="*/ 6095 w 758"/>
                <a:gd name="T9" fmla="*/ 1236 h 137"/>
                <a:gd name="T10" fmla="*/ 936 w 758"/>
                <a:gd name="T11" fmla="*/ 229 h 137"/>
                <a:gd name="T12" fmla="*/ 0 w 758"/>
                <a:gd name="T13" fmla="*/ 452 h 137"/>
                <a:gd name="T14" fmla="*/ 0 60000 65536"/>
                <a:gd name="T15" fmla="*/ 0 60000 65536"/>
                <a:gd name="T16" fmla="*/ 0 60000 65536"/>
                <a:gd name="T17" fmla="*/ 0 60000 65536"/>
                <a:gd name="T18" fmla="*/ 0 60000 65536"/>
                <a:gd name="T19" fmla="*/ 0 60000 65536"/>
                <a:gd name="T20" fmla="*/ 0 60000 65536"/>
                <a:gd name="T21" fmla="*/ 0 w 758"/>
                <a:gd name="T22" fmla="*/ 0 h 137"/>
                <a:gd name="T23" fmla="*/ 758 w 758"/>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8" h="137">
                  <a:moveTo>
                    <a:pt x="0" y="26"/>
                  </a:moveTo>
                  <a:cubicBezTo>
                    <a:pt x="0" y="26"/>
                    <a:pt x="201" y="137"/>
                    <a:pt x="550" y="80"/>
                  </a:cubicBezTo>
                  <a:cubicBezTo>
                    <a:pt x="550" y="80"/>
                    <a:pt x="647" y="64"/>
                    <a:pt x="758" y="14"/>
                  </a:cubicBezTo>
                  <a:cubicBezTo>
                    <a:pt x="706" y="0"/>
                    <a:pt x="706" y="0"/>
                    <a:pt x="706" y="0"/>
                  </a:cubicBezTo>
                  <a:cubicBezTo>
                    <a:pt x="706" y="0"/>
                    <a:pt x="631" y="64"/>
                    <a:pt x="347" y="71"/>
                  </a:cubicBezTo>
                  <a:cubicBezTo>
                    <a:pt x="347" y="71"/>
                    <a:pt x="167" y="75"/>
                    <a:pt x="53" y="13"/>
                  </a:cubicBezTo>
                  <a:cubicBezTo>
                    <a:pt x="0" y="26"/>
                    <a:pt x="0" y="26"/>
                    <a:pt x="0" y="26"/>
                  </a:cubicBezTo>
                  <a:close/>
                </a:path>
              </a:pathLst>
            </a:custGeom>
            <a:solidFill>
              <a:schemeClr val="hlink"/>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latin typeface="+mn-lt"/>
              </a:endParaRPr>
            </a:p>
          </p:txBody>
        </p:sp>
        <p:sp>
          <p:nvSpPr>
            <p:cNvPr id="42075" name="未知"/>
            <p:cNvSpPr>
              <a:spLocks noChangeArrowheads="1"/>
            </p:cNvSpPr>
            <p:nvPr/>
          </p:nvSpPr>
          <p:spPr bwMode="auto">
            <a:xfrm>
              <a:off x="1941" y="762"/>
              <a:ext cx="1349" cy="231"/>
            </a:xfrm>
            <a:custGeom>
              <a:avLst/>
              <a:gdLst>
                <a:gd name="T0" fmla="*/ 841 w 659"/>
                <a:gd name="T1" fmla="*/ 16 h 113"/>
                <a:gd name="T2" fmla="*/ 5199 w 659"/>
                <a:gd name="T3" fmla="*/ 632 h 113"/>
                <a:gd name="T4" fmla="*/ 10133 w 659"/>
                <a:gd name="T5" fmla="*/ 0 h 113"/>
                <a:gd name="T6" fmla="*/ 11570 w 659"/>
                <a:gd name="T7" fmla="*/ 632 h 113"/>
                <a:gd name="T8" fmla="*/ 5079 w 659"/>
                <a:gd name="T9" fmla="*/ 1940 h 113"/>
                <a:gd name="T10" fmla="*/ 0 w 659"/>
                <a:gd name="T11" fmla="*/ 873 h 113"/>
                <a:gd name="T12" fmla="*/ 825 w 659"/>
                <a:gd name="T13" fmla="*/ 572 h 113"/>
                <a:gd name="T14" fmla="*/ 841 w 659"/>
                <a:gd name="T15" fmla="*/ 16 h 113"/>
                <a:gd name="T16" fmla="*/ 0 60000 65536"/>
                <a:gd name="T17" fmla="*/ 0 60000 65536"/>
                <a:gd name="T18" fmla="*/ 0 60000 65536"/>
                <a:gd name="T19" fmla="*/ 0 60000 65536"/>
                <a:gd name="T20" fmla="*/ 0 60000 65536"/>
                <a:gd name="T21" fmla="*/ 0 60000 65536"/>
                <a:gd name="T22" fmla="*/ 0 60000 65536"/>
                <a:gd name="T23" fmla="*/ 0 60000 65536"/>
                <a:gd name="T24" fmla="*/ 0 w 659"/>
                <a:gd name="T25" fmla="*/ 0 h 113"/>
                <a:gd name="T26" fmla="*/ 659 w 659"/>
                <a:gd name="T27" fmla="*/ 113 h 1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9" h="113">
                  <a:moveTo>
                    <a:pt x="48" y="1"/>
                  </a:moveTo>
                  <a:cubicBezTo>
                    <a:pt x="48" y="1"/>
                    <a:pt x="162" y="37"/>
                    <a:pt x="296" y="36"/>
                  </a:cubicBezTo>
                  <a:cubicBezTo>
                    <a:pt x="296" y="36"/>
                    <a:pt x="443" y="35"/>
                    <a:pt x="577" y="0"/>
                  </a:cubicBezTo>
                  <a:cubicBezTo>
                    <a:pt x="577" y="0"/>
                    <a:pt x="650" y="40"/>
                    <a:pt x="659" y="36"/>
                  </a:cubicBezTo>
                  <a:cubicBezTo>
                    <a:pt x="659" y="36"/>
                    <a:pt x="567" y="109"/>
                    <a:pt x="289" y="111"/>
                  </a:cubicBezTo>
                  <a:cubicBezTo>
                    <a:pt x="289" y="111"/>
                    <a:pt x="128" y="113"/>
                    <a:pt x="0" y="50"/>
                  </a:cubicBezTo>
                  <a:cubicBezTo>
                    <a:pt x="0" y="50"/>
                    <a:pt x="29" y="46"/>
                    <a:pt x="47" y="33"/>
                  </a:cubicBezTo>
                  <a:cubicBezTo>
                    <a:pt x="48" y="1"/>
                    <a:pt x="48" y="1"/>
                    <a:pt x="48" y="1"/>
                  </a:cubicBezTo>
                  <a:close/>
                </a:path>
              </a:pathLst>
            </a:custGeom>
            <a:gradFill rotWithShape="1">
              <a:gsLst>
                <a:gs pos="0">
                  <a:srgbClr val="CFE1F5"/>
                </a:gs>
                <a:gs pos="50000">
                  <a:srgbClr val="800080"/>
                </a:gs>
                <a:gs pos="100000">
                  <a:srgbClr val="CFE1F5"/>
                </a:gs>
              </a:gsLst>
              <a:lin ang="0" scaled="1"/>
            </a:gra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latin typeface="+mn-lt"/>
              </a:endParaRPr>
            </a:p>
          </p:txBody>
        </p:sp>
        <p:sp>
          <p:nvSpPr>
            <p:cNvPr id="42076" name="未知"/>
            <p:cNvSpPr>
              <a:spLocks noChangeArrowheads="1"/>
            </p:cNvSpPr>
            <p:nvPr/>
          </p:nvSpPr>
          <p:spPr bwMode="auto">
            <a:xfrm>
              <a:off x="0" y="194"/>
              <a:ext cx="2050" cy="362"/>
            </a:xfrm>
            <a:custGeom>
              <a:avLst/>
              <a:gdLst>
                <a:gd name="T0" fmla="*/ 16384 w 1025"/>
                <a:gd name="T1" fmla="*/ 1648 h 181"/>
                <a:gd name="T2" fmla="*/ 8160 w 1025"/>
                <a:gd name="T3" fmla="*/ 2768 h 181"/>
                <a:gd name="T4" fmla="*/ 16 w 1025"/>
                <a:gd name="T5" fmla="*/ 1248 h 181"/>
                <a:gd name="T6" fmla="*/ 8240 w 1025"/>
                <a:gd name="T7" fmla="*/ 96 h 181"/>
                <a:gd name="T8" fmla="*/ 16384 w 1025"/>
                <a:gd name="T9" fmla="*/ 1648 h 181"/>
                <a:gd name="T10" fmla="*/ 0 60000 65536"/>
                <a:gd name="T11" fmla="*/ 0 60000 65536"/>
                <a:gd name="T12" fmla="*/ 0 60000 65536"/>
                <a:gd name="T13" fmla="*/ 0 60000 65536"/>
                <a:gd name="T14" fmla="*/ 0 60000 65536"/>
                <a:gd name="T15" fmla="*/ 0 w 1025"/>
                <a:gd name="T16" fmla="*/ 0 h 181"/>
                <a:gd name="T17" fmla="*/ 1025 w 1025"/>
                <a:gd name="T18" fmla="*/ 181 h 181"/>
              </a:gdLst>
              <a:ahLst/>
              <a:cxnLst>
                <a:cxn ang="T10">
                  <a:pos x="T0" y="T1"/>
                </a:cxn>
                <a:cxn ang="T11">
                  <a:pos x="T2" y="T3"/>
                </a:cxn>
                <a:cxn ang="T12">
                  <a:pos x="T4" y="T5"/>
                </a:cxn>
                <a:cxn ang="T13">
                  <a:pos x="T6" y="T7"/>
                </a:cxn>
                <a:cxn ang="T14">
                  <a:pos x="T8" y="T9"/>
                </a:cxn>
              </a:cxnLst>
              <a:rect l="T15" t="T16" r="T17" b="T18"/>
              <a:pathLst>
                <a:path w="1025" h="181">
                  <a:moveTo>
                    <a:pt x="1024" y="103"/>
                  </a:moveTo>
                  <a:cubicBezTo>
                    <a:pt x="1023" y="148"/>
                    <a:pt x="794" y="181"/>
                    <a:pt x="510" y="173"/>
                  </a:cubicBezTo>
                  <a:cubicBezTo>
                    <a:pt x="228" y="167"/>
                    <a:pt x="0" y="124"/>
                    <a:pt x="1" y="78"/>
                  </a:cubicBezTo>
                  <a:cubicBezTo>
                    <a:pt x="2" y="31"/>
                    <a:pt x="233" y="0"/>
                    <a:pt x="515" y="6"/>
                  </a:cubicBezTo>
                  <a:cubicBezTo>
                    <a:pt x="797" y="13"/>
                    <a:pt x="1025" y="56"/>
                    <a:pt x="1024" y="103"/>
                  </a:cubicBezTo>
                </a:path>
              </a:pathLst>
            </a:custGeom>
            <a:solidFill>
              <a:schemeClr val="tx2">
                <a:lumMod val="60000"/>
                <a:lumOff val="40000"/>
              </a:schemeClr>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latin typeface="+mn-lt"/>
              </a:endParaRPr>
            </a:p>
          </p:txBody>
        </p:sp>
        <p:sp>
          <p:nvSpPr>
            <p:cNvPr id="42077" name="未知"/>
            <p:cNvSpPr>
              <a:spLocks noChangeArrowheads="1"/>
            </p:cNvSpPr>
            <p:nvPr/>
          </p:nvSpPr>
          <p:spPr bwMode="auto">
            <a:xfrm>
              <a:off x="2" y="346"/>
              <a:ext cx="2074" cy="599"/>
            </a:xfrm>
            <a:custGeom>
              <a:avLst/>
              <a:gdLst>
                <a:gd name="T0" fmla="*/ 0 w 1037"/>
                <a:gd name="T1" fmla="*/ 0 h 300"/>
                <a:gd name="T2" fmla="*/ 0 w 1037"/>
                <a:gd name="T3" fmla="*/ 3336 h 300"/>
                <a:gd name="T4" fmla="*/ 4800 w 1037"/>
                <a:gd name="T5" fmla="*/ 4512 h 300"/>
                <a:gd name="T6" fmla="*/ 16368 w 1037"/>
                <a:gd name="T7" fmla="*/ 3860 h 300"/>
                <a:gd name="T8" fmla="*/ 16368 w 1037"/>
                <a:gd name="T9" fmla="*/ 399 h 300"/>
                <a:gd name="T10" fmla="*/ 10240 w 1037"/>
                <a:gd name="T11" fmla="*/ 1511 h 300"/>
                <a:gd name="T12" fmla="*/ 384 w 1037"/>
                <a:gd name="T13" fmla="*/ 415 h 300"/>
                <a:gd name="T14" fmla="*/ 0 w 1037"/>
                <a:gd name="T15" fmla="*/ 0 h 300"/>
                <a:gd name="T16" fmla="*/ 0 60000 65536"/>
                <a:gd name="T17" fmla="*/ 0 60000 65536"/>
                <a:gd name="T18" fmla="*/ 0 60000 65536"/>
                <a:gd name="T19" fmla="*/ 0 60000 65536"/>
                <a:gd name="T20" fmla="*/ 0 60000 65536"/>
                <a:gd name="T21" fmla="*/ 0 60000 65536"/>
                <a:gd name="T22" fmla="*/ 0 60000 65536"/>
                <a:gd name="T23" fmla="*/ 0 60000 65536"/>
                <a:gd name="T24" fmla="*/ 0 w 1037"/>
                <a:gd name="T25" fmla="*/ 0 h 300"/>
                <a:gd name="T26" fmla="*/ 1037 w 1037"/>
                <a:gd name="T27" fmla="*/ 300 h 3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7" h="300">
                  <a:moveTo>
                    <a:pt x="0" y="0"/>
                  </a:moveTo>
                  <a:cubicBezTo>
                    <a:pt x="0" y="210"/>
                    <a:pt x="0" y="210"/>
                    <a:pt x="0" y="210"/>
                  </a:cubicBezTo>
                  <a:cubicBezTo>
                    <a:pt x="0" y="210"/>
                    <a:pt x="69" y="267"/>
                    <a:pt x="300" y="284"/>
                  </a:cubicBezTo>
                  <a:cubicBezTo>
                    <a:pt x="532" y="300"/>
                    <a:pt x="926" y="298"/>
                    <a:pt x="1023" y="243"/>
                  </a:cubicBezTo>
                  <a:cubicBezTo>
                    <a:pt x="1023" y="25"/>
                    <a:pt x="1023" y="25"/>
                    <a:pt x="1023" y="25"/>
                  </a:cubicBezTo>
                  <a:cubicBezTo>
                    <a:pt x="1023" y="25"/>
                    <a:pt x="1037" y="85"/>
                    <a:pt x="640" y="95"/>
                  </a:cubicBezTo>
                  <a:cubicBezTo>
                    <a:pt x="243" y="104"/>
                    <a:pt x="31" y="38"/>
                    <a:pt x="24" y="26"/>
                  </a:cubicBezTo>
                  <a:cubicBezTo>
                    <a:pt x="24" y="26"/>
                    <a:pt x="12" y="21"/>
                    <a:pt x="0" y="0"/>
                  </a:cubicBezTo>
                </a:path>
              </a:pathLst>
            </a:custGeom>
            <a:solidFill>
              <a:schemeClr val="tx2">
                <a:lumMod val="60000"/>
                <a:lumOff val="40000"/>
              </a:schemeClr>
            </a:solidFill>
            <a:ln w="9525" cmpd="sng">
              <a:solidFill>
                <a:schemeClr val="bg1"/>
              </a:solidFill>
              <a:bevel/>
              <a:headEnd/>
              <a:tailEnd/>
            </a:ln>
            <a:extLst/>
          </p:spPr>
          <p:txBody>
            <a:bodyPr/>
            <a:lstStyle/>
            <a:p>
              <a:endParaRPr lang="zh-CN" altLang="en-US">
                <a:latin typeface="+mn-lt"/>
              </a:endParaRPr>
            </a:p>
          </p:txBody>
        </p:sp>
        <p:sp>
          <p:nvSpPr>
            <p:cNvPr id="42078" name="未知"/>
            <p:cNvSpPr>
              <a:spLocks noChangeArrowheads="1"/>
            </p:cNvSpPr>
            <p:nvPr/>
          </p:nvSpPr>
          <p:spPr bwMode="auto">
            <a:xfrm>
              <a:off x="128" y="226"/>
              <a:ext cx="1800" cy="283"/>
            </a:xfrm>
            <a:custGeom>
              <a:avLst/>
              <a:gdLst>
                <a:gd name="T0" fmla="*/ 14384 w 900"/>
                <a:gd name="T1" fmla="*/ 1275 h 142"/>
                <a:gd name="T2" fmla="*/ 7184 w 900"/>
                <a:gd name="T3" fmla="*/ 2144 h 142"/>
                <a:gd name="T4" fmla="*/ 16 w 900"/>
                <a:gd name="T5" fmla="*/ 949 h 142"/>
                <a:gd name="T6" fmla="*/ 7216 w 900"/>
                <a:gd name="T7" fmla="*/ 96 h 142"/>
                <a:gd name="T8" fmla="*/ 14384 w 900"/>
                <a:gd name="T9" fmla="*/ 1275 h 142"/>
                <a:gd name="T10" fmla="*/ 0 60000 65536"/>
                <a:gd name="T11" fmla="*/ 0 60000 65536"/>
                <a:gd name="T12" fmla="*/ 0 60000 65536"/>
                <a:gd name="T13" fmla="*/ 0 60000 65536"/>
                <a:gd name="T14" fmla="*/ 0 60000 65536"/>
                <a:gd name="T15" fmla="*/ 0 w 900"/>
                <a:gd name="T16" fmla="*/ 0 h 142"/>
                <a:gd name="T17" fmla="*/ 900 w 900"/>
                <a:gd name="T18" fmla="*/ 142 h 142"/>
              </a:gdLst>
              <a:ahLst/>
              <a:cxnLst>
                <a:cxn ang="T10">
                  <a:pos x="T0" y="T1"/>
                </a:cxn>
                <a:cxn ang="T11">
                  <a:pos x="T2" y="T3"/>
                </a:cxn>
                <a:cxn ang="T12">
                  <a:pos x="T4" y="T5"/>
                </a:cxn>
                <a:cxn ang="T13">
                  <a:pos x="T6" y="T7"/>
                </a:cxn>
                <a:cxn ang="T14">
                  <a:pos x="T8" y="T9"/>
                </a:cxn>
              </a:cxnLst>
              <a:rect l="T15" t="T16" r="T17" b="T18"/>
              <a:pathLst>
                <a:path w="900" h="142">
                  <a:moveTo>
                    <a:pt x="899" y="81"/>
                  </a:moveTo>
                  <a:cubicBezTo>
                    <a:pt x="898" y="117"/>
                    <a:pt x="697" y="142"/>
                    <a:pt x="449" y="136"/>
                  </a:cubicBezTo>
                  <a:cubicBezTo>
                    <a:pt x="201" y="130"/>
                    <a:pt x="0" y="96"/>
                    <a:pt x="1" y="60"/>
                  </a:cubicBezTo>
                  <a:cubicBezTo>
                    <a:pt x="2" y="24"/>
                    <a:pt x="203" y="0"/>
                    <a:pt x="451" y="6"/>
                  </a:cubicBezTo>
                  <a:cubicBezTo>
                    <a:pt x="699" y="12"/>
                    <a:pt x="900" y="45"/>
                    <a:pt x="899" y="81"/>
                  </a:cubicBezTo>
                </a:path>
              </a:pathLst>
            </a:custGeom>
            <a:solidFill>
              <a:schemeClr val="tx2">
                <a:lumMod val="60000"/>
                <a:lumOff val="40000"/>
              </a:schemeClr>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latin typeface="+mn-lt"/>
              </a:endParaRPr>
            </a:p>
          </p:txBody>
        </p:sp>
        <p:sp>
          <p:nvSpPr>
            <p:cNvPr id="42079" name="未知"/>
            <p:cNvSpPr>
              <a:spLocks noChangeArrowheads="1"/>
            </p:cNvSpPr>
            <p:nvPr/>
          </p:nvSpPr>
          <p:spPr bwMode="auto">
            <a:xfrm>
              <a:off x="3097" y="192"/>
              <a:ext cx="2050" cy="356"/>
            </a:xfrm>
            <a:custGeom>
              <a:avLst/>
              <a:gdLst>
                <a:gd name="T0" fmla="*/ 16368 w 1025"/>
                <a:gd name="T1" fmla="*/ 1632 h 178"/>
                <a:gd name="T2" fmla="*/ 8160 w 1025"/>
                <a:gd name="T3" fmla="*/ 2736 h 178"/>
                <a:gd name="T4" fmla="*/ 16 w 1025"/>
                <a:gd name="T5" fmla="*/ 1232 h 178"/>
                <a:gd name="T6" fmla="*/ 8240 w 1025"/>
                <a:gd name="T7" fmla="*/ 96 h 178"/>
                <a:gd name="T8" fmla="*/ 16368 w 1025"/>
                <a:gd name="T9" fmla="*/ 1632 h 178"/>
                <a:gd name="T10" fmla="*/ 0 60000 65536"/>
                <a:gd name="T11" fmla="*/ 0 60000 65536"/>
                <a:gd name="T12" fmla="*/ 0 60000 65536"/>
                <a:gd name="T13" fmla="*/ 0 60000 65536"/>
                <a:gd name="T14" fmla="*/ 0 60000 65536"/>
                <a:gd name="T15" fmla="*/ 0 w 1025"/>
                <a:gd name="T16" fmla="*/ 0 h 178"/>
                <a:gd name="T17" fmla="*/ 1025 w 1025"/>
                <a:gd name="T18" fmla="*/ 178 h 178"/>
              </a:gdLst>
              <a:ahLst/>
              <a:cxnLst>
                <a:cxn ang="T10">
                  <a:pos x="T0" y="T1"/>
                </a:cxn>
                <a:cxn ang="T11">
                  <a:pos x="T2" y="T3"/>
                </a:cxn>
                <a:cxn ang="T12">
                  <a:pos x="T4" y="T5"/>
                </a:cxn>
                <a:cxn ang="T13">
                  <a:pos x="T6" y="T7"/>
                </a:cxn>
                <a:cxn ang="T14">
                  <a:pos x="T8" y="T9"/>
                </a:cxn>
              </a:cxnLst>
              <a:rect l="T15" t="T16" r="T17" b="T18"/>
              <a:pathLst>
                <a:path w="1025" h="178">
                  <a:moveTo>
                    <a:pt x="1023" y="102"/>
                  </a:moveTo>
                  <a:cubicBezTo>
                    <a:pt x="1022" y="146"/>
                    <a:pt x="793" y="178"/>
                    <a:pt x="510" y="171"/>
                  </a:cubicBezTo>
                  <a:cubicBezTo>
                    <a:pt x="228" y="165"/>
                    <a:pt x="0" y="123"/>
                    <a:pt x="1" y="77"/>
                  </a:cubicBezTo>
                  <a:cubicBezTo>
                    <a:pt x="2" y="31"/>
                    <a:pt x="232" y="0"/>
                    <a:pt x="515" y="6"/>
                  </a:cubicBezTo>
                  <a:cubicBezTo>
                    <a:pt x="797" y="13"/>
                    <a:pt x="1025" y="56"/>
                    <a:pt x="1023" y="102"/>
                  </a:cubicBezTo>
                </a:path>
              </a:pathLst>
            </a:custGeom>
            <a:solidFill>
              <a:schemeClr val="accent3">
                <a:lumMod val="75000"/>
              </a:schemeClr>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latin typeface="+mn-lt"/>
              </a:endParaRPr>
            </a:p>
          </p:txBody>
        </p:sp>
        <p:sp>
          <p:nvSpPr>
            <p:cNvPr id="42080" name="未知"/>
            <p:cNvSpPr>
              <a:spLocks noChangeArrowheads="1"/>
            </p:cNvSpPr>
            <p:nvPr/>
          </p:nvSpPr>
          <p:spPr bwMode="auto">
            <a:xfrm>
              <a:off x="3098" y="330"/>
              <a:ext cx="2074" cy="612"/>
            </a:xfrm>
            <a:custGeom>
              <a:avLst/>
              <a:gdLst>
                <a:gd name="T0" fmla="*/ 0 w 1037"/>
                <a:gd name="T1" fmla="*/ 0 h 306"/>
                <a:gd name="T2" fmla="*/ 0 w 1037"/>
                <a:gd name="T3" fmla="*/ 3440 h 306"/>
                <a:gd name="T4" fmla="*/ 4800 w 1037"/>
                <a:gd name="T5" fmla="*/ 4624 h 306"/>
                <a:gd name="T6" fmla="*/ 16368 w 1037"/>
                <a:gd name="T7" fmla="*/ 3968 h 306"/>
                <a:gd name="T8" fmla="*/ 16368 w 1037"/>
                <a:gd name="T9" fmla="*/ 400 h 306"/>
                <a:gd name="T10" fmla="*/ 10240 w 1037"/>
                <a:gd name="T11" fmla="*/ 1552 h 306"/>
                <a:gd name="T12" fmla="*/ 384 w 1037"/>
                <a:gd name="T13" fmla="*/ 432 h 306"/>
                <a:gd name="T14" fmla="*/ 0 w 1037"/>
                <a:gd name="T15" fmla="*/ 0 h 306"/>
                <a:gd name="T16" fmla="*/ 0 60000 65536"/>
                <a:gd name="T17" fmla="*/ 0 60000 65536"/>
                <a:gd name="T18" fmla="*/ 0 60000 65536"/>
                <a:gd name="T19" fmla="*/ 0 60000 65536"/>
                <a:gd name="T20" fmla="*/ 0 60000 65536"/>
                <a:gd name="T21" fmla="*/ 0 60000 65536"/>
                <a:gd name="T22" fmla="*/ 0 60000 65536"/>
                <a:gd name="T23" fmla="*/ 0 60000 65536"/>
                <a:gd name="T24" fmla="*/ 0 w 1037"/>
                <a:gd name="T25" fmla="*/ 0 h 306"/>
                <a:gd name="T26" fmla="*/ 1037 w 1037"/>
                <a:gd name="T27" fmla="*/ 306 h 3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7" h="306">
                  <a:moveTo>
                    <a:pt x="0" y="0"/>
                  </a:moveTo>
                  <a:cubicBezTo>
                    <a:pt x="0" y="215"/>
                    <a:pt x="0" y="215"/>
                    <a:pt x="0" y="215"/>
                  </a:cubicBezTo>
                  <a:cubicBezTo>
                    <a:pt x="0" y="215"/>
                    <a:pt x="69" y="272"/>
                    <a:pt x="300" y="289"/>
                  </a:cubicBezTo>
                  <a:cubicBezTo>
                    <a:pt x="532" y="306"/>
                    <a:pt x="926" y="304"/>
                    <a:pt x="1023" y="248"/>
                  </a:cubicBezTo>
                  <a:cubicBezTo>
                    <a:pt x="1023" y="25"/>
                    <a:pt x="1023" y="25"/>
                    <a:pt x="1023" y="25"/>
                  </a:cubicBezTo>
                  <a:cubicBezTo>
                    <a:pt x="1023" y="25"/>
                    <a:pt x="1037" y="87"/>
                    <a:pt x="640" y="97"/>
                  </a:cubicBezTo>
                  <a:cubicBezTo>
                    <a:pt x="243" y="106"/>
                    <a:pt x="31" y="39"/>
                    <a:pt x="24" y="27"/>
                  </a:cubicBezTo>
                  <a:cubicBezTo>
                    <a:pt x="24" y="27"/>
                    <a:pt x="12" y="22"/>
                    <a:pt x="0" y="0"/>
                  </a:cubicBezTo>
                </a:path>
              </a:pathLst>
            </a:custGeom>
            <a:solidFill>
              <a:schemeClr val="accent3">
                <a:lumMod val="75000"/>
              </a:schemeClr>
            </a:solidFill>
            <a:ln w="9525" cmpd="sng">
              <a:solidFill>
                <a:schemeClr val="bg1"/>
              </a:solidFill>
              <a:bevel/>
              <a:headEnd/>
              <a:tailEnd/>
            </a:ln>
            <a:extLst/>
          </p:spPr>
          <p:txBody>
            <a:bodyPr/>
            <a:lstStyle/>
            <a:p>
              <a:endParaRPr lang="zh-CN" altLang="en-US">
                <a:latin typeface="+mn-lt"/>
              </a:endParaRPr>
            </a:p>
          </p:txBody>
        </p:sp>
        <p:sp>
          <p:nvSpPr>
            <p:cNvPr id="42081" name="未知"/>
            <p:cNvSpPr>
              <a:spLocks noChangeArrowheads="1"/>
            </p:cNvSpPr>
            <p:nvPr/>
          </p:nvSpPr>
          <p:spPr bwMode="auto">
            <a:xfrm>
              <a:off x="3214" y="230"/>
              <a:ext cx="1801" cy="284"/>
            </a:xfrm>
            <a:custGeom>
              <a:avLst/>
              <a:gdLst>
                <a:gd name="T0" fmla="*/ 14400 w 900"/>
                <a:gd name="T1" fmla="*/ 1296 h 142"/>
                <a:gd name="T2" fmla="*/ 7180 w 900"/>
                <a:gd name="T3" fmla="*/ 2176 h 142"/>
                <a:gd name="T4" fmla="*/ 16 w 900"/>
                <a:gd name="T5" fmla="*/ 960 h 142"/>
                <a:gd name="T6" fmla="*/ 7236 w 900"/>
                <a:gd name="T7" fmla="*/ 96 h 142"/>
                <a:gd name="T8" fmla="*/ 14400 w 900"/>
                <a:gd name="T9" fmla="*/ 1296 h 142"/>
                <a:gd name="T10" fmla="*/ 0 60000 65536"/>
                <a:gd name="T11" fmla="*/ 0 60000 65536"/>
                <a:gd name="T12" fmla="*/ 0 60000 65536"/>
                <a:gd name="T13" fmla="*/ 0 60000 65536"/>
                <a:gd name="T14" fmla="*/ 0 60000 65536"/>
                <a:gd name="T15" fmla="*/ 0 w 900"/>
                <a:gd name="T16" fmla="*/ 0 h 142"/>
                <a:gd name="T17" fmla="*/ 900 w 900"/>
                <a:gd name="T18" fmla="*/ 142 h 142"/>
              </a:gdLst>
              <a:ahLst/>
              <a:cxnLst>
                <a:cxn ang="T10">
                  <a:pos x="T0" y="T1"/>
                </a:cxn>
                <a:cxn ang="T11">
                  <a:pos x="T2" y="T3"/>
                </a:cxn>
                <a:cxn ang="T12">
                  <a:pos x="T4" y="T5"/>
                </a:cxn>
                <a:cxn ang="T13">
                  <a:pos x="T6" y="T7"/>
                </a:cxn>
                <a:cxn ang="T14">
                  <a:pos x="T8" y="T9"/>
                </a:cxn>
              </a:cxnLst>
              <a:rect l="T15" t="T16" r="T17" b="T18"/>
              <a:pathLst>
                <a:path w="900" h="142">
                  <a:moveTo>
                    <a:pt x="898" y="81"/>
                  </a:moveTo>
                  <a:cubicBezTo>
                    <a:pt x="897" y="117"/>
                    <a:pt x="696" y="142"/>
                    <a:pt x="448" y="136"/>
                  </a:cubicBezTo>
                  <a:cubicBezTo>
                    <a:pt x="200" y="130"/>
                    <a:pt x="0" y="96"/>
                    <a:pt x="1" y="60"/>
                  </a:cubicBezTo>
                  <a:cubicBezTo>
                    <a:pt x="2" y="24"/>
                    <a:pt x="203" y="0"/>
                    <a:pt x="451" y="6"/>
                  </a:cubicBezTo>
                  <a:cubicBezTo>
                    <a:pt x="699" y="12"/>
                    <a:pt x="900" y="45"/>
                    <a:pt x="898" y="81"/>
                  </a:cubicBezTo>
                </a:path>
              </a:pathLst>
            </a:custGeom>
            <a:solidFill>
              <a:schemeClr val="accent3">
                <a:lumMod val="75000"/>
              </a:schemeClr>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latin typeface="+mn-lt"/>
              </a:endParaRPr>
            </a:p>
          </p:txBody>
        </p:sp>
        <p:sp>
          <p:nvSpPr>
            <p:cNvPr id="42082" name="未知"/>
            <p:cNvSpPr>
              <a:spLocks noChangeArrowheads="1"/>
            </p:cNvSpPr>
            <p:nvPr/>
          </p:nvSpPr>
          <p:spPr bwMode="auto">
            <a:xfrm>
              <a:off x="1552" y="108"/>
              <a:ext cx="2012" cy="379"/>
            </a:xfrm>
            <a:custGeom>
              <a:avLst/>
              <a:gdLst>
                <a:gd name="T0" fmla="*/ 15568 w 1006"/>
                <a:gd name="T1" fmla="*/ 2721 h 190"/>
                <a:gd name="T2" fmla="*/ 16096 w 1006"/>
                <a:gd name="T3" fmla="*/ 2801 h 190"/>
                <a:gd name="T4" fmla="*/ 8608 w 1006"/>
                <a:gd name="T5" fmla="*/ 191 h 190"/>
                <a:gd name="T6" fmla="*/ 0 w 1006"/>
                <a:gd name="T7" fmla="*/ 2960 h 190"/>
                <a:gd name="T8" fmla="*/ 976 w 1006"/>
                <a:gd name="T9" fmla="*/ 2880 h 190"/>
                <a:gd name="T10" fmla="*/ 6992 w 1006"/>
                <a:gd name="T11" fmla="*/ 557 h 190"/>
                <a:gd name="T12" fmla="*/ 15040 w 1006"/>
                <a:gd name="T13" fmla="*/ 2627 h 190"/>
                <a:gd name="T14" fmla="*/ 15568 w 1006"/>
                <a:gd name="T15" fmla="*/ 2721 h 190"/>
                <a:gd name="T16" fmla="*/ 0 60000 65536"/>
                <a:gd name="T17" fmla="*/ 0 60000 65536"/>
                <a:gd name="T18" fmla="*/ 0 60000 65536"/>
                <a:gd name="T19" fmla="*/ 0 60000 65536"/>
                <a:gd name="T20" fmla="*/ 0 60000 65536"/>
                <a:gd name="T21" fmla="*/ 0 60000 65536"/>
                <a:gd name="T22" fmla="*/ 0 60000 65536"/>
                <a:gd name="T23" fmla="*/ 0 60000 65536"/>
                <a:gd name="T24" fmla="*/ 0 w 1006"/>
                <a:gd name="T25" fmla="*/ 0 h 190"/>
                <a:gd name="T26" fmla="*/ 1006 w 1006"/>
                <a:gd name="T27" fmla="*/ 190 h 1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6" h="190">
                  <a:moveTo>
                    <a:pt x="973" y="172"/>
                  </a:moveTo>
                  <a:cubicBezTo>
                    <a:pt x="982" y="173"/>
                    <a:pt x="1006" y="177"/>
                    <a:pt x="1006" y="177"/>
                  </a:cubicBezTo>
                  <a:cubicBezTo>
                    <a:pt x="861" y="2"/>
                    <a:pt x="538" y="12"/>
                    <a:pt x="538" y="12"/>
                  </a:cubicBezTo>
                  <a:cubicBezTo>
                    <a:pt x="100" y="0"/>
                    <a:pt x="0" y="187"/>
                    <a:pt x="0" y="187"/>
                  </a:cubicBezTo>
                  <a:cubicBezTo>
                    <a:pt x="24" y="190"/>
                    <a:pt x="61" y="182"/>
                    <a:pt x="61" y="182"/>
                  </a:cubicBezTo>
                  <a:cubicBezTo>
                    <a:pt x="189" y="47"/>
                    <a:pt x="437" y="35"/>
                    <a:pt x="437" y="35"/>
                  </a:cubicBezTo>
                  <a:cubicBezTo>
                    <a:pt x="850" y="25"/>
                    <a:pt x="940" y="166"/>
                    <a:pt x="940" y="166"/>
                  </a:cubicBezTo>
                  <a:cubicBezTo>
                    <a:pt x="940" y="166"/>
                    <a:pt x="965" y="171"/>
                    <a:pt x="973" y="172"/>
                  </a:cubicBezTo>
                  <a:close/>
                </a:path>
              </a:pathLst>
            </a:custGeom>
            <a:solidFill>
              <a:schemeClr val="folHlink"/>
            </a:soli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latin typeface="+mn-lt"/>
              </a:endParaRPr>
            </a:p>
          </p:txBody>
        </p:sp>
        <p:sp>
          <p:nvSpPr>
            <p:cNvPr id="42083" name="未知"/>
            <p:cNvSpPr>
              <a:spLocks noChangeArrowheads="1"/>
            </p:cNvSpPr>
            <p:nvPr/>
          </p:nvSpPr>
          <p:spPr bwMode="auto">
            <a:xfrm>
              <a:off x="1392" y="0"/>
              <a:ext cx="2172" cy="502"/>
            </a:xfrm>
            <a:custGeom>
              <a:avLst/>
              <a:gdLst>
                <a:gd name="T0" fmla="*/ 1472 w 1086"/>
                <a:gd name="T1" fmla="*/ 3904 h 251"/>
                <a:gd name="T2" fmla="*/ 7360 w 1086"/>
                <a:gd name="T3" fmla="*/ 1248 h 251"/>
                <a:gd name="T4" fmla="*/ 17072 w 1086"/>
                <a:gd name="T5" fmla="*/ 3648 h 251"/>
                <a:gd name="T6" fmla="*/ 17376 w 1086"/>
                <a:gd name="T7" fmla="*/ 3696 h 251"/>
                <a:gd name="T8" fmla="*/ 17168 w 1086"/>
                <a:gd name="T9" fmla="*/ 3376 h 251"/>
                <a:gd name="T10" fmla="*/ 8288 w 1086"/>
                <a:gd name="T11" fmla="*/ 0 h 251"/>
                <a:gd name="T12" fmla="*/ 0 w 1086"/>
                <a:gd name="T13" fmla="*/ 3312 h 251"/>
                <a:gd name="T14" fmla="*/ 208 w 1086"/>
                <a:gd name="T15" fmla="*/ 3968 h 251"/>
                <a:gd name="T16" fmla="*/ 1472 w 1086"/>
                <a:gd name="T17" fmla="*/ 3904 h 2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6"/>
                <a:gd name="T28" fmla="*/ 0 h 251"/>
                <a:gd name="T29" fmla="*/ 1086 w 1086"/>
                <a:gd name="T30" fmla="*/ 251 h 2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6" h="251">
                  <a:moveTo>
                    <a:pt x="92" y="244"/>
                  </a:moveTo>
                  <a:cubicBezTo>
                    <a:pt x="92" y="244"/>
                    <a:pt x="140" y="113"/>
                    <a:pt x="460" y="78"/>
                  </a:cubicBezTo>
                  <a:cubicBezTo>
                    <a:pt x="460" y="78"/>
                    <a:pt x="946" y="27"/>
                    <a:pt x="1067" y="228"/>
                  </a:cubicBezTo>
                  <a:cubicBezTo>
                    <a:pt x="1072" y="229"/>
                    <a:pt x="1085" y="231"/>
                    <a:pt x="1086" y="231"/>
                  </a:cubicBezTo>
                  <a:cubicBezTo>
                    <a:pt x="1083" y="224"/>
                    <a:pt x="1079" y="218"/>
                    <a:pt x="1073" y="211"/>
                  </a:cubicBezTo>
                  <a:cubicBezTo>
                    <a:pt x="970" y="85"/>
                    <a:pt x="799" y="0"/>
                    <a:pt x="518" y="0"/>
                  </a:cubicBezTo>
                  <a:cubicBezTo>
                    <a:pt x="237" y="0"/>
                    <a:pt x="6" y="103"/>
                    <a:pt x="0" y="207"/>
                  </a:cubicBezTo>
                  <a:cubicBezTo>
                    <a:pt x="0" y="220"/>
                    <a:pt x="4" y="234"/>
                    <a:pt x="13" y="248"/>
                  </a:cubicBezTo>
                  <a:cubicBezTo>
                    <a:pt x="17" y="248"/>
                    <a:pt x="52" y="251"/>
                    <a:pt x="92" y="244"/>
                  </a:cubicBezTo>
                </a:path>
              </a:pathLst>
            </a:custGeom>
            <a:gradFill rotWithShape="1">
              <a:gsLst>
                <a:gs pos="0">
                  <a:srgbClr val="9DC2EB"/>
                </a:gs>
                <a:gs pos="100000">
                  <a:srgbClr val="2A79D0"/>
                </a:gs>
              </a:gsLst>
              <a:lin ang="0" scaled="1"/>
            </a:gradFill>
            <a:ln>
              <a:noFill/>
            </a:ln>
            <a:extLst>
              <a:ext uri="{91240B29-F687-4F45-9708-019B960494DF}">
                <a14:hiddenLine xmlns:a14="http://schemas.microsoft.com/office/drawing/2010/main" xmlns="" w="9525" cmpd="sng">
                  <a:solidFill>
                    <a:srgbClr val="000000"/>
                  </a:solidFill>
                  <a:bevel/>
                  <a:headEnd/>
                  <a:tailEnd/>
                </a14:hiddenLine>
              </a:ext>
            </a:extLst>
          </p:spPr>
          <p:txBody>
            <a:bodyPr/>
            <a:lstStyle/>
            <a:p>
              <a:endParaRPr lang="zh-CN" altLang="en-US">
                <a:latin typeface="+mn-lt"/>
              </a:endParaRPr>
            </a:p>
          </p:txBody>
        </p:sp>
      </p:grpSp>
      <p:sp>
        <p:nvSpPr>
          <p:cNvPr id="41989" name="标题 1"/>
          <p:cNvSpPr>
            <a:spLocks noChangeArrowheads="1"/>
          </p:cNvSpPr>
          <p:nvPr/>
        </p:nvSpPr>
        <p:spPr bwMode="auto">
          <a:xfrm>
            <a:off x="3946525" y="1566863"/>
            <a:ext cx="1071563"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latinLnBrk="1" hangingPunct="1">
              <a:spcBef>
                <a:spcPct val="0"/>
              </a:spcBef>
              <a:buFontTx/>
              <a:buNone/>
            </a:pPr>
            <a:r>
              <a:rPr lang="zh-CN" altLang="en-US" sz="2800" b="0" i="0" dirty="0">
                <a:solidFill>
                  <a:srgbClr val="0033CC"/>
                </a:solidFill>
                <a:latin typeface="+mn-lt"/>
                <a:ea typeface="微软雅黑" panose="020B0503020204020204" pitchFamily="34" charset="-122"/>
                <a:cs typeface="Times New Roman" panose="02020603050405020304" pitchFamily="18" charset="0"/>
                <a:sym typeface="Haettenschweiler" panose="020B0706040902060204" pitchFamily="34" charset="0"/>
              </a:rPr>
              <a:t>课程</a:t>
            </a:r>
            <a:endParaRPr lang="zh-CN" altLang="en-US" sz="2800" b="0" i="0" dirty="0">
              <a:solidFill>
                <a:srgbClr val="0033CC"/>
              </a:solidFill>
              <a:latin typeface="+mn-lt"/>
              <a:ea typeface="微软雅黑" panose="020B0503020204020204" pitchFamily="34" charset="-122"/>
              <a:cs typeface="Times New Roman" panose="02020603050405020304" pitchFamily="18" charset="0"/>
              <a:sym typeface="黑体" panose="02010609060101010101" pitchFamily="49" charset="-122"/>
            </a:endParaRPr>
          </a:p>
        </p:txBody>
      </p:sp>
      <p:sp>
        <p:nvSpPr>
          <p:cNvPr id="41990" name="标题 1"/>
          <p:cNvSpPr>
            <a:spLocks noChangeArrowheads="1"/>
          </p:cNvSpPr>
          <p:nvPr/>
        </p:nvSpPr>
        <p:spPr bwMode="auto">
          <a:xfrm>
            <a:off x="5988050" y="1866900"/>
            <a:ext cx="1071563"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latinLnBrk="1" hangingPunct="1">
              <a:spcBef>
                <a:spcPct val="0"/>
              </a:spcBef>
              <a:buFontTx/>
              <a:buNone/>
            </a:pPr>
            <a:r>
              <a:rPr lang="zh-CN" altLang="en-US" sz="2800" b="0" i="0" dirty="0" smtClean="0">
                <a:solidFill>
                  <a:srgbClr val="0033CC"/>
                </a:solidFill>
                <a:latin typeface="+mn-lt"/>
                <a:ea typeface="微软雅黑" panose="020B0503020204020204" pitchFamily="34" charset="-122"/>
                <a:cs typeface="Times New Roman" panose="02020603050405020304" pitchFamily="18" charset="0"/>
                <a:sym typeface="黑体" panose="02010609060101010101" pitchFamily="49" charset="-122"/>
              </a:rPr>
              <a:t>条件</a:t>
            </a:r>
            <a:endParaRPr lang="zh-CN" altLang="en-US" sz="2800" b="0" i="0" dirty="0">
              <a:solidFill>
                <a:srgbClr val="0033CC"/>
              </a:solidFill>
              <a:latin typeface="+mn-lt"/>
              <a:ea typeface="微软雅黑" panose="020B0503020204020204" pitchFamily="34" charset="-122"/>
              <a:cs typeface="Times New Roman" panose="02020603050405020304" pitchFamily="18" charset="0"/>
              <a:sym typeface="黑体" panose="02010609060101010101" pitchFamily="49" charset="-122"/>
            </a:endParaRPr>
          </a:p>
        </p:txBody>
      </p:sp>
      <p:sp>
        <p:nvSpPr>
          <p:cNvPr id="41991" name="标题 1"/>
          <p:cNvSpPr>
            <a:spLocks noChangeArrowheads="1"/>
          </p:cNvSpPr>
          <p:nvPr/>
        </p:nvSpPr>
        <p:spPr bwMode="auto">
          <a:xfrm>
            <a:off x="2006600" y="1828800"/>
            <a:ext cx="1071563"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latinLnBrk="1" hangingPunct="1">
              <a:spcBef>
                <a:spcPct val="0"/>
              </a:spcBef>
              <a:buFontTx/>
              <a:buNone/>
            </a:pPr>
            <a:r>
              <a:rPr lang="zh-CN" altLang="en-US" sz="2800" b="0" i="0" dirty="0">
                <a:solidFill>
                  <a:srgbClr val="0033CC"/>
                </a:solidFill>
                <a:latin typeface="+mn-lt"/>
                <a:ea typeface="微软雅黑" panose="020B0503020204020204" pitchFamily="34" charset="-122"/>
                <a:cs typeface="Times New Roman" panose="02020603050405020304" pitchFamily="18" charset="0"/>
                <a:sym typeface="Haettenschweiler" panose="020B0706040902060204" pitchFamily="34" charset="0"/>
              </a:rPr>
              <a:t>院系</a:t>
            </a:r>
            <a:endParaRPr lang="zh-CN" altLang="en-US" sz="2800" b="0" i="0" dirty="0">
              <a:solidFill>
                <a:srgbClr val="0033CC"/>
              </a:solidFill>
              <a:latin typeface="+mn-lt"/>
              <a:ea typeface="微软雅黑" panose="020B0503020204020204" pitchFamily="34" charset="-122"/>
              <a:cs typeface="Times New Roman" panose="02020603050405020304" pitchFamily="18" charset="0"/>
              <a:sym typeface="黑体" panose="02010609060101010101" pitchFamily="49" charset="-122"/>
            </a:endParaRPr>
          </a:p>
        </p:txBody>
      </p:sp>
      <p:sp>
        <p:nvSpPr>
          <p:cNvPr id="41992" name="标题 1"/>
          <p:cNvSpPr>
            <a:spLocks noChangeArrowheads="1"/>
          </p:cNvSpPr>
          <p:nvPr/>
        </p:nvSpPr>
        <p:spPr bwMode="auto">
          <a:xfrm>
            <a:off x="2049463" y="1157288"/>
            <a:ext cx="1071562"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latinLnBrk="1" hangingPunct="1">
              <a:spcBef>
                <a:spcPct val="0"/>
              </a:spcBef>
              <a:buFontTx/>
              <a:buNone/>
            </a:pPr>
            <a:r>
              <a:rPr lang="zh-CN" altLang="en-US" sz="2800" b="0" i="0" dirty="0">
                <a:solidFill>
                  <a:srgbClr val="0033CC"/>
                </a:solidFill>
                <a:latin typeface="+mn-lt"/>
                <a:ea typeface="微软雅黑" panose="020B0503020204020204" pitchFamily="34" charset="-122"/>
                <a:cs typeface="Times New Roman" panose="02020603050405020304" pitchFamily="18" charset="0"/>
                <a:sym typeface="Haettenschweiler" panose="020B0706040902060204" pitchFamily="34" charset="0"/>
              </a:rPr>
              <a:t>教师</a:t>
            </a:r>
            <a:endParaRPr lang="zh-CN" altLang="en-US" sz="2800" b="0" i="0" dirty="0">
              <a:solidFill>
                <a:srgbClr val="0033CC"/>
              </a:solidFill>
              <a:latin typeface="+mn-lt"/>
              <a:ea typeface="微软雅黑" panose="020B0503020204020204" pitchFamily="34" charset="-122"/>
              <a:cs typeface="Times New Roman" panose="02020603050405020304" pitchFamily="18" charset="0"/>
              <a:sym typeface="黑体" panose="02010609060101010101" pitchFamily="49" charset="-122"/>
            </a:endParaRPr>
          </a:p>
        </p:txBody>
      </p:sp>
      <p:sp>
        <p:nvSpPr>
          <p:cNvPr id="41993" name="标题 1"/>
          <p:cNvSpPr>
            <a:spLocks noChangeArrowheads="1"/>
          </p:cNvSpPr>
          <p:nvPr/>
        </p:nvSpPr>
        <p:spPr bwMode="auto">
          <a:xfrm>
            <a:off x="5962650" y="1133475"/>
            <a:ext cx="106997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latinLnBrk="1" hangingPunct="1">
              <a:spcBef>
                <a:spcPct val="0"/>
              </a:spcBef>
              <a:buFontTx/>
              <a:buNone/>
            </a:pPr>
            <a:r>
              <a:rPr lang="zh-CN" altLang="en-US" sz="2800" b="0" i="0" dirty="0" smtClean="0">
                <a:solidFill>
                  <a:srgbClr val="0033CC"/>
                </a:solidFill>
                <a:latin typeface="+mn-lt"/>
                <a:ea typeface="微软雅黑" panose="020B0503020204020204" pitchFamily="34" charset="-122"/>
                <a:cs typeface="Times New Roman" panose="02020603050405020304" pitchFamily="18" charset="0"/>
                <a:sym typeface="Haettenschweiler" panose="020B0706040902060204" pitchFamily="34" charset="0"/>
              </a:rPr>
              <a:t>专业</a:t>
            </a:r>
            <a:endParaRPr lang="zh-CN" altLang="en-US" sz="2800" b="0" i="0" dirty="0">
              <a:solidFill>
                <a:srgbClr val="0033CC"/>
              </a:solidFill>
              <a:latin typeface="+mn-lt"/>
              <a:ea typeface="微软雅黑" panose="020B0503020204020204" pitchFamily="34" charset="-122"/>
              <a:cs typeface="Times New Roman" panose="02020603050405020304" pitchFamily="18" charset="0"/>
              <a:sym typeface="黑体" panose="02010609060101010101" pitchFamily="49" charset="-122"/>
            </a:endParaRPr>
          </a:p>
        </p:txBody>
      </p:sp>
      <p:graphicFrame>
        <p:nvGraphicFramePr>
          <p:cNvPr id="15380" name="表格 2"/>
          <p:cNvGraphicFramePr>
            <a:graphicFrameLocks noGrp="1"/>
          </p:cNvGraphicFramePr>
          <p:nvPr>
            <p:extLst>
              <p:ext uri="{D42A27DB-BD31-4B8C-83A1-F6EECF244321}">
                <p14:modId xmlns:p14="http://schemas.microsoft.com/office/powerpoint/2010/main" xmlns="" val="3102379380"/>
              </p:ext>
            </p:extLst>
          </p:nvPr>
        </p:nvGraphicFramePr>
        <p:xfrm>
          <a:off x="500034" y="3000372"/>
          <a:ext cx="8379474" cy="922699"/>
        </p:xfrm>
        <a:graphic>
          <a:graphicData uri="http://schemas.openxmlformats.org/drawingml/2006/table">
            <a:tbl>
              <a:tblPr/>
              <a:tblGrid>
                <a:gridCol w="792124">
                  <a:extLst>
                    <a:ext uri="{9D8B030D-6E8A-4147-A177-3AD203B41FA5}">
                      <a16:colId xmlns="" xmlns:a16="http://schemas.microsoft.com/office/drawing/2014/main" val="20000"/>
                    </a:ext>
                  </a:extLst>
                </a:gridCol>
                <a:gridCol w="890605">
                  <a:extLst>
                    <a:ext uri="{9D8B030D-6E8A-4147-A177-3AD203B41FA5}">
                      <a16:colId xmlns="" xmlns:a16="http://schemas.microsoft.com/office/drawing/2014/main" val="20001"/>
                    </a:ext>
                  </a:extLst>
                </a:gridCol>
                <a:gridCol w="720080">
                  <a:extLst>
                    <a:ext uri="{9D8B030D-6E8A-4147-A177-3AD203B41FA5}">
                      <a16:colId xmlns="" xmlns:a16="http://schemas.microsoft.com/office/drawing/2014/main" val="20002"/>
                    </a:ext>
                  </a:extLst>
                </a:gridCol>
                <a:gridCol w="694648">
                  <a:extLst>
                    <a:ext uri="{9D8B030D-6E8A-4147-A177-3AD203B41FA5}">
                      <a16:colId xmlns="" xmlns:a16="http://schemas.microsoft.com/office/drawing/2014/main" val="20003"/>
                    </a:ext>
                  </a:extLst>
                </a:gridCol>
                <a:gridCol w="802782">
                  <a:extLst>
                    <a:ext uri="{9D8B030D-6E8A-4147-A177-3AD203B41FA5}">
                      <a16:colId xmlns="" xmlns:a16="http://schemas.microsoft.com/office/drawing/2014/main" val="20004"/>
                    </a:ext>
                  </a:extLst>
                </a:gridCol>
                <a:gridCol w="728388">
                  <a:extLst>
                    <a:ext uri="{9D8B030D-6E8A-4147-A177-3AD203B41FA5}">
                      <a16:colId xmlns="" xmlns:a16="http://schemas.microsoft.com/office/drawing/2014/main" val="20005"/>
                    </a:ext>
                  </a:extLst>
                </a:gridCol>
                <a:gridCol w="582494">
                  <a:extLst>
                    <a:ext uri="{9D8B030D-6E8A-4147-A177-3AD203B41FA5}">
                      <a16:colId xmlns="" xmlns:a16="http://schemas.microsoft.com/office/drawing/2014/main" val="20006"/>
                    </a:ext>
                  </a:extLst>
                </a:gridCol>
                <a:gridCol w="930511">
                  <a:extLst>
                    <a:ext uri="{9D8B030D-6E8A-4147-A177-3AD203B41FA5}">
                      <a16:colId xmlns="" xmlns:a16="http://schemas.microsoft.com/office/drawing/2014/main" val="20007"/>
                    </a:ext>
                  </a:extLst>
                </a:gridCol>
                <a:gridCol w="653665">
                  <a:extLst>
                    <a:ext uri="{9D8B030D-6E8A-4147-A177-3AD203B41FA5}">
                      <a16:colId xmlns="" xmlns:a16="http://schemas.microsoft.com/office/drawing/2014/main" val="20008"/>
                    </a:ext>
                  </a:extLst>
                </a:gridCol>
                <a:gridCol w="848886">
                  <a:extLst>
                    <a:ext uri="{9D8B030D-6E8A-4147-A177-3AD203B41FA5}">
                      <a16:colId xmlns="" xmlns:a16="http://schemas.microsoft.com/office/drawing/2014/main" val="20009"/>
                    </a:ext>
                  </a:extLst>
                </a:gridCol>
                <a:gridCol w="735291">
                  <a:extLst>
                    <a:ext uri="{9D8B030D-6E8A-4147-A177-3AD203B41FA5}">
                      <a16:colId xmlns="" xmlns:a16="http://schemas.microsoft.com/office/drawing/2014/main" val="20010"/>
                    </a:ext>
                  </a:extLst>
                </a:gridCol>
              </a:tblGrid>
              <a:tr h="580702">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FFFF00"/>
                          </a:solidFill>
                          <a:effectLst/>
                          <a:latin typeface="Calibri" pitchFamily="34" charset="0"/>
                          <a:ea typeface="宋体" pitchFamily="2" charset="-122"/>
                          <a:sym typeface="宋体" pitchFamily="2" charset="-122"/>
                        </a:rPr>
                        <a:t>开课号</a:t>
                      </a:r>
                      <a:endParaRPr kumimoji="0" lang="zh-CN" altLang="zh-CN" sz="2800" b="0" i="0" u="none" strike="noStrike" cap="none" normalizeH="0" baseline="0" dirty="0">
                        <a:ln>
                          <a:noFill/>
                        </a:ln>
                        <a:solidFill>
                          <a:schemeClr val="tx1"/>
                        </a:solidFill>
                        <a:effectLst/>
                        <a:latin typeface="黑体" pitchFamily="49" charset="-122"/>
                        <a:ea typeface="黑体" pitchFamily="49" charset="-122"/>
                        <a:sym typeface="Calibri" pitchFamily="34"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课程名称</a:t>
                      </a:r>
                      <a:endParaRPr kumimoji="0" lang="zh-CN" altLang="zh-CN"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FFFF00"/>
                          </a:solidFill>
                          <a:effectLst/>
                          <a:latin typeface="Times New Roman" pitchFamily="18" charset="0"/>
                          <a:ea typeface="宋体" pitchFamily="2" charset="-122"/>
                          <a:sym typeface="Times New Roman" pitchFamily="18" charset="0"/>
                        </a:rPr>
                        <a:t>课程号</a:t>
                      </a:r>
                      <a:endParaRPr kumimoji="0" lang="zh-CN" altLang="zh-CN" sz="1400" b="0" i="0" u="none" strike="noStrike" cap="none" normalizeH="0" baseline="0" dirty="0">
                        <a:ln>
                          <a:noFill/>
                        </a:ln>
                        <a:solidFill>
                          <a:srgbClr val="FFFF00"/>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FFFF"/>
                          </a:solidFill>
                          <a:effectLst/>
                          <a:latin typeface="Times New Roman" pitchFamily="18" charset="0"/>
                          <a:ea typeface="宋体" pitchFamily="2" charset="-122"/>
                          <a:sym typeface="Times New Roman" pitchFamily="18" charset="0"/>
                        </a:rPr>
                        <a:t>课程</a:t>
                      </a:r>
                      <a:endParaRPr kumimoji="0" lang="en-US" altLang="zh-CN" sz="1400" b="1" i="0" u="none" strike="noStrike" cap="none" normalizeH="0" baseline="0" dirty="0" smtClean="0">
                        <a:ln>
                          <a:noFill/>
                        </a:ln>
                        <a:solidFill>
                          <a:srgbClr val="FFFFFF"/>
                        </a:solidFill>
                        <a:effectLst/>
                        <a:latin typeface="Times New Roman" pitchFamily="18" charset="0"/>
                        <a:ea typeface="宋体" pitchFamily="2" charset="-122"/>
                        <a:sym typeface="Times New Roman" pitchFamily="18" charset="0"/>
                      </a:endParaRPr>
                    </a:p>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FFFF"/>
                          </a:solidFill>
                          <a:effectLst/>
                          <a:latin typeface="Times New Roman" pitchFamily="18" charset="0"/>
                          <a:ea typeface="宋体" pitchFamily="2" charset="-122"/>
                          <a:sym typeface="Times New Roman" pitchFamily="18" charset="0"/>
                        </a:rPr>
                        <a:t>类别</a:t>
                      </a:r>
                      <a:endParaRPr kumimoji="0" lang="zh-CN" altLang="zh-CN"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是否双语授课</a:t>
                      </a:r>
                      <a:endParaRPr kumimoji="0" lang="zh-CN" altLang="zh-CN"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FFFF"/>
                          </a:solidFill>
                          <a:effectLst/>
                          <a:latin typeface="Times New Roman" pitchFamily="18" charset="0"/>
                          <a:ea typeface="宋体" pitchFamily="2" charset="-122"/>
                          <a:sym typeface="Times New Roman" pitchFamily="18" charset="0"/>
                        </a:rPr>
                        <a:t>考核</a:t>
                      </a:r>
                      <a:endParaRPr kumimoji="0" lang="en-US" altLang="zh-CN" sz="1400" b="1" i="0" u="none" strike="noStrike" cap="none" normalizeH="0" baseline="0" dirty="0" smtClean="0">
                        <a:ln>
                          <a:noFill/>
                        </a:ln>
                        <a:solidFill>
                          <a:srgbClr val="FFFFFF"/>
                        </a:solidFill>
                        <a:effectLst/>
                        <a:latin typeface="Times New Roman" pitchFamily="18" charset="0"/>
                        <a:ea typeface="宋体" pitchFamily="2" charset="-122"/>
                        <a:sym typeface="Times New Roman" pitchFamily="18" charset="0"/>
                      </a:endParaRPr>
                    </a:p>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FFFFF"/>
                          </a:solidFill>
                          <a:effectLst/>
                          <a:latin typeface="Times New Roman" pitchFamily="18" charset="0"/>
                          <a:ea typeface="宋体" pitchFamily="2" charset="-122"/>
                          <a:sym typeface="Times New Roman" pitchFamily="18" charset="0"/>
                        </a:rPr>
                        <a:t>方式</a:t>
                      </a:r>
                      <a:endParaRPr kumimoji="0" lang="zh-CN" altLang="zh-CN"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学时</a:t>
                      </a:r>
                      <a:endParaRPr kumimoji="0" lang="zh-CN" altLang="zh-CN"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C00000"/>
                          </a:solidFill>
                          <a:effectLst/>
                          <a:latin typeface="Times New Roman" pitchFamily="18" charset="0"/>
                          <a:ea typeface="宋体" pitchFamily="2" charset="-122"/>
                          <a:sym typeface="Times New Roman" pitchFamily="18" charset="0"/>
                        </a:rPr>
                        <a:t>开课单位</a:t>
                      </a:r>
                      <a:endParaRPr kumimoji="0" lang="zh-CN" altLang="zh-CN" sz="1400" b="1"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C00000"/>
                          </a:solidFill>
                          <a:effectLst/>
                          <a:latin typeface="Times New Roman" pitchFamily="18" charset="0"/>
                          <a:ea typeface="宋体" pitchFamily="2" charset="-122"/>
                          <a:sym typeface="Times New Roman" pitchFamily="18" charset="0"/>
                        </a:rPr>
                        <a:t>单位号</a:t>
                      </a:r>
                      <a:endParaRPr kumimoji="0" lang="zh-CN" altLang="zh-CN" sz="1400" b="1" i="0" u="none" strike="noStrike" cap="none" normalizeH="0" baseline="0">
                        <a:ln>
                          <a:noFill/>
                        </a:ln>
                        <a:solidFill>
                          <a:srgbClr val="C00000"/>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C00000"/>
                          </a:solidFill>
                          <a:effectLst/>
                          <a:latin typeface="Times New Roman" pitchFamily="18" charset="0"/>
                          <a:ea typeface="宋体" pitchFamily="2" charset="-122"/>
                          <a:sym typeface="Times New Roman" pitchFamily="18" charset="0"/>
                        </a:rPr>
                        <a:t>授课教师</a:t>
                      </a:r>
                      <a:endParaRPr kumimoji="0" lang="zh-CN" altLang="zh-CN" sz="1400" b="1"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C00000"/>
                          </a:solidFill>
                          <a:effectLst/>
                          <a:latin typeface="Calibri" pitchFamily="34" charset="0"/>
                          <a:ea typeface="宋体" pitchFamily="2" charset="-122"/>
                          <a:sym typeface="宋体" pitchFamily="2" charset="-122"/>
                        </a:rPr>
                        <a:t>授课教师工号</a:t>
                      </a:r>
                      <a:endParaRPr kumimoji="0" lang="zh-CN" altLang="zh-CN" sz="2800" b="0" i="0" u="none" strike="noStrike" cap="none" normalizeH="0" baseline="0" dirty="0">
                        <a:ln>
                          <a:noFill/>
                        </a:ln>
                        <a:solidFill>
                          <a:schemeClr val="tx1"/>
                        </a:solidFill>
                        <a:effectLst/>
                        <a:latin typeface="黑体" pitchFamily="49" charset="-122"/>
                        <a:ea typeface="黑体" pitchFamily="49" charset="-122"/>
                        <a:sym typeface="Calibri" pitchFamily="34"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extLst>
                  <a:ext uri="{0D108BD9-81ED-4DB2-BD59-A6C34878D82A}">
                    <a16:rowId xmlns="" xmlns:a16="http://schemas.microsoft.com/office/drawing/2014/main" val="10000"/>
                  </a:ext>
                </a:extLst>
              </a:tr>
              <a:tr h="341997">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itchFamily="18" charset="0"/>
                          <a:ea typeface="宋体" pitchFamily="2" charset="-122"/>
                          <a:sym typeface="Times New Roman" pitchFamily="18" charset="0"/>
                        </a:rPr>
                        <a:t> </a:t>
                      </a:r>
                      <a:endParaRPr kumimoji="0" lang="zh-CN" altLang="en-US" sz="1400" b="0" i="0" u="none" strike="noStrike" cap="none" normalizeH="0" baseline="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itchFamily="18" charset="0"/>
                          <a:ea typeface="宋体" pitchFamily="2" charset="-122"/>
                          <a:sym typeface="Times New Roman" pitchFamily="18" charset="0"/>
                        </a:rPr>
                        <a:t> </a:t>
                      </a:r>
                      <a:endParaRPr kumimoji="0" lang="zh-CN" altLang="en-US" sz="1400" b="0" i="0" u="none" strike="noStrike" cap="none" normalizeH="0" baseline="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FFFFFF"/>
                          </a:solidFill>
                          <a:effectLst/>
                          <a:latin typeface="Times New Roman" pitchFamily="18" charset="0"/>
                          <a:ea typeface="宋体" pitchFamily="2" charset="-122"/>
                          <a:sym typeface="Times New Roman" pitchFamily="18" charset="0"/>
                        </a:rPr>
                        <a:t> </a:t>
                      </a:r>
                      <a:endParaRPr kumimoji="0" lang="zh-CN" altLang="en-US" sz="1400" b="0" i="0" u="none" strike="noStrike" cap="none" normalizeH="0" baseline="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4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58377" marR="58377" marT="30817" marB="30817"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extLst>
                  <a:ext uri="{0D108BD9-81ED-4DB2-BD59-A6C34878D82A}">
                    <a16:rowId xmlns="" xmlns:a16="http://schemas.microsoft.com/office/drawing/2014/main" val="10001"/>
                  </a:ext>
                </a:extLst>
              </a:tr>
            </a:tbl>
          </a:graphicData>
        </a:graphic>
      </p:graphicFrame>
      <p:sp>
        <p:nvSpPr>
          <p:cNvPr id="42044" name="Rectangle 1"/>
          <p:cNvSpPr>
            <a:spLocks noChangeArrowheads="1"/>
          </p:cNvSpPr>
          <p:nvPr/>
        </p:nvSpPr>
        <p:spPr bwMode="auto">
          <a:xfrm>
            <a:off x="428596" y="2643182"/>
            <a:ext cx="3340979" cy="887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none" tIns="12696" bIns="12696" anchor="ctr">
            <a:spAutoFit/>
          </a:bodyPr>
          <a:lstStyle>
            <a:lvl1pPr indent="22225">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zh-CN" altLang="en-US" sz="2000" i="0" dirty="0">
                <a:latin typeface="+mn-lt"/>
                <a:ea typeface="华文楷体" panose="02010600040101010101" pitchFamily="2" charset="-122"/>
                <a:cs typeface="Times New Roman" panose="02020603050405020304" pitchFamily="18" charset="0"/>
                <a:sym typeface="楷体" panose="02010609060101010101" pitchFamily="49" charset="-122"/>
              </a:rPr>
              <a:t>表5-1-1  开课情况  （学年）</a:t>
            </a:r>
            <a:endParaRPr lang="zh-CN" altLang="en-US" sz="2000" i="0" dirty="0">
              <a:latin typeface="+mn-lt"/>
              <a:ea typeface="华文楷体" panose="02010600040101010101" pitchFamily="2" charset="-122"/>
              <a:cs typeface="Times New Roman" panose="02020603050405020304" pitchFamily="18" charset="0"/>
              <a:sym typeface="Times New Roman" panose="02020603050405020304" pitchFamily="18" charset="0"/>
            </a:endParaRPr>
          </a:p>
          <a:p>
            <a:pPr eaLnBrk="1" hangingPunct="1">
              <a:spcBef>
                <a:spcPct val="0"/>
              </a:spcBef>
              <a:buFontTx/>
              <a:buNone/>
            </a:pPr>
            <a:endParaRPr lang="en-US" altLang="zh-CN" sz="1800" b="0" dirty="0" smtClean="0">
              <a:latin typeface="+mn-lt"/>
              <a:ea typeface="宋体" panose="02010600030101010101" pitchFamily="2" charset="-122"/>
              <a:cs typeface="Times New Roman" panose="02020603050405020304" pitchFamily="18" charset="0"/>
              <a:sym typeface="Arial" panose="020B0604020202020204" pitchFamily="34" charset="0"/>
            </a:endParaRPr>
          </a:p>
          <a:p>
            <a:pPr eaLnBrk="1" hangingPunct="1">
              <a:spcBef>
                <a:spcPct val="0"/>
              </a:spcBef>
              <a:buFontTx/>
              <a:buNone/>
            </a:pPr>
            <a:endParaRPr lang="zh-CN" altLang="en-US" sz="1800" b="0" dirty="0">
              <a:latin typeface="+mn-lt"/>
              <a:ea typeface="宋体" panose="02010600030101010101" pitchFamily="2" charset="-122"/>
              <a:cs typeface="Times New Roman" panose="02020603050405020304" pitchFamily="18" charset="0"/>
              <a:sym typeface="Arial" panose="020B0604020202020204" pitchFamily="34" charset="0"/>
            </a:endParaRPr>
          </a:p>
        </p:txBody>
      </p:sp>
      <p:graphicFrame>
        <p:nvGraphicFramePr>
          <p:cNvPr id="15431" name="表格 4"/>
          <p:cNvGraphicFramePr>
            <a:graphicFrameLocks noGrp="1"/>
          </p:cNvGraphicFramePr>
          <p:nvPr>
            <p:extLst>
              <p:ext uri="{D42A27DB-BD31-4B8C-83A1-F6EECF244321}">
                <p14:modId xmlns:p14="http://schemas.microsoft.com/office/powerpoint/2010/main" xmlns="" val="3258157072"/>
              </p:ext>
            </p:extLst>
          </p:nvPr>
        </p:nvGraphicFramePr>
        <p:xfrm>
          <a:off x="500034" y="4357694"/>
          <a:ext cx="8400106" cy="849313"/>
        </p:xfrm>
        <a:graphic>
          <a:graphicData uri="http://schemas.openxmlformats.org/drawingml/2006/table">
            <a:tbl>
              <a:tblPr/>
              <a:tblGrid>
                <a:gridCol w="2265945">
                  <a:extLst>
                    <a:ext uri="{9D8B030D-6E8A-4147-A177-3AD203B41FA5}">
                      <a16:colId xmlns="" xmlns:a16="http://schemas.microsoft.com/office/drawing/2014/main" val="20000"/>
                    </a:ext>
                  </a:extLst>
                </a:gridCol>
                <a:gridCol w="2399030">
                  <a:extLst>
                    <a:ext uri="{9D8B030D-6E8A-4147-A177-3AD203B41FA5}">
                      <a16:colId xmlns="" xmlns:a16="http://schemas.microsoft.com/office/drawing/2014/main" val="20001"/>
                    </a:ext>
                  </a:extLst>
                </a:gridCol>
                <a:gridCol w="1199514">
                  <a:extLst>
                    <a:ext uri="{9D8B030D-6E8A-4147-A177-3AD203B41FA5}">
                      <a16:colId xmlns="" xmlns:a16="http://schemas.microsoft.com/office/drawing/2014/main" val="20002"/>
                    </a:ext>
                  </a:extLst>
                </a:gridCol>
                <a:gridCol w="1071684">
                  <a:extLst>
                    <a:ext uri="{9D8B030D-6E8A-4147-A177-3AD203B41FA5}">
                      <a16:colId xmlns="" xmlns:a16="http://schemas.microsoft.com/office/drawing/2014/main" val="20003"/>
                    </a:ext>
                  </a:extLst>
                </a:gridCol>
                <a:gridCol w="798509">
                  <a:extLst>
                    <a:ext uri="{9D8B030D-6E8A-4147-A177-3AD203B41FA5}">
                      <a16:colId xmlns="" xmlns:a16="http://schemas.microsoft.com/office/drawing/2014/main" val="20004"/>
                    </a:ext>
                  </a:extLst>
                </a:gridCol>
                <a:gridCol w="665424">
                  <a:extLst>
                    <a:ext uri="{9D8B030D-6E8A-4147-A177-3AD203B41FA5}">
                      <a16:colId xmlns="" xmlns:a16="http://schemas.microsoft.com/office/drawing/2014/main" val="20005"/>
                    </a:ext>
                  </a:extLst>
                </a:gridCol>
              </a:tblGrid>
              <a:tr h="425450">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C00000"/>
                          </a:solidFill>
                          <a:effectLst/>
                          <a:latin typeface="Times New Roman" pitchFamily="18" charset="0"/>
                          <a:ea typeface="宋体" pitchFamily="2" charset="-122"/>
                          <a:sym typeface="Times New Roman" pitchFamily="18" charset="0"/>
                        </a:rPr>
                        <a:t>校内专业（大类）名称</a:t>
                      </a:r>
                      <a:endParaRPr kumimoji="0" lang="zh-CN" altLang="zh-CN" sz="1400" b="1"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C00000"/>
                          </a:solidFill>
                          <a:effectLst/>
                          <a:latin typeface="Times New Roman" pitchFamily="18" charset="0"/>
                          <a:ea typeface="宋体" pitchFamily="2" charset="-122"/>
                          <a:sym typeface="Times New Roman" pitchFamily="18" charset="0"/>
                        </a:rPr>
                        <a:t>校内专业（大类）代码</a:t>
                      </a:r>
                      <a:endParaRPr kumimoji="0" lang="zh-CN" altLang="zh-CN" sz="1400" b="1"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FFFF00"/>
                          </a:solidFill>
                          <a:effectLst/>
                          <a:latin typeface="Times New Roman" pitchFamily="18" charset="0"/>
                          <a:ea typeface="宋体" pitchFamily="2" charset="-122"/>
                          <a:sym typeface="Times New Roman" pitchFamily="18" charset="0"/>
                        </a:rPr>
                        <a:t>开课号</a:t>
                      </a:r>
                      <a:endParaRPr kumimoji="0" lang="zh-CN" altLang="zh-CN" sz="1400" b="1" i="0" u="none" strike="noStrike" cap="none" normalizeH="0" baseline="0" dirty="0">
                        <a:ln>
                          <a:noFill/>
                        </a:ln>
                        <a:solidFill>
                          <a:srgbClr val="FFFF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FFFFFF"/>
                          </a:solidFill>
                          <a:effectLst/>
                          <a:latin typeface="Times New Roman" pitchFamily="18" charset="0"/>
                          <a:ea typeface="宋体" pitchFamily="2" charset="-122"/>
                          <a:sym typeface="Times New Roman" pitchFamily="18" charset="0"/>
                        </a:rPr>
                        <a:t>课程性质</a:t>
                      </a:r>
                      <a:endParaRPr kumimoji="0" lang="zh-CN" altLang="zh-CN" sz="1400" b="0" i="0" u="none" strike="noStrike" cap="none" normalizeH="0" baseline="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FFFFFF"/>
                          </a:solidFill>
                          <a:effectLst/>
                          <a:latin typeface="Times New Roman" pitchFamily="18" charset="0"/>
                          <a:ea typeface="宋体" pitchFamily="2" charset="-122"/>
                          <a:sym typeface="Times New Roman" pitchFamily="18" charset="0"/>
                        </a:rPr>
                        <a:t>学分</a:t>
                      </a:r>
                      <a:endParaRPr kumimoji="0" lang="zh-CN" altLang="zh-CN" sz="1400" b="0" i="0" u="none" strike="noStrike" cap="none" normalizeH="0" baseline="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C00000"/>
                          </a:solidFill>
                          <a:effectLst/>
                          <a:latin typeface="Times New Roman" pitchFamily="18" charset="0"/>
                          <a:ea typeface="宋体" pitchFamily="2" charset="-122"/>
                          <a:sym typeface="Times New Roman" pitchFamily="18" charset="0"/>
                        </a:rPr>
                        <a:t>年级</a:t>
                      </a:r>
                      <a:r>
                        <a:rPr kumimoji="0" lang="zh-CN" altLang="zh-CN" sz="1400" b="1" i="0" u="none" strike="noStrike" cap="none" normalizeH="0" baseline="0">
                          <a:ln>
                            <a:noFill/>
                          </a:ln>
                          <a:solidFill>
                            <a:srgbClr val="FFFFFF"/>
                          </a:solidFill>
                          <a:effectLst/>
                          <a:latin typeface="Times New Roman" pitchFamily="18" charset="0"/>
                          <a:ea typeface="宋体" pitchFamily="2" charset="-122"/>
                          <a:sym typeface="Times New Roman" pitchFamily="18" charset="0"/>
                        </a:rPr>
                        <a:t> </a:t>
                      </a:r>
                      <a:endParaRPr kumimoji="0" lang="zh-CN" altLang="zh-CN" sz="1400" b="0" i="0" u="none" strike="noStrike" cap="none" normalizeH="0" baseline="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extLst>
                  <a:ext uri="{0D108BD9-81ED-4DB2-BD59-A6C34878D82A}">
                    <a16:rowId xmlns="" xmlns:a16="http://schemas.microsoft.com/office/drawing/2014/main" val="10000"/>
                  </a:ext>
                </a:extLst>
              </a:tr>
              <a:tr h="423863">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extLst>
                  <a:ext uri="{0D108BD9-81ED-4DB2-BD59-A6C34878D82A}">
                    <a16:rowId xmlns="" xmlns:a16="http://schemas.microsoft.com/office/drawing/2014/main" val="10001"/>
                  </a:ext>
                </a:extLst>
              </a:tr>
            </a:tbl>
          </a:graphicData>
        </a:graphic>
      </p:graphicFrame>
      <p:sp>
        <p:nvSpPr>
          <p:cNvPr id="42073" name="Rectangle 2"/>
          <p:cNvSpPr>
            <a:spLocks noChangeArrowheads="1"/>
          </p:cNvSpPr>
          <p:nvPr/>
        </p:nvSpPr>
        <p:spPr bwMode="auto">
          <a:xfrm>
            <a:off x="500034" y="4000504"/>
            <a:ext cx="4480714" cy="61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none" tIns="12696" bIns="12696" anchor="ct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zh-CN" altLang="en-US" sz="2000" i="0" dirty="0">
                <a:latin typeface="+mn-lt"/>
                <a:ea typeface="华文楷体" panose="02010600040101010101" pitchFamily="2" charset="-122"/>
                <a:cs typeface="Times New Roman" panose="02020603050405020304" pitchFamily="18" charset="0"/>
                <a:sym typeface="楷体" panose="02010609060101010101" pitchFamily="49" charset="-122"/>
              </a:rPr>
              <a:t>表5-1-2 专业教学实施情况表 （学年）</a:t>
            </a:r>
          </a:p>
          <a:p>
            <a:pPr eaLnBrk="1" hangingPunct="1">
              <a:spcBef>
                <a:spcPct val="0"/>
              </a:spcBef>
              <a:buFontTx/>
              <a:buNone/>
            </a:pPr>
            <a:endParaRPr lang="zh-CN" altLang="en-US" sz="1800" b="0" dirty="0">
              <a:latin typeface="+mn-lt"/>
              <a:ea typeface="宋体" panose="02010600030101010101" pitchFamily="2" charset="-122"/>
              <a:cs typeface="Times New Roman" panose="02020603050405020304" pitchFamily="18" charset="0"/>
              <a:sym typeface="Arial" panose="020B0604020202020204" pitchFamily="34" charset="0"/>
            </a:endParaRPr>
          </a:p>
        </p:txBody>
      </p:sp>
      <p:sp>
        <p:nvSpPr>
          <p:cNvPr id="28" name="矩形 27"/>
          <p:cNvSpPr/>
          <p:nvPr/>
        </p:nvSpPr>
        <p:spPr>
          <a:xfrm>
            <a:off x="500034" y="5286388"/>
            <a:ext cx="5771132" cy="400110"/>
          </a:xfrm>
          <a:prstGeom prst="rect">
            <a:avLst/>
          </a:prstGeom>
        </p:spPr>
        <p:txBody>
          <a:bodyPr wrap="none">
            <a:spAutoFit/>
          </a:bodyPr>
          <a:lstStyle/>
          <a:p>
            <a:pPr eaLnBrk="1" hangingPunct="1"/>
            <a:r>
              <a:rPr lang="zh-CN" altLang="en-US" sz="2000" i="0" dirty="0" smtClean="0">
                <a:solidFill>
                  <a:schemeClr val="tx1"/>
                </a:solidFill>
                <a:latin typeface="+mn-lt"/>
                <a:ea typeface="华文楷体" panose="02010600040101010101" pitchFamily="2" charset="-122"/>
                <a:cs typeface="Times New Roman" panose="02020603050405020304" pitchFamily="18" charset="0"/>
                <a:sym typeface="楷体" panose="02010609060101010101" pitchFamily="49" charset="-122"/>
              </a:rPr>
              <a:t>表5-1-</a:t>
            </a:r>
            <a:r>
              <a:rPr lang="en-US" altLang="zh-CN" sz="2000" i="0" dirty="0" smtClean="0">
                <a:solidFill>
                  <a:schemeClr val="tx1"/>
                </a:solidFill>
                <a:latin typeface="+mn-lt"/>
                <a:ea typeface="华文楷体" panose="02010600040101010101" pitchFamily="2" charset="-122"/>
                <a:cs typeface="Times New Roman" panose="02020603050405020304" pitchFamily="18" charset="0"/>
                <a:sym typeface="楷体" panose="02010609060101010101" pitchFamily="49" charset="-122"/>
              </a:rPr>
              <a:t>4</a:t>
            </a:r>
            <a:r>
              <a:rPr lang="zh-CN" altLang="en-US" sz="2000" i="0" dirty="0" smtClean="0">
                <a:solidFill>
                  <a:schemeClr val="tx1"/>
                </a:solidFill>
                <a:latin typeface="+mn-lt"/>
                <a:ea typeface="华文楷体" panose="02010600040101010101" pitchFamily="2" charset="-122"/>
                <a:cs typeface="Times New Roman" panose="02020603050405020304" pitchFamily="18" charset="0"/>
                <a:sym typeface="楷体" panose="02010609060101010101" pitchFamily="49" charset="-122"/>
              </a:rPr>
              <a:t> 分专业（大类）专业实验课情况 （学年）</a:t>
            </a:r>
            <a:endParaRPr lang="zh-CN" altLang="en-US" sz="2000" i="0" dirty="0">
              <a:solidFill>
                <a:schemeClr val="tx1"/>
              </a:solidFill>
              <a:latin typeface="+mn-lt"/>
              <a:ea typeface="华文楷体" panose="02010600040101010101" pitchFamily="2" charset="-122"/>
              <a:cs typeface="Times New Roman" panose="02020603050405020304" pitchFamily="18" charset="0"/>
              <a:sym typeface="楷体" panose="02010609060101010101" pitchFamily="49" charset="-122"/>
            </a:endParaRPr>
          </a:p>
        </p:txBody>
      </p:sp>
      <p:graphicFrame>
        <p:nvGraphicFramePr>
          <p:cNvPr id="29" name="表格 4"/>
          <p:cNvGraphicFramePr>
            <a:graphicFrameLocks noGrp="1"/>
          </p:cNvGraphicFramePr>
          <p:nvPr>
            <p:extLst>
              <p:ext uri="{D42A27DB-BD31-4B8C-83A1-F6EECF244321}">
                <p14:modId xmlns:p14="http://schemas.microsoft.com/office/powerpoint/2010/main" xmlns="" val="3258157072"/>
              </p:ext>
            </p:extLst>
          </p:nvPr>
        </p:nvGraphicFramePr>
        <p:xfrm>
          <a:off x="500034" y="5643578"/>
          <a:ext cx="8400106" cy="922973"/>
        </p:xfrm>
        <a:graphic>
          <a:graphicData uri="http://schemas.openxmlformats.org/drawingml/2006/table">
            <a:tbl>
              <a:tblPr/>
              <a:tblGrid>
                <a:gridCol w="2143140">
                  <a:extLst>
                    <a:ext uri="{9D8B030D-6E8A-4147-A177-3AD203B41FA5}">
                      <a16:colId xmlns="" xmlns:a16="http://schemas.microsoft.com/office/drawing/2014/main" val="20000"/>
                    </a:ext>
                  </a:extLst>
                </a:gridCol>
                <a:gridCol w="2143140">
                  <a:extLst>
                    <a:ext uri="{9D8B030D-6E8A-4147-A177-3AD203B41FA5}">
                      <a16:colId xmlns="" xmlns:a16="http://schemas.microsoft.com/office/drawing/2014/main" val="20001"/>
                    </a:ext>
                  </a:extLst>
                </a:gridCol>
                <a:gridCol w="1071570">
                  <a:extLst>
                    <a:ext uri="{9D8B030D-6E8A-4147-A177-3AD203B41FA5}">
                      <a16:colId xmlns="" xmlns:a16="http://schemas.microsoft.com/office/drawing/2014/main" val="20002"/>
                    </a:ext>
                  </a:extLst>
                </a:gridCol>
                <a:gridCol w="1143008">
                  <a:extLst>
                    <a:ext uri="{9D8B030D-6E8A-4147-A177-3AD203B41FA5}">
                      <a16:colId xmlns="" xmlns:a16="http://schemas.microsoft.com/office/drawing/2014/main" val="20003"/>
                    </a:ext>
                  </a:extLst>
                </a:gridCol>
                <a:gridCol w="1071570">
                  <a:extLst>
                    <a:ext uri="{9D8B030D-6E8A-4147-A177-3AD203B41FA5}">
                      <a16:colId xmlns="" xmlns:a16="http://schemas.microsoft.com/office/drawing/2014/main" val="20004"/>
                    </a:ext>
                  </a:extLst>
                </a:gridCol>
                <a:gridCol w="827678">
                  <a:extLst>
                    <a:ext uri="{9D8B030D-6E8A-4147-A177-3AD203B41FA5}">
                      <a16:colId xmlns="" xmlns:a16="http://schemas.microsoft.com/office/drawing/2014/main" val="20005"/>
                    </a:ext>
                  </a:extLst>
                </a:gridCol>
              </a:tblGrid>
              <a:tr h="425450">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C00000"/>
                          </a:solidFill>
                          <a:effectLst/>
                          <a:latin typeface="Times New Roman" pitchFamily="18" charset="0"/>
                          <a:ea typeface="宋体" pitchFamily="2" charset="-122"/>
                          <a:sym typeface="Times New Roman" pitchFamily="18" charset="0"/>
                        </a:rPr>
                        <a:t>校内专业（大类</a:t>
                      </a:r>
                      <a:r>
                        <a:rPr kumimoji="0" lang="zh-CN" altLang="zh-CN" sz="1400" b="1" i="0" u="none" strike="noStrike" cap="none" normalizeH="0" baseline="0" dirty="0" smtClean="0">
                          <a:ln>
                            <a:noFill/>
                          </a:ln>
                          <a:solidFill>
                            <a:srgbClr val="C00000"/>
                          </a:solidFill>
                          <a:effectLst/>
                          <a:latin typeface="Times New Roman" pitchFamily="18" charset="0"/>
                          <a:ea typeface="宋体" pitchFamily="2" charset="-122"/>
                          <a:sym typeface="Times New Roman" pitchFamily="18" charset="0"/>
                        </a:rPr>
                        <a:t>）</a:t>
                      </a:r>
                      <a:r>
                        <a:rPr kumimoji="0" lang="zh-CN" altLang="en-US" sz="1400" b="1" i="0" u="none" strike="noStrike" cap="none" normalizeH="0" baseline="0" dirty="0" smtClean="0">
                          <a:ln>
                            <a:noFill/>
                          </a:ln>
                          <a:solidFill>
                            <a:srgbClr val="C00000"/>
                          </a:solidFill>
                          <a:effectLst/>
                          <a:latin typeface="Times New Roman" pitchFamily="18" charset="0"/>
                          <a:ea typeface="宋体" pitchFamily="2" charset="-122"/>
                          <a:sym typeface="Times New Roman" pitchFamily="18" charset="0"/>
                        </a:rPr>
                        <a:t>代码</a:t>
                      </a:r>
                      <a:endParaRPr kumimoji="0" lang="zh-CN" altLang="zh-CN" sz="1400" b="1"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C00000"/>
                          </a:solidFill>
                          <a:effectLst/>
                          <a:latin typeface="Times New Roman" pitchFamily="18" charset="0"/>
                          <a:ea typeface="宋体" pitchFamily="2" charset="-122"/>
                          <a:sym typeface="Times New Roman" pitchFamily="18" charset="0"/>
                        </a:rPr>
                        <a:t>校内专业（大类</a:t>
                      </a:r>
                      <a:r>
                        <a:rPr kumimoji="0" lang="zh-CN" altLang="zh-CN" sz="1400" b="1" i="0" u="none" strike="noStrike" cap="none" normalizeH="0" baseline="0" dirty="0" smtClean="0">
                          <a:ln>
                            <a:noFill/>
                          </a:ln>
                          <a:solidFill>
                            <a:srgbClr val="C00000"/>
                          </a:solidFill>
                          <a:effectLst/>
                          <a:latin typeface="Times New Roman" pitchFamily="18" charset="0"/>
                          <a:ea typeface="宋体" pitchFamily="2" charset="-122"/>
                          <a:sym typeface="Times New Roman" pitchFamily="18" charset="0"/>
                        </a:rPr>
                        <a:t>）</a:t>
                      </a:r>
                      <a:r>
                        <a:rPr kumimoji="0" lang="zh-CN" altLang="en-US" sz="1400" b="1" i="0" u="none" strike="noStrike" cap="none" normalizeH="0" baseline="0" dirty="0" smtClean="0">
                          <a:ln>
                            <a:noFill/>
                          </a:ln>
                          <a:solidFill>
                            <a:srgbClr val="C00000"/>
                          </a:solidFill>
                          <a:effectLst/>
                          <a:latin typeface="Times New Roman" pitchFamily="18" charset="0"/>
                          <a:ea typeface="宋体" pitchFamily="2" charset="-122"/>
                          <a:sym typeface="Times New Roman" pitchFamily="18" charset="0"/>
                        </a:rPr>
                        <a:t>名称</a:t>
                      </a:r>
                      <a:endParaRPr kumimoji="0" lang="zh-CN" altLang="zh-CN" sz="1400" b="1"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00"/>
                          </a:solidFill>
                          <a:effectLst/>
                          <a:latin typeface="Calibri" pitchFamily="34" charset="0"/>
                          <a:ea typeface="宋体" pitchFamily="2" charset="-122"/>
                          <a:sym typeface="Times New Roman" pitchFamily="18" charset="0"/>
                        </a:rPr>
                        <a:t>课程号</a:t>
                      </a:r>
                      <a:endParaRPr kumimoji="0" lang="zh-CN" altLang="zh-CN" sz="1400" b="1" i="0" u="none" strike="noStrike" cap="none" normalizeH="0" baseline="0" dirty="0">
                        <a:ln>
                          <a:noFill/>
                        </a:ln>
                        <a:solidFill>
                          <a:srgbClr val="FFFF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课</a:t>
                      </a:r>
                      <a:r>
                        <a:rPr kumimoji="0" lang="zh-CN" altLang="zh-CN" sz="1400" b="1" i="0" u="none" strike="noStrike" cap="none" normalizeH="0" baseline="0" dirty="0" smtClean="0">
                          <a:ln>
                            <a:noFill/>
                          </a:ln>
                          <a:solidFill>
                            <a:srgbClr val="FFFFFF"/>
                          </a:solidFill>
                          <a:effectLst/>
                          <a:latin typeface="Times New Roman" pitchFamily="18" charset="0"/>
                          <a:ea typeface="宋体" pitchFamily="2" charset="-122"/>
                          <a:sym typeface="Times New Roman" pitchFamily="18" charset="0"/>
                        </a:rPr>
                        <a:t>程</a:t>
                      </a:r>
                      <a:r>
                        <a:rPr kumimoji="0" lang="zh-CN" altLang="en-US" sz="1400" b="1" i="0" u="none" strike="noStrike" cap="none" normalizeH="0" baseline="0" dirty="0" smtClean="0">
                          <a:ln>
                            <a:noFill/>
                          </a:ln>
                          <a:solidFill>
                            <a:srgbClr val="FFFFFF"/>
                          </a:solidFill>
                          <a:effectLst/>
                          <a:latin typeface="Times New Roman" pitchFamily="18" charset="0"/>
                          <a:ea typeface="宋体" pitchFamily="2" charset="-122"/>
                          <a:sym typeface="Times New Roman" pitchFamily="18" charset="0"/>
                        </a:rPr>
                        <a:t>名称</a:t>
                      </a:r>
                      <a:endParaRPr kumimoji="0" lang="zh-CN" altLang="zh-CN" sz="1400" b="1"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pitchFamily="34" charset="0"/>
                          <a:ea typeface="宋体" pitchFamily="2" charset="-122"/>
                          <a:sym typeface="Times New Roman" pitchFamily="18" charset="0"/>
                        </a:rPr>
                        <a:t>所用实验场所名称</a:t>
                      </a:r>
                      <a:endParaRPr kumimoji="0" lang="zh-CN" altLang="zh-CN" sz="1400" b="1"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0000"/>
                          </a:solidFill>
                          <a:effectLst/>
                          <a:latin typeface="Calibri" pitchFamily="34" charset="0"/>
                          <a:ea typeface="宋体" pitchFamily="2" charset="-122"/>
                          <a:sym typeface="Times New Roman" pitchFamily="18" charset="0"/>
                        </a:rPr>
                        <a:t>实验场所代码</a:t>
                      </a:r>
                      <a:endParaRPr kumimoji="0" lang="zh-CN" altLang="zh-CN" sz="1400" b="1" i="0" u="none" strike="noStrike" cap="none" normalizeH="0" baseline="0" dirty="0">
                        <a:ln>
                          <a:noFill/>
                        </a:ln>
                        <a:solidFill>
                          <a:srgbClr val="FF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extLst>
                  <a:ext uri="{0D108BD9-81ED-4DB2-BD59-A6C34878D82A}">
                    <a16:rowId xmlns="" xmlns:a16="http://schemas.microsoft.com/office/drawing/2014/main" val="10000"/>
                  </a:ext>
                </a:extLst>
              </a:tr>
              <a:tr h="423863">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FFFFFF"/>
                          </a:solidFill>
                          <a:effectLst/>
                          <a:latin typeface="Times New Roman" pitchFamily="18" charset="0"/>
                          <a:ea typeface="宋体" pitchFamily="2" charset="-122"/>
                          <a:sym typeface="Times New Roman" pitchFamily="18" charset="0"/>
                        </a:rPr>
                        <a:t> </a:t>
                      </a:r>
                      <a:endParaRPr kumimoji="0" lang="zh-CN" altLang="en-US" sz="1000" b="0" i="0" u="none" strike="noStrike" cap="none" normalizeH="0" baseline="0" dirty="0">
                        <a:ln>
                          <a:noFill/>
                        </a:ln>
                        <a:solidFill>
                          <a:srgbClr val="FFFFFF"/>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chemeClr val="bg1"/>
                      </a:solidFill>
                      <a:prstDash val="solid"/>
                      <a:bevel/>
                      <a:headEnd type="none" w="med" len="med"/>
                      <a:tailEnd type="none" w="med" len="med"/>
                    </a:lnL>
                    <a:lnR w="12700" cap="flat" cmpd="sng" algn="ctr">
                      <a:solidFill>
                        <a:schemeClr val="bg1"/>
                      </a:solidFill>
                      <a:prstDash val="solid"/>
                      <a:bevel/>
                      <a:headEnd type="none" w="med" len="med"/>
                      <a:tailEnd type="none" w="med" len="med"/>
                    </a:lnR>
                    <a:lnT w="12700" cap="flat" cmpd="sng" algn="ctr">
                      <a:solidFill>
                        <a:schemeClr val="bg1"/>
                      </a:solidFill>
                      <a:prstDash val="solid"/>
                      <a:bevel/>
                      <a:headEnd type="none" w="med" len="med"/>
                      <a:tailEnd type="none" w="med" len="med"/>
                    </a:lnT>
                    <a:lnB w="12700" cap="flat" cmpd="sng" algn="ctr">
                      <a:solidFill>
                        <a:schemeClr val="bg1"/>
                      </a:solidFill>
                      <a:prstDash val="solid"/>
                      <a:bevel/>
                      <a:headEnd type="none" w="med" len="med"/>
                      <a:tailEnd type="none" w="med" len="med"/>
                    </a:lnB>
                    <a:lnTlToBr>
                      <a:noFill/>
                    </a:lnTlToBr>
                    <a:lnBlToTr>
                      <a:noFill/>
                    </a:lnBlToTr>
                    <a:solidFill>
                      <a:srgbClr val="4F81BD"/>
                    </a:solidFill>
                  </a:tcPr>
                </a:tc>
                <a:extLst>
                  <a:ext uri="{0D108BD9-81ED-4DB2-BD59-A6C34878D82A}">
                    <a16:rowId xmlns=""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2852"/>
            <a:ext cx="85804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smtClean="0">
                <a:effectLst/>
                <a:latin typeface="+mn-lt"/>
              </a:rPr>
              <a:t>（四）采集</a:t>
            </a:r>
            <a:r>
              <a:rPr lang="zh-CN" altLang="en-US" dirty="0">
                <a:effectLst/>
                <a:latin typeface="+mn-lt"/>
              </a:rPr>
              <a:t>数据时</a:t>
            </a:r>
            <a:r>
              <a:rPr lang="zh-CN" altLang="en-US" dirty="0" smtClean="0">
                <a:effectLst/>
                <a:latin typeface="+mn-lt"/>
              </a:rPr>
              <a:t>间要</a:t>
            </a:r>
            <a:r>
              <a:rPr lang="zh-CN" altLang="en-US" dirty="0">
                <a:effectLst/>
                <a:latin typeface="+mn-lt"/>
              </a:rPr>
              <a:t>求</a:t>
            </a:r>
          </a:p>
        </p:txBody>
      </p:sp>
      <p:sp>
        <p:nvSpPr>
          <p:cNvPr id="9" name="矩形 8"/>
          <p:cNvSpPr/>
          <p:nvPr/>
        </p:nvSpPr>
        <p:spPr>
          <a:xfrm>
            <a:off x="179388" y="1268413"/>
            <a:ext cx="4554537" cy="9620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内容占位符 1"/>
          <p:cNvSpPr>
            <a:spLocks noGrp="1"/>
          </p:cNvSpPr>
          <p:nvPr>
            <p:ph sz="quarter" idx="1"/>
          </p:nvPr>
        </p:nvSpPr>
        <p:spPr>
          <a:xfrm>
            <a:off x="177799" y="857232"/>
            <a:ext cx="8966201" cy="5786478"/>
          </a:xfrm>
        </p:spPr>
        <p:txBody>
          <a:bodyPr>
            <a:normAutofit/>
          </a:bodyPr>
          <a:lstStyle/>
          <a:p>
            <a:pPr lvl="1">
              <a:buClr>
                <a:srgbClr val="2D18C6"/>
              </a:buClr>
              <a:buFont typeface="Wingdings" panose="05000000000000000000" pitchFamily="2" charset="2"/>
              <a:buChar char="l"/>
              <a:defRPr/>
            </a:pPr>
            <a:r>
              <a:rPr lang="zh-CN" altLang="en-US" sz="3200" b="1" dirty="0">
                <a:latin typeface="+mn-lt"/>
              </a:rPr>
              <a:t>自然年</a:t>
            </a:r>
            <a:endParaRPr lang="en-US" altLang="zh-CN" sz="3200" b="1" dirty="0">
              <a:latin typeface="+mn-lt"/>
            </a:endParaRPr>
          </a:p>
          <a:p>
            <a:pPr lvl="3">
              <a:buFont typeface="Arial" charset="0"/>
              <a:buChar char="–"/>
              <a:defRPr/>
            </a:pPr>
            <a:r>
              <a:rPr lang="en-US" altLang="zh-CN" sz="2400" b="1" dirty="0" smtClean="0">
                <a:solidFill>
                  <a:srgbClr val="FF0000"/>
                </a:solidFill>
                <a:latin typeface="+mn-lt"/>
                <a:ea typeface="微软雅黑" panose="020B0503020204020204" pitchFamily="34" charset="-122"/>
              </a:rPr>
              <a:t>2016</a:t>
            </a:r>
            <a:r>
              <a:rPr lang="zh-CN" altLang="en-US" sz="2400" b="1" dirty="0" smtClean="0">
                <a:solidFill>
                  <a:srgbClr val="FF0000"/>
                </a:solidFill>
                <a:latin typeface="+mn-lt"/>
                <a:ea typeface="微软雅黑" panose="020B0503020204020204" pitchFamily="34" charset="-122"/>
              </a:rPr>
              <a:t>自然</a:t>
            </a:r>
            <a:r>
              <a:rPr lang="zh-CN" altLang="en-US" sz="2400" b="1" dirty="0">
                <a:solidFill>
                  <a:srgbClr val="FF0000"/>
                </a:solidFill>
                <a:latin typeface="+mn-lt"/>
                <a:ea typeface="微软雅黑" panose="020B0503020204020204" pitchFamily="34" charset="-122"/>
              </a:rPr>
              <a:t>年</a:t>
            </a:r>
            <a:endParaRPr lang="en-US" altLang="zh-CN" sz="2400" b="1" dirty="0">
              <a:solidFill>
                <a:srgbClr val="FF0000"/>
              </a:solidFill>
              <a:latin typeface="+mn-lt"/>
              <a:ea typeface="微软雅黑" panose="020B0503020204020204" pitchFamily="34" charset="-122"/>
            </a:endParaRPr>
          </a:p>
          <a:p>
            <a:pPr marL="1371600" lvl="3" indent="0">
              <a:buNone/>
              <a:defRPr/>
            </a:pPr>
            <a:r>
              <a:rPr lang="en-US" altLang="zh-CN" sz="2400" b="1" dirty="0" smtClean="0">
                <a:latin typeface="+mn-lt"/>
                <a:ea typeface="仿宋" panose="02010609060101010101" pitchFamily="49" charset="-122"/>
              </a:rPr>
              <a:t>(2016</a:t>
            </a:r>
            <a:r>
              <a:rPr lang="zh-CN" altLang="en-US" sz="2400" b="1" dirty="0" smtClean="0">
                <a:latin typeface="+mn-lt"/>
                <a:ea typeface="仿宋" panose="02010609060101010101" pitchFamily="49" charset="-122"/>
              </a:rPr>
              <a:t>年</a:t>
            </a:r>
            <a:r>
              <a:rPr lang="en-US" altLang="zh-CN" sz="2400" b="1" dirty="0">
                <a:latin typeface="+mn-lt"/>
                <a:ea typeface="仿宋" panose="02010609060101010101" pitchFamily="49" charset="-122"/>
              </a:rPr>
              <a:t>1</a:t>
            </a:r>
            <a:r>
              <a:rPr lang="zh-CN" altLang="en-US" sz="2400" b="1" dirty="0">
                <a:latin typeface="+mn-lt"/>
                <a:ea typeface="仿宋" panose="02010609060101010101" pitchFamily="49" charset="-122"/>
              </a:rPr>
              <a:t>月</a:t>
            </a:r>
            <a:r>
              <a:rPr lang="en-US" altLang="zh-CN" sz="2400" b="1" dirty="0">
                <a:latin typeface="+mn-lt"/>
                <a:ea typeface="仿宋" panose="02010609060101010101" pitchFamily="49" charset="-122"/>
              </a:rPr>
              <a:t>1</a:t>
            </a:r>
            <a:r>
              <a:rPr lang="zh-CN" altLang="en-US" sz="2400" b="1" dirty="0">
                <a:latin typeface="+mn-lt"/>
                <a:ea typeface="仿宋" panose="02010609060101010101" pitchFamily="49" charset="-122"/>
              </a:rPr>
              <a:t>日</a:t>
            </a:r>
            <a:r>
              <a:rPr lang="en-US" altLang="zh-CN" sz="2400" b="1" dirty="0">
                <a:latin typeface="+mn-lt"/>
                <a:ea typeface="仿宋" panose="02010609060101010101" pitchFamily="49" charset="-122"/>
              </a:rPr>
              <a:t>-</a:t>
            </a:r>
            <a:r>
              <a:rPr lang="en-US" altLang="zh-CN" sz="2400" b="1" dirty="0" smtClean="0">
                <a:latin typeface="+mn-lt"/>
                <a:ea typeface="仿宋" panose="02010609060101010101" pitchFamily="49" charset="-122"/>
              </a:rPr>
              <a:t>2016</a:t>
            </a:r>
            <a:r>
              <a:rPr lang="zh-CN" altLang="en-US" sz="2400" b="1" dirty="0" smtClean="0">
                <a:latin typeface="+mn-lt"/>
                <a:ea typeface="仿宋" panose="02010609060101010101" pitchFamily="49" charset="-122"/>
              </a:rPr>
              <a:t>年</a:t>
            </a:r>
            <a:r>
              <a:rPr lang="en-US" altLang="zh-CN" sz="2400" b="1" dirty="0">
                <a:latin typeface="+mn-lt"/>
                <a:ea typeface="仿宋" panose="02010609060101010101" pitchFamily="49" charset="-122"/>
              </a:rPr>
              <a:t>12</a:t>
            </a:r>
            <a:r>
              <a:rPr lang="zh-CN" altLang="en-US" sz="2400" b="1" dirty="0">
                <a:latin typeface="+mn-lt"/>
                <a:ea typeface="仿宋" panose="02010609060101010101" pitchFamily="49" charset="-122"/>
              </a:rPr>
              <a:t>月</a:t>
            </a:r>
            <a:r>
              <a:rPr lang="en-US" altLang="zh-CN" sz="2400" b="1" dirty="0">
                <a:latin typeface="+mn-lt"/>
                <a:ea typeface="仿宋" panose="02010609060101010101" pitchFamily="49" charset="-122"/>
              </a:rPr>
              <a:t>31</a:t>
            </a:r>
            <a:r>
              <a:rPr lang="zh-CN" altLang="en-US" sz="2400" b="1" dirty="0" smtClean="0">
                <a:latin typeface="+mn-lt"/>
                <a:ea typeface="仿宋" panose="02010609060101010101" pitchFamily="49" charset="-122"/>
              </a:rPr>
              <a:t>日</a:t>
            </a:r>
            <a:r>
              <a:rPr lang="en-US" altLang="zh-CN" sz="2400" b="1" dirty="0" smtClean="0">
                <a:latin typeface="+mn-lt"/>
                <a:ea typeface="仿宋" panose="02010609060101010101" pitchFamily="49" charset="-122"/>
              </a:rPr>
              <a:t>)</a:t>
            </a:r>
            <a:endParaRPr lang="en-US" altLang="zh-CN" sz="2400" b="1" dirty="0">
              <a:latin typeface="+mn-lt"/>
              <a:ea typeface="仿宋" panose="02010609060101010101" pitchFamily="49" charset="-122"/>
            </a:endParaRPr>
          </a:p>
          <a:p>
            <a:pPr marL="1371600" lvl="3" indent="0">
              <a:buFont typeface="Arial" charset="0"/>
              <a:buNone/>
              <a:defRPr/>
            </a:pPr>
            <a:endParaRPr lang="en-US" altLang="zh-CN" dirty="0">
              <a:latin typeface="+mn-lt"/>
            </a:endParaRPr>
          </a:p>
          <a:p>
            <a:pPr lvl="1">
              <a:buClr>
                <a:srgbClr val="2D18C6"/>
              </a:buClr>
              <a:buFont typeface="Wingdings" panose="05000000000000000000" pitchFamily="2" charset="2"/>
              <a:buChar char="l"/>
              <a:defRPr/>
            </a:pPr>
            <a:r>
              <a:rPr lang="zh-CN" altLang="en-US" sz="3200" b="1" dirty="0">
                <a:latin typeface="+mn-lt"/>
              </a:rPr>
              <a:t>学  年</a:t>
            </a:r>
            <a:endParaRPr lang="en-US" altLang="zh-CN" sz="3200" b="1" dirty="0">
              <a:latin typeface="+mn-lt"/>
            </a:endParaRPr>
          </a:p>
          <a:p>
            <a:pPr lvl="3">
              <a:buFont typeface="Arial" charset="0"/>
              <a:buChar char="–"/>
              <a:defRPr/>
            </a:pPr>
            <a:r>
              <a:rPr lang="en-US" altLang="zh-CN" sz="2400" b="1" dirty="0" smtClean="0">
                <a:solidFill>
                  <a:srgbClr val="FF0000"/>
                </a:solidFill>
                <a:latin typeface="+mn-lt"/>
                <a:ea typeface="微软雅黑" panose="020B0503020204020204" pitchFamily="34" charset="-122"/>
              </a:rPr>
              <a:t>2016-2017</a:t>
            </a:r>
            <a:r>
              <a:rPr lang="zh-CN" altLang="en-US" sz="2400" b="1" dirty="0" smtClean="0">
                <a:solidFill>
                  <a:srgbClr val="FF0000"/>
                </a:solidFill>
                <a:latin typeface="+mn-lt"/>
                <a:ea typeface="微软雅黑" panose="020B0503020204020204" pitchFamily="34" charset="-122"/>
              </a:rPr>
              <a:t>学年</a:t>
            </a:r>
            <a:endParaRPr lang="en-US" altLang="zh-CN" sz="2400" b="1" dirty="0" smtClean="0">
              <a:solidFill>
                <a:srgbClr val="FF0000"/>
              </a:solidFill>
              <a:latin typeface="+mn-lt"/>
              <a:ea typeface="微软雅黑" panose="020B0503020204020204" pitchFamily="34" charset="-122"/>
            </a:endParaRPr>
          </a:p>
          <a:p>
            <a:pPr marL="1371600" lvl="3" indent="0">
              <a:buNone/>
              <a:defRPr/>
            </a:pPr>
            <a:r>
              <a:rPr lang="en-US" altLang="zh-CN" sz="2400" b="1" dirty="0" smtClean="0">
                <a:latin typeface="+mn-lt"/>
                <a:ea typeface="仿宋" panose="02010609060101010101" pitchFamily="49" charset="-122"/>
              </a:rPr>
              <a:t>(</a:t>
            </a:r>
            <a:r>
              <a:rPr lang="en-US" altLang="zh-CN" sz="2400" b="1" dirty="0">
                <a:latin typeface="+mn-lt"/>
                <a:ea typeface="仿宋" panose="02010609060101010101" pitchFamily="49" charset="-122"/>
              </a:rPr>
              <a:t>2015</a:t>
            </a:r>
            <a:r>
              <a:rPr lang="zh-CN" altLang="en-US" sz="2400" b="1" dirty="0">
                <a:latin typeface="+mn-lt"/>
                <a:ea typeface="仿宋" panose="02010609060101010101" pitchFamily="49" charset="-122"/>
              </a:rPr>
              <a:t>年</a:t>
            </a:r>
            <a:r>
              <a:rPr lang="en-US" altLang="zh-CN" sz="2400" b="1" dirty="0">
                <a:latin typeface="+mn-lt"/>
                <a:ea typeface="仿宋" panose="02010609060101010101" pitchFamily="49" charset="-122"/>
              </a:rPr>
              <a:t>9</a:t>
            </a:r>
            <a:r>
              <a:rPr lang="zh-CN" altLang="en-US" sz="2400" b="1" dirty="0">
                <a:latin typeface="+mn-lt"/>
                <a:ea typeface="仿宋" panose="02010609060101010101" pitchFamily="49" charset="-122"/>
              </a:rPr>
              <a:t>月</a:t>
            </a:r>
            <a:r>
              <a:rPr lang="en-US" altLang="zh-CN" sz="2400" b="1" dirty="0">
                <a:latin typeface="+mn-lt"/>
                <a:ea typeface="仿宋" panose="02010609060101010101" pitchFamily="49" charset="-122"/>
              </a:rPr>
              <a:t>1</a:t>
            </a:r>
            <a:r>
              <a:rPr lang="zh-CN" altLang="en-US" sz="2400" b="1" dirty="0">
                <a:latin typeface="+mn-lt"/>
                <a:ea typeface="仿宋" panose="02010609060101010101" pitchFamily="49" charset="-122"/>
              </a:rPr>
              <a:t>日</a:t>
            </a:r>
            <a:r>
              <a:rPr lang="en-US" altLang="zh-CN" sz="2400" b="1" dirty="0">
                <a:latin typeface="+mn-lt"/>
                <a:ea typeface="仿宋" panose="02010609060101010101" pitchFamily="49" charset="-122"/>
              </a:rPr>
              <a:t>-2016</a:t>
            </a:r>
            <a:r>
              <a:rPr lang="zh-CN" altLang="en-US" sz="2400" b="1" dirty="0">
                <a:latin typeface="+mn-lt"/>
                <a:ea typeface="仿宋" panose="02010609060101010101" pitchFamily="49" charset="-122"/>
              </a:rPr>
              <a:t>年</a:t>
            </a:r>
            <a:r>
              <a:rPr lang="en-US" altLang="zh-CN" sz="2400" b="1" dirty="0">
                <a:latin typeface="+mn-lt"/>
                <a:ea typeface="仿宋" panose="02010609060101010101" pitchFamily="49" charset="-122"/>
              </a:rPr>
              <a:t>8</a:t>
            </a:r>
            <a:r>
              <a:rPr lang="zh-CN" altLang="en-US" sz="2400" b="1" dirty="0">
                <a:latin typeface="+mn-lt"/>
                <a:ea typeface="仿宋" panose="02010609060101010101" pitchFamily="49" charset="-122"/>
              </a:rPr>
              <a:t>月</a:t>
            </a:r>
            <a:r>
              <a:rPr lang="en-US" altLang="zh-CN" sz="2400" b="1" dirty="0">
                <a:latin typeface="+mn-lt"/>
                <a:ea typeface="仿宋" panose="02010609060101010101" pitchFamily="49" charset="-122"/>
              </a:rPr>
              <a:t>31</a:t>
            </a:r>
            <a:r>
              <a:rPr lang="zh-CN" altLang="en-US" sz="2400" b="1" dirty="0">
                <a:latin typeface="+mn-lt"/>
                <a:ea typeface="仿宋" panose="02010609060101010101" pitchFamily="49" charset="-122"/>
              </a:rPr>
              <a:t>日</a:t>
            </a:r>
            <a:r>
              <a:rPr lang="en-US" altLang="zh-CN" sz="2400" b="1" dirty="0">
                <a:latin typeface="+mn-lt"/>
                <a:ea typeface="仿宋" panose="02010609060101010101" pitchFamily="49" charset="-122"/>
              </a:rPr>
              <a:t>)</a:t>
            </a:r>
            <a:endParaRPr lang="zh-CN" altLang="en-US" sz="2400" b="1" dirty="0">
              <a:latin typeface="+mn-lt"/>
              <a:ea typeface="仿宋" panose="02010609060101010101" pitchFamily="49" charset="-122"/>
            </a:endParaRPr>
          </a:p>
          <a:p>
            <a:pPr lvl="3">
              <a:buFont typeface="Arial" charset="0"/>
              <a:buChar char="–"/>
              <a:defRPr/>
            </a:pPr>
            <a:endParaRPr lang="en-US" altLang="zh-CN" dirty="0">
              <a:latin typeface="+mn-lt"/>
            </a:endParaRPr>
          </a:p>
          <a:p>
            <a:pPr lvl="1">
              <a:buClr>
                <a:srgbClr val="2D18C6"/>
              </a:buClr>
              <a:buFont typeface="Wingdings" panose="05000000000000000000" pitchFamily="2" charset="2"/>
              <a:buChar char="l"/>
              <a:defRPr/>
            </a:pPr>
            <a:r>
              <a:rPr lang="zh-CN" altLang="en-US" sz="3200" b="1" dirty="0" smtClean="0">
                <a:latin typeface="+mn-lt"/>
              </a:rPr>
              <a:t>时  点</a:t>
            </a:r>
            <a:endParaRPr lang="en-US" altLang="zh-CN" sz="3200" b="1" dirty="0" smtClean="0">
              <a:latin typeface="+mn-lt"/>
            </a:endParaRPr>
          </a:p>
          <a:p>
            <a:pPr lvl="1">
              <a:buClr>
                <a:srgbClr val="2D18C6"/>
              </a:buClr>
              <a:buNone/>
              <a:defRPr/>
            </a:pPr>
            <a:r>
              <a:rPr lang="en-US" altLang="zh-CN" sz="3200" b="1" dirty="0" smtClean="0">
                <a:solidFill>
                  <a:srgbClr val="FF0000"/>
                </a:solidFill>
                <a:ea typeface="微软雅黑" panose="020B0503020204020204" pitchFamily="34" charset="-122"/>
              </a:rPr>
              <a:t>     </a:t>
            </a:r>
            <a:r>
              <a:rPr lang="en-US" altLang="zh-CN" sz="3200" b="1" dirty="0" smtClean="0">
                <a:solidFill>
                  <a:srgbClr val="FF0000"/>
                </a:solidFill>
                <a:latin typeface="+mn-lt"/>
                <a:ea typeface="微软雅黑" panose="020B0503020204020204" pitchFamily="34" charset="-122"/>
              </a:rPr>
              <a:t>-</a:t>
            </a:r>
            <a:r>
              <a:rPr lang="en-US" altLang="zh-CN" b="1" dirty="0" smtClean="0">
                <a:solidFill>
                  <a:srgbClr val="FF0000"/>
                </a:solidFill>
                <a:latin typeface="+mn-lt"/>
                <a:ea typeface="微软雅黑" panose="020B0503020204020204" pitchFamily="34" charset="-122"/>
              </a:rPr>
              <a:t>2017</a:t>
            </a:r>
            <a:r>
              <a:rPr lang="zh-CN" altLang="en-US" b="1" dirty="0" smtClean="0">
                <a:solidFill>
                  <a:srgbClr val="FF0000"/>
                </a:solidFill>
                <a:latin typeface="+mn-lt"/>
                <a:ea typeface="微软雅黑" panose="020B0503020204020204" pitchFamily="34" charset="-122"/>
              </a:rPr>
              <a:t>年</a:t>
            </a:r>
            <a:r>
              <a:rPr lang="en-US" altLang="zh-CN" b="1" dirty="0" smtClean="0">
                <a:solidFill>
                  <a:srgbClr val="FF0000"/>
                </a:solidFill>
                <a:latin typeface="+mn-lt"/>
                <a:ea typeface="微软雅黑" panose="020B0503020204020204" pitchFamily="34" charset="-122"/>
              </a:rPr>
              <a:t>9</a:t>
            </a:r>
            <a:r>
              <a:rPr lang="zh-CN" altLang="en-US" b="1" dirty="0" smtClean="0">
                <a:solidFill>
                  <a:srgbClr val="FF0000"/>
                </a:solidFill>
                <a:latin typeface="+mn-lt"/>
                <a:ea typeface="微软雅黑" panose="020B0503020204020204" pitchFamily="34" charset="-122"/>
              </a:rPr>
              <a:t>月</a:t>
            </a:r>
            <a:r>
              <a:rPr lang="en-US" altLang="zh-CN" b="1" dirty="0" smtClean="0">
                <a:solidFill>
                  <a:srgbClr val="FF0000"/>
                </a:solidFill>
                <a:latin typeface="+mn-lt"/>
                <a:ea typeface="微软雅黑" panose="020B0503020204020204" pitchFamily="34" charset="-122"/>
              </a:rPr>
              <a:t>30</a:t>
            </a:r>
            <a:r>
              <a:rPr lang="zh-CN" altLang="en-US" b="1" dirty="0" smtClean="0">
                <a:solidFill>
                  <a:srgbClr val="FF0000"/>
                </a:solidFill>
                <a:latin typeface="+mn-lt"/>
                <a:ea typeface="微软雅黑" panose="020B0503020204020204" pitchFamily="34" charset="-122"/>
              </a:rPr>
              <a:t>日（评估院校具体要求详见附加说明）</a:t>
            </a:r>
            <a:endParaRPr lang="en-US" altLang="zh-CN" b="1" dirty="0" smtClean="0">
              <a:solidFill>
                <a:srgbClr val="FF0000"/>
              </a:solidFill>
              <a:latin typeface="+mn-lt"/>
              <a:ea typeface="微软雅黑" panose="020B0503020204020204" pitchFamily="34" charset="-122"/>
            </a:endParaRPr>
          </a:p>
          <a:p>
            <a:pPr lvl="1">
              <a:buClr>
                <a:srgbClr val="2D18C6"/>
              </a:buClr>
              <a:buFont typeface="Wingdings" panose="05000000000000000000" pitchFamily="2" charset="2"/>
              <a:buChar char="l"/>
              <a:defRPr/>
            </a:pPr>
            <a:endParaRPr lang="en-US" altLang="zh-CN" sz="3200" b="1" dirty="0" smtClean="0">
              <a:latin typeface="+mn-lt"/>
            </a:endParaRPr>
          </a:p>
          <a:p>
            <a:pPr lvl="1">
              <a:buClr>
                <a:srgbClr val="2D18C6"/>
              </a:buClr>
              <a:buFont typeface="Wingdings" panose="05000000000000000000" pitchFamily="2" charset="2"/>
              <a:buChar char="l"/>
              <a:defRPr/>
            </a:pPr>
            <a:endParaRPr lang="en-US" altLang="zh-CN" sz="3200" b="1" dirty="0">
              <a:latin typeface="+mn-lt"/>
            </a:endParaRPr>
          </a:p>
          <a:p>
            <a:pPr marL="1371600" lvl="3" indent="0">
              <a:buNone/>
              <a:defRPr/>
            </a:pPr>
            <a:endParaRPr lang="en-US" altLang="zh-CN" sz="2400" b="1" dirty="0" smtClean="0">
              <a:latin typeface="+mn-lt"/>
              <a:ea typeface="仿宋" panose="02010609060101010101" pitchFamily="49" charset="-122"/>
            </a:endParaRPr>
          </a:p>
          <a:p>
            <a:pPr marL="1371600" lvl="3" indent="0">
              <a:buNone/>
              <a:defRPr/>
            </a:pPr>
            <a:endParaRPr lang="en-US" altLang="zh-CN" sz="1800" dirty="0">
              <a:latin typeface="+mn-lt"/>
            </a:endParaRPr>
          </a:p>
        </p:txBody>
      </p:sp>
    </p:spTree>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0" y="117475"/>
            <a:ext cx="7308850"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smtClean="0">
                <a:latin typeface="+mn-lt"/>
                <a:sym typeface="Haettenschweiler" panose="020B0706040902060204" pitchFamily="34" charset="0"/>
              </a:rPr>
              <a:t>  注  意</a:t>
            </a:r>
            <a:endParaRPr lang="zh-CN" altLang="en-US" dirty="0">
              <a:effectLst/>
              <a:latin typeface="+mn-lt"/>
              <a:sym typeface="黑体" panose="02010609060101010101" pitchFamily="49" charset="-122"/>
            </a:endParaRPr>
          </a:p>
        </p:txBody>
      </p:sp>
      <p:grpSp>
        <p:nvGrpSpPr>
          <p:cNvPr id="5" name="组合 4"/>
          <p:cNvGrpSpPr/>
          <p:nvPr/>
        </p:nvGrpSpPr>
        <p:grpSpPr>
          <a:xfrm>
            <a:off x="720733" y="1217906"/>
            <a:ext cx="7793915" cy="2711852"/>
            <a:chOff x="700741" y="3570696"/>
            <a:chExt cx="7793915" cy="2711852"/>
          </a:xfrm>
        </p:grpSpPr>
        <p:sp>
          <p:nvSpPr>
            <p:cNvPr id="44041" name="Rectangle 6"/>
            <p:cNvSpPr>
              <a:spLocks noChangeArrowheads="1"/>
            </p:cNvSpPr>
            <p:nvPr/>
          </p:nvSpPr>
          <p:spPr bwMode="auto">
            <a:xfrm>
              <a:off x="837232" y="4853096"/>
              <a:ext cx="7657424" cy="1429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7650" tIns="123825" rIns="247650" bIns="123825" anchor="ctr"/>
            <a:lstStyle>
              <a:lvl1pPr marL="342900" indent="-34290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228600" indent="-22860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nSpc>
                  <a:spcPct val="150000"/>
                </a:lnSpc>
                <a:tabLst/>
              </a:pPr>
              <a:r>
                <a:rPr lang="zh-CN" altLang="en-US" sz="2400" i="0" dirty="0">
                  <a:solidFill>
                    <a:srgbClr val="0033CC"/>
                  </a:solidFill>
                  <a:latin typeface="+mn-lt"/>
                  <a:ea typeface="仿宋" panose="02010609060101010101" pitchFamily="49" charset="-122"/>
                  <a:cs typeface="Times New Roman" panose="02020603050405020304" pitchFamily="18" charset="0"/>
                  <a:sym typeface="Times New Roman" panose="02020603050405020304" pitchFamily="18" charset="0"/>
                </a:rPr>
                <a:t>请认真按要求完成数据编号</a:t>
              </a:r>
              <a:r>
                <a:rPr lang="zh-CN" altLang="en-US" sz="2400" i="0" dirty="0" smtClean="0">
                  <a:solidFill>
                    <a:srgbClr val="0033CC"/>
                  </a:solidFill>
                  <a:latin typeface="+mn-lt"/>
                  <a:ea typeface="仿宋" panose="02010609060101010101" pitchFamily="49" charset="-122"/>
                  <a:cs typeface="Times New Roman" panose="02020603050405020304" pitchFamily="18" charset="0"/>
                  <a:sym typeface="Times New Roman" panose="02020603050405020304" pitchFamily="18" charset="0"/>
                </a:rPr>
                <a:t>，并保证</a:t>
              </a:r>
              <a:r>
                <a:rPr lang="zh-CN" altLang="en-US" sz="2400" i="0" dirty="0">
                  <a:solidFill>
                    <a:srgbClr val="0033CC"/>
                  </a:solidFill>
                  <a:latin typeface="+mn-lt"/>
                  <a:ea typeface="仿宋" panose="02010609060101010101" pitchFamily="49" charset="-122"/>
                  <a:cs typeface="Times New Roman" panose="02020603050405020304" pitchFamily="18" charset="0"/>
                  <a:sym typeface="Times New Roman" panose="02020603050405020304" pitchFamily="18" charset="0"/>
                </a:rPr>
                <a:t>编号的</a:t>
              </a:r>
              <a:r>
                <a:rPr lang="zh-CN" altLang="en-US" sz="2400" i="0" dirty="0" smtClean="0">
                  <a:solidFill>
                    <a:srgbClr val="0033CC"/>
                  </a:solidFill>
                  <a:latin typeface="+mn-lt"/>
                  <a:ea typeface="仿宋" panose="02010609060101010101" pitchFamily="49" charset="-122"/>
                  <a:cs typeface="Times New Roman" panose="02020603050405020304" pitchFamily="18" charset="0"/>
                  <a:sym typeface="Times New Roman" panose="02020603050405020304" pitchFamily="18" charset="0"/>
                </a:rPr>
                <a:t>唯一性和准确性，一</a:t>
              </a:r>
              <a:r>
                <a:rPr lang="zh-CN" altLang="en-US" sz="2400" i="0" dirty="0">
                  <a:solidFill>
                    <a:srgbClr val="0033CC"/>
                  </a:solidFill>
                  <a:latin typeface="+mn-lt"/>
                  <a:ea typeface="仿宋" panose="02010609060101010101" pitchFamily="49" charset="-122"/>
                  <a:cs typeface="Times New Roman" panose="02020603050405020304" pitchFamily="18" charset="0"/>
                  <a:sym typeface="Times New Roman" panose="02020603050405020304" pitchFamily="18" charset="0"/>
                </a:rPr>
                <a:t>旦错误，将会形成连锁的反应，影响数据的准确性和填报效率</a:t>
              </a:r>
              <a:r>
                <a:rPr lang="zh-CN" altLang="en-US" sz="2400" i="0" dirty="0" smtClean="0">
                  <a:solidFill>
                    <a:srgbClr val="0033CC"/>
                  </a:solidFill>
                  <a:latin typeface="+mn-lt"/>
                  <a:ea typeface="仿宋" panose="02010609060101010101" pitchFamily="49" charset="-122"/>
                  <a:cs typeface="Times New Roman" panose="02020603050405020304" pitchFamily="18" charset="0"/>
                  <a:sym typeface="Times New Roman" panose="02020603050405020304" pitchFamily="18" charset="0"/>
                </a:rPr>
                <a:t>。引用编号要严谨，坚决杜绝</a:t>
              </a:r>
              <a:r>
                <a:rPr lang="zh-CN" altLang="en-US" sz="2400" i="0" dirty="0" smtClean="0">
                  <a:solidFill>
                    <a:srgbClr val="FF0000"/>
                  </a:solidFill>
                  <a:latin typeface="+mn-lt"/>
                  <a:ea typeface="仿宋" panose="02010609060101010101" pitchFamily="49" charset="-122"/>
                  <a:cs typeface="Times New Roman" panose="02020603050405020304" pitchFamily="18" charset="0"/>
                  <a:sym typeface="Times New Roman" panose="02020603050405020304" pitchFamily="18" charset="0"/>
                  <a:hlinkClick r:id="rId3" action="ppaction://hlinkfile"/>
                </a:rPr>
                <a:t>编号与名称</a:t>
              </a:r>
              <a:r>
                <a:rPr lang="zh-CN" altLang="en-US" sz="2400" i="0" u="sng" dirty="0" smtClean="0">
                  <a:solidFill>
                    <a:srgbClr val="FF0000"/>
                  </a:solidFill>
                  <a:latin typeface="Microsoft YaHei UI" pitchFamily="18" charset="0"/>
                  <a:cs typeface="Microsoft YaHei UI" pitchFamily="18" charset="0"/>
                  <a:hlinkClick r:id="rId3" action="ppaction://hlinkfile"/>
                </a:rPr>
                <a:t>不一致</a:t>
              </a:r>
              <a:r>
                <a:rPr lang="zh-CN" altLang="en-US" sz="2400" dirty="0" smtClean="0">
                  <a:solidFill>
                    <a:srgbClr val="0033CC"/>
                  </a:solidFill>
                  <a:latin typeface="Microsoft YaHei UI" pitchFamily="18" charset="0"/>
                  <a:cs typeface="Microsoft YaHei UI" pitchFamily="18" charset="0"/>
                </a:rPr>
                <a:t>的情况。</a:t>
              </a:r>
              <a:endParaRPr lang="en-US" altLang="zh-CN" sz="2400" dirty="0" smtClean="0">
                <a:solidFill>
                  <a:srgbClr val="0033CC"/>
                </a:solidFill>
                <a:latin typeface="Microsoft YaHei UI" pitchFamily="18" charset="0"/>
                <a:cs typeface="Microsoft YaHei UI" pitchFamily="18" charset="0"/>
              </a:endParaRPr>
            </a:p>
            <a:p>
              <a:pPr lvl="1" algn="just" eaLnBrk="1" hangingPunct="1">
                <a:lnSpc>
                  <a:spcPct val="150000"/>
                </a:lnSpc>
                <a:spcBef>
                  <a:spcPct val="0"/>
                </a:spcBef>
                <a:spcAft>
                  <a:spcPct val="15000"/>
                </a:spcAft>
                <a:buFont typeface="Arial" panose="020B0604020202020204" pitchFamily="34" charset="0"/>
                <a:buChar char="•"/>
              </a:pPr>
              <a:endParaRPr lang="zh-CN" altLang="en-US" sz="2400" i="0" dirty="0">
                <a:solidFill>
                  <a:srgbClr val="000000"/>
                </a:solidFill>
                <a:latin typeface="+mn-lt"/>
                <a:ea typeface="仿宋" panose="02010609060101010101" pitchFamily="49" charset="-122"/>
                <a:cs typeface="Times New Roman" panose="02020603050405020304" pitchFamily="18" charset="0"/>
                <a:sym typeface="微软雅黑" panose="020B0503020204020204" pitchFamily="34" charset="-122"/>
              </a:endParaRPr>
            </a:p>
          </p:txBody>
        </p:sp>
        <p:grpSp>
          <p:nvGrpSpPr>
            <p:cNvPr id="3" name="组合 2"/>
            <p:cNvGrpSpPr/>
            <p:nvPr/>
          </p:nvGrpSpPr>
          <p:grpSpPr>
            <a:xfrm>
              <a:off x="700741" y="3570696"/>
              <a:ext cx="2232481" cy="791627"/>
              <a:chOff x="467291" y="3717492"/>
              <a:chExt cx="2670431" cy="1296265"/>
            </a:xfrm>
          </p:grpSpPr>
          <p:sp>
            <p:nvSpPr>
              <p:cNvPr id="44042" name="AutoShape 7"/>
              <p:cNvSpPr>
                <a:spLocks noChangeArrowheads="1"/>
              </p:cNvSpPr>
              <p:nvPr/>
            </p:nvSpPr>
            <p:spPr bwMode="auto">
              <a:xfrm>
                <a:off x="467291" y="3717492"/>
                <a:ext cx="2670431" cy="1296265"/>
              </a:xfrm>
              <a:prstGeom prst="roundRect">
                <a:avLst>
                  <a:gd name="adj" fmla="val 16667"/>
                </a:avLst>
              </a:prstGeom>
              <a:gradFill rotWithShape="1">
                <a:gsLst>
                  <a:gs pos="0">
                    <a:srgbClr val="992F2B"/>
                  </a:gs>
                  <a:gs pos="79999">
                    <a:srgbClr val="C93D39"/>
                  </a:gs>
                  <a:gs pos="100000">
                    <a:srgbClr val="CD3A36"/>
                  </a:gs>
                </a:gsLst>
                <a:lin ang="16200000" scaled="1"/>
              </a:gra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44043" name="Rectangle 8"/>
              <p:cNvSpPr>
                <a:spLocks noChangeArrowheads="1"/>
              </p:cNvSpPr>
              <p:nvPr/>
            </p:nvSpPr>
            <p:spPr bwMode="auto">
              <a:xfrm>
                <a:off x="530564" y="3780770"/>
                <a:ext cx="2543885" cy="1169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4300" tIns="57150" rIns="114300" bIns="57150"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spcAft>
                    <a:spcPct val="35000"/>
                  </a:spcAft>
                  <a:buFontTx/>
                  <a:buNone/>
                </a:pPr>
                <a:r>
                  <a:rPr lang="zh-CN" altLang="en-US" sz="3000" i="0" dirty="0" smtClean="0">
                    <a:solidFill>
                      <a:srgbClr val="FFFFFF"/>
                    </a:solidFill>
                    <a:latin typeface="+mn-lt"/>
                    <a:cs typeface="Times New Roman" panose="02020603050405020304" pitchFamily="18" charset="0"/>
                    <a:sym typeface="黑体" panose="02010609060101010101" pitchFamily="49" charset="-122"/>
                  </a:rPr>
                  <a:t>编  号</a:t>
                </a:r>
                <a:endParaRPr lang="zh-CN" altLang="en-US" sz="3000" i="0" dirty="0">
                  <a:solidFill>
                    <a:srgbClr val="FFFFFF"/>
                  </a:solidFill>
                  <a:latin typeface="+mn-lt"/>
                  <a:cs typeface="Times New Roman" panose="02020603050405020304" pitchFamily="18" charset="0"/>
                  <a:sym typeface="黑体" panose="02010609060101010101" pitchFamily="49" charset="-122"/>
                </a:endParaRPr>
              </a:p>
            </p:txBody>
          </p:sp>
        </p:grpSp>
      </p:grpSp>
      <p:grpSp>
        <p:nvGrpSpPr>
          <p:cNvPr id="4" name="组合 3"/>
          <p:cNvGrpSpPr/>
          <p:nvPr/>
        </p:nvGrpSpPr>
        <p:grpSpPr>
          <a:xfrm>
            <a:off x="683568" y="4005064"/>
            <a:ext cx="7821431" cy="2057087"/>
            <a:chOff x="545038" y="1157123"/>
            <a:chExt cx="7821431" cy="2057087"/>
          </a:xfrm>
        </p:grpSpPr>
        <p:sp>
          <p:nvSpPr>
            <p:cNvPr id="44038" name="Rectangle 11"/>
            <p:cNvSpPr>
              <a:spLocks noChangeArrowheads="1"/>
            </p:cNvSpPr>
            <p:nvPr/>
          </p:nvSpPr>
          <p:spPr bwMode="auto">
            <a:xfrm>
              <a:off x="753636" y="1784758"/>
              <a:ext cx="7612833" cy="1429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47650" tIns="123825" rIns="247650" bIns="123825" anchor="ctr"/>
            <a:lstStyle>
              <a:lvl1pPr marL="342900" indent="-34290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228600" indent="-22860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lvl="1" algn="just" eaLnBrk="1" hangingPunct="1">
                <a:lnSpc>
                  <a:spcPct val="150000"/>
                </a:lnSpc>
                <a:spcBef>
                  <a:spcPct val="0"/>
                </a:spcBef>
                <a:spcAft>
                  <a:spcPct val="15000"/>
                </a:spcAft>
                <a:buFont typeface="Arial" panose="020B0604020202020204" pitchFamily="34" charset="0"/>
                <a:buChar char="•"/>
              </a:pPr>
              <a:r>
                <a:rPr lang="zh-CN" altLang="en-US" sz="2400" i="0" dirty="0">
                  <a:solidFill>
                    <a:srgbClr val="0033CC"/>
                  </a:solidFill>
                  <a:latin typeface="+mn-lt"/>
                  <a:ea typeface="仿宋" panose="02010609060101010101" pitchFamily="49" charset="-122"/>
                  <a:cs typeface="Times New Roman" panose="02020603050405020304" pitchFamily="18" charset="0"/>
                  <a:sym typeface="Times New Roman" panose="02020603050405020304" pitchFamily="18" charset="0"/>
                </a:rPr>
                <a:t>请准确理解各张表格的时间要求，并特别注意表格中个别数据采集点的特殊时间要求。</a:t>
              </a:r>
              <a:endParaRPr lang="zh-CN" altLang="en-US" sz="2400" i="0" dirty="0">
                <a:solidFill>
                  <a:srgbClr val="0033CC"/>
                </a:solidFill>
                <a:latin typeface="+mn-lt"/>
                <a:ea typeface="仿宋" panose="02010609060101010101" pitchFamily="49" charset="-122"/>
                <a:cs typeface="Times New Roman" panose="02020603050405020304" pitchFamily="18" charset="0"/>
                <a:sym typeface="微软雅黑" panose="020B0503020204020204" pitchFamily="34" charset="-122"/>
              </a:endParaRPr>
            </a:p>
          </p:txBody>
        </p:sp>
        <p:grpSp>
          <p:nvGrpSpPr>
            <p:cNvPr id="2" name="组合 1"/>
            <p:cNvGrpSpPr/>
            <p:nvPr/>
          </p:nvGrpSpPr>
          <p:grpSpPr>
            <a:xfrm>
              <a:off x="545038" y="1157123"/>
              <a:ext cx="2543885" cy="787008"/>
              <a:chOff x="239600" y="1295138"/>
              <a:chExt cx="2543885" cy="1197759"/>
            </a:xfrm>
          </p:grpSpPr>
          <p:sp>
            <p:nvSpPr>
              <p:cNvPr id="44039" name="AutoShape 12"/>
              <p:cNvSpPr>
                <a:spLocks noChangeArrowheads="1"/>
              </p:cNvSpPr>
              <p:nvPr/>
            </p:nvSpPr>
            <p:spPr bwMode="auto">
              <a:xfrm>
                <a:off x="395303" y="1412443"/>
                <a:ext cx="2232481" cy="1080454"/>
              </a:xfrm>
              <a:prstGeom prst="roundRect">
                <a:avLst>
                  <a:gd name="adj" fmla="val 16667"/>
                </a:avLst>
              </a:prstGeom>
              <a:gradFill rotWithShape="1">
                <a:gsLst>
                  <a:gs pos="0">
                    <a:srgbClr val="992F2B"/>
                  </a:gs>
                  <a:gs pos="79999">
                    <a:srgbClr val="C93D39"/>
                  </a:gs>
                  <a:gs pos="100000">
                    <a:srgbClr val="CD3A36"/>
                  </a:gs>
                </a:gsLst>
                <a:lin ang="16200000" scaled="1"/>
              </a:gradFill>
              <a:ln>
                <a:noFill/>
              </a:ln>
              <a:extLst>
                <a:ext uri="{91240B29-F687-4F45-9708-019B960494DF}">
                  <a14:hiddenLine xmlns:a14="http://schemas.microsoft.com/office/drawing/2010/main" xmlns="" w="9525">
                    <a:solidFill>
                      <a:srgbClr val="000000"/>
                    </a:solidFill>
                    <a:bevel/>
                    <a:headEnd/>
                    <a:tailEnd/>
                  </a14:hiddenLine>
                </a:ext>
              </a:extLst>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44040" name="Rectangle 13"/>
              <p:cNvSpPr>
                <a:spLocks noChangeArrowheads="1"/>
              </p:cNvSpPr>
              <p:nvPr/>
            </p:nvSpPr>
            <p:spPr bwMode="auto">
              <a:xfrm>
                <a:off x="239600" y="1295138"/>
                <a:ext cx="2543885" cy="1169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0490" tIns="55245" rIns="110490" bIns="55245"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eaLnBrk="1" hangingPunct="1">
                  <a:lnSpc>
                    <a:spcPct val="90000"/>
                  </a:lnSpc>
                  <a:spcBef>
                    <a:spcPct val="0"/>
                  </a:spcBef>
                  <a:spcAft>
                    <a:spcPct val="35000"/>
                  </a:spcAft>
                  <a:buFontTx/>
                  <a:buNone/>
                </a:pPr>
                <a:r>
                  <a:rPr lang="zh-CN" altLang="en-US" sz="2900" i="0" dirty="0">
                    <a:solidFill>
                      <a:srgbClr val="FFFFFF"/>
                    </a:solidFill>
                    <a:latin typeface="+mn-lt"/>
                    <a:cs typeface="Times New Roman" panose="02020603050405020304" pitchFamily="18" charset="0"/>
                    <a:sym typeface="黑体" panose="02010609060101010101" pitchFamily="49" charset="-122"/>
                  </a:rPr>
                  <a:t>时间结点</a:t>
                </a:r>
              </a:p>
            </p:txBody>
          </p:sp>
        </p:grpSp>
      </p:grpSp>
    </p:spTree>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idx="4294967295"/>
          </p:nvPr>
        </p:nvSpPr>
        <p:spPr>
          <a:xfrm>
            <a:off x="0" y="117475"/>
            <a:ext cx="7488238"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zh-CN" dirty="0">
                <a:effectLst/>
                <a:latin typeface="+mn-lt"/>
                <a:sym typeface="Haettenschweiler" panose="020B0706040902060204" pitchFamily="34" charset="0"/>
              </a:rPr>
              <a:t/>
            </a:r>
            <a:br>
              <a:rPr lang="zh-CN" altLang="zh-CN" dirty="0">
                <a:effectLst/>
                <a:latin typeface="+mn-lt"/>
                <a:sym typeface="Haettenschweiler" panose="020B0706040902060204" pitchFamily="34" charset="0"/>
              </a:rPr>
            </a:br>
            <a:r>
              <a:rPr lang="zh-CN" altLang="zh-CN" dirty="0">
                <a:effectLst/>
                <a:latin typeface="+mn-lt"/>
                <a:sym typeface="Haettenschweiler" panose="020B0706040902060204" pitchFamily="34" charset="0"/>
              </a:rPr>
              <a:t>（一）学校基本信息</a:t>
            </a:r>
            <a:br>
              <a:rPr lang="zh-CN" altLang="zh-CN" dirty="0">
                <a:effectLst/>
                <a:latin typeface="+mn-lt"/>
                <a:sym typeface="Haettenschweiler" panose="020B0706040902060204" pitchFamily="34" charset="0"/>
              </a:rPr>
            </a:br>
            <a:endParaRPr lang="zh-CN" altLang="zh-CN" dirty="0">
              <a:effectLst/>
              <a:latin typeface="+mn-lt"/>
              <a:sym typeface="黑体" panose="02010600030101010101" pitchFamily="2" charset="-122"/>
            </a:endParaRPr>
          </a:p>
        </p:txBody>
      </p:sp>
      <p:sp>
        <p:nvSpPr>
          <p:cNvPr id="48132" name="文本框 3"/>
          <p:cNvSpPr>
            <a:spLocks noChangeArrowheads="1"/>
          </p:cNvSpPr>
          <p:nvPr/>
        </p:nvSpPr>
        <p:spPr bwMode="auto">
          <a:xfrm>
            <a:off x="631825" y="1120775"/>
            <a:ext cx="525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1. </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表1-1  学校概况    (时点)  </a:t>
            </a:r>
          </a:p>
        </p:txBody>
      </p:sp>
      <p:sp>
        <p:nvSpPr>
          <p:cNvPr id="48133" name="文本框 5"/>
          <p:cNvSpPr>
            <a:spLocks noChangeArrowheads="1"/>
          </p:cNvSpPr>
          <p:nvPr/>
        </p:nvSpPr>
        <p:spPr bwMode="auto">
          <a:xfrm>
            <a:off x="611188" y="2060575"/>
            <a:ext cx="7848600"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Char char="n"/>
            </a:pPr>
            <a:r>
              <a:rPr lang="zh-CN" altLang="en-US" sz="2200" i="0" dirty="0">
                <a:solidFill>
                  <a:srgbClr val="000000"/>
                </a:solidFill>
                <a:latin typeface="+mn-lt"/>
                <a:cs typeface="Times New Roman" panose="02020603050405020304" pitchFamily="18" charset="0"/>
                <a:sym typeface="黑体" panose="02010609060101010101" pitchFamily="49" charset="-122"/>
              </a:rPr>
              <a:t>“</a:t>
            </a:r>
            <a:r>
              <a:rPr lang="en-US" altLang="zh-CN" sz="2200" i="0" dirty="0">
                <a:solidFill>
                  <a:srgbClr val="000000"/>
                </a:solidFill>
                <a:latin typeface="+mn-lt"/>
                <a:cs typeface="Times New Roman" panose="02020603050405020304" pitchFamily="18" charset="0"/>
                <a:sym typeface="黑体" panose="02010609060101010101" pitchFamily="49" charset="-122"/>
              </a:rPr>
              <a:t>6.</a:t>
            </a:r>
            <a:r>
              <a:rPr lang="zh-CN" altLang="en-US" sz="2200" i="0" dirty="0">
                <a:solidFill>
                  <a:srgbClr val="000000"/>
                </a:solidFill>
                <a:latin typeface="+mn-lt"/>
                <a:cs typeface="Times New Roman" panose="02020603050405020304" pitchFamily="18" charset="0"/>
                <a:sym typeface="黑体" panose="02010609060101010101" pitchFamily="49" charset="-122"/>
              </a:rPr>
              <a:t>举办者”：</a:t>
            </a:r>
            <a:r>
              <a:rPr lang="zh-CN" altLang="en-US" sz="2200" i="0" dirty="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填报以下选项之一</a:t>
            </a:r>
            <a:r>
              <a:rPr lang="en-US" altLang="zh-CN" sz="2200" i="0" dirty="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a:t>
            </a:r>
            <a:r>
              <a:rPr lang="zh-CN" altLang="en-US" sz="2200" i="0" dirty="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中央教育部门、中央其他部委、省级教育部门</a:t>
            </a:r>
            <a:r>
              <a:rPr lang="zh-CN" altLang="en-US" sz="2200" i="0" dirty="0" smtClean="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、省级</a:t>
            </a:r>
            <a:r>
              <a:rPr lang="zh-CN" altLang="en-US" sz="2200" i="0" dirty="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其他部门、地市教育部门、地方企业、民办。 </a:t>
            </a:r>
          </a:p>
          <a:p>
            <a:pPr eaLnBrk="1" hangingPunct="1">
              <a:spcBef>
                <a:spcPct val="0"/>
              </a:spcBef>
              <a:buFontTx/>
              <a:buNone/>
            </a:pPr>
            <a:endParaRPr lang="zh-CN" altLang="en-US" sz="2200" i="0" dirty="0">
              <a:solidFill>
                <a:srgbClr val="000000"/>
              </a:solidFill>
              <a:latin typeface="+mn-lt"/>
              <a:ea typeface="宋体" panose="02010600030101010101" pitchFamily="2" charset="-122"/>
              <a:cs typeface="Times New Roman" panose="02020603050405020304" pitchFamily="18" charset="0"/>
              <a:sym typeface="Arial" panose="020B0604020202020204" pitchFamily="34" charset="0"/>
            </a:endParaRPr>
          </a:p>
          <a:p>
            <a:pPr eaLnBrk="1" hangingPunct="1">
              <a:spcBef>
                <a:spcPct val="0"/>
              </a:spcBef>
              <a:buFont typeface="Wingdings" panose="05000000000000000000" pitchFamily="2" charset="2"/>
              <a:buChar char="n"/>
            </a:pPr>
            <a:r>
              <a:rPr lang="zh-CN" altLang="en-US" sz="2200" i="0" dirty="0">
                <a:solidFill>
                  <a:srgbClr val="000000"/>
                </a:solidFill>
                <a:latin typeface="+mn-lt"/>
                <a:cs typeface="Times New Roman" panose="02020603050405020304" pitchFamily="18" charset="0"/>
                <a:sym typeface="黑体" panose="02010609060101010101" pitchFamily="49" charset="-122"/>
              </a:rPr>
              <a:t>“</a:t>
            </a:r>
            <a:r>
              <a:rPr lang="en-US" altLang="zh-CN" sz="2200" i="0" dirty="0">
                <a:solidFill>
                  <a:srgbClr val="000000"/>
                </a:solidFill>
                <a:latin typeface="+mn-lt"/>
                <a:cs typeface="Times New Roman" panose="02020603050405020304" pitchFamily="18" charset="0"/>
                <a:sym typeface="黑体" panose="02010609060101010101" pitchFamily="49" charset="-122"/>
              </a:rPr>
              <a:t>7.</a:t>
            </a:r>
            <a:r>
              <a:rPr lang="zh-CN" altLang="en-US" sz="2200" i="0" dirty="0">
                <a:solidFill>
                  <a:srgbClr val="000000"/>
                </a:solidFill>
                <a:latin typeface="+mn-lt"/>
                <a:cs typeface="Times New Roman" panose="02020603050405020304" pitchFamily="18" charset="0"/>
                <a:sym typeface="黑体" panose="02010609060101010101" pitchFamily="49" charset="-122"/>
              </a:rPr>
              <a:t>主管部门”： </a:t>
            </a:r>
            <a:r>
              <a:rPr lang="zh-CN" altLang="en-US" sz="2200" i="0" dirty="0">
                <a:solidFill>
                  <a:srgbClr val="000000"/>
                </a:solidFill>
                <a:latin typeface="+mn-lt"/>
                <a:ea typeface="仿宋" panose="02010609060101010101" pitchFamily="49" charset="-122"/>
                <a:sym typeface="楷体" panose="02010609060101010101" pitchFamily="49" charset="-122"/>
              </a:rPr>
              <a:t>填报以下选项之一</a:t>
            </a:r>
            <a:r>
              <a:rPr lang="en-US" altLang="zh-CN" sz="2200" i="0" dirty="0">
                <a:solidFill>
                  <a:srgbClr val="000000"/>
                </a:solidFill>
                <a:latin typeface="+mn-lt"/>
                <a:ea typeface="仿宋" panose="02010609060101010101" pitchFamily="49" charset="-122"/>
                <a:sym typeface="楷体" panose="02010609060101010101" pitchFamily="49" charset="-122"/>
              </a:rPr>
              <a:t>——</a:t>
            </a:r>
            <a:r>
              <a:rPr lang="zh-CN" altLang="en-US" sz="2200" i="0" dirty="0">
                <a:solidFill>
                  <a:srgbClr val="000000"/>
                </a:solidFill>
                <a:latin typeface="+mn-lt"/>
                <a:ea typeface="仿宋" panose="02010609060101010101" pitchFamily="49" charset="-122"/>
                <a:sym typeface="楷体" panose="02010609060101010101" pitchFamily="49" charset="-122"/>
              </a:rPr>
              <a:t>教育部、其他部委、省市</a:t>
            </a:r>
            <a:r>
              <a:rPr lang="zh-CN" altLang="en-US" sz="2200" i="0" dirty="0" smtClean="0">
                <a:solidFill>
                  <a:srgbClr val="000000"/>
                </a:solidFill>
                <a:latin typeface="+mn-lt"/>
                <a:ea typeface="仿宋" panose="02010609060101010101" pitchFamily="49" charset="-122"/>
                <a:sym typeface="楷体" panose="02010609060101010101" pitchFamily="49" charset="-122"/>
              </a:rPr>
              <a:t>（自治区</a:t>
            </a:r>
            <a:r>
              <a:rPr lang="zh-CN" altLang="en-US" sz="2200" i="0" dirty="0">
                <a:solidFill>
                  <a:srgbClr val="000000"/>
                </a:solidFill>
                <a:latin typeface="+mn-lt"/>
                <a:ea typeface="仿宋" panose="02010609060101010101" pitchFamily="49" charset="-122"/>
                <a:sym typeface="楷体" panose="02010609060101010101" pitchFamily="49" charset="-122"/>
              </a:rPr>
              <a:t>）教育厅（委）。</a:t>
            </a:r>
          </a:p>
          <a:p>
            <a:pPr eaLnBrk="1" hangingPunct="1">
              <a:spcBef>
                <a:spcPct val="0"/>
              </a:spcBef>
              <a:buFontTx/>
              <a:buNone/>
            </a:pPr>
            <a:endParaRPr lang="zh-CN" altLang="en-US" sz="2200" i="0" dirty="0">
              <a:solidFill>
                <a:srgbClr val="000000"/>
              </a:solidFill>
              <a:latin typeface="+mn-lt"/>
              <a:ea typeface="楷体" panose="02010609060101010101" pitchFamily="49" charset="-122"/>
              <a:sym typeface="楷体" panose="02010609060101010101" pitchFamily="49" charset="-122"/>
            </a:endParaRPr>
          </a:p>
          <a:p>
            <a:pPr eaLnBrk="1" hangingPunct="1">
              <a:spcBef>
                <a:spcPct val="0"/>
              </a:spcBef>
              <a:buFontTx/>
              <a:buNone/>
            </a:pPr>
            <a:endParaRPr lang="zh-CN" altLang="en-US" sz="2200" i="0" dirty="0">
              <a:solidFill>
                <a:srgbClr val="000000"/>
              </a:solidFill>
              <a:latin typeface="+mn-lt"/>
              <a:ea typeface="宋体" panose="02010600030101010101" pitchFamily="2" charset="-122"/>
              <a:sym typeface="Arial" panose="020B0604020202020204" pitchFamily="34" charset="0"/>
            </a:endParaRPr>
          </a:p>
          <a:p>
            <a:pPr eaLnBrk="1" hangingPunct="1">
              <a:spcBef>
                <a:spcPct val="0"/>
              </a:spcBef>
              <a:buFont typeface="Wingdings" panose="05000000000000000000" pitchFamily="2" charset="2"/>
              <a:buChar char="n"/>
            </a:pPr>
            <a:r>
              <a:rPr lang="zh-CN" altLang="en-US" sz="2200" i="0" dirty="0">
                <a:solidFill>
                  <a:srgbClr val="000000"/>
                </a:solidFill>
                <a:latin typeface="+mn-lt"/>
                <a:cs typeface="Times New Roman" panose="02020603050405020304" pitchFamily="18" charset="0"/>
                <a:sym typeface="黑体" panose="02010609060101010101" pitchFamily="49" charset="-122"/>
              </a:rPr>
              <a:t>“</a:t>
            </a:r>
            <a:r>
              <a:rPr lang="en-US" altLang="zh-CN" sz="2200" i="0" dirty="0">
                <a:solidFill>
                  <a:srgbClr val="000000"/>
                </a:solidFill>
                <a:latin typeface="+mn-lt"/>
                <a:cs typeface="Times New Roman" panose="02020603050405020304" pitchFamily="18" charset="0"/>
                <a:sym typeface="黑体" panose="02010609060101010101" pitchFamily="49" charset="-122"/>
              </a:rPr>
              <a:t>10.</a:t>
            </a:r>
            <a:r>
              <a:rPr lang="zh-CN" altLang="en-US" sz="2200" i="0" dirty="0">
                <a:solidFill>
                  <a:srgbClr val="000000"/>
                </a:solidFill>
                <a:latin typeface="+mn-lt"/>
                <a:cs typeface="Times New Roman" panose="02020603050405020304" pitchFamily="18" charset="0"/>
                <a:sym typeface="黑体" panose="02010609060101010101" pitchFamily="49" charset="-122"/>
              </a:rPr>
              <a:t>开办本科教育时间”</a:t>
            </a:r>
            <a:r>
              <a:rPr lang="zh-CN" altLang="en-US" sz="2200" i="0" dirty="0" smtClean="0">
                <a:solidFill>
                  <a:srgbClr val="000000"/>
                </a:solidFill>
                <a:latin typeface="+mn-lt"/>
                <a:cs typeface="Times New Roman" panose="02020603050405020304" pitchFamily="18" charset="0"/>
                <a:sym typeface="黑体" panose="02010609060101010101" pitchFamily="49" charset="-122"/>
              </a:rPr>
              <a:t>：</a:t>
            </a:r>
            <a:r>
              <a:rPr lang="zh-CN" altLang="en-US" sz="2200" i="0" dirty="0" smtClean="0">
                <a:solidFill>
                  <a:srgbClr val="000000"/>
                </a:solidFill>
                <a:latin typeface="+mn-lt"/>
                <a:ea typeface="仿宋" panose="02010609060101010101" pitchFamily="49" charset="-122"/>
                <a:sym typeface="楷体" panose="02010609060101010101" pitchFamily="49" charset="-122"/>
              </a:rPr>
              <a:t>学校</a:t>
            </a:r>
            <a:r>
              <a:rPr lang="zh-CN" altLang="en-US" sz="2200" i="0" dirty="0">
                <a:solidFill>
                  <a:srgbClr val="000000"/>
                </a:solidFill>
                <a:latin typeface="+mn-lt"/>
                <a:ea typeface="仿宋" panose="02010609060101010101" pitchFamily="49" charset="-122"/>
                <a:sym typeface="楷体" panose="02010609060101010101" pitchFamily="49" charset="-122"/>
              </a:rPr>
              <a:t>举办本科教育的</a:t>
            </a:r>
            <a:r>
              <a:rPr lang="zh-CN" altLang="en-US" sz="2200" i="0" dirty="0" smtClean="0">
                <a:solidFill>
                  <a:srgbClr val="000000"/>
                </a:solidFill>
                <a:latin typeface="+mn-lt"/>
                <a:ea typeface="仿宋" panose="02010609060101010101" pitchFamily="49" charset="-122"/>
                <a:sym typeface="楷体" panose="02010609060101010101" pitchFamily="49" charset="-122"/>
              </a:rPr>
              <a:t>时间，即教育部正式发文确定学校举办本科教育的时间。</a:t>
            </a:r>
            <a:endParaRPr lang="zh-CN" altLang="en-US" sz="1800" i="0" dirty="0">
              <a:solidFill>
                <a:schemeClr val="tx2"/>
              </a:solidFill>
              <a:latin typeface="+mn-lt"/>
              <a:ea typeface="仿宋" panose="02010609060101010101" pitchFamily="49" charset="-122"/>
              <a:sym typeface="Times New Roman" panose="02020603050405020304" pitchFamily="18" charset="0"/>
            </a:endParaRPr>
          </a:p>
        </p:txBody>
      </p:sp>
      <p:sp>
        <p:nvSpPr>
          <p:cNvPr id="6" name="文本框 5"/>
          <p:cNvSpPr>
            <a:spLocks noChangeArrowheads="1"/>
          </p:cNvSpPr>
          <p:nvPr/>
        </p:nvSpPr>
        <p:spPr bwMode="auto">
          <a:xfrm>
            <a:off x="654329" y="1916832"/>
            <a:ext cx="7811689" cy="3970318"/>
          </a:xfrm>
          <a:prstGeom prst="rect">
            <a:avLst/>
          </a:prstGeom>
          <a:ln/>
          <a:extLst/>
        </p:spPr>
        <p:style>
          <a:lnRef idx="1">
            <a:schemeClr val="dk1"/>
          </a:lnRef>
          <a:fillRef idx="2">
            <a:schemeClr val="dk1"/>
          </a:fillRef>
          <a:effectRef idx="1">
            <a:schemeClr val="dk1"/>
          </a:effectRef>
          <a:fontRef idx="minor">
            <a:schemeClr val="dk1"/>
          </a:fontRef>
        </p:style>
        <p:txBody>
          <a:bodyPr wrap="square">
            <a:spAutoFit/>
          </a:bodyPr>
          <a:lstStyle>
            <a:lvl1pPr marL="285750" indent="-28575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9pPr>
          </a:lstStyle>
          <a:p>
            <a:pPr eaLnBrk="1" hangingPunct="1">
              <a:lnSpc>
                <a:spcPct val="150000"/>
              </a:lnSpc>
              <a:buFont typeface="Wingdings" panose="05000000000000000000" pitchFamily="2" charset="2"/>
              <a:buChar char="n"/>
              <a:defRPr/>
            </a:pPr>
            <a:r>
              <a:rPr lang="zh-CN" altLang="en-US" sz="2400" i="0" dirty="0">
                <a:solidFill>
                  <a:srgbClr val="000000"/>
                </a:solidFill>
                <a:latin typeface="+mn-lt"/>
                <a:ea typeface="仿宋" panose="02010609060101010101" pitchFamily="49" charset="-122"/>
                <a:sym typeface="楷体" panose="02010609060101010101" pitchFamily="49" charset="-122"/>
              </a:rPr>
              <a:t>教育部部属院校</a:t>
            </a:r>
            <a:r>
              <a:rPr lang="en-US" altLang="zh-CN" sz="2400" i="0" dirty="0">
                <a:solidFill>
                  <a:srgbClr val="000000"/>
                </a:solidFill>
                <a:latin typeface="+mn-lt"/>
                <a:ea typeface="仿宋" panose="02010609060101010101" pitchFamily="49" charset="-122"/>
                <a:sym typeface="楷体" panose="02010609060101010101" pitchFamily="49" charset="-122"/>
              </a:rPr>
              <a:t>——</a:t>
            </a:r>
            <a:r>
              <a:rPr lang="zh-CN" altLang="en-US" sz="2400" i="0" u="sng" dirty="0">
                <a:solidFill>
                  <a:srgbClr val="FF0000"/>
                </a:solidFill>
                <a:latin typeface="+mn-lt"/>
                <a:ea typeface="仿宋" panose="02010609060101010101" pitchFamily="49" charset="-122"/>
                <a:sym typeface="楷体" panose="02010609060101010101" pitchFamily="49" charset="-122"/>
              </a:rPr>
              <a:t>中央教育部门</a:t>
            </a:r>
            <a:endParaRPr lang="en-US" altLang="zh-CN" sz="2400" i="0" u="sng" dirty="0">
              <a:solidFill>
                <a:srgbClr val="FF0000"/>
              </a:solidFill>
              <a:latin typeface="+mn-lt"/>
              <a:ea typeface="仿宋" panose="02010609060101010101" pitchFamily="49" charset="-122"/>
              <a:sym typeface="楷体" panose="02010609060101010101" pitchFamily="49" charset="-122"/>
            </a:endParaRPr>
          </a:p>
          <a:p>
            <a:pPr eaLnBrk="1" hangingPunct="1">
              <a:lnSpc>
                <a:spcPct val="150000"/>
              </a:lnSpc>
              <a:buFont typeface="Wingdings" panose="05000000000000000000" pitchFamily="2" charset="2"/>
              <a:buChar char="n"/>
              <a:defRPr/>
            </a:pPr>
            <a:r>
              <a:rPr lang="zh-CN" altLang="en-US" sz="2400" i="0" dirty="0">
                <a:solidFill>
                  <a:srgbClr val="000000"/>
                </a:solidFill>
                <a:latin typeface="+mn-lt"/>
                <a:ea typeface="仿宋" panose="02010609060101010101" pitchFamily="49" charset="-122"/>
                <a:sym typeface="楷体" panose="02010609060101010101" pitchFamily="49" charset="-122"/>
              </a:rPr>
              <a:t>中央其他</a:t>
            </a:r>
            <a:r>
              <a:rPr lang="zh-CN" altLang="en-US" sz="2400" i="0" dirty="0" smtClean="0">
                <a:solidFill>
                  <a:srgbClr val="000000"/>
                </a:solidFill>
                <a:latin typeface="+mn-lt"/>
                <a:ea typeface="仿宋" panose="02010609060101010101" pitchFamily="49" charset="-122"/>
                <a:sym typeface="楷体" panose="02010609060101010101" pitchFamily="49" charset="-122"/>
              </a:rPr>
              <a:t>部委所属院校</a:t>
            </a:r>
            <a:r>
              <a:rPr lang="en-US" altLang="zh-CN" sz="2400" i="0" dirty="0">
                <a:solidFill>
                  <a:srgbClr val="000000"/>
                </a:solidFill>
                <a:latin typeface="+mn-lt"/>
                <a:ea typeface="仿宋" panose="02010609060101010101" pitchFamily="49" charset="-122"/>
                <a:sym typeface="楷体" panose="02010609060101010101" pitchFamily="49" charset="-122"/>
              </a:rPr>
              <a:t>——</a:t>
            </a:r>
            <a:r>
              <a:rPr lang="zh-CN" altLang="en-US" sz="2400" i="0" u="sng" dirty="0">
                <a:solidFill>
                  <a:srgbClr val="FF0000"/>
                </a:solidFill>
                <a:latin typeface="+mn-lt"/>
                <a:ea typeface="仿宋" panose="02010609060101010101" pitchFamily="49" charset="-122"/>
                <a:sym typeface="楷体" panose="02010609060101010101" pitchFamily="49" charset="-122"/>
              </a:rPr>
              <a:t>中央其他部门</a:t>
            </a:r>
            <a:endParaRPr lang="en-US" altLang="zh-CN" sz="2400" i="0" u="sng" dirty="0">
              <a:solidFill>
                <a:srgbClr val="FF0000"/>
              </a:solidFill>
              <a:latin typeface="+mn-lt"/>
              <a:ea typeface="仿宋" panose="02010609060101010101" pitchFamily="49" charset="-122"/>
              <a:sym typeface="楷体" panose="02010609060101010101" pitchFamily="49" charset="-122"/>
            </a:endParaRPr>
          </a:p>
          <a:p>
            <a:pPr eaLnBrk="1" hangingPunct="1">
              <a:lnSpc>
                <a:spcPct val="150000"/>
              </a:lnSpc>
              <a:buFont typeface="Wingdings" panose="05000000000000000000" pitchFamily="2" charset="2"/>
              <a:buChar char="n"/>
              <a:defRPr/>
            </a:pPr>
            <a:r>
              <a:rPr lang="zh-CN" altLang="en-US" sz="2400" i="0" dirty="0" smtClean="0">
                <a:solidFill>
                  <a:srgbClr val="000000"/>
                </a:solidFill>
                <a:latin typeface="+mn-lt"/>
                <a:ea typeface="仿宋" panose="02010609060101010101" pitchFamily="49" charset="-122"/>
                <a:sym typeface="楷体" panose="02010609060101010101" pitchFamily="49" charset="-122"/>
              </a:rPr>
              <a:t>省属</a:t>
            </a:r>
            <a:r>
              <a:rPr lang="zh-CN" altLang="en-US" sz="2400" i="0" dirty="0">
                <a:solidFill>
                  <a:srgbClr val="000000"/>
                </a:solidFill>
                <a:latin typeface="+mn-lt"/>
                <a:ea typeface="仿宋" panose="02010609060101010101" pitchFamily="49" charset="-122"/>
                <a:sym typeface="楷体" panose="02010609060101010101" pitchFamily="49" charset="-122"/>
              </a:rPr>
              <a:t>院校</a:t>
            </a:r>
            <a:r>
              <a:rPr lang="en-US" altLang="zh-CN" sz="2400" i="0" dirty="0">
                <a:solidFill>
                  <a:srgbClr val="000000"/>
                </a:solidFill>
                <a:latin typeface="+mn-lt"/>
                <a:ea typeface="仿宋" panose="02010609060101010101" pitchFamily="49" charset="-122"/>
                <a:sym typeface="楷体" panose="02010609060101010101" pitchFamily="49" charset="-122"/>
              </a:rPr>
              <a:t>——</a:t>
            </a:r>
            <a:r>
              <a:rPr lang="zh-CN" altLang="en-US" sz="2400" i="0" u="sng" dirty="0">
                <a:solidFill>
                  <a:srgbClr val="FF0000"/>
                </a:solidFill>
                <a:latin typeface="+mn-lt"/>
                <a:ea typeface="仿宋" panose="02010609060101010101" pitchFamily="49" charset="-122"/>
                <a:sym typeface="楷体" panose="02010609060101010101" pitchFamily="49" charset="-122"/>
              </a:rPr>
              <a:t>省级教育部门</a:t>
            </a:r>
            <a:endParaRPr lang="en-US" altLang="zh-CN" sz="2400" i="0" u="sng" dirty="0">
              <a:solidFill>
                <a:srgbClr val="FF0000"/>
              </a:solidFill>
              <a:latin typeface="+mn-lt"/>
              <a:ea typeface="仿宋" panose="02010609060101010101" pitchFamily="49" charset="-122"/>
              <a:sym typeface="楷体" panose="02010609060101010101" pitchFamily="49" charset="-122"/>
            </a:endParaRPr>
          </a:p>
          <a:p>
            <a:pPr eaLnBrk="1" hangingPunct="1">
              <a:lnSpc>
                <a:spcPct val="150000"/>
              </a:lnSpc>
              <a:buFont typeface="Wingdings" panose="05000000000000000000" pitchFamily="2" charset="2"/>
              <a:buChar char="n"/>
              <a:defRPr/>
            </a:pPr>
            <a:r>
              <a:rPr lang="zh-CN" altLang="en-US" sz="2400" i="0" dirty="0" smtClean="0">
                <a:solidFill>
                  <a:srgbClr val="000000"/>
                </a:solidFill>
                <a:latin typeface="+mn-lt"/>
                <a:ea typeface="仿宋" panose="02010609060101010101" pitchFamily="49" charset="-122"/>
                <a:sym typeface="楷体" panose="02010609060101010101" pitchFamily="49" charset="-122"/>
              </a:rPr>
              <a:t>省级</a:t>
            </a:r>
            <a:r>
              <a:rPr lang="zh-CN" altLang="en-US" sz="2400" i="0" dirty="0">
                <a:solidFill>
                  <a:srgbClr val="000000"/>
                </a:solidFill>
                <a:latin typeface="+mn-lt"/>
                <a:ea typeface="仿宋" panose="02010609060101010101" pitchFamily="49" charset="-122"/>
                <a:sym typeface="楷体" panose="02010609060101010101" pitchFamily="49" charset="-122"/>
              </a:rPr>
              <a:t>其他行政部门所属院校</a:t>
            </a:r>
            <a:r>
              <a:rPr lang="en-US" altLang="zh-CN" sz="2400" i="0" dirty="0">
                <a:solidFill>
                  <a:srgbClr val="000000"/>
                </a:solidFill>
                <a:latin typeface="+mn-lt"/>
                <a:ea typeface="仿宋" panose="02010609060101010101" pitchFamily="49" charset="-122"/>
                <a:sym typeface="楷体" panose="02010609060101010101" pitchFamily="49" charset="-122"/>
              </a:rPr>
              <a:t>——</a:t>
            </a:r>
            <a:r>
              <a:rPr lang="zh-CN" altLang="en-US" sz="2400" i="0" u="sng" dirty="0">
                <a:solidFill>
                  <a:srgbClr val="FF0000"/>
                </a:solidFill>
                <a:latin typeface="+mn-lt"/>
                <a:ea typeface="仿宋" panose="02010609060101010101" pitchFamily="49" charset="-122"/>
                <a:sym typeface="楷体" panose="02010609060101010101" pitchFamily="49" charset="-122"/>
              </a:rPr>
              <a:t>省级其他部门</a:t>
            </a:r>
            <a:endParaRPr lang="en-US" altLang="zh-CN" sz="2400" i="0" u="sng" dirty="0">
              <a:solidFill>
                <a:srgbClr val="FF0000"/>
              </a:solidFill>
              <a:latin typeface="+mn-lt"/>
              <a:ea typeface="仿宋" panose="02010609060101010101" pitchFamily="49" charset="-122"/>
              <a:sym typeface="楷体" panose="02010609060101010101" pitchFamily="49" charset="-122"/>
            </a:endParaRPr>
          </a:p>
          <a:p>
            <a:pPr eaLnBrk="1" hangingPunct="1">
              <a:lnSpc>
                <a:spcPct val="150000"/>
              </a:lnSpc>
              <a:buFont typeface="Wingdings" panose="05000000000000000000" pitchFamily="2" charset="2"/>
              <a:buChar char="n"/>
              <a:defRPr/>
            </a:pPr>
            <a:r>
              <a:rPr lang="zh-CN" altLang="en-US" sz="2400" i="0" dirty="0">
                <a:solidFill>
                  <a:srgbClr val="000000"/>
                </a:solidFill>
                <a:latin typeface="+mn-lt"/>
                <a:ea typeface="仿宋" panose="02010609060101010101" pitchFamily="49" charset="-122"/>
                <a:sym typeface="楷体" panose="02010609060101010101" pitchFamily="49" charset="-122"/>
              </a:rPr>
              <a:t>市属院校</a:t>
            </a:r>
            <a:r>
              <a:rPr lang="en-US" altLang="zh-CN" sz="2400" i="0" dirty="0">
                <a:solidFill>
                  <a:srgbClr val="000000"/>
                </a:solidFill>
                <a:latin typeface="+mn-lt"/>
                <a:ea typeface="仿宋" panose="02010609060101010101" pitchFamily="49" charset="-122"/>
                <a:sym typeface="楷体" panose="02010609060101010101" pitchFamily="49" charset="-122"/>
              </a:rPr>
              <a:t>——</a:t>
            </a:r>
            <a:r>
              <a:rPr lang="zh-CN" altLang="en-US" sz="2400" i="0" u="sng" dirty="0">
                <a:solidFill>
                  <a:srgbClr val="FF0000"/>
                </a:solidFill>
                <a:latin typeface="+mn-lt"/>
                <a:ea typeface="仿宋" panose="02010609060101010101" pitchFamily="49" charset="-122"/>
                <a:sym typeface="楷体" panose="02010609060101010101" pitchFamily="49" charset="-122"/>
              </a:rPr>
              <a:t>地市教育部门</a:t>
            </a:r>
            <a:endParaRPr lang="en-US" altLang="zh-CN" sz="2400" i="0" u="sng" dirty="0">
              <a:solidFill>
                <a:srgbClr val="FF0000"/>
              </a:solidFill>
              <a:latin typeface="+mn-lt"/>
              <a:ea typeface="仿宋" panose="02010609060101010101" pitchFamily="49" charset="-122"/>
              <a:sym typeface="楷体" panose="02010609060101010101" pitchFamily="49" charset="-122"/>
            </a:endParaRPr>
          </a:p>
          <a:p>
            <a:pPr eaLnBrk="1" hangingPunct="1">
              <a:lnSpc>
                <a:spcPct val="150000"/>
              </a:lnSpc>
              <a:buFont typeface="Wingdings" panose="05000000000000000000" pitchFamily="2" charset="2"/>
              <a:buChar char="n"/>
              <a:defRPr/>
            </a:pPr>
            <a:r>
              <a:rPr lang="zh-CN" altLang="en-US" sz="2400" i="0" dirty="0">
                <a:solidFill>
                  <a:srgbClr val="000000"/>
                </a:solidFill>
                <a:latin typeface="+mn-lt"/>
                <a:ea typeface="仿宋" panose="02010609060101010101" pitchFamily="49" charset="-122"/>
                <a:sym typeface="楷体" panose="02010609060101010101" pitchFamily="49" charset="-122"/>
              </a:rPr>
              <a:t>地方国有企业办学</a:t>
            </a:r>
            <a:r>
              <a:rPr lang="en-US" altLang="zh-CN" sz="2400" i="0" dirty="0">
                <a:solidFill>
                  <a:srgbClr val="000000"/>
                </a:solidFill>
                <a:latin typeface="+mn-lt"/>
                <a:ea typeface="仿宋" panose="02010609060101010101" pitchFamily="49" charset="-122"/>
                <a:sym typeface="楷体" panose="02010609060101010101" pitchFamily="49" charset="-122"/>
              </a:rPr>
              <a:t>——</a:t>
            </a:r>
            <a:r>
              <a:rPr lang="zh-CN" altLang="en-US" sz="2400" i="0" u="sng" dirty="0">
                <a:solidFill>
                  <a:srgbClr val="FF0000"/>
                </a:solidFill>
                <a:latin typeface="+mn-lt"/>
                <a:ea typeface="仿宋" panose="02010609060101010101" pitchFamily="49" charset="-122"/>
                <a:sym typeface="楷体" panose="02010609060101010101" pitchFamily="49" charset="-122"/>
              </a:rPr>
              <a:t>地方企业</a:t>
            </a:r>
            <a:endParaRPr lang="en-US" altLang="zh-CN" sz="2400" i="0" u="sng" dirty="0">
              <a:solidFill>
                <a:srgbClr val="FF0000"/>
              </a:solidFill>
              <a:latin typeface="+mn-lt"/>
              <a:ea typeface="仿宋" panose="02010609060101010101" pitchFamily="49" charset="-122"/>
              <a:sym typeface="楷体" panose="02010609060101010101" pitchFamily="49" charset="-122"/>
            </a:endParaRPr>
          </a:p>
          <a:p>
            <a:pPr eaLnBrk="1" hangingPunct="1">
              <a:lnSpc>
                <a:spcPct val="150000"/>
              </a:lnSpc>
              <a:buFont typeface="Wingdings" panose="05000000000000000000" pitchFamily="2" charset="2"/>
              <a:buChar char="n"/>
              <a:defRPr/>
            </a:pPr>
            <a:r>
              <a:rPr lang="zh-CN" altLang="en-US" sz="2400" i="0" dirty="0">
                <a:solidFill>
                  <a:srgbClr val="000000"/>
                </a:solidFill>
                <a:latin typeface="+mn-lt"/>
                <a:ea typeface="仿宋" panose="02010609060101010101" pitchFamily="49" charset="-122"/>
                <a:sym typeface="楷体" panose="02010609060101010101" pitchFamily="49" charset="-122"/>
              </a:rPr>
              <a:t>民办院校</a:t>
            </a:r>
            <a:r>
              <a:rPr lang="en-US" altLang="zh-CN" sz="2400" i="0" dirty="0">
                <a:solidFill>
                  <a:srgbClr val="000000"/>
                </a:solidFill>
                <a:latin typeface="+mn-lt"/>
                <a:ea typeface="仿宋" panose="02010609060101010101" pitchFamily="49" charset="-122"/>
                <a:sym typeface="楷体" panose="02010609060101010101" pitchFamily="49" charset="-122"/>
              </a:rPr>
              <a:t>——</a:t>
            </a:r>
            <a:r>
              <a:rPr lang="zh-CN" altLang="en-US" sz="2400" i="0" u="sng" dirty="0">
                <a:solidFill>
                  <a:srgbClr val="FF0000"/>
                </a:solidFill>
                <a:latin typeface="+mn-lt"/>
                <a:ea typeface="仿宋" panose="02010609060101010101" pitchFamily="49" charset="-122"/>
                <a:sym typeface="楷体" panose="02010609060101010101" pitchFamily="49" charset="-122"/>
              </a:rPr>
              <a:t>民办</a:t>
            </a:r>
            <a:r>
              <a:rPr lang="zh-CN" altLang="en-US" sz="2400" i="0" dirty="0">
                <a:solidFill>
                  <a:srgbClr val="000000"/>
                </a:solidFill>
                <a:latin typeface="+mn-lt"/>
                <a:ea typeface="仿宋" panose="02010609060101010101" pitchFamily="49" charset="-122"/>
                <a:sym typeface="楷体" panose="02010609060101010101" pitchFamily="49" charset="-122"/>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idx="4294967295"/>
          </p:nvPr>
        </p:nvSpPr>
        <p:spPr>
          <a:xfrm>
            <a:off x="0" y="117475"/>
            <a:ext cx="7488238" cy="647700"/>
          </a:xfrm>
        </p:spPr>
        <p:txBody>
          <a:bodyPr/>
          <a:lstStyle/>
          <a:p>
            <a:pPr algn="l" latinLnBrk="1">
              <a:defRPr/>
            </a:pPr>
            <a:r>
              <a:rPr lang="zh-CN" altLang="zh-CN" dirty="0" smtClean="0">
                <a:effectLst/>
                <a:latin typeface="+mn-lt"/>
                <a:sym typeface="Haettenschweiler" panose="020B0706040902060204" pitchFamily="34" charset="0"/>
              </a:rPr>
              <a:t>（</a:t>
            </a:r>
            <a:r>
              <a:rPr lang="zh-CN" altLang="zh-CN" dirty="0">
                <a:effectLst/>
                <a:latin typeface="+mn-lt"/>
                <a:sym typeface="Haettenschweiler" panose="020B0706040902060204" pitchFamily="34" charset="0"/>
              </a:rPr>
              <a:t>一）学校基本</a:t>
            </a:r>
            <a:r>
              <a:rPr lang="zh-CN" altLang="zh-CN" dirty="0" smtClean="0">
                <a:effectLst/>
                <a:latin typeface="+mn-lt"/>
                <a:sym typeface="Haettenschweiler" panose="020B0706040902060204" pitchFamily="34" charset="0"/>
              </a:rPr>
              <a:t>信息</a:t>
            </a:r>
            <a:endParaRPr lang="zh-CN" altLang="zh-CN" dirty="0">
              <a:effectLst/>
              <a:latin typeface="+mn-lt"/>
              <a:ea typeface="黑体" panose="02010600030101010101" pitchFamily="2" charset="-122"/>
              <a:sym typeface="黑体" panose="02010600030101010101" pitchFamily="2" charset="-122"/>
            </a:endParaRPr>
          </a:p>
        </p:txBody>
      </p:sp>
      <p:sp>
        <p:nvSpPr>
          <p:cNvPr id="50180" name="文本框 3"/>
          <p:cNvSpPr>
            <a:spLocks noChangeArrowheads="1"/>
          </p:cNvSpPr>
          <p:nvPr/>
        </p:nvSpPr>
        <p:spPr bwMode="auto">
          <a:xfrm>
            <a:off x="755650" y="1339850"/>
            <a:ext cx="6911975"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2.</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表</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1-3  </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学校相关党政单位   </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时点</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a:t>
            </a:r>
            <a:endPar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23557" name="表格 1"/>
          <p:cNvGraphicFramePr>
            <a:graphicFrameLocks noGrp="1"/>
          </p:cNvGraphicFramePr>
          <p:nvPr>
            <p:extLst>
              <p:ext uri="{D42A27DB-BD31-4B8C-83A1-F6EECF244321}">
                <p14:modId xmlns:p14="http://schemas.microsoft.com/office/powerpoint/2010/main" xmlns="" val="2984098575"/>
              </p:ext>
            </p:extLst>
          </p:nvPr>
        </p:nvGraphicFramePr>
        <p:xfrm>
          <a:off x="676275" y="2209800"/>
          <a:ext cx="7632700" cy="1163638"/>
        </p:xfrm>
        <a:graphic>
          <a:graphicData uri="http://schemas.openxmlformats.org/drawingml/2006/table">
            <a:tbl>
              <a:tblPr/>
              <a:tblGrid>
                <a:gridCol w="769937">
                  <a:extLst>
                    <a:ext uri="{9D8B030D-6E8A-4147-A177-3AD203B41FA5}">
                      <a16:colId xmlns="" xmlns:a16="http://schemas.microsoft.com/office/drawing/2014/main" val="20000"/>
                    </a:ext>
                  </a:extLst>
                </a:gridCol>
                <a:gridCol w="2397125">
                  <a:extLst>
                    <a:ext uri="{9D8B030D-6E8A-4147-A177-3AD203B41FA5}">
                      <a16:colId xmlns="" xmlns:a16="http://schemas.microsoft.com/office/drawing/2014/main" val="20001"/>
                    </a:ext>
                  </a:extLst>
                </a:gridCol>
                <a:gridCol w="1232719">
                  <a:extLst>
                    <a:ext uri="{9D8B030D-6E8A-4147-A177-3AD203B41FA5}">
                      <a16:colId xmlns="" xmlns:a16="http://schemas.microsoft.com/office/drawing/2014/main" val="20002"/>
                    </a:ext>
                  </a:extLst>
                </a:gridCol>
                <a:gridCol w="1728192">
                  <a:extLst>
                    <a:ext uri="{9D8B030D-6E8A-4147-A177-3AD203B41FA5}">
                      <a16:colId xmlns="" xmlns:a16="http://schemas.microsoft.com/office/drawing/2014/main" val="20003"/>
                    </a:ext>
                  </a:extLst>
                </a:gridCol>
                <a:gridCol w="1504727">
                  <a:extLst>
                    <a:ext uri="{9D8B030D-6E8A-4147-A177-3AD203B41FA5}">
                      <a16:colId xmlns="" xmlns:a16="http://schemas.microsoft.com/office/drawing/2014/main" val="20004"/>
                    </a:ext>
                  </a:extLst>
                </a:gridCol>
              </a:tblGrid>
              <a:tr h="682625">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序号</a:t>
                      </a:r>
                      <a:endParaRPr kumimoji="0" lang="zh-CN" altLang="zh-CN" sz="2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905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defTabSz="0">
                        <a:spcBef>
                          <a:spcPct val="20000"/>
                        </a:spcBef>
                        <a:tabLst>
                          <a:tab pos="5946775" algn="l"/>
                        </a:tabLst>
                        <a:defRPr sz="2800">
                          <a:solidFill>
                            <a:schemeClr val="tx1"/>
                          </a:solidFill>
                          <a:latin typeface="黑体" pitchFamily="49" charset="-122"/>
                          <a:ea typeface="黑体" pitchFamily="49" charset="-122"/>
                          <a:sym typeface="Calibri" pitchFamily="34" charset="0"/>
                        </a:defRPr>
                      </a:lvl1pPr>
                      <a:lvl2pPr defTabSz="0">
                        <a:spcBef>
                          <a:spcPct val="20000"/>
                        </a:spcBef>
                        <a:tabLst>
                          <a:tab pos="5946775" algn="l"/>
                        </a:tabLst>
                        <a:defRPr sz="2400">
                          <a:solidFill>
                            <a:schemeClr val="tx1"/>
                          </a:solidFill>
                          <a:latin typeface="黑体" pitchFamily="49" charset="-122"/>
                          <a:ea typeface="黑体" pitchFamily="49" charset="-122"/>
                          <a:sym typeface="Calibri" pitchFamily="34" charset="0"/>
                        </a:defRPr>
                      </a:lvl2pPr>
                      <a:lvl3pPr defTabSz="0">
                        <a:spcBef>
                          <a:spcPct val="20000"/>
                        </a:spcBef>
                        <a:tabLst>
                          <a:tab pos="5946775" algn="l"/>
                        </a:tabLst>
                        <a:defRPr sz="2000">
                          <a:solidFill>
                            <a:schemeClr val="tx1"/>
                          </a:solidFill>
                          <a:latin typeface="黑体" pitchFamily="49" charset="-122"/>
                          <a:ea typeface="黑体" pitchFamily="49" charset="-122"/>
                          <a:sym typeface="Calibri" pitchFamily="34" charset="0"/>
                        </a:defRPr>
                      </a:lvl3pPr>
                      <a:lvl4pPr defTabSz="0">
                        <a:spcBef>
                          <a:spcPct val="20000"/>
                        </a:spcBef>
                        <a:tabLst>
                          <a:tab pos="5946775" algn="l"/>
                        </a:tabLst>
                        <a:defRPr>
                          <a:solidFill>
                            <a:schemeClr val="tx1"/>
                          </a:solidFill>
                          <a:latin typeface="黑体" pitchFamily="49" charset="-122"/>
                          <a:ea typeface="黑体" pitchFamily="49" charset="-122"/>
                          <a:sym typeface="Calibri" pitchFamily="34" charset="0"/>
                        </a:defRPr>
                      </a:lvl4pPr>
                      <a:lvl5pPr defTabSz="0">
                        <a:spcBef>
                          <a:spcPct val="20000"/>
                        </a:spcBef>
                        <a:tabLst>
                          <a:tab pos="5946775" algn="l"/>
                        </a:tabLst>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tab pos="5946775" algn="l"/>
                        </a:tabLst>
                      </a:pPr>
                      <a:r>
                        <a:rPr kumimoji="0" lang="en-US" altLang="zh-CN" sz="2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 </a:t>
                      </a:r>
                      <a:r>
                        <a:rPr kumimoji="0" lang="zh-CN" altLang="en-US" sz="2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党</a:t>
                      </a:r>
                      <a:r>
                        <a:rPr kumimoji="0" lang="zh-CN" altLang="zh-CN" sz="2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政单位名称</a:t>
                      </a:r>
                      <a:endParaRPr kumimoji="0" lang="zh-CN" altLang="zh-CN" sz="2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905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defTabSz="0">
                        <a:spcBef>
                          <a:spcPct val="20000"/>
                        </a:spcBef>
                        <a:tabLst>
                          <a:tab pos="5946775" algn="l"/>
                        </a:tabLst>
                        <a:defRPr sz="2800">
                          <a:solidFill>
                            <a:schemeClr val="tx1"/>
                          </a:solidFill>
                          <a:latin typeface="黑体" pitchFamily="49" charset="-122"/>
                          <a:ea typeface="黑体" pitchFamily="49" charset="-122"/>
                          <a:sym typeface="Calibri" pitchFamily="34" charset="0"/>
                        </a:defRPr>
                      </a:lvl1pPr>
                      <a:lvl2pPr defTabSz="0">
                        <a:spcBef>
                          <a:spcPct val="20000"/>
                        </a:spcBef>
                        <a:tabLst>
                          <a:tab pos="5946775" algn="l"/>
                        </a:tabLst>
                        <a:defRPr sz="2400">
                          <a:solidFill>
                            <a:schemeClr val="tx1"/>
                          </a:solidFill>
                          <a:latin typeface="黑体" pitchFamily="49" charset="-122"/>
                          <a:ea typeface="黑体" pitchFamily="49" charset="-122"/>
                          <a:sym typeface="Calibri" pitchFamily="34" charset="0"/>
                        </a:defRPr>
                      </a:lvl2pPr>
                      <a:lvl3pPr defTabSz="0">
                        <a:spcBef>
                          <a:spcPct val="20000"/>
                        </a:spcBef>
                        <a:tabLst>
                          <a:tab pos="5946775" algn="l"/>
                        </a:tabLst>
                        <a:defRPr sz="2000">
                          <a:solidFill>
                            <a:schemeClr val="tx1"/>
                          </a:solidFill>
                          <a:latin typeface="黑体" pitchFamily="49" charset="-122"/>
                          <a:ea typeface="黑体" pitchFamily="49" charset="-122"/>
                          <a:sym typeface="Calibri" pitchFamily="34" charset="0"/>
                        </a:defRPr>
                      </a:lvl3pPr>
                      <a:lvl4pPr defTabSz="0">
                        <a:spcBef>
                          <a:spcPct val="20000"/>
                        </a:spcBef>
                        <a:tabLst>
                          <a:tab pos="5946775" algn="l"/>
                        </a:tabLst>
                        <a:defRPr>
                          <a:solidFill>
                            <a:schemeClr val="tx1"/>
                          </a:solidFill>
                          <a:latin typeface="黑体" pitchFamily="49" charset="-122"/>
                          <a:ea typeface="黑体" pitchFamily="49" charset="-122"/>
                          <a:sym typeface="Calibri" pitchFamily="34" charset="0"/>
                        </a:defRPr>
                      </a:lvl4pPr>
                      <a:lvl5pPr defTabSz="0">
                        <a:spcBef>
                          <a:spcPct val="20000"/>
                        </a:spcBef>
                        <a:tabLst>
                          <a:tab pos="5946775" algn="l"/>
                        </a:tabLst>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tab pos="5946775" algn="l"/>
                        </a:tabLst>
                      </a:pPr>
                      <a:r>
                        <a:rPr kumimoji="0" lang="zh-CN" altLang="zh-CN" sz="2000" b="1" i="0" u="none" strike="noStrike" cap="none" normalizeH="0" baseline="0" dirty="0">
                          <a:ln>
                            <a:noFill/>
                          </a:ln>
                          <a:solidFill>
                            <a:srgbClr val="C00000"/>
                          </a:solidFill>
                          <a:effectLst/>
                          <a:latin typeface="Calibri" pitchFamily="34" charset="0"/>
                          <a:ea typeface="华文楷体" pitchFamily="2" charset="-122"/>
                          <a:sym typeface="华文楷体" pitchFamily="2" charset="-122"/>
                        </a:rPr>
                        <a:t>单位号</a:t>
                      </a:r>
                      <a:endParaRPr kumimoji="0" lang="zh-CN" altLang="zh-CN" sz="2000" b="0"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905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defTabSz="0">
                        <a:spcBef>
                          <a:spcPct val="20000"/>
                        </a:spcBef>
                        <a:tabLst>
                          <a:tab pos="5946775" algn="l"/>
                        </a:tabLst>
                        <a:defRPr sz="2800">
                          <a:solidFill>
                            <a:schemeClr val="tx1"/>
                          </a:solidFill>
                          <a:latin typeface="黑体" pitchFamily="49" charset="-122"/>
                          <a:ea typeface="黑体" pitchFamily="49" charset="-122"/>
                          <a:sym typeface="Calibri" pitchFamily="34" charset="0"/>
                        </a:defRPr>
                      </a:lvl1pPr>
                      <a:lvl2pPr defTabSz="0">
                        <a:spcBef>
                          <a:spcPct val="20000"/>
                        </a:spcBef>
                        <a:tabLst>
                          <a:tab pos="5946775" algn="l"/>
                        </a:tabLst>
                        <a:defRPr sz="2400">
                          <a:solidFill>
                            <a:schemeClr val="tx1"/>
                          </a:solidFill>
                          <a:latin typeface="黑体" pitchFamily="49" charset="-122"/>
                          <a:ea typeface="黑体" pitchFamily="49" charset="-122"/>
                          <a:sym typeface="Calibri" pitchFamily="34" charset="0"/>
                        </a:defRPr>
                      </a:lvl2pPr>
                      <a:lvl3pPr defTabSz="0">
                        <a:spcBef>
                          <a:spcPct val="20000"/>
                        </a:spcBef>
                        <a:tabLst>
                          <a:tab pos="5946775" algn="l"/>
                        </a:tabLst>
                        <a:defRPr sz="2000">
                          <a:solidFill>
                            <a:schemeClr val="tx1"/>
                          </a:solidFill>
                          <a:latin typeface="黑体" pitchFamily="49" charset="-122"/>
                          <a:ea typeface="黑体" pitchFamily="49" charset="-122"/>
                          <a:sym typeface="Calibri" pitchFamily="34" charset="0"/>
                        </a:defRPr>
                      </a:lvl3pPr>
                      <a:lvl4pPr defTabSz="0">
                        <a:spcBef>
                          <a:spcPct val="20000"/>
                        </a:spcBef>
                        <a:tabLst>
                          <a:tab pos="5946775" algn="l"/>
                        </a:tabLst>
                        <a:defRPr>
                          <a:solidFill>
                            <a:schemeClr val="tx1"/>
                          </a:solidFill>
                          <a:latin typeface="黑体" pitchFamily="49" charset="-122"/>
                          <a:ea typeface="黑体" pitchFamily="49" charset="-122"/>
                          <a:sym typeface="Calibri" pitchFamily="34" charset="0"/>
                        </a:defRPr>
                      </a:lvl4pPr>
                      <a:lvl5pPr defTabSz="0">
                        <a:spcBef>
                          <a:spcPct val="20000"/>
                        </a:spcBef>
                        <a:tabLst>
                          <a:tab pos="5946775" algn="l"/>
                        </a:tabLst>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tab pos="5946775" algn="l"/>
                        </a:tabLst>
                      </a:pPr>
                      <a:r>
                        <a:rPr kumimoji="0" lang="zh-CN" altLang="zh-CN" sz="2000" b="1" i="0" u="none" strike="noStrike" cap="none" normalizeH="0" baseline="0" dirty="0">
                          <a:ln>
                            <a:noFill/>
                          </a:ln>
                          <a:solidFill>
                            <a:srgbClr val="C00000"/>
                          </a:solidFill>
                          <a:effectLst/>
                          <a:latin typeface="Calibri" pitchFamily="34" charset="0"/>
                          <a:ea typeface="华文楷体" pitchFamily="2" charset="-122"/>
                          <a:sym typeface="华文楷体" pitchFamily="2" charset="-122"/>
                        </a:rPr>
                        <a:t>单位职能</a:t>
                      </a:r>
                      <a:endParaRPr kumimoji="0" lang="zh-CN" altLang="zh-CN" sz="2000" b="0"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905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defTabSz="0">
                        <a:spcBef>
                          <a:spcPct val="20000"/>
                        </a:spcBef>
                        <a:tabLst>
                          <a:tab pos="5946775" algn="l"/>
                        </a:tabLst>
                        <a:defRPr sz="2800">
                          <a:solidFill>
                            <a:schemeClr val="tx1"/>
                          </a:solidFill>
                          <a:latin typeface="黑体" pitchFamily="49" charset="-122"/>
                          <a:ea typeface="黑体" pitchFamily="49" charset="-122"/>
                          <a:sym typeface="Calibri" pitchFamily="34" charset="0"/>
                        </a:defRPr>
                      </a:lvl1pPr>
                      <a:lvl2pPr defTabSz="0">
                        <a:spcBef>
                          <a:spcPct val="20000"/>
                        </a:spcBef>
                        <a:tabLst>
                          <a:tab pos="5946775" algn="l"/>
                        </a:tabLst>
                        <a:defRPr sz="2400">
                          <a:solidFill>
                            <a:schemeClr val="tx1"/>
                          </a:solidFill>
                          <a:latin typeface="黑体" pitchFamily="49" charset="-122"/>
                          <a:ea typeface="黑体" pitchFamily="49" charset="-122"/>
                          <a:sym typeface="Calibri" pitchFamily="34" charset="0"/>
                        </a:defRPr>
                      </a:lvl2pPr>
                      <a:lvl3pPr defTabSz="0">
                        <a:spcBef>
                          <a:spcPct val="20000"/>
                        </a:spcBef>
                        <a:tabLst>
                          <a:tab pos="5946775" algn="l"/>
                        </a:tabLst>
                        <a:defRPr sz="2000">
                          <a:solidFill>
                            <a:schemeClr val="tx1"/>
                          </a:solidFill>
                          <a:latin typeface="黑体" pitchFamily="49" charset="-122"/>
                          <a:ea typeface="黑体" pitchFamily="49" charset="-122"/>
                          <a:sym typeface="Calibri" pitchFamily="34" charset="0"/>
                        </a:defRPr>
                      </a:lvl3pPr>
                      <a:lvl4pPr defTabSz="0">
                        <a:spcBef>
                          <a:spcPct val="20000"/>
                        </a:spcBef>
                        <a:tabLst>
                          <a:tab pos="5946775" algn="l"/>
                        </a:tabLst>
                        <a:defRPr>
                          <a:solidFill>
                            <a:schemeClr val="tx1"/>
                          </a:solidFill>
                          <a:latin typeface="黑体" pitchFamily="49" charset="-122"/>
                          <a:ea typeface="黑体" pitchFamily="49" charset="-122"/>
                          <a:sym typeface="Calibri" pitchFamily="34" charset="0"/>
                        </a:defRPr>
                      </a:lvl4pPr>
                      <a:lvl5pPr defTabSz="0">
                        <a:spcBef>
                          <a:spcPct val="20000"/>
                        </a:spcBef>
                        <a:tabLst>
                          <a:tab pos="5946775" algn="l"/>
                        </a:tabLst>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tabLst>
                          <a:tab pos="5946775" algn="l"/>
                        </a:tabLst>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tab pos="5946775" algn="l"/>
                        </a:tabLst>
                      </a:pPr>
                      <a:r>
                        <a:rPr kumimoji="0" lang="zh-CN" altLang="zh-CN" sz="2000" b="1" i="0" u="none" strike="noStrike" cap="none" normalizeH="0" baseline="0">
                          <a:ln>
                            <a:noFill/>
                          </a:ln>
                          <a:solidFill>
                            <a:srgbClr val="000000"/>
                          </a:solidFill>
                          <a:effectLst/>
                          <a:latin typeface="Calibri" pitchFamily="34" charset="0"/>
                          <a:ea typeface="华文楷体" pitchFamily="2" charset="-122"/>
                          <a:sym typeface="华文楷体" pitchFamily="2" charset="-122"/>
                        </a:rPr>
                        <a:t>单位负责人</a:t>
                      </a:r>
                      <a:endParaRPr kumimoji="0" lang="zh-CN" altLang="zh-CN" sz="2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905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481013">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华文楷体" pitchFamily="2" charset="-122"/>
                          <a:ea typeface="宋体" pitchFamily="2" charset="-122"/>
                          <a:sym typeface="Times New Roman" pitchFamily="18" charset="0"/>
                        </a:rPr>
                        <a:t>1</a:t>
                      </a:r>
                      <a:endParaRPr kumimoji="0" lang="zh-CN" altLang="en-US" sz="2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2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indent="17463"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17463" algn="ctr" defTabSz="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2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indent="17463"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17463" algn="ctr" defTabSz="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Calibri" pitchFamily="34" charset="0"/>
                          <a:ea typeface="华文楷体" pitchFamily="2" charset="-122"/>
                          <a:sym typeface="Times New Roman" pitchFamily="18" charset="0"/>
                        </a:rPr>
                        <a:t>下拉选择</a:t>
                      </a:r>
                      <a:endParaRPr kumimoji="0" lang="zh-CN" altLang="zh-CN" sz="2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indent="17463"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17463" algn="ctr" defTabSz="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2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bl>
          </a:graphicData>
        </a:graphic>
      </p:graphicFrame>
      <p:sp>
        <p:nvSpPr>
          <p:cNvPr id="50201" name="文本框 6"/>
          <p:cNvSpPr>
            <a:spLocks noChangeArrowheads="1"/>
          </p:cNvSpPr>
          <p:nvPr/>
        </p:nvSpPr>
        <p:spPr bwMode="auto">
          <a:xfrm>
            <a:off x="611560" y="3501008"/>
            <a:ext cx="7705725" cy="26314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just" eaLnBrk="1" hangingPunct="1">
              <a:lnSpc>
                <a:spcPct val="150000"/>
              </a:lnSpc>
              <a:spcBef>
                <a:spcPct val="0"/>
              </a:spcBef>
              <a:buFont typeface="Wingdings" panose="05000000000000000000" pitchFamily="2" charset="2"/>
              <a:buChar char="n"/>
            </a:pPr>
            <a:r>
              <a:rPr lang="zh-CN" altLang="en-US" sz="2200" i="0" dirty="0">
                <a:solidFill>
                  <a:srgbClr val="000000"/>
                </a:solidFill>
                <a:latin typeface="+mn-lt"/>
                <a:cs typeface="Times New Roman" panose="02020603050405020304" pitchFamily="18" charset="0"/>
                <a:sym typeface="黑体" panose="02010609060101010101" pitchFamily="49" charset="-122"/>
              </a:rPr>
              <a:t>“学校相关党政单位”：</a:t>
            </a:r>
            <a:r>
              <a:rPr lang="zh-CN" altLang="en-US" sz="2200" i="0" dirty="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填报学校所有党政单位，单位职能可</a:t>
            </a:r>
            <a:r>
              <a:rPr lang="zh-CN" altLang="en-US" sz="2200" i="0" dirty="0" smtClean="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选择：</a:t>
            </a:r>
            <a:r>
              <a:rPr lang="zh-CN" altLang="en-US" sz="2200" i="0" dirty="0" smtClean="0">
                <a:solidFill>
                  <a:srgbClr val="C00000"/>
                </a:solidFill>
                <a:latin typeface="+mn-lt"/>
                <a:ea typeface="+mj-ea"/>
                <a:cs typeface="Times New Roman" panose="02020603050405020304" pitchFamily="18" charset="0"/>
                <a:sym typeface="楷体" panose="02010609060101010101" pitchFamily="49" charset="-122"/>
              </a:rPr>
              <a:t>教学</a:t>
            </a:r>
            <a:r>
              <a:rPr lang="zh-CN" altLang="en-US" sz="2200" i="0" dirty="0">
                <a:solidFill>
                  <a:srgbClr val="C00000"/>
                </a:solidFill>
                <a:latin typeface="+mn-lt"/>
                <a:ea typeface="+mj-ea"/>
                <a:cs typeface="Times New Roman" panose="02020603050405020304" pitchFamily="18" charset="0"/>
                <a:sym typeface="楷体" panose="02010609060101010101" pitchFamily="49" charset="-122"/>
              </a:rPr>
              <a:t>管理、学生管理、质量监控、就业指导与管理、</a:t>
            </a:r>
            <a:r>
              <a:rPr lang="zh-CN" altLang="en-US" sz="2200" i="0" dirty="0" smtClean="0">
                <a:solidFill>
                  <a:srgbClr val="C00000"/>
                </a:solidFill>
                <a:latin typeface="+mn-lt"/>
                <a:ea typeface="+mj-ea"/>
                <a:cs typeface="Times New Roman" panose="02020603050405020304" pitchFamily="18" charset="0"/>
                <a:sym typeface="楷体" panose="02010609060101010101" pitchFamily="49" charset="-122"/>
              </a:rPr>
              <a:t>其他</a:t>
            </a:r>
            <a:r>
              <a:rPr lang="zh-CN" altLang="en-US" sz="2200" i="0" dirty="0" smtClean="0">
                <a:solidFill>
                  <a:srgbClr val="000000"/>
                </a:solidFill>
                <a:latin typeface="+mn-lt"/>
                <a:ea typeface="仿宋" panose="02010609060101010101" pitchFamily="49" charset="-122"/>
                <a:cs typeface="Times New Roman" panose="02020603050405020304" pitchFamily="18" charset="0"/>
                <a:sym typeface="黑体" panose="02010609060101010101" pitchFamily="49" charset="-122"/>
              </a:rPr>
              <a:t>（</a:t>
            </a:r>
            <a:r>
              <a:rPr lang="zh-CN" altLang="en-US" sz="2200" i="0" dirty="0">
                <a:solidFill>
                  <a:srgbClr val="000000"/>
                </a:solidFill>
                <a:latin typeface="+mn-lt"/>
                <a:ea typeface="仿宋" panose="02010609060101010101" pitchFamily="49" charset="-122"/>
                <a:cs typeface="Times New Roman" panose="02020603050405020304" pitchFamily="18" charset="0"/>
                <a:sym typeface="黑体" panose="02010609060101010101" pitchFamily="49" charset="-122"/>
              </a:rPr>
              <a:t>只填报学校二级单位，承担多项职能的部门选择其一填报，不</a:t>
            </a:r>
            <a:r>
              <a:rPr lang="zh-CN" altLang="en-US" sz="2200" i="0" dirty="0" smtClean="0">
                <a:solidFill>
                  <a:srgbClr val="000000"/>
                </a:solidFill>
                <a:latin typeface="+mn-lt"/>
                <a:ea typeface="仿宋" panose="02010609060101010101" pitchFamily="49" charset="-122"/>
                <a:cs typeface="Times New Roman" panose="02020603050405020304" pitchFamily="18" charset="0"/>
                <a:sym typeface="黑体" panose="02010609060101010101" pitchFamily="49" charset="-122"/>
              </a:rPr>
              <a:t>重复）</a:t>
            </a:r>
            <a:r>
              <a:rPr lang="zh-CN" altLang="en-US" sz="2200" i="0" dirty="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a:t>
            </a:r>
            <a:endParaRPr lang="zh-CN" altLang="en-US" sz="2200" i="0" dirty="0">
              <a:solidFill>
                <a:srgbClr val="000000"/>
              </a:solidFill>
              <a:latin typeface="+mn-lt"/>
              <a:ea typeface="宋体" panose="02010600030101010101" pitchFamily="2" charset="-122"/>
              <a:sym typeface="Arial" panose="020B0604020202020204" pitchFamily="34" charset="0"/>
            </a:endParaRPr>
          </a:p>
          <a:p>
            <a:pPr algn="just" eaLnBrk="1" hangingPunct="1">
              <a:lnSpc>
                <a:spcPct val="150000"/>
              </a:lnSpc>
              <a:spcBef>
                <a:spcPct val="0"/>
              </a:spcBef>
              <a:buFont typeface="Wingdings" panose="05000000000000000000" pitchFamily="2" charset="2"/>
              <a:buChar char="n"/>
            </a:pPr>
            <a:r>
              <a:rPr lang="zh-CN" altLang="en-US" sz="2200" i="0" dirty="0">
                <a:solidFill>
                  <a:srgbClr val="000000"/>
                </a:solidFill>
                <a:latin typeface="+mn-lt"/>
                <a:cs typeface="Times New Roman" panose="02020603050405020304" pitchFamily="18" charset="0"/>
                <a:sym typeface="黑体" panose="02010609060101010101" pitchFamily="49" charset="-122"/>
              </a:rPr>
              <a:t>“单位号”</a:t>
            </a:r>
            <a:r>
              <a:rPr lang="zh-CN" altLang="en-US" sz="2200" i="0" dirty="0" smtClean="0">
                <a:solidFill>
                  <a:srgbClr val="000000"/>
                </a:solidFill>
                <a:latin typeface="+mn-lt"/>
                <a:cs typeface="Times New Roman" panose="02020603050405020304" pitchFamily="18" charset="0"/>
                <a:sym typeface="黑体" panose="02010609060101010101" pitchFamily="49" charset="-122"/>
              </a:rPr>
              <a:t>：</a:t>
            </a:r>
            <a:r>
              <a:rPr lang="zh-CN" altLang="en-US" sz="2200" i="0" dirty="0">
                <a:solidFill>
                  <a:srgbClr val="000000"/>
                </a:solidFill>
                <a:latin typeface="+mn-lt"/>
                <a:ea typeface="仿宋" panose="02010609060101010101" pitchFamily="49" charset="-122"/>
                <a:cs typeface="Times New Roman" panose="02020603050405020304" pitchFamily="18" charset="0"/>
                <a:sym typeface="黑体" panose="02010609060101010101" pitchFamily="49" charset="-122"/>
              </a:rPr>
              <a:t>校内</a:t>
            </a:r>
            <a:r>
              <a:rPr lang="zh-CN" altLang="en-US" sz="2200" i="0" dirty="0" smtClean="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自定义编号。 </a:t>
            </a:r>
            <a:endParaRPr lang="zh-CN" altLang="en-US" sz="2200" i="0" dirty="0">
              <a:solidFill>
                <a:srgbClr val="000000"/>
              </a:solidFill>
              <a:latin typeface="+mn-lt"/>
              <a:ea typeface="仿宋" panose="02010609060101010101" pitchFamily="49" charset="-122"/>
              <a:cs typeface="Times New Roman" panose="02020603050405020304" pitchFamily="18" charset="0"/>
              <a:sym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idx="4294967295"/>
          </p:nvPr>
        </p:nvSpPr>
        <p:spPr>
          <a:xfrm>
            <a:off x="0" y="117475"/>
            <a:ext cx="7488238"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zh-CN" dirty="0">
                <a:effectLst/>
                <a:latin typeface="+mn-lt"/>
                <a:sym typeface="Haettenschweiler" panose="020B0706040902060204" pitchFamily="34" charset="0"/>
              </a:rPr>
              <a:t/>
            </a:r>
            <a:br>
              <a:rPr lang="zh-CN" altLang="zh-CN" dirty="0">
                <a:effectLst/>
                <a:latin typeface="+mn-lt"/>
                <a:sym typeface="Haettenschweiler" panose="020B0706040902060204" pitchFamily="34" charset="0"/>
              </a:rPr>
            </a:br>
            <a:r>
              <a:rPr lang="zh-CN" altLang="zh-CN" dirty="0">
                <a:effectLst/>
                <a:latin typeface="+mn-lt"/>
                <a:sym typeface="Haettenschweiler" panose="020B0706040902060204" pitchFamily="34" charset="0"/>
              </a:rPr>
              <a:t>（一）学校基本信息</a:t>
            </a:r>
            <a:br>
              <a:rPr lang="zh-CN" altLang="zh-CN" dirty="0">
                <a:effectLst/>
                <a:latin typeface="+mn-lt"/>
                <a:sym typeface="Haettenschweiler" panose="020B0706040902060204" pitchFamily="34" charset="0"/>
              </a:rPr>
            </a:br>
            <a:endParaRPr lang="zh-CN" altLang="zh-CN" dirty="0">
              <a:effectLst/>
              <a:latin typeface="+mn-lt"/>
              <a:sym typeface="黑体" panose="02010600030101010101" pitchFamily="2" charset="-122"/>
            </a:endParaRPr>
          </a:p>
        </p:txBody>
      </p:sp>
      <p:sp>
        <p:nvSpPr>
          <p:cNvPr id="52228" name="文本框 3"/>
          <p:cNvSpPr>
            <a:spLocks noChangeArrowheads="1"/>
          </p:cNvSpPr>
          <p:nvPr/>
        </p:nvSpPr>
        <p:spPr bwMode="auto">
          <a:xfrm>
            <a:off x="755650" y="1339850"/>
            <a:ext cx="7056438"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i="0">
                <a:latin typeface="+mn-lt"/>
                <a:ea typeface="宋体" panose="02010600030101010101" pitchFamily="2" charset="-122"/>
                <a:cs typeface="Times New Roman" panose="02020603050405020304" pitchFamily="18" charset="0"/>
                <a:sym typeface="Times New Roman" panose="02020603050405020304" pitchFamily="18" charset="0"/>
              </a:rPr>
              <a:t>3.</a:t>
            </a:r>
            <a:r>
              <a:rPr lang="zh-CN" altLang="en-US" i="0">
                <a:latin typeface="+mn-lt"/>
                <a:ea typeface="宋体" panose="02010600030101010101" pitchFamily="2" charset="-122"/>
                <a:cs typeface="Times New Roman" panose="02020603050405020304" pitchFamily="18" charset="0"/>
                <a:sym typeface="Times New Roman" panose="02020603050405020304" pitchFamily="18" charset="0"/>
              </a:rPr>
              <a:t>表</a:t>
            </a:r>
            <a:r>
              <a:rPr lang="en-US" altLang="zh-CN" i="0">
                <a:latin typeface="+mn-lt"/>
                <a:ea typeface="宋体" panose="02010600030101010101" pitchFamily="2" charset="-122"/>
                <a:cs typeface="Times New Roman" panose="02020603050405020304" pitchFamily="18" charset="0"/>
                <a:sym typeface="Times New Roman" panose="02020603050405020304" pitchFamily="18" charset="0"/>
              </a:rPr>
              <a:t>1-4  </a:t>
            </a:r>
            <a:r>
              <a:rPr lang="zh-CN" altLang="en-US" i="0">
                <a:latin typeface="+mn-lt"/>
                <a:ea typeface="宋体" panose="02010600030101010101" pitchFamily="2" charset="-122"/>
                <a:cs typeface="Times New Roman" panose="02020603050405020304" pitchFamily="18" charset="0"/>
                <a:sym typeface="Times New Roman" panose="02020603050405020304" pitchFamily="18" charset="0"/>
              </a:rPr>
              <a:t>学校教学科研单位   </a:t>
            </a:r>
            <a:r>
              <a:rPr lang="en-US" altLang="zh-CN" i="0">
                <a:latin typeface="+mn-lt"/>
                <a:ea typeface="宋体" panose="02010600030101010101" pitchFamily="2" charset="-122"/>
                <a:cs typeface="Times New Roman" panose="02020603050405020304" pitchFamily="18" charset="0"/>
                <a:sym typeface="Times New Roman" panose="02020603050405020304" pitchFamily="18" charset="0"/>
              </a:rPr>
              <a:t>(</a:t>
            </a:r>
            <a:r>
              <a:rPr lang="zh-CN" altLang="en-US" i="0">
                <a:latin typeface="+mn-lt"/>
                <a:ea typeface="宋体" panose="02010600030101010101" pitchFamily="2" charset="-122"/>
                <a:cs typeface="Times New Roman" panose="02020603050405020304" pitchFamily="18" charset="0"/>
                <a:sym typeface="Times New Roman" panose="02020603050405020304" pitchFamily="18" charset="0"/>
              </a:rPr>
              <a:t>时点</a:t>
            </a:r>
            <a:r>
              <a:rPr lang="en-US" altLang="zh-CN" i="0">
                <a:latin typeface="+mn-lt"/>
                <a:ea typeface="宋体" panose="02010600030101010101" pitchFamily="2" charset="-122"/>
                <a:cs typeface="Times New Roman" panose="02020603050405020304" pitchFamily="18" charset="0"/>
                <a:sym typeface="Times New Roman" panose="02020603050405020304" pitchFamily="18" charset="0"/>
              </a:rPr>
              <a:t>)</a:t>
            </a:r>
            <a:endParaRPr lang="zh-CN" altLang="en-US" i="0">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52229" name="文本框 6"/>
          <p:cNvSpPr>
            <a:spLocks noChangeArrowheads="1"/>
          </p:cNvSpPr>
          <p:nvPr/>
        </p:nvSpPr>
        <p:spPr bwMode="auto">
          <a:xfrm>
            <a:off x="808335" y="3429000"/>
            <a:ext cx="7705725"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 typeface="Wingdings" panose="05000000000000000000" pitchFamily="2" charset="2"/>
              <a:buChar char="n"/>
            </a:pPr>
            <a:r>
              <a:rPr lang="zh-CN" altLang="en-US" sz="2200" i="0" dirty="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统计学校具有教学或科研功能的直属机构</a:t>
            </a:r>
            <a:r>
              <a:rPr lang="zh-CN" altLang="en-US" sz="2200" i="0" dirty="0" smtClean="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a:t>
            </a:r>
            <a:endParaRPr lang="en-US" altLang="zh-CN" sz="2200" i="0" dirty="0" smtClean="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endParaRPr>
          </a:p>
          <a:p>
            <a:pPr eaLnBrk="1" hangingPunct="1">
              <a:spcBef>
                <a:spcPct val="0"/>
              </a:spcBef>
              <a:buFont typeface="Wingdings" panose="05000000000000000000" pitchFamily="2" charset="2"/>
              <a:buChar char="n"/>
            </a:pPr>
            <a:endParaRPr lang="zh-CN" altLang="en-US" sz="2200" i="0" dirty="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endParaRPr>
          </a:p>
          <a:p>
            <a:pPr eaLnBrk="1" hangingPunct="1">
              <a:spcBef>
                <a:spcPct val="0"/>
              </a:spcBef>
              <a:buFontTx/>
              <a:buNone/>
            </a:pPr>
            <a:endParaRPr lang="zh-CN" altLang="en-US" sz="2200" i="0" dirty="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endParaRPr>
          </a:p>
          <a:p>
            <a:pPr eaLnBrk="1" hangingPunct="1">
              <a:spcBef>
                <a:spcPct val="0"/>
              </a:spcBef>
              <a:buFont typeface="Wingdings" panose="05000000000000000000" pitchFamily="2" charset="2"/>
              <a:buChar char="n"/>
            </a:pPr>
            <a:r>
              <a:rPr lang="zh-CN" altLang="en-US" sz="2200" i="0" dirty="0" smtClean="0">
                <a:solidFill>
                  <a:srgbClr val="000000"/>
                </a:solidFill>
                <a:latin typeface="+mn-lt"/>
                <a:ea typeface="仿宋" panose="02010609060101010101" pitchFamily="49" charset="-122"/>
                <a:cs typeface="Times New Roman" panose="02020603050405020304" pitchFamily="18" charset="0"/>
                <a:sym typeface="楷体" panose="02010609060101010101" pitchFamily="49" charset="-122"/>
              </a:rPr>
              <a:t>新增“单位职能”选项，将教学院系、科研机构、直属附属医院、非直属附属医院等单位进行更为清晰的区分。</a:t>
            </a:r>
            <a:endParaRPr lang="zh-CN" altLang="en-US" sz="2200" i="0" dirty="0">
              <a:solidFill>
                <a:schemeClr val="tx2"/>
              </a:solidFill>
              <a:latin typeface="+mn-lt"/>
              <a:ea typeface="仿宋" panose="02010609060101010101" pitchFamily="49" charset="-122"/>
              <a:cs typeface="Times New Roman" panose="02020603050405020304" pitchFamily="18" charset="0"/>
              <a:sym typeface="Times New Roman" panose="02020603050405020304" pitchFamily="18" charset="0"/>
            </a:endParaRPr>
          </a:p>
        </p:txBody>
      </p:sp>
      <p:pic>
        <p:nvPicPr>
          <p:cNvPr id="1026" name="Picture 2"/>
          <p:cNvPicPr>
            <a:picLocks noChangeAspect="1" noChangeArrowheads="1"/>
          </p:cNvPicPr>
          <p:nvPr/>
        </p:nvPicPr>
        <p:blipFill>
          <a:blip r:embed="rId3"/>
          <a:srcRect/>
          <a:stretch>
            <a:fillRect/>
          </a:stretch>
        </p:blipFill>
        <p:spPr bwMode="auto">
          <a:xfrm>
            <a:off x="357158" y="2071678"/>
            <a:ext cx="8399463" cy="121444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（一）学校基本信息</a:t>
            </a:r>
          </a:p>
        </p:txBody>
      </p:sp>
      <p:sp>
        <p:nvSpPr>
          <p:cNvPr id="91139"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4.</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1-5-1 </a:t>
            </a:r>
            <a:r>
              <a:rPr lang="zh-CN" altLang="en-US" i="0" dirty="0">
                <a:latin typeface="+mn-lt"/>
                <a:ea typeface="宋体" panose="02010600030101010101" pitchFamily="2" charset="-122"/>
              </a:rPr>
              <a:t>专业基本情况</a:t>
            </a:r>
            <a:r>
              <a:rPr lang="en-US" altLang="zh-CN" i="0" dirty="0">
                <a:latin typeface="+mn-lt"/>
                <a:ea typeface="宋体" panose="02010600030101010101" pitchFamily="2" charset="-122"/>
              </a:rPr>
              <a:t>(</a:t>
            </a:r>
            <a:r>
              <a:rPr lang="zh-CN" altLang="en-US" i="0" dirty="0">
                <a:latin typeface="+mn-lt"/>
                <a:ea typeface="宋体" panose="02010600030101010101" pitchFamily="2" charset="-122"/>
              </a:rPr>
              <a:t>时点</a:t>
            </a:r>
            <a:r>
              <a:rPr lang="en-US" altLang="zh-CN" i="0" dirty="0">
                <a:latin typeface="+mn-lt"/>
                <a:ea typeface="宋体" panose="02010600030101010101" pitchFamily="2" charset="-122"/>
              </a:rPr>
              <a:t>) </a:t>
            </a:r>
            <a:endParaRPr lang="zh-CN" altLang="en-US" i="0" dirty="0">
              <a:latin typeface="+mn-lt"/>
              <a:ea typeface="宋体" panose="02010600030101010101" pitchFamily="2" charset="-122"/>
            </a:endParaRPr>
          </a:p>
        </p:txBody>
      </p:sp>
      <p:sp>
        <p:nvSpPr>
          <p:cNvPr id="91140" name="Rectangle 1"/>
          <p:cNvSpPr>
            <a:spLocks noChangeArrowheads="1"/>
          </p:cNvSpPr>
          <p:nvPr/>
        </p:nvSpPr>
        <p:spPr bwMode="auto">
          <a:xfrm>
            <a:off x="230159" y="2970964"/>
            <a:ext cx="8734329" cy="37189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nSpc>
                <a:spcPct val="150000"/>
              </a:lnSpc>
              <a:spcBef>
                <a:spcPct val="0"/>
              </a:spcBef>
              <a:buFont typeface="Wingdings" panose="05000000000000000000" pitchFamily="2" charset="2"/>
              <a:buChar char="n"/>
            </a:pPr>
            <a:r>
              <a:rPr lang="zh-CN" altLang="en-US" sz="2000" i="0" dirty="0">
                <a:latin typeface="+mn-lt"/>
                <a:ea typeface="+mj-ea"/>
                <a:cs typeface="楷体" panose="02010609060101010101" pitchFamily="49" charset="-122"/>
              </a:rPr>
              <a:t>“校内专业代码、名称”：</a:t>
            </a:r>
            <a:r>
              <a:rPr lang="zh-CN" altLang="en-US" sz="2000" i="0" dirty="0">
                <a:latin typeface="+mn-lt"/>
                <a:ea typeface="仿宋" panose="02010609060101010101" pitchFamily="49" charset="-122"/>
                <a:cs typeface="楷体" panose="02010609060101010101" pitchFamily="49" charset="-122"/>
              </a:rPr>
              <a:t>是学校根据本校专业实际情况，依据国家专业代码订制的本校专业代码和名称。如学校有特色班、跨院系的专业方向等特殊培养模式，可按照校内专业统计。</a:t>
            </a:r>
            <a:endParaRPr lang="en-US" altLang="zh-CN" sz="2000" i="0" dirty="0">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r>
              <a:rPr lang="zh-CN" altLang="en-US" sz="2000" i="0" dirty="0" smtClean="0">
                <a:latin typeface="+mn-lt"/>
                <a:ea typeface="+mj-ea"/>
                <a:cs typeface="楷体" panose="02010609060101010101" pitchFamily="49" charset="-122"/>
              </a:rPr>
              <a:t>“优势专业类型”</a:t>
            </a:r>
            <a:r>
              <a:rPr lang="zh-CN" altLang="en-US" sz="2000" i="0" dirty="0">
                <a:latin typeface="+mn-lt"/>
                <a:ea typeface="仿宋" panose="02010609060101010101" pitchFamily="49" charset="-122"/>
                <a:cs typeface="楷体" panose="02010609060101010101" pitchFamily="49" charset="-122"/>
              </a:rPr>
              <a:t>：</a:t>
            </a:r>
            <a:r>
              <a:rPr lang="zh-CN" altLang="en-US" sz="2000" i="0" dirty="0" smtClean="0">
                <a:latin typeface="+mn-lt"/>
                <a:ea typeface="仿宋" panose="02010609060101010101" pitchFamily="49" charset="-122"/>
                <a:cs typeface="楷体" panose="02010609060101010101" pitchFamily="49" charset="-122"/>
              </a:rPr>
              <a:t>如有多个类型</a:t>
            </a:r>
            <a:r>
              <a:rPr lang="zh-CN" altLang="en-US" sz="2000" i="0" dirty="0">
                <a:latin typeface="+mn-lt"/>
                <a:ea typeface="仿宋" panose="02010609060101010101" pitchFamily="49" charset="-122"/>
                <a:cs typeface="楷体" panose="02010609060101010101" pitchFamily="49" charset="-122"/>
              </a:rPr>
              <a:t>，选择其一就</a:t>
            </a:r>
            <a:r>
              <a:rPr lang="zh-CN" altLang="en-US" sz="2000" i="0" dirty="0" smtClean="0">
                <a:latin typeface="+mn-lt"/>
                <a:ea typeface="仿宋" panose="02010609060101010101" pitchFamily="49" charset="-122"/>
                <a:cs typeface="楷体" panose="02010609060101010101" pitchFamily="49" charset="-122"/>
              </a:rPr>
              <a:t>高填报即</a:t>
            </a:r>
            <a:r>
              <a:rPr lang="zh-CN" altLang="en-US" sz="2000" i="0" dirty="0">
                <a:latin typeface="+mn-lt"/>
                <a:ea typeface="仿宋" panose="02010609060101010101" pitchFamily="49" charset="-122"/>
                <a:cs typeface="楷体" panose="02010609060101010101" pitchFamily="49" charset="-122"/>
              </a:rPr>
              <a:t>可；</a:t>
            </a:r>
            <a:endParaRPr lang="en-US" altLang="zh-CN" sz="2000" i="0" dirty="0">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r>
              <a:rPr lang="zh-CN" altLang="en-US" sz="2000" i="0" dirty="0" smtClean="0">
                <a:latin typeface="+mn-lt"/>
                <a:ea typeface="+mj-ea"/>
                <a:cs typeface="楷体" panose="02010609060101010101" pitchFamily="49" charset="-122"/>
              </a:rPr>
              <a:t>“招生状态”：</a:t>
            </a:r>
            <a:r>
              <a:rPr lang="zh-CN" altLang="en-US" sz="2000" i="0" dirty="0" smtClean="0">
                <a:latin typeface="+mn-lt"/>
                <a:ea typeface="仿宋" panose="02010609060101010101" pitchFamily="49" charset="-122"/>
                <a:cs typeface="楷体" panose="02010609060101010101" pitchFamily="49" charset="-122"/>
              </a:rPr>
              <a:t>“在招” </a:t>
            </a:r>
            <a:r>
              <a:rPr lang="zh-CN" altLang="en-US" sz="2000" i="0" dirty="0">
                <a:latin typeface="+mn-lt"/>
                <a:ea typeface="仿宋" panose="02010609060101010101" pitchFamily="49" charset="-122"/>
                <a:cs typeface="楷体" panose="02010609060101010101" pitchFamily="49" charset="-122"/>
              </a:rPr>
              <a:t>是指</a:t>
            </a:r>
            <a:r>
              <a:rPr lang="en-US" altLang="zh-CN" sz="2000" i="0" dirty="0" smtClean="0">
                <a:solidFill>
                  <a:srgbClr val="FF0000"/>
                </a:solidFill>
                <a:latin typeface="+mn-lt"/>
                <a:ea typeface="仿宋" panose="02010609060101010101" pitchFamily="49" charset="-122"/>
                <a:cs typeface="楷体" panose="02010609060101010101" pitchFamily="49" charset="-122"/>
              </a:rPr>
              <a:t>2017</a:t>
            </a:r>
            <a:r>
              <a:rPr lang="zh-CN" altLang="en-US" sz="2000" i="0" dirty="0" smtClean="0">
                <a:latin typeface="+mn-lt"/>
                <a:ea typeface="仿宋" panose="02010609060101010101" pitchFamily="49" charset="-122"/>
                <a:cs typeface="楷体" panose="02010609060101010101" pitchFamily="49" charset="-122"/>
              </a:rPr>
              <a:t>年在招的</a:t>
            </a:r>
            <a:r>
              <a:rPr lang="zh-CN" altLang="en-US" sz="2000" i="0" dirty="0">
                <a:latin typeface="+mn-lt"/>
                <a:ea typeface="仿宋" panose="02010609060101010101" pitchFamily="49" charset="-122"/>
                <a:cs typeface="楷体" panose="02010609060101010101" pitchFamily="49" charset="-122"/>
              </a:rPr>
              <a:t>专业</a:t>
            </a:r>
            <a:r>
              <a:rPr lang="zh-CN" altLang="en-US" sz="2000" i="0" dirty="0" smtClean="0">
                <a:latin typeface="+mn-lt"/>
                <a:ea typeface="仿宋" panose="02010609060101010101" pitchFamily="49" charset="-122"/>
                <a:cs typeface="楷体" panose="02010609060101010101" pitchFamily="49" charset="-122"/>
              </a:rPr>
              <a:t>；“当年停招” </a:t>
            </a:r>
            <a:r>
              <a:rPr lang="zh-CN" altLang="en-US" sz="2000" i="0" dirty="0">
                <a:latin typeface="+mn-lt"/>
                <a:ea typeface="仿宋" panose="02010609060101010101" pitchFamily="49" charset="-122"/>
                <a:cs typeface="楷体" panose="02010609060101010101" pitchFamily="49" charset="-122"/>
              </a:rPr>
              <a:t>是指</a:t>
            </a:r>
            <a:r>
              <a:rPr lang="en-US" altLang="zh-CN" sz="2000" i="0" dirty="0" smtClean="0">
                <a:latin typeface="+mn-lt"/>
                <a:ea typeface="仿宋" panose="02010609060101010101" pitchFamily="49" charset="-122"/>
                <a:cs typeface="楷体" panose="02010609060101010101" pitchFamily="49" charset="-122"/>
              </a:rPr>
              <a:t>2017</a:t>
            </a:r>
            <a:r>
              <a:rPr lang="zh-CN" altLang="en-US" sz="2000" i="0" dirty="0" smtClean="0">
                <a:latin typeface="+mn-lt"/>
                <a:ea typeface="仿宋" panose="02010609060101010101" pitchFamily="49" charset="-122"/>
                <a:cs typeface="楷体" panose="02010609060101010101" pitchFamily="49" charset="-122"/>
              </a:rPr>
              <a:t>年</a:t>
            </a:r>
            <a:r>
              <a:rPr lang="zh-CN" altLang="en-US" sz="2000" i="0" dirty="0">
                <a:latin typeface="+mn-lt"/>
                <a:ea typeface="仿宋" panose="02010609060101010101" pitchFamily="49" charset="-122"/>
                <a:cs typeface="楷体" panose="02010609060101010101" pitchFamily="49" charset="-122"/>
              </a:rPr>
              <a:t>不招生</a:t>
            </a:r>
            <a:r>
              <a:rPr lang="zh-CN" altLang="en-US" sz="2000" i="0" dirty="0" smtClean="0">
                <a:latin typeface="+mn-lt"/>
                <a:ea typeface="仿宋" panose="02010609060101010101" pitchFamily="49" charset="-122"/>
                <a:cs typeface="楷体" panose="02010609060101010101" pitchFamily="49" charset="-122"/>
              </a:rPr>
              <a:t>，且</a:t>
            </a:r>
            <a:r>
              <a:rPr lang="en-US" altLang="zh-CN" sz="2000" i="0" dirty="0" smtClean="0">
                <a:latin typeface="+mn-lt"/>
                <a:ea typeface="仿宋" panose="02010609060101010101" pitchFamily="49" charset="-122"/>
                <a:cs typeface="楷体" panose="02010609060101010101" pitchFamily="49" charset="-122"/>
              </a:rPr>
              <a:t>2016-2017</a:t>
            </a:r>
            <a:r>
              <a:rPr lang="zh-CN" altLang="en-US" sz="2000" i="0" dirty="0" smtClean="0">
                <a:latin typeface="+mn-lt"/>
                <a:ea typeface="仿宋" panose="02010609060101010101" pitchFamily="49" charset="-122"/>
                <a:cs typeface="楷体" panose="02010609060101010101" pitchFamily="49" charset="-122"/>
              </a:rPr>
              <a:t>学年有在校生的专业。</a:t>
            </a:r>
            <a:endParaRPr lang="en-US" altLang="zh-CN" sz="2000" i="0" dirty="0">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r>
              <a:rPr lang="zh-CN" altLang="en-US" sz="2000" i="0" dirty="0" smtClean="0">
                <a:latin typeface="+mn-lt"/>
                <a:ea typeface="仿宋" panose="02010609060101010101" pitchFamily="49" charset="-122"/>
                <a:cs typeface="楷体" panose="02010609060101010101" pitchFamily="49" charset="-122"/>
              </a:rPr>
              <a:t>新</a:t>
            </a:r>
            <a:r>
              <a:rPr lang="zh-CN" altLang="en-US" sz="2000" i="0" dirty="0">
                <a:latin typeface="+mn-lt"/>
                <a:ea typeface="仿宋" panose="02010609060101010101" pitchFamily="49" charset="-122"/>
                <a:cs typeface="楷体" panose="02010609060101010101" pitchFamily="49" charset="-122"/>
              </a:rPr>
              <a:t>专业不考虑专业目录调整</a:t>
            </a:r>
            <a:r>
              <a:rPr lang="zh-CN" altLang="en-US" sz="2000" i="0" dirty="0" smtClean="0">
                <a:latin typeface="+mn-lt"/>
                <a:ea typeface="仿宋" panose="02010609060101010101" pitchFamily="49" charset="-122"/>
                <a:cs typeface="楷体" panose="02010609060101010101" pitchFamily="49" charset="-122"/>
              </a:rPr>
              <a:t>。</a:t>
            </a:r>
            <a:endParaRPr lang="en-US" altLang="zh-CN" sz="2000" i="0" dirty="0" smtClean="0">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r>
              <a:rPr lang="zh-CN" altLang="en-US" sz="2000" i="0" dirty="0" smtClean="0">
                <a:ea typeface="仿宋" panose="02010609060101010101" pitchFamily="49" charset="-122"/>
              </a:rPr>
              <a:t>“是否师范类专业”下拉选择已做修订，为专业认证做好准备。</a:t>
            </a:r>
            <a:endParaRPr lang="en-US" altLang="zh-CN" sz="2000" i="0" dirty="0">
              <a:latin typeface="+mn-lt"/>
              <a:ea typeface="仿宋" panose="02010609060101010101" pitchFamily="49" charset="-122"/>
              <a:cs typeface="楷体" panose="02010609060101010101" pitchFamily="49" charset="-122"/>
            </a:endParaRPr>
          </a:p>
        </p:txBody>
      </p:sp>
      <p:pic>
        <p:nvPicPr>
          <p:cNvPr id="1026" name="Picture 2"/>
          <p:cNvPicPr>
            <a:picLocks noChangeAspect="1" noChangeArrowheads="1"/>
          </p:cNvPicPr>
          <p:nvPr/>
        </p:nvPicPr>
        <p:blipFill>
          <a:blip r:embed="rId3"/>
          <a:srcRect/>
          <a:stretch>
            <a:fillRect/>
          </a:stretch>
        </p:blipFill>
        <p:spPr bwMode="auto">
          <a:xfrm>
            <a:off x="214282" y="1714488"/>
            <a:ext cx="8583613" cy="1214446"/>
          </a:xfrm>
          <a:prstGeom prst="rect">
            <a:avLst/>
          </a:prstGeom>
          <a:noFill/>
          <a:ln w="9525">
            <a:noFill/>
            <a:miter lim="800000"/>
            <a:headEnd/>
            <a:tailEnd/>
          </a:ln>
          <a:effectLst/>
        </p:spPr>
      </p:pic>
    </p:spTree>
    <p:extLst>
      <p:ext uri="{BB962C8B-B14F-4D97-AF65-F5344CB8AC3E}">
        <p14:creationId xmlns:p14="http://schemas.microsoft.com/office/powerpoint/2010/main" xmlns="" val="11228977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（一）学校基本信息</a:t>
            </a:r>
          </a:p>
        </p:txBody>
      </p:sp>
      <p:sp>
        <p:nvSpPr>
          <p:cNvPr id="95235"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5. </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1-5-2  </a:t>
            </a:r>
            <a:r>
              <a:rPr lang="zh-CN" altLang="en-US" i="0" dirty="0">
                <a:latin typeface="+mn-lt"/>
                <a:ea typeface="宋体" panose="02010600030101010101" pitchFamily="2" charset="-122"/>
              </a:rPr>
              <a:t>专业大类情况  </a:t>
            </a:r>
            <a:r>
              <a:rPr lang="en-US" altLang="zh-CN" i="0" dirty="0">
                <a:latin typeface="+mn-lt"/>
                <a:ea typeface="宋体" panose="02010600030101010101" pitchFamily="2" charset="-122"/>
              </a:rPr>
              <a:t>(</a:t>
            </a:r>
            <a:r>
              <a:rPr lang="zh-CN" altLang="en-US" i="0" dirty="0">
                <a:latin typeface="+mn-lt"/>
                <a:ea typeface="宋体" panose="02010600030101010101" pitchFamily="2" charset="-122"/>
              </a:rPr>
              <a:t>时点</a:t>
            </a:r>
            <a:r>
              <a:rPr lang="en-US" altLang="zh-CN" i="0" dirty="0">
                <a:latin typeface="+mn-lt"/>
                <a:ea typeface="宋体" panose="02010600030101010101" pitchFamily="2" charset="-122"/>
              </a:rPr>
              <a:t>) </a:t>
            </a:r>
            <a:endParaRPr lang="zh-CN" altLang="en-US" i="0" dirty="0">
              <a:latin typeface="+mn-lt"/>
              <a:ea typeface="宋体" panose="02010600030101010101" pitchFamily="2" charset="-122"/>
            </a:endParaRPr>
          </a:p>
        </p:txBody>
      </p:sp>
      <p:sp>
        <p:nvSpPr>
          <p:cNvPr id="8" name="Rectangle 1"/>
          <p:cNvSpPr>
            <a:spLocks noChangeArrowheads="1"/>
          </p:cNvSpPr>
          <p:nvPr/>
        </p:nvSpPr>
        <p:spPr bwMode="auto">
          <a:xfrm>
            <a:off x="500034" y="3714752"/>
            <a:ext cx="8353425" cy="3749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indent="17463" eaLnBrk="0" hangingPunct="0">
              <a:tabLst>
                <a:tab pos="5946775" algn="l"/>
              </a:tabLst>
              <a:defRPr>
                <a:solidFill>
                  <a:schemeClr val="tx1"/>
                </a:solidFill>
                <a:latin typeface="Arial" panose="020B0604020202020204" pitchFamily="34" charset="0"/>
              </a:defRPr>
            </a:lvl1pPr>
            <a:lvl2pPr eaLnBrk="0" hangingPunct="0">
              <a:tabLst>
                <a:tab pos="5946775" algn="l"/>
              </a:tabLst>
              <a:defRPr>
                <a:solidFill>
                  <a:schemeClr val="tx1"/>
                </a:solidFill>
                <a:latin typeface="Arial" panose="020B0604020202020204" pitchFamily="34" charset="0"/>
              </a:defRPr>
            </a:lvl2pPr>
            <a:lvl3pPr eaLnBrk="0" hangingPunct="0">
              <a:tabLst>
                <a:tab pos="5946775" algn="l"/>
              </a:tabLst>
              <a:defRPr>
                <a:solidFill>
                  <a:schemeClr val="tx1"/>
                </a:solidFill>
                <a:latin typeface="Arial" panose="020B0604020202020204" pitchFamily="34" charset="0"/>
              </a:defRPr>
            </a:lvl3pPr>
            <a:lvl4pPr eaLnBrk="0" hangingPunct="0">
              <a:tabLst>
                <a:tab pos="5946775" algn="l"/>
              </a:tabLst>
              <a:defRPr>
                <a:solidFill>
                  <a:schemeClr val="tx1"/>
                </a:solidFill>
                <a:latin typeface="Arial" panose="020B0604020202020204" pitchFamily="34" charset="0"/>
              </a:defRPr>
            </a:lvl4pPr>
            <a:lvl5pPr eaLnBrk="0" hangingPunct="0">
              <a:tabLst>
                <a:tab pos="5946775" algn="l"/>
              </a:tabLst>
              <a:defRPr>
                <a:solidFill>
                  <a:schemeClr val="tx1"/>
                </a:solidFill>
                <a:latin typeface="Arial" panose="020B0604020202020204" pitchFamily="34" charset="0"/>
              </a:defRPr>
            </a:lvl5pPr>
            <a:lvl6pPr eaLnBrk="0" fontAlgn="base" hangingPunct="0">
              <a:spcBef>
                <a:spcPct val="0"/>
              </a:spcBef>
              <a:spcAft>
                <a:spcPct val="0"/>
              </a:spcAft>
              <a:tabLst>
                <a:tab pos="5946775" algn="l"/>
              </a:tabLst>
              <a:defRPr>
                <a:solidFill>
                  <a:schemeClr val="tx1"/>
                </a:solidFill>
                <a:latin typeface="Arial" panose="020B0604020202020204" pitchFamily="34" charset="0"/>
              </a:defRPr>
            </a:lvl6pPr>
            <a:lvl7pPr eaLnBrk="0" fontAlgn="base" hangingPunct="0">
              <a:spcBef>
                <a:spcPct val="0"/>
              </a:spcBef>
              <a:spcAft>
                <a:spcPct val="0"/>
              </a:spcAft>
              <a:tabLst>
                <a:tab pos="5946775" algn="l"/>
              </a:tabLst>
              <a:defRPr>
                <a:solidFill>
                  <a:schemeClr val="tx1"/>
                </a:solidFill>
                <a:latin typeface="Arial" panose="020B0604020202020204" pitchFamily="34" charset="0"/>
              </a:defRPr>
            </a:lvl7pPr>
            <a:lvl8pPr eaLnBrk="0" fontAlgn="base" hangingPunct="0">
              <a:spcBef>
                <a:spcPct val="0"/>
              </a:spcBef>
              <a:spcAft>
                <a:spcPct val="0"/>
              </a:spcAft>
              <a:tabLst>
                <a:tab pos="5946775" algn="l"/>
              </a:tabLst>
              <a:defRPr>
                <a:solidFill>
                  <a:schemeClr val="tx1"/>
                </a:solidFill>
                <a:latin typeface="Arial" panose="020B0604020202020204" pitchFamily="34" charset="0"/>
              </a:defRPr>
            </a:lvl8pPr>
            <a:lvl9pPr eaLnBrk="0" fontAlgn="base" hangingPunct="0">
              <a:spcBef>
                <a:spcPct val="0"/>
              </a:spcBef>
              <a:spcAft>
                <a:spcPct val="0"/>
              </a:spcAft>
              <a:tabLst>
                <a:tab pos="5946775" algn="l"/>
              </a:tabLst>
              <a:defRPr>
                <a:solidFill>
                  <a:schemeClr val="tx1"/>
                </a:solidFill>
                <a:latin typeface="Arial" panose="020B0604020202020204" pitchFamily="34" charset="0"/>
              </a:defRPr>
            </a:lvl9pPr>
          </a:lstStyle>
          <a:p>
            <a:pPr marL="457200" indent="-457200">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lgn="just">
              <a:buFont typeface="Wingdings" panose="05000000000000000000" pitchFamily="2" charset="2"/>
              <a:buChar char="n"/>
              <a:defRPr/>
            </a:pPr>
            <a:r>
              <a:rPr lang="zh-CN" altLang="en-US" sz="2200" i="0" dirty="0">
                <a:latin typeface="+mn-lt"/>
                <a:ea typeface="仿宋" panose="02010609060101010101" pitchFamily="49" charset="-122"/>
              </a:rPr>
              <a:t>如大类分流不限定单位，则单位</a:t>
            </a:r>
            <a:r>
              <a:rPr lang="zh-CN" altLang="en-US" sz="2200" i="0" dirty="0" smtClean="0">
                <a:latin typeface="+mn-lt"/>
                <a:ea typeface="仿宋" panose="02010609060101010101" pitchFamily="49" charset="-122"/>
              </a:rPr>
              <a:t>号填“</a:t>
            </a:r>
            <a:r>
              <a:rPr lang="en-US" sz="2200" i="0" dirty="0">
                <a:latin typeface="+mn-lt"/>
                <a:ea typeface="仿宋" panose="02010609060101010101" pitchFamily="49" charset="-122"/>
              </a:rPr>
              <a:t>000</a:t>
            </a:r>
            <a:r>
              <a:rPr lang="zh-CN" altLang="en-US" sz="2200" i="0" dirty="0">
                <a:latin typeface="+mn-lt"/>
                <a:ea typeface="仿宋" panose="02010609060101010101" pitchFamily="49" charset="-122"/>
              </a:rPr>
              <a:t>”</a:t>
            </a:r>
            <a:endParaRPr lang="en-US" altLang="zh-CN" sz="2200" i="0" dirty="0" bmk="_Toc392188109">
              <a:latin typeface="+mn-lt"/>
              <a:ea typeface="仿宋" panose="02010609060101010101" pitchFamily="49" charset="-122"/>
              <a:cs typeface="楷体" panose="02010609060101010101" pitchFamily="49" charset="-122"/>
            </a:endParaRPr>
          </a:p>
          <a:p>
            <a:pPr marL="457200" indent="-457200">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lgn="just">
              <a:buFont typeface="Wingdings" panose="05000000000000000000" pitchFamily="2" charset="2"/>
              <a:buChar char="n"/>
              <a:defRPr/>
            </a:pPr>
            <a:r>
              <a:rPr lang="zh-CN" altLang="en-US" sz="2200" i="0" dirty="0">
                <a:latin typeface="+mn-lt"/>
                <a:ea typeface="仿宋" panose="02010609060101010101" pitchFamily="49" charset="-122"/>
              </a:rPr>
              <a:t>如大类分流不限定专业，</a:t>
            </a:r>
            <a:r>
              <a:rPr lang="zh-CN" altLang="en-US" sz="2200" i="0" dirty="0" smtClean="0">
                <a:latin typeface="+mn-lt"/>
                <a:ea typeface="仿宋" panose="02010609060101010101" pitchFamily="49" charset="-122"/>
              </a:rPr>
              <a:t>则专业名称</a:t>
            </a:r>
            <a:r>
              <a:rPr lang="zh-CN" altLang="en-US" sz="2200" i="0" dirty="0">
                <a:latin typeface="+mn-lt"/>
                <a:ea typeface="仿宋" panose="02010609060101010101" pitchFamily="49" charset="-122"/>
              </a:rPr>
              <a:t>填</a:t>
            </a:r>
            <a:r>
              <a:rPr lang="zh-CN" altLang="en-US" sz="2200" i="0" dirty="0" smtClean="0">
                <a:latin typeface="+mn-lt"/>
                <a:ea typeface="仿宋" panose="02010609060101010101" pitchFamily="49" charset="-122"/>
              </a:rPr>
              <a:t>“不限定专业”，专业代码</a:t>
            </a:r>
            <a:r>
              <a:rPr lang="zh-CN" altLang="en-US" sz="2200" i="0" dirty="0">
                <a:latin typeface="+mn-lt"/>
                <a:ea typeface="仿宋" panose="02010609060101010101" pitchFamily="49" charset="-122"/>
              </a:rPr>
              <a:t>填</a:t>
            </a:r>
            <a:r>
              <a:rPr lang="zh-CN" altLang="en-US" sz="2200" i="0" dirty="0" smtClean="0">
                <a:latin typeface="+mn-lt"/>
                <a:ea typeface="仿宋" panose="02010609060101010101" pitchFamily="49" charset="-122"/>
              </a:rPr>
              <a:t>“</a:t>
            </a:r>
            <a:r>
              <a:rPr lang="en-US" sz="2200" i="0" dirty="0">
                <a:latin typeface="+mn-lt"/>
                <a:ea typeface="仿宋" panose="02010609060101010101" pitchFamily="49" charset="-122"/>
              </a:rPr>
              <a:t>000000</a:t>
            </a:r>
            <a:r>
              <a:rPr lang="zh-CN" altLang="en-US" sz="2200" i="0" dirty="0">
                <a:latin typeface="+mn-lt"/>
                <a:ea typeface="仿宋" panose="02010609060101010101" pitchFamily="49" charset="-122"/>
              </a:rPr>
              <a:t>” </a:t>
            </a:r>
            <a:r>
              <a:rPr lang="zh-CN" altLang="en-US" sz="2200" i="0" dirty="0" smtClean="0" bmk="_Toc392188109">
                <a:latin typeface="+mn-lt"/>
                <a:ea typeface="仿宋" panose="02010609060101010101" pitchFamily="49" charset="-122"/>
                <a:cs typeface="楷体" panose="02010609060101010101" pitchFamily="49" charset="-122"/>
              </a:rPr>
              <a:t>。</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buFont typeface="Wingdings" panose="05000000000000000000" pitchFamily="2" charset="2"/>
              <a:buChar char="n"/>
              <a:defRPr/>
            </a:pP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buFont typeface="Wingdings" panose="05000000000000000000" pitchFamily="2" charset="2"/>
              <a:buChar char="n"/>
              <a:defRPr/>
            </a:pPr>
            <a:r>
              <a:rPr lang="zh-CN" altLang="en-US" sz="2200" i="0" dirty="0" smtClean="0">
                <a:ea typeface="仿宋" panose="02010609060101010101" pitchFamily="49" charset="-122"/>
              </a:rPr>
              <a:t>“所属单位号”可来自于</a:t>
            </a:r>
            <a:r>
              <a:rPr lang="en-US" altLang="zh-CN" sz="2200" i="0" dirty="0" smtClean="0">
                <a:ea typeface="仿宋" panose="02010609060101010101" pitchFamily="49" charset="-122"/>
              </a:rPr>
              <a:t>1-3</a:t>
            </a:r>
            <a:r>
              <a:rPr lang="zh-CN" altLang="en-US" sz="2200" i="0" dirty="0" smtClean="0">
                <a:ea typeface="仿宋" panose="02010609060101010101" pitchFamily="49" charset="-122"/>
              </a:rPr>
              <a:t>或</a:t>
            </a:r>
            <a:r>
              <a:rPr lang="en-US" altLang="zh-CN" sz="2200" i="0" dirty="0" smtClean="0">
                <a:ea typeface="仿宋" panose="02010609060101010101" pitchFamily="49" charset="-122"/>
              </a:rPr>
              <a:t>1-4</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buFont typeface="Wingdings" panose="05000000000000000000" pitchFamily="2" charset="2"/>
              <a:buChar char="n"/>
              <a:defRPr/>
            </a:pP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defRPr/>
            </a:pPr>
            <a:endParaRPr lang="zh-CN" altLang="en-US" sz="2200" i="0" dirty="0" bmk="_Toc392188109">
              <a:latin typeface="+mn-lt"/>
              <a:ea typeface="仿宋" panose="02010609060101010101" pitchFamily="49" charset="-122"/>
              <a:cs typeface="楷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xmlns="" val="3944178866"/>
              </p:ext>
            </p:extLst>
          </p:nvPr>
        </p:nvGraphicFramePr>
        <p:xfrm>
          <a:off x="500034" y="1643050"/>
          <a:ext cx="7848872" cy="1986819"/>
        </p:xfrm>
        <a:graphic>
          <a:graphicData uri="http://schemas.openxmlformats.org/drawingml/2006/table">
            <a:tbl>
              <a:tblPr>
                <a:tableStyleId>{5C22544A-7EE6-4342-B048-85BDC9FD1C3A}</a:tableStyleId>
              </a:tblPr>
              <a:tblGrid>
                <a:gridCol w="1187439"/>
                <a:gridCol w="1060122"/>
                <a:gridCol w="1402407"/>
                <a:gridCol w="1358262"/>
                <a:gridCol w="1358262"/>
                <a:gridCol w="1482380"/>
              </a:tblGrid>
              <a:tr h="944023">
                <a:tc>
                  <a:txBody>
                    <a:bodyPr/>
                    <a:lstStyle/>
                    <a:p>
                      <a:pPr algn="ctr">
                        <a:spcAft>
                          <a:spcPts val="0"/>
                        </a:spcAft>
                      </a:pPr>
                      <a:r>
                        <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rPr>
                        <a:t>大类名称</a:t>
                      </a: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rPr>
                        <a:t>大类代码</a:t>
                      </a: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rPr>
                        <a:t>分流时间</a:t>
                      </a: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zh-CN" sz="2000" b="1" i="0" u="none" strike="noStrike" kern="1200" cap="none" normalizeH="0" baseline="0" dirty="0" smtClean="0">
                          <a:ln>
                            <a:noFill/>
                          </a:ln>
                          <a:solidFill>
                            <a:srgbClr val="000000"/>
                          </a:solidFill>
                          <a:effectLst/>
                          <a:latin typeface="Calibri" pitchFamily="34" charset="0"/>
                          <a:ea typeface="华文楷体" pitchFamily="2" charset="-122"/>
                          <a:cs typeface="+mn-cs"/>
                        </a:rPr>
                        <a:t>所属</a:t>
                      </a:r>
                      <a:endParaRPr kumimoji="0" lang="en-US" altLang="zh-CN" sz="2000" b="1" i="0" u="none" strike="noStrike" kern="1200" cap="none" normalizeH="0" baseline="0" dirty="0" smtClean="0">
                        <a:ln>
                          <a:noFill/>
                        </a:ln>
                        <a:solidFill>
                          <a:srgbClr val="000000"/>
                        </a:solidFill>
                        <a:effectLst/>
                        <a:latin typeface="Calibri" pitchFamily="34" charset="0"/>
                        <a:ea typeface="华文楷体" pitchFamily="2" charset="-122"/>
                        <a:cs typeface="+mn-cs"/>
                      </a:endParaRPr>
                    </a:p>
                    <a:p>
                      <a:pPr algn="ctr">
                        <a:spcAft>
                          <a:spcPts val="0"/>
                        </a:spcAft>
                      </a:pPr>
                      <a:r>
                        <a:rPr kumimoji="0" lang="zh-CN" sz="2000" b="1" i="0" u="none" strike="noStrike" kern="1200" cap="none" normalizeH="0" baseline="0" dirty="0" smtClean="0">
                          <a:ln>
                            <a:noFill/>
                          </a:ln>
                          <a:solidFill>
                            <a:srgbClr val="000000"/>
                          </a:solidFill>
                          <a:effectLst/>
                          <a:latin typeface="Calibri" pitchFamily="34" charset="0"/>
                          <a:ea typeface="华文楷体" pitchFamily="2" charset="-122"/>
                          <a:cs typeface="+mn-cs"/>
                        </a:rPr>
                        <a:t>单位</a:t>
                      </a:r>
                      <a:r>
                        <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rPr>
                        <a:t>号</a:t>
                      </a: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rPr>
                        <a:t>包含校内专业代码</a:t>
                      </a: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rPr>
                        <a:t>包含校内专业名称</a:t>
                      </a: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1398">
                <a:tc>
                  <a:txBody>
                    <a:bodyPr/>
                    <a:lstStyle/>
                    <a:p>
                      <a:pPr algn="ctr">
                        <a:spcAft>
                          <a:spcPts val="0"/>
                        </a:spcAft>
                      </a:pPr>
                      <a:r>
                        <a:rPr kumimoji="0" lang="en-US" sz="2000" b="1" i="0" u="none" strike="noStrike" kern="1200" cap="none" normalizeH="0" baseline="0" dirty="0">
                          <a:ln>
                            <a:noFill/>
                          </a:ln>
                          <a:solidFill>
                            <a:srgbClr val="000000"/>
                          </a:solidFill>
                          <a:effectLst/>
                          <a:latin typeface="Calibri" pitchFamily="34" charset="0"/>
                          <a:ea typeface="华文楷体" pitchFamily="2" charset="-122"/>
                          <a:cs typeface="+mn-cs"/>
                        </a:rPr>
                        <a:t> </a:t>
                      </a:r>
                      <a:r>
                        <a:rPr kumimoji="0" lang="zh-CN" altLang="en-US" sz="2000" b="1" i="0" u="none" strike="noStrike" kern="1200" cap="none" normalizeH="0" baseline="0" dirty="0" smtClean="0">
                          <a:ln>
                            <a:noFill/>
                          </a:ln>
                          <a:solidFill>
                            <a:srgbClr val="000000"/>
                          </a:solidFill>
                          <a:effectLst/>
                          <a:latin typeface="Calibri" pitchFamily="34" charset="0"/>
                          <a:ea typeface="华文楷体" pitchFamily="2" charset="-122"/>
                          <a:cs typeface="+mn-cs"/>
                        </a:rPr>
                        <a:t>机械类</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en-US" sz="2000" b="1" i="0" u="none" strike="noStrike" kern="1200" cap="none" normalizeH="0" baseline="0" dirty="0" smtClean="0">
                          <a:ln>
                            <a:noFill/>
                          </a:ln>
                          <a:solidFill>
                            <a:srgbClr val="000000"/>
                          </a:solidFill>
                          <a:effectLst/>
                          <a:latin typeface="Calibri" pitchFamily="34" charset="0"/>
                          <a:ea typeface="华文楷体" pitchFamily="2" charset="-122"/>
                          <a:cs typeface="+mn-cs"/>
                        </a:rPr>
                        <a:t>1201</a:t>
                      </a:r>
                      <a:r>
                        <a:rPr kumimoji="0" lang="en-US" sz="2000" b="1" i="0" u="none" strike="noStrike" kern="1200" cap="none" normalizeH="0" baseline="0" dirty="0">
                          <a:ln>
                            <a:noFill/>
                          </a:ln>
                          <a:solidFill>
                            <a:srgbClr val="000000"/>
                          </a:solidFill>
                          <a:effectLst/>
                          <a:latin typeface="Calibri" pitchFamily="34" charset="0"/>
                          <a:ea typeface="华文楷体" pitchFamily="2" charset="-122"/>
                          <a:cs typeface="+mn-cs"/>
                        </a:rPr>
                        <a:t> </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en-US" sz="2000" b="1" i="0" u="none" strike="noStrike" kern="1200" cap="none" normalizeH="0" baseline="0" dirty="0" smtClean="0">
                          <a:ln>
                            <a:noFill/>
                          </a:ln>
                          <a:solidFill>
                            <a:srgbClr val="000000"/>
                          </a:solidFill>
                          <a:effectLst/>
                          <a:latin typeface="Calibri" pitchFamily="34" charset="0"/>
                          <a:ea typeface="华文楷体" pitchFamily="2" charset="-122"/>
                          <a:cs typeface="+mn-cs"/>
                        </a:rPr>
                        <a:t>4</a:t>
                      </a:r>
                      <a:r>
                        <a:rPr kumimoji="0" lang="en-US" sz="2000" b="1" i="0" u="none" strike="noStrike" kern="1200" cap="none" normalizeH="0" baseline="0" dirty="0">
                          <a:ln>
                            <a:noFill/>
                          </a:ln>
                          <a:solidFill>
                            <a:srgbClr val="000000"/>
                          </a:solidFill>
                          <a:effectLst/>
                          <a:latin typeface="Calibri" pitchFamily="34" charset="0"/>
                          <a:ea typeface="华文楷体" pitchFamily="2" charset="-122"/>
                          <a:cs typeface="+mn-cs"/>
                        </a:rPr>
                        <a:t> </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en-US" sz="2000" b="1" i="0" u="none" strike="noStrike" kern="1200" cap="none" normalizeH="0" baseline="0" dirty="0" smtClean="0">
                          <a:ln>
                            <a:noFill/>
                          </a:ln>
                          <a:solidFill>
                            <a:srgbClr val="000000"/>
                          </a:solidFill>
                          <a:effectLst/>
                          <a:latin typeface="Calibri" pitchFamily="34" charset="0"/>
                          <a:ea typeface="华文楷体" pitchFamily="2" charset="-122"/>
                          <a:cs typeface="+mn-cs"/>
                        </a:rPr>
                        <a:t>101</a:t>
                      </a:r>
                      <a:r>
                        <a:rPr kumimoji="0" lang="en-US" sz="2000" b="1" i="0" u="none" strike="noStrike" kern="1200" cap="none" normalizeH="0" baseline="0" dirty="0">
                          <a:ln>
                            <a:noFill/>
                          </a:ln>
                          <a:solidFill>
                            <a:srgbClr val="000000"/>
                          </a:solidFill>
                          <a:effectLst/>
                          <a:latin typeface="Calibri" pitchFamily="34" charset="0"/>
                          <a:ea typeface="华文楷体" pitchFamily="2" charset="-122"/>
                          <a:cs typeface="+mn-cs"/>
                        </a:rPr>
                        <a:t> </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en-US" sz="2000" b="1" i="0" u="none" strike="noStrike" kern="1200" cap="none" normalizeH="0" baseline="0" dirty="0">
                          <a:ln>
                            <a:noFill/>
                          </a:ln>
                          <a:solidFill>
                            <a:srgbClr val="000000"/>
                          </a:solidFill>
                          <a:effectLst/>
                          <a:latin typeface="Calibri" pitchFamily="34" charset="0"/>
                          <a:ea typeface="华文楷体" pitchFamily="2" charset="-122"/>
                          <a:cs typeface="+mn-cs"/>
                        </a:rPr>
                        <a:t> </a:t>
                      </a:r>
                      <a:r>
                        <a:rPr kumimoji="0" lang="en-US" sz="2000" b="1" i="0" u="none" strike="noStrike" kern="1200" cap="none" normalizeH="0" baseline="0" dirty="0" smtClean="0">
                          <a:ln>
                            <a:noFill/>
                          </a:ln>
                          <a:solidFill>
                            <a:srgbClr val="000000"/>
                          </a:solidFill>
                          <a:effectLst/>
                          <a:latin typeface="Calibri" pitchFamily="34" charset="0"/>
                          <a:ea typeface="华文楷体" pitchFamily="2" charset="-122"/>
                          <a:cs typeface="+mn-cs"/>
                        </a:rPr>
                        <a:t>102020</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zh-CN" altLang="en-US" sz="2000" b="1" i="0" u="none" strike="noStrike" kern="1200" cap="none" normalizeH="0" baseline="0" dirty="0" smtClean="0">
                          <a:ln>
                            <a:noFill/>
                          </a:ln>
                          <a:solidFill>
                            <a:srgbClr val="000000"/>
                          </a:solidFill>
                          <a:effectLst/>
                          <a:latin typeface="Calibri" pitchFamily="34" charset="0"/>
                          <a:ea typeface="华文楷体" pitchFamily="2" charset="-122"/>
                          <a:cs typeface="+mn-cs"/>
                        </a:rPr>
                        <a:t>机械工程</a:t>
                      </a:r>
                      <a:r>
                        <a:rPr kumimoji="0" lang="en-US" sz="2000" b="1" i="0" u="none" strike="noStrike" kern="1200" cap="none" normalizeH="0" baseline="0" dirty="0">
                          <a:ln>
                            <a:noFill/>
                          </a:ln>
                          <a:solidFill>
                            <a:srgbClr val="000000"/>
                          </a:solidFill>
                          <a:effectLst/>
                          <a:latin typeface="Calibri" pitchFamily="34" charset="0"/>
                          <a:ea typeface="华文楷体" pitchFamily="2" charset="-122"/>
                          <a:cs typeface="+mn-cs"/>
                        </a:rPr>
                        <a:t> </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1398">
                <a:tc>
                  <a:txBody>
                    <a:bodyPr/>
                    <a:lstStyle/>
                    <a:p>
                      <a:pPr algn="ctr">
                        <a:spcAft>
                          <a:spcPts val="0"/>
                        </a:spcAft>
                      </a:pPr>
                      <a:r>
                        <a:rPr kumimoji="0" lang="zh-CN" altLang="en-US" sz="2000" b="1" i="0" u="none" strike="noStrike" kern="1200" cap="none" normalizeH="0" baseline="0" dirty="0" smtClean="0">
                          <a:ln>
                            <a:noFill/>
                          </a:ln>
                          <a:solidFill>
                            <a:srgbClr val="000000"/>
                          </a:solidFill>
                          <a:effectLst/>
                          <a:latin typeface="Calibri" pitchFamily="34" charset="0"/>
                          <a:ea typeface="华文楷体" pitchFamily="2" charset="-122"/>
                          <a:cs typeface="+mn-cs"/>
                        </a:rPr>
                        <a:t>机械类</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en-US" altLang="zh-CN" sz="2000" b="1" i="0" u="none" strike="noStrike" kern="1200" cap="none" normalizeH="0" baseline="0" dirty="0" smtClean="0">
                          <a:ln>
                            <a:noFill/>
                          </a:ln>
                          <a:solidFill>
                            <a:srgbClr val="000000"/>
                          </a:solidFill>
                          <a:effectLst/>
                          <a:latin typeface="Calibri" pitchFamily="34" charset="0"/>
                          <a:ea typeface="华文楷体" pitchFamily="2" charset="-122"/>
                          <a:cs typeface="+mn-cs"/>
                        </a:rPr>
                        <a:t>1201</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en-US" altLang="zh-CN" sz="2000" b="1" i="0" u="none" strike="noStrike" kern="1200" cap="none" normalizeH="0" baseline="0" dirty="0" smtClean="0">
                          <a:ln>
                            <a:noFill/>
                          </a:ln>
                          <a:solidFill>
                            <a:srgbClr val="000000"/>
                          </a:solidFill>
                          <a:effectLst/>
                          <a:latin typeface="Calibri" pitchFamily="34" charset="0"/>
                          <a:ea typeface="华文楷体" pitchFamily="2" charset="-122"/>
                          <a:cs typeface="+mn-cs"/>
                        </a:rPr>
                        <a:t>4</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en-US" altLang="zh-CN" sz="2000" b="1" i="0" u="none" strike="noStrike" kern="1200" cap="none" normalizeH="0" baseline="0" dirty="0" smtClean="0">
                          <a:ln>
                            <a:noFill/>
                          </a:ln>
                          <a:solidFill>
                            <a:srgbClr val="000000"/>
                          </a:solidFill>
                          <a:effectLst/>
                          <a:latin typeface="Calibri" pitchFamily="34" charset="0"/>
                          <a:ea typeface="华文楷体" pitchFamily="2" charset="-122"/>
                          <a:cs typeface="+mn-cs"/>
                        </a:rPr>
                        <a:t>102</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en-US" altLang="zh-CN" sz="2000" b="1" i="0" u="none" strike="noStrike" kern="1200" cap="none" normalizeH="0" baseline="0" dirty="0" smtClean="0">
                          <a:ln>
                            <a:noFill/>
                          </a:ln>
                          <a:solidFill>
                            <a:srgbClr val="000000"/>
                          </a:solidFill>
                          <a:effectLst/>
                          <a:latin typeface="Calibri" pitchFamily="34" charset="0"/>
                          <a:ea typeface="华文楷体" pitchFamily="2" charset="-122"/>
                          <a:cs typeface="+mn-cs"/>
                        </a:rPr>
                        <a:t>123323</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kumimoji="0" lang="zh-CN" altLang="en-US" sz="2000" b="1" i="0" u="none" strike="noStrike" kern="1200" cap="none" normalizeH="0" baseline="0" dirty="0" smtClean="0">
                          <a:ln>
                            <a:noFill/>
                          </a:ln>
                          <a:solidFill>
                            <a:srgbClr val="000000"/>
                          </a:solidFill>
                          <a:effectLst/>
                          <a:latin typeface="Calibri" pitchFamily="34" charset="0"/>
                          <a:ea typeface="华文楷体" pitchFamily="2" charset="-122"/>
                          <a:cs typeface="+mn-cs"/>
                        </a:rPr>
                        <a:t>机械自动化</a:t>
                      </a:r>
                      <a:endParaRPr kumimoji="0" lang="zh-CN" sz="2000" b="1" i="0" u="none" strike="noStrike" kern="1200" cap="none" normalizeH="0" baseline="0" dirty="0">
                        <a:ln>
                          <a:noFill/>
                        </a:ln>
                        <a:solidFill>
                          <a:srgbClr val="000000"/>
                        </a:solidFill>
                        <a:effectLst/>
                        <a:latin typeface="Calibri" pitchFamily="34" charset="0"/>
                        <a:ea typeface="华文楷体" pitchFamily="2" charset="-122"/>
                        <a:cs typeface="+mn-cs"/>
                      </a:endParaRPr>
                    </a:p>
                  </a:txBody>
                  <a:tcPr marL="18746" marR="18746" marT="35618" marB="35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74240247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（一）学校基本信息</a:t>
            </a:r>
          </a:p>
        </p:txBody>
      </p:sp>
      <p:sp>
        <p:nvSpPr>
          <p:cNvPr id="72707"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6.</a:t>
            </a:r>
            <a:r>
              <a:rPr lang="zh-CN" altLang="zh-CN" dirty="0">
                <a:solidFill>
                  <a:schemeClr val="tx2"/>
                </a:solidFill>
                <a:latin typeface="+mn-lt"/>
                <a:ea typeface="宋体" panose="02010600030101010101" pitchFamily="2" charset="-122"/>
              </a:rPr>
              <a:t> </a:t>
            </a:r>
            <a:r>
              <a:rPr lang="zh-CN" altLang="zh-CN" i="0" dirty="0">
                <a:latin typeface="+mn-lt"/>
                <a:ea typeface="宋体" panose="02010600030101010101" pitchFamily="2" charset="-122"/>
              </a:rPr>
              <a:t>表</a:t>
            </a:r>
            <a:r>
              <a:rPr lang="en-US" altLang="zh-CN" i="0" dirty="0">
                <a:latin typeface="+mn-lt"/>
                <a:ea typeface="宋体" panose="02010600030101010101" pitchFamily="2" charset="-122"/>
              </a:rPr>
              <a:t>1</a:t>
            </a:r>
            <a:r>
              <a:rPr lang="zh-CN" altLang="zh-CN" i="0" dirty="0">
                <a:latin typeface="+mn-lt"/>
                <a:ea typeface="宋体" panose="02010600030101010101" pitchFamily="2" charset="-122"/>
              </a:rPr>
              <a:t>-</a:t>
            </a:r>
            <a:r>
              <a:rPr lang="en-US" altLang="zh-CN" i="0" dirty="0">
                <a:latin typeface="+mn-lt"/>
                <a:ea typeface="宋体" panose="02010600030101010101" pitchFamily="2" charset="-122"/>
              </a:rPr>
              <a:t>6</a:t>
            </a:r>
            <a:r>
              <a:rPr lang="zh-CN" altLang="zh-CN" i="0" dirty="0">
                <a:latin typeface="+mn-lt"/>
                <a:ea typeface="宋体" panose="02010600030101010101" pitchFamily="2" charset="-122"/>
              </a:rPr>
              <a:t>-1  </a:t>
            </a:r>
            <a:r>
              <a:rPr lang="zh-CN" altLang="en-US" i="0" dirty="0">
                <a:latin typeface="+mn-lt"/>
                <a:ea typeface="宋体" panose="02010600030101010101" pitchFamily="2" charset="-122"/>
              </a:rPr>
              <a:t>教职工</a:t>
            </a:r>
            <a:r>
              <a:rPr lang="zh-CN" altLang="zh-CN" i="0" dirty="0">
                <a:latin typeface="+mn-lt"/>
                <a:ea typeface="宋体" panose="02010600030101010101" pitchFamily="2" charset="-122"/>
              </a:rPr>
              <a:t>基本信息</a:t>
            </a:r>
            <a:r>
              <a:rPr lang="zh-CN" altLang="en-US" i="0" dirty="0">
                <a:latin typeface="+mn-lt"/>
                <a:ea typeface="宋体" panose="02010600030101010101" pitchFamily="2" charset="-122"/>
              </a:rPr>
              <a:t>（时点）</a:t>
            </a:r>
            <a:r>
              <a:rPr lang="zh-CN" altLang="zh-CN" i="0" dirty="0">
                <a:latin typeface="+mn-lt"/>
                <a:ea typeface="宋体" panose="02010600030101010101" pitchFamily="2" charset="-122"/>
              </a:rPr>
              <a:t> </a:t>
            </a:r>
          </a:p>
        </p:txBody>
      </p:sp>
      <p:sp>
        <p:nvSpPr>
          <p:cNvPr id="7" name="Rectangle 1"/>
          <p:cNvSpPr>
            <a:spLocks noChangeArrowheads="1"/>
          </p:cNvSpPr>
          <p:nvPr/>
        </p:nvSpPr>
        <p:spPr bwMode="auto">
          <a:xfrm>
            <a:off x="179388" y="2833861"/>
            <a:ext cx="8822214" cy="4129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indent="17463" eaLnBrk="0" hangingPunct="0">
              <a:tabLst>
                <a:tab pos="5946775" algn="l"/>
              </a:tabLst>
              <a:defRPr>
                <a:solidFill>
                  <a:schemeClr val="tx1"/>
                </a:solidFill>
                <a:latin typeface="Arial" panose="020B0604020202020204" pitchFamily="34" charset="0"/>
              </a:defRPr>
            </a:lvl1pPr>
            <a:lvl2pPr eaLnBrk="0" hangingPunct="0">
              <a:tabLst>
                <a:tab pos="5946775" algn="l"/>
              </a:tabLst>
              <a:defRPr>
                <a:solidFill>
                  <a:schemeClr val="tx1"/>
                </a:solidFill>
                <a:latin typeface="Arial" panose="020B0604020202020204" pitchFamily="34" charset="0"/>
              </a:defRPr>
            </a:lvl2pPr>
            <a:lvl3pPr eaLnBrk="0" hangingPunct="0">
              <a:tabLst>
                <a:tab pos="5946775" algn="l"/>
              </a:tabLst>
              <a:defRPr>
                <a:solidFill>
                  <a:schemeClr val="tx1"/>
                </a:solidFill>
                <a:latin typeface="Arial" panose="020B0604020202020204" pitchFamily="34" charset="0"/>
              </a:defRPr>
            </a:lvl3pPr>
            <a:lvl4pPr eaLnBrk="0" hangingPunct="0">
              <a:tabLst>
                <a:tab pos="5946775" algn="l"/>
              </a:tabLst>
              <a:defRPr>
                <a:solidFill>
                  <a:schemeClr val="tx1"/>
                </a:solidFill>
                <a:latin typeface="Arial" panose="020B0604020202020204" pitchFamily="34" charset="0"/>
              </a:defRPr>
            </a:lvl4pPr>
            <a:lvl5pPr eaLnBrk="0" hangingPunct="0">
              <a:tabLst>
                <a:tab pos="5946775" algn="l"/>
              </a:tabLst>
              <a:defRPr>
                <a:solidFill>
                  <a:schemeClr val="tx1"/>
                </a:solidFill>
                <a:latin typeface="Arial" panose="020B0604020202020204" pitchFamily="34" charset="0"/>
              </a:defRPr>
            </a:lvl5pPr>
            <a:lvl6pPr eaLnBrk="0" fontAlgn="base" hangingPunct="0">
              <a:spcBef>
                <a:spcPct val="0"/>
              </a:spcBef>
              <a:spcAft>
                <a:spcPct val="0"/>
              </a:spcAft>
              <a:tabLst>
                <a:tab pos="5946775" algn="l"/>
              </a:tabLst>
              <a:defRPr>
                <a:solidFill>
                  <a:schemeClr val="tx1"/>
                </a:solidFill>
                <a:latin typeface="Arial" panose="020B0604020202020204" pitchFamily="34" charset="0"/>
              </a:defRPr>
            </a:lvl6pPr>
            <a:lvl7pPr eaLnBrk="0" fontAlgn="base" hangingPunct="0">
              <a:spcBef>
                <a:spcPct val="0"/>
              </a:spcBef>
              <a:spcAft>
                <a:spcPct val="0"/>
              </a:spcAft>
              <a:tabLst>
                <a:tab pos="5946775" algn="l"/>
              </a:tabLst>
              <a:defRPr>
                <a:solidFill>
                  <a:schemeClr val="tx1"/>
                </a:solidFill>
                <a:latin typeface="Arial" panose="020B0604020202020204" pitchFamily="34" charset="0"/>
              </a:defRPr>
            </a:lvl7pPr>
            <a:lvl8pPr eaLnBrk="0" fontAlgn="base" hangingPunct="0">
              <a:spcBef>
                <a:spcPct val="0"/>
              </a:spcBef>
              <a:spcAft>
                <a:spcPct val="0"/>
              </a:spcAft>
              <a:tabLst>
                <a:tab pos="5946775" algn="l"/>
              </a:tabLst>
              <a:defRPr>
                <a:solidFill>
                  <a:schemeClr val="tx1"/>
                </a:solidFill>
                <a:latin typeface="Arial" panose="020B0604020202020204" pitchFamily="34" charset="0"/>
              </a:defRPr>
            </a:lvl8pPr>
            <a:lvl9pPr eaLnBrk="0" fontAlgn="base" hangingPunct="0">
              <a:spcBef>
                <a:spcPct val="0"/>
              </a:spcBef>
              <a:spcAft>
                <a:spcPct val="0"/>
              </a:spcAft>
              <a:tabLst>
                <a:tab pos="5946775" algn="l"/>
              </a:tabLst>
              <a:defRPr>
                <a:solidFill>
                  <a:schemeClr val="tx1"/>
                </a:solidFill>
                <a:latin typeface="Arial" panose="020B0604020202020204" pitchFamily="34" charset="0"/>
              </a:defRPr>
            </a:lvl9pPr>
          </a:lstStyle>
          <a:p>
            <a:pPr marL="457200" indent="-457200" algn="just">
              <a:lnSpc>
                <a:spcPts val="32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“工号”：</a:t>
            </a:r>
            <a:r>
              <a:rPr lang="zh-CN" altLang="en-US" sz="2200" i="0" dirty="0" smtClean="0" bmk="_Toc392188109">
                <a:latin typeface="+mn-lt"/>
                <a:ea typeface="仿宋" panose="02010609060101010101" pitchFamily="49" charset="-122"/>
                <a:cs typeface="楷体" panose="02010609060101010101" pitchFamily="49" charset="-122"/>
              </a:rPr>
              <a:t>学校</a:t>
            </a:r>
            <a:r>
              <a:rPr lang="zh-CN" altLang="en-US" sz="2200" i="0" dirty="0" bmk="_Toc392188109">
                <a:latin typeface="+mn-lt"/>
                <a:ea typeface="仿宋" panose="02010609060101010101" pitchFamily="49" charset="-122"/>
                <a:cs typeface="楷体" panose="02010609060101010101" pitchFamily="49" charset="-122"/>
              </a:rPr>
              <a:t>对教职工的管理编号（不含工勤人员</a:t>
            </a:r>
            <a:r>
              <a:rPr lang="zh-CN" altLang="en-US" sz="2200" i="0" dirty="0" smtClean="0" bmk="_Toc392188109">
                <a:latin typeface="+mn-lt"/>
                <a:ea typeface="仿宋" panose="02010609060101010101" pitchFamily="49" charset="-122"/>
                <a:cs typeface="楷体" panose="02010609060101010101" pitchFamily="49" charset="-122"/>
              </a:rPr>
              <a:t>），</a:t>
            </a:r>
            <a:r>
              <a:rPr lang="zh-CN" altLang="en-US" sz="2200" i="0" dirty="0" bmk="_Toc392188109">
                <a:solidFill>
                  <a:srgbClr val="FF0000"/>
                </a:solidFill>
                <a:latin typeface="+mn-lt"/>
                <a:ea typeface="+mj-ea"/>
                <a:cs typeface="楷体" panose="02010609060101010101" pitchFamily="49" charset="-122"/>
              </a:rPr>
              <a:t>一人一</a:t>
            </a:r>
            <a:r>
              <a:rPr lang="zh-CN" altLang="en-US" sz="2200" i="0" dirty="0" smtClean="0" bmk="_Toc392188109">
                <a:solidFill>
                  <a:srgbClr val="FF0000"/>
                </a:solidFill>
                <a:latin typeface="+mn-lt"/>
                <a:ea typeface="+mj-ea"/>
                <a:cs typeface="楷体" panose="02010609060101010101" pitchFamily="49" charset="-122"/>
              </a:rPr>
              <a:t>号</a:t>
            </a:r>
            <a:endParaRPr lang="en-US" altLang="zh-CN" sz="2200" i="0" dirty="0" smtClean="0" bmk="_Toc392188109">
              <a:solidFill>
                <a:srgbClr val="FF0000"/>
              </a:solidFill>
              <a:latin typeface="+mn-lt"/>
              <a:ea typeface="+mj-ea"/>
              <a:cs typeface="楷体" panose="02010609060101010101" pitchFamily="49" charset="-122"/>
            </a:endParaRPr>
          </a:p>
          <a:p>
            <a:pPr marL="457200" indent="-457200" algn="just">
              <a:lnSpc>
                <a:spcPts val="3200"/>
              </a:lnSpc>
              <a:defRPr/>
            </a:pPr>
            <a:r>
              <a:rPr lang="zh-CN" altLang="en-US" sz="2200" i="0" dirty="0" smtClean="0" bmk="_Toc392188109">
                <a:latin typeface="+mn-lt"/>
                <a:ea typeface="仿宋" panose="02010609060101010101" pitchFamily="49" charset="-122"/>
                <a:cs typeface="楷体" panose="02010609060101010101" pitchFamily="49" charset="-122"/>
              </a:rPr>
              <a:t> </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“当年离职”</a:t>
            </a:r>
            <a:r>
              <a:rPr lang="zh-CN" altLang="en-US" sz="2200" i="0" dirty="0" bmk="_Toc392188109">
                <a:latin typeface="+mn-lt"/>
                <a:ea typeface="+mj-ea"/>
                <a:cs typeface="楷体" panose="02010609060101010101" pitchFamily="49" charset="-122"/>
              </a:rPr>
              <a:t>：</a:t>
            </a:r>
            <a:r>
              <a:rPr lang="zh-CN" altLang="en-US" sz="2200" i="0" dirty="0" bmk="_Toc392188109">
                <a:latin typeface="+mn-lt"/>
                <a:ea typeface="仿宋" panose="02010609060101010101" pitchFamily="49" charset="-122"/>
                <a:cs typeface="楷体" panose="02010609060101010101" pitchFamily="49" charset="-122"/>
              </a:rPr>
              <a:t>教职工信息与课程信息通过授课教师工号关联，为避免出现上学年授课，但按时点要求统计时已离职的教师无法计入，特设立此项数据。离职人员不计入教职工教师人数（时点）的统计</a:t>
            </a:r>
            <a:r>
              <a:rPr lang="zh-CN" altLang="en-US" sz="2200" i="0" dirty="0" smtClean="0" bmk="_Toc392188109">
                <a:latin typeface="+mn-lt"/>
                <a:ea typeface="仿宋" panose="02010609060101010101" pitchFamily="49" charset="-122"/>
                <a:cs typeface="楷体" panose="02010609060101010101" pitchFamily="49" charset="-122"/>
              </a:rPr>
              <a:t>。（</a:t>
            </a:r>
            <a:r>
              <a:rPr lang="zh-CN" altLang="en-US" sz="2200" i="0" dirty="0" bmk="_Toc392188109">
                <a:solidFill>
                  <a:srgbClr val="FF0000"/>
                </a:solidFill>
                <a:latin typeface="+mn-lt"/>
                <a:ea typeface="仿宋" panose="02010609060101010101" pitchFamily="49" charset="-122"/>
                <a:cs typeface="楷体" panose="02010609060101010101" pitchFamily="49" charset="-122"/>
              </a:rPr>
              <a:t>外聘教师同理</a:t>
            </a:r>
            <a:r>
              <a:rPr lang="zh-CN" altLang="en-US" sz="2200" i="0" dirty="0" smtClean="0" bmk="_Toc392188109">
                <a:latin typeface="+mn-lt"/>
                <a:ea typeface="仿宋" panose="02010609060101010101" pitchFamily="49" charset="-122"/>
                <a:cs typeface="楷体" panose="02010609060101010101" pitchFamily="49" charset="-122"/>
              </a:rPr>
              <a:t>）</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r>
              <a:rPr lang="zh-CN" altLang="en-US" sz="2200" i="0" dirty="0" smtClean="0" bmk="_Toc392188109">
                <a:cs typeface="楷体" panose="02010609060101010101" pitchFamily="49" charset="-122"/>
              </a:rPr>
              <a:t>“学科类别”：</a:t>
            </a:r>
            <a:r>
              <a:rPr lang="zh-CN" altLang="en-US" sz="2200" i="0" dirty="0" smtClean="0" bmk="_Toc392188109">
                <a:ea typeface="仿宋" panose="02010609060101010101" pitchFamily="49" charset="-122"/>
                <a:cs typeface="楷体" panose="02010609060101010101" pitchFamily="49" charset="-122"/>
              </a:rPr>
              <a:t>指的是该教职工最高学位对应的</a:t>
            </a:r>
            <a:r>
              <a:rPr lang="zh-CN" altLang="en-US" sz="2200" i="0" dirty="0" smtClean="0" bmk="_Toc392188109">
                <a:solidFill>
                  <a:srgbClr val="FF0000"/>
                </a:solidFill>
                <a:cs typeface="楷体" panose="02010609060101010101" pitchFamily="49" charset="-122"/>
              </a:rPr>
              <a:t>一级学科</a:t>
            </a:r>
            <a:r>
              <a:rPr lang="zh-CN" altLang="en-US" sz="2200" i="0" dirty="0" smtClean="0" bmk="_Toc392188109">
                <a:cs typeface="楷体" panose="02010609060101010101" pitchFamily="49" charset="-122"/>
              </a:rPr>
              <a:t>，如无法对应，填“</a:t>
            </a:r>
            <a:r>
              <a:rPr lang="zh-CN" altLang="en-US" sz="2200" i="0" dirty="0" smtClean="0" bmk="_Toc392188109">
                <a:solidFill>
                  <a:srgbClr val="FF0000"/>
                </a:solidFill>
                <a:cs typeface="楷体" panose="02010609060101010101" pitchFamily="49" charset="-122"/>
              </a:rPr>
              <a:t>无</a:t>
            </a:r>
            <a:r>
              <a:rPr lang="zh-CN" altLang="en-US" sz="2200" i="0" dirty="0" smtClean="0" bmk="_Toc392188109">
                <a:cs typeface="楷体" panose="02010609060101010101" pitchFamily="49" charset="-122"/>
              </a:rPr>
              <a:t>”</a:t>
            </a:r>
            <a:r>
              <a:rPr lang="zh-CN" altLang="en-US" sz="2200" i="0" dirty="0" smtClean="0" bmk="_Toc392188109">
                <a:ea typeface="仿宋" panose="02010609060101010101" pitchFamily="49" charset="-122"/>
                <a:cs typeface="楷体" panose="02010609060101010101" pitchFamily="49" charset="-122"/>
              </a:rPr>
              <a:t>。</a:t>
            </a:r>
          </a:p>
          <a:p>
            <a:pPr marL="457200" indent="-457200" algn="just">
              <a:lnSpc>
                <a:spcPts val="3200"/>
              </a:lnSpc>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4932" y="1774235"/>
            <a:ext cx="8382000" cy="1071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3981049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28" descr="logo.png"/>
          <p:cNvPicPr>
            <a:picLocks noChangeAspect="1"/>
          </p:cNvPicPr>
          <p:nvPr/>
        </p:nvPicPr>
        <p:blipFill>
          <a:blip r:embed="rId3" cstate="print"/>
          <a:srcRect/>
          <a:stretch>
            <a:fillRect/>
          </a:stretch>
        </p:blipFill>
        <p:spPr bwMode="auto">
          <a:xfrm>
            <a:off x="7786688" y="71438"/>
            <a:ext cx="1239837" cy="1214437"/>
          </a:xfrm>
          <a:prstGeom prst="rect">
            <a:avLst/>
          </a:prstGeom>
          <a:noFill/>
          <a:ln w="9525">
            <a:noFill/>
            <a:miter lim="800000"/>
            <a:headEnd/>
            <a:tailEnd/>
          </a:ln>
        </p:spPr>
      </p:pic>
      <p:sp>
        <p:nvSpPr>
          <p:cNvPr id="30" name="标题 1"/>
          <p:cNvSpPr txBox="1">
            <a:spLocks/>
          </p:cNvSpPr>
          <p:nvPr/>
        </p:nvSpPr>
        <p:spPr>
          <a:xfrm>
            <a:off x="544249" y="1146495"/>
            <a:ext cx="7738211" cy="576262"/>
          </a:xfrm>
          <a:prstGeom prst="rect">
            <a:avLst/>
          </a:prstGeom>
        </p:spPr>
        <p:txBody>
          <a:bodyPr/>
          <a:lstStyle/>
          <a:p>
            <a:pPr marR="0" lvl="0" defTabSz="914400" fontAlgn="base" latinLnBrk="0">
              <a:lnSpc>
                <a:spcPct val="130000"/>
              </a:lnSpc>
              <a:spcBef>
                <a:spcPct val="20000"/>
              </a:spcBef>
              <a:spcAft>
                <a:spcPct val="0"/>
              </a:spcAft>
              <a:buClrTx/>
              <a:buSzTx/>
              <a:tabLst/>
              <a:defRPr/>
            </a:pPr>
            <a:r>
              <a:rPr lang="zh-CN" altLang="en-US" sz="3200" b="1" i="0" spc="50" dirty="0">
                <a:ln w="11430"/>
                <a:solidFill>
                  <a:srgbClr val="C00000"/>
                </a:solidFill>
                <a:latin typeface="+mn-lt"/>
                <a:ea typeface="微软雅黑" panose="020B0503020204020204" pitchFamily="34" charset="-122"/>
                <a:cs typeface="Times New Roman" pitchFamily="18" charset="0"/>
              </a:rPr>
              <a:t>质量常态监测国家数据平台发展历程</a:t>
            </a:r>
          </a:p>
        </p:txBody>
      </p:sp>
      <p:sp>
        <p:nvSpPr>
          <p:cNvPr id="26" name="Text Box 18"/>
          <p:cNvSpPr txBox="1">
            <a:spLocks noChangeArrowheads="1"/>
          </p:cNvSpPr>
          <p:nvPr/>
        </p:nvSpPr>
        <p:spPr bwMode="auto">
          <a:xfrm>
            <a:off x="395536" y="62866"/>
            <a:ext cx="7715272"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defPPr>
              <a:defRPr lang="zh-CN"/>
            </a:defPPr>
            <a:lvl1pPr latinLnBrk="1">
              <a:defRPr sz="4000" i="0">
                <a:solidFill>
                  <a:srgbClr val="0033CC"/>
                </a:solidFill>
                <a:effectLst/>
                <a:latin typeface="Haettenschweiler" panose="020B0706040902060204" pitchFamily="34" charset="0"/>
                <a:ea typeface="微软雅黑" pitchFamily="34" charset="-122"/>
                <a:cs typeface="+mj-cs"/>
              </a:defRPr>
            </a:lvl1pPr>
            <a:lvl2pPr algn="ctr">
              <a:defRPr sz="4000">
                <a:solidFill>
                  <a:srgbClr val="0033CC"/>
                </a:solidFill>
                <a:latin typeface="微软雅黑" panose="020B0503020204020204" pitchFamily="34" charset="-122"/>
                <a:ea typeface="微软雅黑" panose="020B0503020204020204" pitchFamily="34" charset="-122"/>
              </a:defRPr>
            </a:lvl2pPr>
            <a:lvl3pPr algn="ctr">
              <a:defRPr sz="4000">
                <a:solidFill>
                  <a:srgbClr val="0033CC"/>
                </a:solidFill>
                <a:latin typeface="微软雅黑" panose="020B0503020204020204" pitchFamily="34" charset="-122"/>
                <a:ea typeface="微软雅黑" panose="020B0503020204020204" pitchFamily="34" charset="-122"/>
              </a:defRPr>
            </a:lvl3pPr>
            <a:lvl4pPr algn="ctr">
              <a:defRPr sz="4000">
                <a:solidFill>
                  <a:srgbClr val="0033CC"/>
                </a:solidFill>
                <a:latin typeface="微软雅黑" panose="020B0503020204020204" pitchFamily="34" charset="-122"/>
                <a:ea typeface="微软雅黑" panose="020B0503020204020204" pitchFamily="34" charset="-122"/>
              </a:defRPr>
            </a:lvl4pPr>
            <a:lvl5pPr algn="ctr">
              <a:defRPr sz="4000">
                <a:solidFill>
                  <a:srgbClr val="0033CC"/>
                </a:solidFill>
                <a:latin typeface="微软雅黑" panose="020B0503020204020204" pitchFamily="34" charset="-122"/>
                <a:ea typeface="微软雅黑" panose="020B0503020204020204" pitchFamily="34" charset="-122"/>
              </a:defRPr>
            </a:lvl5pPr>
            <a:lvl6pPr marL="457200" algn="ctr" fontAlgn="base">
              <a:spcBef>
                <a:spcPct val="0"/>
              </a:spcBef>
              <a:spcAft>
                <a:spcPct val="0"/>
              </a:spcAft>
              <a:defRPr sz="4400">
                <a:solidFill>
                  <a:schemeClr val="tx1"/>
                </a:solidFill>
                <a:latin typeface="Calibri" pitchFamily="34" charset="0"/>
                <a:ea typeface="宋体" charset="-122"/>
              </a:defRPr>
            </a:lvl6pPr>
            <a:lvl7pPr marL="914400" algn="ctr" fontAlgn="base">
              <a:spcBef>
                <a:spcPct val="0"/>
              </a:spcBef>
              <a:spcAft>
                <a:spcPct val="0"/>
              </a:spcAft>
              <a:defRPr sz="4400">
                <a:solidFill>
                  <a:schemeClr val="tx1"/>
                </a:solidFill>
                <a:latin typeface="Calibri" pitchFamily="34" charset="0"/>
                <a:ea typeface="宋体" charset="-122"/>
              </a:defRPr>
            </a:lvl7pPr>
            <a:lvl8pPr marL="1371600" algn="ctr" fontAlgn="base">
              <a:spcBef>
                <a:spcPct val="0"/>
              </a:spcBef>
              <a:spcAft>
                <a:spcPct val="0"/>
              </a:spcAft>
              <a:defRPr sz="4400">
                <a:solidFill>
                  <a:schemeClr val="tx1"/>
                </a:solidFill>
                <a:latin typeface="Calibri" pitchFamily="34" charset="0"/>
                <a:ea typeface="宋体" charset="-122"/>
              </a:defRPr>
            </a:lvl8pPr>
            <a:lvl9pPr marL="1828800" algn="ctr" fontAlgn="base">
              <a:spcBef>
                <a:spcPct val="0"/>
              </a:spcBef>
              <a:spcAft>
                <a:spcPct val="0"/>
              </a:spcAft>
              <a:defRPr sz="4400">
                <a:solidFill>
                  <a:schemeClr val="tx1"/>
                </a:solidFill>
                <a:latin typeface="Calibri" pitchFamily="34" charset="0"/>
                <a:ea typeface="宋体" charset="-122"/>
              </a:defRPr>
            </a:lvl9pPr>
          </a:lstStyle>
          <a:p>
            <a:r>
              <a:rPr lang="zh-CN" altLang="en-US" dirty="0">
                <a:latin typeface="+mn-lt"/>
                <a:sym typeface="Haettenschweiler" panose="020B0706040902060204" pitchFamily="34" charset="0"/>
              </a:rPr>
              <a:t>数据平台</a:t>
            </a:r>
            <a:r>
              <a:rPr lang="zh-CN" altLang="en-US" dirty="0" smtClean="0">
                <a:latin typeface="+mn-lt"/>
              </a:rPr>
              <a:t>建设历程</a:t>
            </a:r>
            <a:endParaRPr lang="zh-CN" altLang="en-US" dirty="0">
              <a:latin typeface="+mn-lt"/>
            </a:endParaRPr>
          </a:p>
        </p:txBody>
      </p:sp>
      <p:graphicFrame>
        <p:nvGraphicFramePr>
          <p:cNvPr id="31" name="表格 30"/>
          <p:cNvGraphicFramePr>
            <a:graphicFrameLocks noGrp="1"/>
          </p:cNvGraphicFramePr>
          <p:nvPr>
            <p:extLst>
              <p:ext uri="{D42A27DB-BD31-4B8C-83A1-F6EECF244321}">
                <p14:modId xmlns:p14="http://schemas.microsoft.com/office/powerpoint/2010/main" xmlns="" val="3241156835"/>
              </p:ext>
            </p:extLst>
          </p:nvPr>
        </p:nvGraphicFramePr>
        <p:xfrm>
          <a:off x="626383" y="1913818"/>
          <a:ext cx="8234590" cy="1179808"/>
        </p:xfrm>
        <a:graphic>
          <a:graphicData uri="http://schemas.openxmlformats.org/drawingml/2006/table">
            <a:tbl>
              <a:tblPr firstRow="1" bandRow="1">
                <a:tableStyleId>{5C22544A-7EE6-4342-B048-85BDC9FD1C3A}</a:tableStyleId>
              </a:tblPr>
              <a:tblGrid>
                <a:gridCol w="823459"/>
                <a:gridCol w="823459"/>
                <a:gridCol w="823459"/>
                <a:gridCol w="823459"/>
                <a:gridCol w="823459"/>
                <a:gridCol w="823459"/>
                <a:gridCol w="823459"/>
                <a:gridCol w="823459"/>
                <a:gridCol w="823459"/>
                <a:gridCol w="823459"/>
              </a:tblGrid>
              <a:tr h="1179808">
                <a:tc>
                  <a:txBody>
                    <a:bodyPr/>
                    <a:lstStyle/>
                    <a:p>
                      <a:endParaRPr lang="zh-CN" altLang="en-US" dirty="0"/>
                    </a:p>
                  </a:txBody>
                  <a:tcPr>
                    <a:solidFill>
                      <a:schemeClr val="tx2">
                        <a:lumMod val="20000"/>
                        <a:lumOff val="80000"/>
                      </a:schemeClr>
                    </a:solidFill>
                  </a:tcPr>
                </a:tc>
                <a:tc>
                  <a:txBody>
                    <a:bodyPr/>
                    <a:lstStyle/>
                    <a:p>
                      <a:endParaRPr lang="zh-CN" altLang="en-US" dirty="0"/>
                    </a:p>
                  </a:txBody>
                  <a:tcPr>
                    <a:solidFill>
                      <a:schemeClr val="accent3">
                        <a:lumMod val="20000"/>
                        <a:lumOff val="80000"/>
                      </a:schemeClr>
                    </a:solidFill>
                  </a:tcPr>
                </a:tc>
                <a:tc>
                  <a:txBody>
                    <a:bodyPr/>
                    <a:lstStyle/>
                    <a:p>
                      <a:endParaRPr lang="zh-CN" altLang="en-US" sz="1800" b="1" kern="1200" dirty="0">
                        <a:solidFill>
                          <a:schemeClr val="lt1"/>
                        </a:solidFill>
                        <a:latin typeface="+mn-lt"/>
                        <a:ea typeface="+mn-ea"/>
                        <a:cs typeface="+mn-cs"/>
                      </a:endParaRPr>
                    </a:p>
                  </a:txBody>
                  <a:tcPr>
                    <a:solidFill>
                      <a:schemeClr val="tx2">
                        <a:lumMod val="20000"/>
                        <a:lumOff val="80000"/>
                      </a:schemeClr>
                    </a:solidFill>
                  </a:tcPr>
                </a:tc>
                <a:tc>
                  <a:txBody>
                    <a:bodyPr/>
                    <a:lstStyle/>
                    <a:p>
                      <a:endParaRPr lang="zh-CN" altLang="en-US" dirty="0"/>
                    </a:p>
                  </a:txBody>
                  <a:tcPr>
                    <a:solidFill>
                      <a:schemeClr val="accent3">
                        <a:lumMod val="20000"/>
                        <a:lumOff val="80000"/>
                      </a:schemeClr>
                    </a:solidFill>
                  </a:tcPr>
                </a:tc>
                <a:tc>
                  <a:txBody>
                    <a:bodyPr/>
                    <a:lstStyle/>
                    <a:p>
                      <a:endParaRPr lang="zh-CN" altLang="en-US" dirty="0"/>
                    </a:p>
                  </a:txBody>
                  <a:tcPr>
                    <a:solidFill>
                      <a:schemeClr val="tx2">
                        <a:lumMod val="20000"/>
                        <a:lumOff val="80000"/>
                      </a:schemeClr>
                    </a:solidFill>
                  </a:tcPr>
                </a:tc>
                <a:tc>
                  <a:txBody>
                    <a:bodyPr/>
                    <a:lstStyle/>
                    <a:p>
                      <a:endParaRPr lang="zh-CN" altLang="en-US" dirty="0"/>
                    </a:p>
                  </a:txBody>
                  <a:tcPr>
                    <a:solidFill>
                      <a:schemeClr val="accent3">
                        <a:lumMod val="20000"/>
                        <a:lumOff val="80000"/>
                      </a:schemeClr>
                    </a:solidFill>
                  </a:tcPr>
                </a:tc>
                <a:tc>
                  <a:txBody>
                    <a:bodyPr/>
                    <a:lstStyle/>
                    <a:p>
                      <a:endParaRPr lang="zh-CN" altLang="en-US" dirty="0"/>
                    </a:p>
                  </a:txBody>
                  <a:tcPr>
                    <a:solidFill>
                      <a:schemeClr val="tx2">
                        <a:lumMod val="20000"/>
                        <a:lumOff val="80000"/>
                      </a:schemeClr>
                    </a:solidFill>
                  </a:tcPr>
                </a:tc>
                <a:tc>
                  <a:txBody>
                    <a:bodyPr/>
                    <a:lstStyle/>
                    <a:p>
                      <a:endParaRPr lang="zh-CN" altLang="en-US" dirty="0"/>
                    </a:p>
                  </a:txBody>
                  <a:tcPr>
                    <a:solidFill>
                      <a:schemeClr val="accent3">
                        <a:lumMod val="20000"/>
                        <a:lumOff val="80000"/>
                      </a:schemeClr>
                    </a:solidFill>
                  </a:tcPr>
                </a:tc>
                <a:tc>
                  <a:txBody>
                    <a:bodyPr/>
                    <a:lstStyle/>
                    <a:p>
                      <a:endParaRPr lang="zh-CN" altLang="en-US" dirty="0"/>
                    </a:p>
                  </a:txBody>
                  <a:tcPr>
                    <a:solidFill>
                      <a:srgbClr val="D6DCE5"/>
                    </a:solidFill>
                  </a:tcPr>
                </a:tc>
                <a:tc>
                  <a:txBody>
                    <a:bodyPr/>
                    <a:lstStyle/>
                    <a:p>
                      <a:endParaRPr lang="zh-CN" altLang="en-US" dirty="0"/>
                    </a:p>
                  </a:txBody>
                  <a:tcPr>
                    <a:solidFill>
                      <a:schemeClr val="accent3">
                        <a:lumMod val="20000"/>
                        <a:lumOff val="80000"/>
                      </a:schemeClr>
                    </a:solidFill>
                  </a:tcPr>
                </a:tc>
              </a:tr>
            </a:tbl>
          </a:graphicData>
        </a:graphic>
      </p:graphicFrame>
      <p:sp>
        <p:nvSpPr>
          <p:cNvPr id="32" name="文本框 2"/>
          <p:cNvSpPr txBox="1">
            <a:spLocks noChangeArrowheads="1"/>
          </p:cNvSpPr>
          <p:nvPr/>
        </p:nvSpPr>
        <p:spPr bwMode="auto">
          <a:xfrm>
            <a:off x="693287" y="1898616"/>
            <a:ext cx="1008062" cy="369888"/>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2007</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sp>
        <p:nvSpPr>
          <p:cNvPr id="54" name="文本框 7"/>
          <p:cNvSpPr txBox="1">
            <a:spLocks noChangeArrowheads="1"/>
          </p:cNvSpPr>
          <p:nvPr/>
        </p:nvSpPr>
        <p:spPr bwMode="auto">
          <a:xfrm>
            <a:off x="1532163" y="1902538"/>
            <a:ext cx="1008063" cy="369888"/>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2008</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sp>
        <p:nvSpPr>
          <p:cNvPr id="55" name="文本框 8"/>
          <p:cNvSpPr txBox="1">
            <a:spLocks noChangeArrowheads="1"/>
          </p:cNvSpPr>
          <p:nvPr/>
        </p:nvSpPr>
        <p:spPr bwMode="auto">
          <a:xfrm>
            <a:off x="4835396" y="1893931"/>
            <a:ext cx="1008063" cy="368300"/>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2012</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sp>
        <p:nvSpPr>
          <p:cNvPr id="56" name="文本框 9"/>
          <p:cNvSpPr txBox="1">
            <a:spLocks noChangeArrowheads="1"/>
          </p:cNvSpPr>
          <p:nvPr/>
        </p:nvSpPr>
        <p:spPr bwMode="auto">
          <a:xfrm>
            <a:off x="3168295" y="1898616"/>
            <a:ext cx="1008062" cy="369888"/>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2010</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sp>
        <p:nvSpPr>
          <p:cNvPr id="57" name="文本框 10"/>
          <p:cNvSpPr txBox="1">
            <a:spLocks noChangeArrowheads="1"/>
          </p:cNvSpPr>
          <p:nvPr/>
        </p:nvSpPr>
        <p:spPr bwMode="auto">
          <a:xfrm>
            <a:off x="2351968" y="1910667"/>
            <a:ext cx="1008063" cy="369888"/>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2009</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sp>
        <p:nvSpPr>
          <p:cNvPr id="58" name="文本框 12"/>
          <p:cNvSpPr txBox="1">
            <a:spLocks noChangeArrowheads="1"/>
          </p:cNvSpPr>
          <p:nvPr/>
        </p:nvSpPr>
        <p:spPr bwMode="auto">
          <a:xfrm>
            <a:off x="4007786" y="1895441"/>
            <a:ext cx="1008063" cy="369888"/>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2011</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sp>
        <p:nvSpPr>
          <p:cNvPr id="59" name="文本框 13"/>
          <p:cNvSpPr txBox="1">
            <a:spLocks noChangeArrowheads="1"/>
          </p:cNvSpPr>
          <p:nvPr/>
        </p:nvSpPr>
        <p:spPr bwMode="auto">
          <a:xfrm>
            <a:off x="6467666" y="1889091"/>
            <a:ext cx="1008063" cy="369888"/>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2014</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sp>
        <p:nvSpPr>
          <p:cNvPr id="60" name="文本框 14"/>
          <p:cNvSpPr txBox="1">
            <a:spLocks noChangeArrowheads="1"/>
          </p:cNvSpPr>
          <p:nvPr/>
        </p:nvSpPr>
        <p:spPr bwMode="auto">
          <a:xfrm>
            <a:off x="5640517" y="1893013"/>
            <a:ext cx="1008063" cy="369888"/>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2013</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graphicFrame>
        <p:nvGraphicFramePr>
          <p:cNvPr id="61" name="表格 60"/>
          <p:cNvGraphicFramePr>
            <a:graphicFrameLocks noGrp="1"/>
          </p:cNvGraphicFramePr>
          <p:nvPr>
            <p:extLst>
              <p:ext uri="{D42A27DB-BD31-4B8C-83A1-F6EECF244321}">
                <p14:modId xmlns:p14="http://schemas.microsoft.com/office/powerpoint/2010/main" xmlns="" val="1028289432"/>
              </p:ext>
            </p:extLst>
          </p:nvPr>
        </p:nvGraphicFramePr>
        <p:xfrm>
          <a:off x="626380" y="2308132"/>
          <a:ext cx="8234590" cy="365760"/>
        </p:xfrm>
        <a:graphic>
          <a:graphicData uri="http://schemas.openxmlformats.org/drawingml/2006/table">
            <a:tbl>
              <a:tblPr firstRow="1" bandRow="1">
                <a:tableStyleId>{5C22544A-7EE6-4342-B048-85BDC9FD1C3A}</a:tableStyleId>
              </a:tblPr>
              <a:tblGrid>
                <a:gridCol w="1654112"/>
                <a:gridCol w="1663547"/>
                <a:gridCol w="1641513"/>
                <a:gridCol w="1630496"/>
                <a:gridCol w="796576"/>
                <a:gridCol w="848346"/>
              </a:tblGrid>
              <a:tr h="350304">
                <a:tc>
                  <a:txBody>
                    <a:bodyPr/>
                    <a:lstStyle/>
                    <a:p>
                      <a:endParaRPr lang="zh-CN" altLang="en-US" dirty="0"/>
                    </a:p>
                  </a:txBody>
                  <a:tcPr>
                    <a:solidFill>
                      <a:schemeClr val="accent3">
                        <a:lumMod val="75000"/>
                      </a:schemeClr>
                    </a:solidFill>
                  </a:tcPr>
                </a:tc>
                <a:tc>
                  <a:txBody>
                    <a:bodyPr/>
                    <a:lstStyle/>
                    <a:p>
                      <a:endParaRPr lang="zh-CN" altLang="en-US" dirty="0"/>
                    </a:p>
                  </a:txBody>
                  <a:tcPr/>
                </a:tc>
                <a:tc>
                  <a:txBody>
                    <a:bodyPr/>
                    <a:lstStyle/>
                    <a:p>
                      <a:endParaRPr lang="zh-CN" altLang="en-US" dirty="0"/>
                    </a:p>
                  </a:txBody>
                  <a:tcPr>
                    <a:solidFill>
                      <a:schemeClr val="accent3">
                        <a:lumMod val="75000"/>
                      </a:schemeClr>
                    </a:solidFill>
                  </a:tcPr>
                </a:tc>
                <a:tc>
                  <a:txBody>
                    <a:bodyPr/>
                    <a:lstStyle/>
                    <a:p>
                      <a:endParaRPr lang="zh-CN" altLang="en-US" dirty="0"/>
                    </a:p>
                  </a:txBody>
                  <a:tcPr>
                    <a:solidFill>
                      <a:schemeClr val="accent1"/>
                    </a:solidFill>
                  </a:tcPr>
                </a:tc>
                <a:tc>
                  <a:txBody>
                    <a:bodyPr/>
                    <a:lstStyle/>
                    <a:p>
                      <a:endParaRPr lang="zh-CN" altLang="en-US" dirty="0">
                        <a:solidFill>
                          <a:schemeClr val="tx1"/>
                        </a:solidFill>
                      </a:endParaRPr>
                    </a:p>
                  </a:txBody>
                  <a:tcPr>
                    <a:solidFill>
                      <a:schemeClr val="bg2">
                        <a:lumMod val="50000"/>
                      </a:schemeClr>
                    </a:solidFill>
                  </a:tcPr>
                </a:tc>
                <a:tc>
                  <a:txBody>
                    <a:bodyPr/>
                    <a:lstStyle/>
                    <a:p>
                      <a:endParaRPr lang="zh-CN" altLang="en-US" dirty="0">
                        <a:solidFill>
                          <a:schemeClr val="tx1"/>
                        </a:solidFill>
                      </a:endParaRPr>
                    </a:p>
                  </a:txBody>
                  <a:tcPr>
                    <a:solidFill>
                      <a:schemeClr val="bg2">
                        <a:lumMod val="50000"/>
                      </a:schemeClr>
                    </a:solidFill>
                  </a:tcPr>
                </a:tc>
              </a:tr>
            </a:tbl>
          </a:graphicData>
        </a:graphic>
      </p:graphicFrame>
      <p:sp>
        <p:nvSpPr>
          <p:cNvPr id="62" name="下箭头 61"/>
          <p:cNvSpPr/>
          <p:nvPr/>
        </p:nvSpPr>
        <p:spPr bwMode="auto">
          <a:xfrm>
            <a:off x="4581550" y="2660073"/>
            <a:ext cx="288000" cy="407313"/>
          </a:xfrm>
          <a:prstGeom prst="downArrow">
            <a:avLst/>
          </a:prstGeom>
          <a:solidFill>
            <a:schemeClr val="accent3">
              <a:lumMod val="75000"/>
            </a:schemeClr>
          </a:solidFill>
          <a:ln w="9525" algn="ctr">
            <a:noFill/>
            <a:round/>
            <a:headEnd/>
            <a:tailEnd/>
          </a:ln>
          <a:effectLst/>
        </p:spPr>
        <p:txBody>
          <a:bodyPr anchor="ctr">
            <a:spAutoFit/>
          </a:bodyPr>
          <a:lstStyle/>
          <a:p>
            <a:pPr algn="ctr">
              <a:defRPr/>
            </a:pPr>
            <a:endParaRPr lang="zh-CN" altLang="en-US" sz="1600" b="1" dirty="0">
              <a:solidFill>
                <a:schemeClr val="accent1">
                  <a:lumMod val="50000"/>
                </a:schemeClr>
              </a:solidFill>
              <a:cs typeface="+mn-cs"/>
            </a:endParaRPr>
          </a:p>
        </p:txBody>
      </p:sp>
      <p:sp>
        <p:nvSpPr>
          <p:cNvPr id="63" name="下箭头 62"/>
          <p:cNvSpPr/>
          <p:nvPr/>
        </p:nvSpPr>
        <p:spPr bwMode="auto">
          <a:xfrm>
            <a:off x="1297056" y="2660073"/>
            <a:ext cx="288000" cy="407313"/>
          </a:xfrm>
          <a:prstGeom prst="downArrow">
            <a:avLst/>
          </a:prstGeom>
          <a:solidFill>
            <a:schemeClr val="accent3">
              <a:lumMod val="75000"/>
            </a:schemeClr>
          </a:solidFill>
          <a:ln w="9525" algn="ctr">
            <a:noFill/>
            <a:round/>
            <a:headEnd/>
            <a:tailEnd/>
          </a:ln>
          <a:effectLst/>
        </p:spPr>
        <p:txBody>
          <a:bodyPr anchor="ctr">
            <a:spAutoFit/>
          </a:bodyPr>
          <a:lstStyle/>
          <a:p>
            <a:pPr algn="ctr">
              <a:defRPr/>
            </a:pPr>
            <a:endParaRPr lang="zh-CN" altLang="en-US" sz="1600" b="1" dirty="0">
              <a:solidFill>
                <a:schemeClr val="accent1">
                  <a:lumMod val="50000"/>
                </a:schemeClr>
              </a:solidFill>
              <a:cs typeface="+mn-cs"/>
            </a:endParaRPr>
          </a:p>
        </p:txBody>
      </p:sp>
      <p:sp>
        <p:nvSpPr>
          <p:cNvPr id="64" name="下箭头 22"/>
          <p:cNvSpPr>
            <a:spLocks noChangeArrowheads="1"/>
          </p:cNvSpPr>
          <p:nvPr/>
        </p:nvSpPr>
        <p:spPr bwMode="auto">
          <a:xfrm>
            <a:off x="2997730" y="2658436"/>
            <a:ext cx="288000" cy="410587"/>
          </a:xfrm>
          <a:prstGeom prst="downArrow">
            <a:avLst>
              <a:gd name="adj1" fmla="val 50000"/>
              <a:gd name="adj2" fmla="val 50260"/>
            </a:avLst>
          </a:prstGeom>
          <a:solidFill>
            <a:schemeClr val="accent1"/>
          </a:solidFill>
          <a:ln w="9525" algn="ctr">
            <a:noFill/>
            <a:round/>
            <a:headEnd/>
            <a:tailEnd/>
          </a:ln>
        </p:spPr>
        <p:txBody>
          <a:bodyPr anchor="ctr">
            <a:spAutoFit/>
          </a:bodyPr>
          <a:lstStyle/>
          <a:p>
            <a:pPr algn="ctr"/>
            <a:endParaRPr lang="zh-CN" altLang="en-US" sz="1600" b="1">
              <a:solidFill>
                <a:schemeClr val="accent1">
                  <a:lumMod val="50000"/>
                </a:schemeClr>
              </a:solidFill>
            </a:endParaRPr>
          </a:p>
        </p:txBody>
      </p:sp>
      <p:sp>
        <p:nvSpPr>
          <p:cNvPr id="65" name="下箭头 24"/>
          <p:cNvSpPr>
            <a:spLocks noChangeArrowheads="1"/>
          </p:cNvSpPr>
          <p:nvPr/>
        </p:nvSpPr>
        <p:spPr bwMode="auto">
          <a:xfrm>
            <a:off x="7874743" y="2658436"/>
            <a:ext cx="288000" cy="410587"/>
          </a:xfrm>
          <a:prstGeom prst="downArrow">
            <a:avLst>
              <a:gd name="adj1" fmla="val 50000"/>
              <a:gd name="adj2" fmla="val 50043"/>
            </a:avLst>
          </a:prstGeom>
          <a:solidFill>
            <a:schemeClr val="bg2">
              <a:lumMod val="50000"/>
            </a:schemeClr>
          </a:solidFill>
          <a:ln w="9525" algn="ctr">
            <a:solidFill>
              <a:schemeClr val="tx1">
                <a:lumMod val="75000"/>
                <a:lumOff val="25000"/>
              </a:schemeClr>
            </a:solidFill>
            <a:round/>
            <a:headEnd/>
            <a:tailEnd/>
          </a:ln>
        </p:spPr>
        <p:txBody>
          <a:bodyPr anchor="ctr">
            <a:spAutoFit/>
          </a:bodyPr>
          <a:lstStyle/>
          <a:p>
            <a:pPr algn="ctr"/>
            <a:endParaRPr lang="zh-CN" altLang="en-US" sz="1600" b="1">
              <a:solidFill>
                <a:schemeClr val="accent1">
                  <a:lumMod val="50000"/>
                </a:schemeClr>
              </a:solidFill>
            </a:endParaRPr>
          </a:p>
        </p:txBody>
      </p:sp>
      <p:sp>
        <p:nvSpPr>
          <p:cNvPr id="66" name="文本框 26"/>
          <p:cNvSpPr txBox="1"/>
          <p:nvPr/>
        </p:nvSpPr>
        <p:spPr bwMode="auto">
          <a:xfrm>
            <a:off x="609706" y="3271794"/>
            <a:ext cx="1541186" cy="3046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defRPr/>
            </a:pPr>
            <a:r>
              <a:rPr lang="zh-CN" altLang="en-US" sz="1600" i="0" dirty="0">
                <a:solidFill>
                  <a:srgbClr val="0033CC"/>
                </a:solidFill>
                <a:latin typeface="黑体" panose="02010600030101010101" pitchFamily="2" charset="-122"/>
                <a:ea typeface="黑体" panose="02010600030101010101" pitchFamily="2" charset="-122"/>
              </a:rPr>
              <a:t>数据库</a:t>
            </a:r>
            <a:r>
              <a:rPr lang="zh-CN" altLang="en-US" sz="1600" i="0" dirty="0" smtClean="0">
                <a:solidFill>
                  <a:srgbClr val="0033CC"/>
                </a:solidFill>
                <a:latin typeface="黑体" panose="02010600030101010101" pitchFamily="2" charset="-122"/>
                <a:ea typeface="黑体" panose="02010600030101010101" pitchFamily="2" charset="-122"/>
              </a:rPr>
              <a:t>立项</a:t>
            </a:r>
            <a:endParaRPr lang="en-US" altLang="zh-CN" sz="1600" i="0" dirty="0" smtClean="0">
              <a:solidFill>
                <a:srgbClr val="0033CC"/>
              </a:solidFill>
              <a:latin typeface="黑体" panose="02010600030101010101" pitchFamily="2" charset="-122"/>
              <a:ea typeface="黑体" panose="02010600030101010101" pitchFamily="2" charset="-122"/>
            </a:endParaRPr>
          </a:p>
          <a:p>
            <a:pPr eaLnBrk="0" hangingPunct="0">
              <a:defRPr/>
            </a:pPr>
            <a:r>
              <a:rPr lang="zh-CN" altLang="en-US" sz="1600" i="0" dirty="0" smtClean="0">
                <a:solidFill>
                  <a:schemeClr val="tx1"/>
                </a:solidFill>
                <a:latin typeface="仿宋" panose="02010609060101010101" pitchFamily="49" charset="-122"/>
                <a:ea typeface="仿宋" panose="02010609060101010101" pitchFamily="49" charset="-122"/>
              </a:rPr>
              <a:t>教育部</a:t>
            </a:r>
            <a:r>
              <a:rPr lang="zh-CN" altLang="en-US" sz="1600" i="0" dirty="0">
                <a:solidFill>
                  <a:schemeClr val="tx1"/>
                </a:solidFill>
                <a:latin typeface="仿宋" panose="02010609060101010101" pitchFamily="49" charset="-122"/>
                <a:ea typeface="仿宋" panose="02010609060101010101" pitchFamily="49" charset="-122"/>
              </a:rPr>
              <a:t>成立三个课题组</a:t>
            </a:r>
            <a:r>
              <a:rPr lang="en-US" altLang="zh-CN" sz="1600" i="0" dirty="0" smtClean="0">
                <a:solidFill>
                  <a:schemeClr val="tx1"/>
                </a:solidFill>
                <a:latin typeface="仿宋" panose="02010609060101010101" pitchFamily="49" charset="-122"/>
                <a:ea typeface="仿宋" panose="02010609060101010101" pitchFamily="49" charset="-122"/>
              </a:rPr>
              <a:t>,</a:t>
            </a:r>
            <a:r>
              <a:rPr lang="zh-CN" altLang="en-US" sz="1600" i="0" dirty="0" smtClean="0">
                <a:solidFill>
                  <a:schemeClr val="tx1"/>
                </a:solidFill>
                <a:latin typeface="仿宋" panose="02010609060101010101" pitchFamily="49" charset="-122"/>
                <a:ea typeface="仿宋" panose="02010609060101010101" pitchFamily="49" charset="-122"/>
              </a:rPr>
              <a:t>组织国家高等教育领域有关专家，围绕反映高校教学状态的核心指标开展研究。</a:t>
            </a:r>
            <a:r>
              <a:rPr lang="zh-CN" altLang="en-US" sz="1600" b="1" i="0" dirty="0" smtClean="0">
                <a:solidFill>
                  <a:srgbClr val="FF0000"/>
                </a:solidFill>
                <a:latin typeface="仿宋" panose="02010609060101010101" pitchFamily="49" charset="-122"/>
                <a:ea typeface="仿宋" panose="02010609060101010101" pitchFamily="49" charset="-122"/>
              </a:rPr>
              <a:t>建成数据库</a:t>
            </a:r>
            <a:r>
              <a:rPr lang="en-US" altLang="zh-CN" sz="1600" b="1" i="0" dirty="0" smtClean="0">
                <a:solidFill>
                  <a:srgbClr val="FF0000"/>
                </a:solidFill>
                <a:latin typeface="仿宋" panose="02010609060101010101" pitchFamily="49" charset="-122"/>
                <a:ea typeface="仿宋" panose="02010609060101010101" pitchFamily="49" charset="-122"/>
              </a:rPr>
              <a:t>1.0</a:t>
            </a:r>
            <a:r>
              <a:rPr lang="zh-CN" altLang="en-US" sz="1600" b="1" i="0" dirty="0" smtClean="0">
                <a:solidFill>
                  <a:srgbClr val="FF0000"/>
                </a:solidFill>
                <a:latin typeface="仿宋" panose="02010609060101010101" pitchFamily="49" charset="-122"/>
                <a:ea typeface="仿宋" panose="02010609060101010101" pitchFamily="49" charset="-122"/>
              </a:rPr>
              <a:t>版</a:t>
            </a:r>
            <a:endParaRPr lang="en-US" altLang="zh-CN" sz="1600" b="1" i="0" dirty="0" smtClean="0">
              <a:solidFill>
                <a:srgbClr val="FF0000"/>
              </a:solidFill>
              <a:latin typeface="仿宋" panose="02010609060101010101" pitchFamily="49" charset="-122"/>
              <a:ea typeface="仿宋" panose="02010609060101010101" pitchFamily="49" charset="-122"/>
            </a:endParaRPr>
          </a:p>
          <a:p>
            <a:pPr eaLnBrk="0" hangingPunct="0">
              <a:defRPr/>
            </a:pPr>
            <a:endParaRPr lang="en-US" altLang="zh-CN" sz="1600" dirty="0" smtClean="0">
              <a:solidFill>
                <a:schemeClr val="tx1"/>
              </a:solidFill>
              <a:latin typeface="仿宋" panose="02010609060101010101" pitchFamily="49" charset="-122"/>
              <a:ea typeface="仿宋" panose="02010609060101010101" pitchFamily="49" charset="-122"/>
            </a:endParaRPr>
          </a:p>
          <a:p>
            <a:pPr eaLnBrk="0" hangingPunct="0">
              <a:defRPr/>
            </a:pPr>
            <a:endParaRPr lang="en-US" altLang="zh-CN" sz="1600" i="0" dirty="0" smtClean="0">
              <a:solidFill>
                <a:schemeClr val="tx1"/>
              </a:solidFill>
              <a:latin typeface="仿宋" panose="02010609060101010101" pitchFamily="49" charset="-122"/>
              <a:ea typeface="仿宋" panose="02010609060101010101" pitchFamily="49" charset="-122"/>
            </a:endParaRPr>
          </a:p>
        </p:txBody>
      </p:sp>
      <p:sp>
        <p:nvSpPr>
          <p:cNvPr id="67" name="文本框 28"/>
          <p:cNvSpPr txBox="1"/>
          <p:nvPr/>
        </p:nvSpPr>
        <p:spPr bwMode="auto">
          <a:xfrm>
            <a:off x="2277008" y="3271795"/>
            <a:ext cx="1541186" cy="3046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defRPr/>
            </a:pPr>
            <a:r>
              <a:rPr lang="zh-CN" altLang="en-US" sz="1600" i="0" dirty="0" smtClean="0">
                <a:solidFill>
                  <a:srgbClr val="0033CC"/>
                </a:solidFill>
                <a:latin typeface="黑体" panose="02010600030101010101" pitchFamily="2" charset="-122"/>
                <a:ea typeface="黑体" panose="02010600030101010101" pitchFamily="2" charset="-122"/>
              </a:rPr>
              <a:t>数据试采集</a:t>
            </a:r>
            <a:endParaRPr lang="en-US" altLang="zh-CN" sz="1600" i="0" dirty="0">
              <a:solidFill>
                <a:srgbClr val="0033CC"/>
              </a:solidFill>
              <a:latin typeface="黑体" panose="02010600030101010101" pitchFamily="2" charset="-122"/>
              <a:ea typeface="黑体" panose="02010600030101010101" pitchFamily="2" charset="-122"/>
            </a:endParaRPr>
          </a:p>
          <a:p>
            <a:pPr algn="just" eaLnBrk="0" hangingPunct="0">
              <a:defRPr/>
            </a:pPr>
            <a:r>
              <a:rPr lang="zh-CN" altLang="en-US" sz="1600" i="0" dirty="0" smtClean="0">
                <a:solidFill>
                  <a:schemeClr val="tx1"/>
                </a:solidFill>
                <a:latin typeface="仿宋" panose="02010609060101010101" pitchFamily="49" charset="-122"/>
                <a:ea typeface="仿宋" panose="02010609060101010101" pitchFamily="49" charset="-122"/>
              </a:rPr>
              <a:t>在</a:t>
            </a:r>
            <a:r>
              <a:rPr lang="en-US" altLang="zh-CN" sz="1600" i="0" dirty="0" smtClean="0">
                <a:solidFill>
                  <a:schemeClr val="tx1"/>
                </a:solidFill>
                <a:latin typeface="仿宋" panose="02010609060101010101" pitchFamily="49" charset="-122"/>
                <a:ea typeface="仿宋" panose="02010609060101010101" pitchFamily="49" charset="-122"/>
              </a:rPr>
              <a:t>23</a:t>
            </a:r>
            <a:r>
              <a:rPr lang="zh-CN" altLang="en-US" sz="1600" i="0" dirty="0" smtClean="0">
                <a:solidFill>
                  <a:schemeClr val="tx1"/>
                </a:solidFill>
                <a:latin typeface="仿宋" panose="02010609060101010101" pitchFamily="49" charset="-122"/>
                <a:ea typeface="仿宋" panose="02010609060101010101" pitchFamily="49" charset="-122"/>
              </a:rPr>
              <a:t>所新建</a:t>
            </a:r>
            <a:r>
              <a:rPr lang="zh-CN" altLang="en-US" sz="1600" i="0" dirty="0">
                <a:solidFill>
                  <a:schemeClr val="tx1"/>
                </a:solidFill>
                <a:latin typeface="仿宋" panose="02010609060101010101" pitchFamily="49" charset="-122"/>
                <a:ea typeface="仿宋" panose="02010609060101010101" pitchFamily="49" charset="-122"/>
              </a:rPr>
              <a:t>本科和老大学</a:t>
            </a:r>
            <a:r>
              <a:rPr lang="zh-CN" altLang="en-US" sz="1600" i="0" dirty="0" smtClean="0">
                <a:solidFill>
                  <a:schemeClr val="tx1"/>
                </a:solidFill>
                <a:latin typeface="仿宋" panose="02010609060101010101" pitchFamily="49" charset="-122"/>
                <a:ea typeface="仿宋" panose="02010609060101010101" pitchFamily="49" charset="-122"/>
              </a:rPr>
              <a:t>进行</a:t>
            </a:r>
            <a:r>
              <a:rPr lang="en-US" altLang="zh-CN" sz="1600" i="0" dirty="0" smtClean="0">
                <a:solidFill>
                  <a:schemeClr val="tx1"/>
                </a:solidFill>
                <a:latin typeface="仿宋" panose="02010609060101010101" pitchFamily="49" charset="-122"/>
                <a:ea typeface="仿宋" panose="02010609060101010101" pitchFamily="49" charset="-122"/>
              </a:rPr>
              <a:t>6</a:t>
            </a:r>
            <a:r>
              <a:rPr lang="zh-CN" altLang="en-US" sz="1600" dirty="0" smtClean="0">
                <a:solidFill>
                  <a:schemeClr val="tx1"/>
                </a:solidFill>
                <a:latin typeface="仿宋" panose="02010609060101010101" pitchFamily="49" charset="-122"/>
                <a:ea typeface="仿宋" panose="02010609060101010101" pitchFamily="49" charset="-122"/>
              </a:rPr>
              <a:t>批</a:t>
            </a:r>
            <a:r>
              <a:rPr lang="zh-CN" altLang="en-US" sz="1600" i="0" dirty="0" smtClean="0">
                <a:solidFill>
                  <a:schemeClr val="tx1"/>
                </a:solidFill>
                <a:latin typeface="仿宋" panose="02010609060101010101" pitchFamily="49" charset="-122"/>
                <a:ea typeface="仿宋" panose="02010609060101010101" pitchFamily="49" charset="-122"/>
              </a:rPr>
              <a:t>试采</a:t>
            </a:r>
            <a:r>
              <a:rPr lang="zh-CN" altLang="en-US" sz="1600" i="0" dirty="0">
                <a:solidFill>
                  <a:schemeClr val="tx1"/>
                </a:solidFill>
                <a:latin typeface="仿宋" panose="02010609060101010101" pitchFamily="49" charset="-122"/>
                <a:ea typeface="仿宋" panose="02010609060101010101" pitchFamily="49" charset="-122"/>
              </a:rPr>
              <a:t>集。召开研讨会十数次，参与征求意见专家近千人次，收集整理建议上万</a:t>
            </a:r>
            <a:r>
              <a:rPr lang="zh-CN" altLang="en-US" sz="1600" i="0" dirty="0" smtClean="0">
                <a:solidFill>
                  <a:schemeClr val="tx1"/>
                </a:solidFill>
                <a:latin typeface="仿宋" panose="02010609060101010101" pitchFamily="49" charset="-122"/>
                <a:ea typeface="仿宋" panose="02010609060101010101" pitchFamily="49" charset="-122"/>
              </a:rPr>
              <a:t>条，</a:t>
            </a:r>
            <a:r>
              <a:rPr lang="zh-CN" altLang="en-US" sz="1600" b="1" i="0" dirty="0" smtClean="0">
                <a:solidFill>
                  <a:schemeClr val="tx1"/>
                </a:solidFill>
                <a:latin typeface="仿宋" panose="02010609060101010101" pitchFamily="49" charset="-122"/>
                <a:ea typeface="仿宋" panose="02010609060101010101" pitchFamily="49" charset="-122"/>
              </a:rPr>
              <a:t>数据库系统稳定运行</a:t>
            </a:r>
            <a:endParaRPr lang="en-US" altLang="zh-CN" sz="1600" b="1" i="0" dirty="0">
              <a:solidFill>
                <a:schemeClr val="tx1"/>
              </a:solidFill>
              <a:latin typeface="仿宋" panose="02010609060101010101" pitchFamily="49" charset="-122"/>
              <a:ea typeface="仿宋" panose="02010609060101010101" pitchFamily="49" charset="-122"/>
            </a:endParaRPr>
          </a:p>
          <a:p>
            <a:pPr eaLnBrk="0" hangingPunct="0">
              <a:defRPr/>
            </a:pPr>
            <a:endParaRPr lang="en-US" altLang="zh-CN" sz="1600" i="0" dirty="0">
              <a:solidFill>
                <a:schemeClr val="tx1"/>
              </a:solidFill>
              <a:latin typeface="仿宋" panose="02010609060101010101" pitchFamily="49" charset="-122"/>
              <a:ea typeface="仿宋" panose="02010609060101010101" pitchFamily="49" charset="-122"/>
            </a:endParaRPr>
          </a:p>
        </p:txBody>
      </p:sp>
      <p:sp>
        <p:nvSpPr>
          <p:cNvPr id="68" name="文本框 30"/>
          <p:cNvSpPr txBox="1"/>
          <p:nvPr/>
        </p:nvSpPr>
        <p:spPr bwMode="auto">
          <a:xfrm>
            <a:off x="3954957" y="3271795"/>
            <a:ext cx="1541186" cy="3046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defRPr/>
            </a:pPr>
            <a:r>
              <a:rPr lang="zh-CN" altLang="en-US" sz="1600" i="0" dirty="0">
                <a:solidFill>
                  <a:srgbClr val="0033CC"/>
                </a:solidFill>
                <a:latin typeface="黑体" panose="02010600030101010101" pitchFamily="2" charset="-122"/>
                <a:ea typeface="黑体" panose="02010600030101010101" pitchFamily="2" charset="-122"/>
              </a:rPr>
              <a:t>建立年采制度</a:t>
            </a:r>
            <a:endParaRPr lang="en-US" altLang="zh-CN" sz="1600" i="0" dirty="0">
              <a:solidFill>
                <a:srgbClr val="0033CC"/>
              </a:solidFill>
              <a:latin typeface="黑体" panose="02010600030101010101" pitchFamily="2" charset="-122"/>
              <a:ea typeface="黑体" panose="02010600030101010101" pitchFamily="2" charset="-122"/>
            </a:endParaRPr>
          </a:p>
          <a:p>
            <a:pPr algn="just" eaLnBrk="0" hangingPunct="0">
              <a:defRPr/>
            </a:pPr>
            <a:r>
              <a:rPr lang="zh-CN" altLang="en-US" sz="1600" i="0" dirty="0">
                <a:solidFill>
                  <a:schemeClr val="tx1"/>
                </a:solidFill>
                <a:latin typeface="仿宋" panose="02010609060101010101" pitchFamily="49" charset="-122"/>
                <a:ea typeface="仿宋" panose="02010609060101010101" pitchFamily="49" charset="-122"/>
              </a:rPr>
              <a:t>在全国新建本科院校建立年度采集制度</a:t>
            </a:r>
            <a:r>
              <a:rPr lang="zh-CN" altLang="en-US" sz="1600" i="0" dirty="0" smtClean="0">
                <a:solidFill>
                  <a:schemeClr val="tx1"/>
                </a:solidFill>
                <a:latin typeface="仿宋" panose="02010609060101010101" pitchFamily="49" charset="-122"/>
                <a:ea typeface="仿宋" panose="02010609060101010101" pitchFamily="49" charset="-122"/>
              </a:rPr>
              <a:t>；在新建本科院校合格评估中，尝试使用信息化服务，为专家提供</a:t>
            </a:r>
            <a:r>
              <a:rPr lang="en-US" altLang="zh-CN" sz="1600" i="0" dirty="0" smtClean="0">
                <a:solidFill>
                  <a:schemeClr val="tx1"/>
                </a:solidFill>
                <a:latin typeface="仿宋" panose="02010609060101010101" pitchFamily="49" charset="-122"/>
                <a:ea typeface="仿宋" panose="02010609060101010101" pitchFamily="49" charset="-122"/>
              </a:rPr>
              <a:t>《</a:t>
            </a:r>
            <a:r>
              <a:rPr lang="zh-CN" altLang="en-US" sz="1600" i="0" dirty="0" smtClean="0">
                <a:solidFill>
                  <a:schemeClr val="tx1"/>
                </a:solidFill>
                <a:latin typeface="仿宋" panose="02010609060101010101" pitchFamily="49" charset="-122"/>
                <a:ea typeface="仿宋" panose="02010609060101010101" pitchFamily="49" charset="-122"/>
              </a:rPr>
              <a:t>评估数据分析报告</a:t>
            </a:r>
            <a:r>
              <a:rPr lang="en-US" altLang="zh-CN" sz="1600" i="0" dirty="0" smtClean="0">
                <a:solidFill>
                  <a:schemeClr val="tx1"/>
                </a:solidFill>
                <a:latin typeface="仿宋" panose="02010609060101010101" pitchFamily="49" charset="-122"/>
                <a:ea typeface="仿宋" panose="02010609060101010101" pitchFamily="49" charset="-122"/>
              </a:rPr>
              <a:t>》</a:t>
            </a:r>
            <a:r>
              <a:rPr lang="zh-CN" altLang="en-US" sz="1600" i="0" dirty="0" smtClean="0">
                <a:solidFill>
                  <a:schemeClr val="tx1"/>
                </a:solidFill>
                <a:latin typeface="仿宋" panose="02010609060101010101" pitchFamily="49" charset="-122"/>
                <a:ea typeface="仿宋" panose="02010609060101010101" pitchFamily="49" charset="-122"/>
              </a:rPr>
              <a:t>。</a:t>
            </a:r>
            <a:endParaRPr lang="en-US" altLang="zh-CN" sz="1600" i="0" dirty="0" smtClean="0">
              <a:solidFill>
                <a:schemeClr val="tx1"/>
              </a:solidFill>
              <a:latin typeface="仿宋" panose="02010609060101010101" pitchFamily="49" charset="-122"/>
              <a:ea typeface="仿宋" panose="02010609060101010101" pitchFamily="49" charset="-122"/>
            </a:endParaRPr>
          </a:p>
          <a:p>
            <a:pPr algn="just" eaLnBrk="0" hangingPunct="0">
              <a:defRPr/>
            </a:pPr>
            <a:endParaRPr lang="en-US" altLang="zh-CN" sz="1600" i="0" dirty="0">
              <a:solidFill>
                <a:schemeClr val="tx1"/>
              </a:solidFill>
              <a:latin typeface="仿宋" panose="02010609060101010101" pitchFamily="49" charset="-122"/>
              <a:ea typeface="仿宋" panose="02010609060101010101" pitchFamily="49" charset="-122"/>
            </a:endParaRPr>
          </a:p>
        </p:txBody>
      </p:sp>
      <p:sp>
        <p:nvSpPr>
          <p:cNvPr id="69" name="文本框 31"/>
          <p:cNvSpPr txBox="1"/>
          <p:nvPr/>
        </p:nvSpPr>
        <p:spPr bwMode="auto">
          <a:xfrm>
            <a:off x="5653373" y="3271795"/>
            <a:ext cx="1541186" cy="3046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eaLnBrk="0" hangingPunct="0">
              <a:defRPr/>
            </a:pPr>
            <a:r>
              <a:rPr lang="zh-CN" altLang="en-US" sz="1600" i="0" dirty="0">
                <a:solidFill>
                  <a:srgbClr val="0033CC"/>
                </a:solidFill>
                <a:latin typeface="黑体" panose="02010600030101010101" pitchFamily="2" charset="-122"/>
                <a:ea typeface="黑体" panose="02010600030101010101" pitchFamily="2" charset="-122"/>
              </a:rPr>
              <a:t>研制数据库</a:t>
            </a:r>
            <a:r>
              <a:rPr lang="en-US" altLang="zh-CN" sz="1600" i="0" dirty="0" smtClean="0">
                <a:solidFill>
                  <a:srgbClr val="0033CC"/>
                </a:solidFill>
                <a:latin typeface="黑体" panose="02010600030101010101" pitchFamily="2" charset="-122"/>
                <a:ea typeface="黑体" panose="02010600030101010101" pitchFamily="2" charset="-122"/>
              </a:rPr>
              <a:t>2.0</a:t>
            </a:r>
            <a:r>
              <a:rPr lang="zh-CN" altLang="zh-CN" sz="1600" i="0" dirty="0" smtClean="0">
                <a:solidFill>
                  <a:schemeClr val="tx1"/>
                </a:solidFill>
                <a:latin typeface="仿宋" panose="02010609060101010101" pitchFamily="49" charset="-122"/>
                <a:ea typeface="仿宋" panose="02010609060101010101" pitchFamily="49" charset="-122"/>
              </a:rPr>
              <a:t>为</a:t>
            </a:r>
            <a:r>
              <a:rPr lang="zh-CN" altLang="zh-CN" sz="1600" i="0" dirty="0">
                <a:solidFill>
                  <a:schemeClr val="tx1"/>
                </a:solidFill>
                <a:latin typeface="仿宋" panose="02010609060101010101" pitchFamily="49" charset="-122"/>
                <a:ea typeface="仿宋" panose="02010609060101010101" pitchFamily="49" charset="-122"/>
              </a:rPr>
              <a:t>更好实现常态监测，拓展应用范围，服务政府和高校，在</a:t>
            </a:r>
            <a:r>
              <a:rPr lang="zh-CN" altLang="en-US" sz="1600" i="0" dirty="0">
                <a:solidFill>
                  <a:schemeClr val="tx1"/>
                </a:solidFill>
                <a:latin typeface="仿宋" panose="02010609060101010101" pitchFamily="49" charset="-122"/>
                <a:ea typeface="仿宋" panose="02010609060101010101" pitchFamily="49" charset="-122"/>
              </a:rPr>
              <a:t>原</a:t>
            </a:r>
            <a:r>
              <a:rPr lang="zh-CN" altLang="zh-CN" sz="1600" i="0" dirty="0">
                <a:solidFill>
                  <a:schemeClr val="tx1"/>
                </a:solidFill>
                <a:latin typeface="仿宋" panose="02010609060101010101" pitchFamily="49" charset="-122"/>
                <a:ea typeface="仿宋" panose="02010609060101010101" pitchFamily="49" charset="-122"/>
              </a:rPr>
              <a:t>有数据库和数据采集工作成果的基础上，建成了适用于国家、省市、高校的</a:t>
            </a:r>
            <a:r>
              <a:rPr lang="en-US" altLang="zh-CN" sz="1600" b="1" i="0" dirty="0">
                <a:solidFill>
                  <a:srgbClr val="FF0000"/>
                </a:solidFill>
                <a:latin typeface="仿宋" panose="02010609060101010101" pitchFamily="49" charset="-122"/>
                <a:ea typeface="仿宋" panose="02010609060101010101" pitchFamily="49" charset="-122"/>
              </a:rPr>
              <a:t>2.0</a:t>
            </a:r>
            <a:r>
              <a:rPr lang="zh-CN" altLang="zh-CN" sz="1600" b="1" i="0" dirty="0" smtClean="0">
                <a:solidFill>
                  <a:srgbClr val="FF0000"/>
                </a:solidFill>
                <a:latin typeface="仿宋" panose="02010609060101010101" pitchFamily="49" charset="-122"/>
                <a:ea typeface="仿宋" panose="02010609060101010101" pitchFamily="49" charset="-122"/>
              </a:rPr>
              <a:t>版</a:t>
            </a:r>
            <a:r>
              <a:rPr lang="zh-CN" altLang="en-US" sz="1600" b="1" i="0" dirty="0" smtClean="0">
                <a:solidFill>
                  <a:srgbClr val="FF0000"/>
                </a:solidFill>
                <a:latin typeface="仿宋" panose="02010609060101010101" pitchFamily="49" charset="-122"/>
                <a:ea typeface="仿宋" panose="02010609060101010101" pitchFamily="49" charset="-122"/>
              </a:rPr>
              <a:t>，重应用</a:t>
            </a:r>
            <a:endParaRPr lang="en-US" altLang="zh-CN" sz="1600" b="1" i="0" dirty="0">
              <a:solidFill>
                <a:srgbClr val="FF0000"/>
              </a:solidFill>
              <a:latin typeface="仿宋" panose="02010609060101010101" pitchFamily="49" charset="-122"/>
              <a:ea typeface="仿宋" panose="02010609060101010101" pitchFamily="49" charset="-122"/>
            </a:endParaRPr>
          </a:p>
        </p:txBody>
      </p:sp>
      <p:sp>
        <p:nvSpPr>
          <p:cNvPr id="70" name="文本框 13"/>
          <p:cNvSpPr txBox="1">
            <a:spLocks noChangeArrowheads="1"/>
          </p:cNvSpPr>
          <p:nvPr/>
        </p:nvSpPr>
        <p:spPr bwMode="auto">
          <a:xfrm>
            <a:off x="7274397" y="1875645"/>
            <a:ext cx="1008063" cy="369888"/>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2015</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sp>
        <p:nvSpPr>
          <p:cNvPr id="71" name="下箭头 24"/>
          <p:cNvSpPr>
            <a:spLocks noChangeArrowheads="1"/>
          </p:cNvSpPr>
          <p:nvPr/>
        </p:nvSpPr>
        <p:spPr bwMode="auto">
          <a:xfrm>
            <a:off x="6239682" y="2638254"/>
            <a:ext cx="288000" cy="410587"/>
          </a:xfrm>
          <a:prstGeom prst="downArrow">
            <a:avLst>
              <a:gd name="adj1" fmla="val 50000"/>
              <a:gd name="adj2" fmla="val 50043"/>
            </a:avLst>
          </a:prstGeom>
          <a:solidFill>
            <a:schemeClr val="accent1"/>
          </a:solidFill>
          <a:ln w="9525" algn="ctr">
            <a:noFill/>
            <a:round/>
            <a:headEnd/>
            <a:tailEnd/>
          </a:ln>
        </p:spPr>
        <p:txBody>
          <a:bodyPr anchor="ctr">
            <a:spAutoFit/>
          </a:bodyPr>
          <a:lstStyle/>
          <a:p>
            <a:pPr algn="ctr"/>
            <a:endParaRPr lang="zh-CN" altLang="en-US" sz="1600" b="1">
              <a:solidFill>
                <a:schemeClr val="accent1">
                  <a:lumMod val="50000"/>
                </a:schemeClr>
              </a:solidFill>
            </a:endParaRPr>
          </a:p>
        </p:txBody>
      </p:sp>
      <p:sp>
        <p:nvSpPr>
          <p:cNvPr id="72" name="文本框 31"/>
          <p:cNvSpPr txBox="1"/>
          <p:nvPr/>
        </p:nvSpPr>
        <p:spPr bwMode="auto">
          <a:xfrm>
            <a:off x="7347569" y="3271795"/>
            <a:ext cx="1541186" cy="3046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eaLnBrk="0" hangingPunct="0">
              <a:defRPr/>
            </a:pPr>
            <a:r>
              <a:rPr lang="zh-CN" altLang="en-US" sz="1600" i="0" dirty="0" smtClean="0">
                <a:solidFill>
                  <a:srgbClr val="0033CC"/>
                </a:solidFill>
                <a:latin typeface="黑体" panose="02010600030101010101" pitchFamily="2" charset="-122"/>
                <a:ea typeface="黑体" panose="02010600030101010101" pitchFamily="2" charset="-122"/>
              </a:rPr>
              <a:t>升级质量监测平台</a:t>
            </a:r>
            <a:endParaRPr lang="en-US" altLang="zh-CN" sz="1600" i="0" dirty="0" smtClean="0">
              <a:solidFill>
                <a:srgbClr val="0033CC"/>
              </a:solidFill>
              <a:latin typeface="黑体" panose="02010600030101010101" pitchFamily="2" charset="-122"/>
              <a:ea typeface="黑体" panose="02010600030101010101" pitchFamily="2" charset="-122"/>
            </a:endParaRPr>
          </a:p>
          <a:p>
            <a:pPr algn="just" eaLnBrk="0" hangingPunct="0">
              <a:defRPr/>
            </a:pPr>
            <a:r>
              <a:rPr lang="zh-CN" altLang="en-US" sz="1600" i="0" dirty="0" smtClean="0">
                <a:solidFill>
                  <a:schemeClr val="tx1"/>
                </a:solidFill>
                <a:latin typeface="仿宋" panose="02010609060101010101" pitchFamily="49" charset="-122"/>
                <a:ea typeface="仿宋" panose="02010609060101010101" pitchFamily="49" charset="-122"/>
              </a:rPr>
              <a:t>根据部领导的最新指示，拓展数据范围，增强分析功能，将其升级为高等教育质量监测平台（</a:t>
            </a:r>
            <a:r>
              <a:rPr lang="en-US" altLang="zh-CN" sz="1600" b="1" i="0" dirty="0" smtClean="0">
                <a:solidFill>
                  <a:srgbClr val="FF0000"/>
                </a:solidFill>
                <a:latin typeface="仿宋" panose="02010609060101010101" pitchFamily="49" charset="-122"/>
                <a:ea typeface="仿宋" panose="02010609060101010101" pitchFamily="49" charset="-122"/>
              </a:rPr>
              <a:t>3.0</a:t>
            </a:r>
            <a:r>
              <a:rPr lang="zh-CN" altLang="en-US" sz="1600" b="1" i="0" smtClean="0">
                <a:solidFill>
                  <a:srgbClr val="FF0000"/>
                </a:solidFill>
                <a:latin typeface="仿宋" panose="02010609060101010101" pitchFamily="49" charset="-122"/>
                <a:ea typeface="仿宋" panose="02010609060101010101" pitchFamily="49" charset="-122"/>
              </a:rPr>
              <a:t>版），</a:t>
            </a:r>
            <a:r>
              <a:rPr lang="zh-CN" altLang="en-US" sz="1600" i="0" smtClean="0">
                <a:solidFill>
                  <a:schemeClr val="tx1"/>
                </a:solidFill>
                <a:latin typeface="仿宋" panose="02010609060101010101" pitchFamily="49" charset="-122"/>
                <a:ea typeface="仿宋" panose="02010609060101010101" pitchFamily="49" charset="-122"/>
              </a:rPr>
              <a:t>对</a:t>
            </a:r>
            <a:r>
              <a:rPr lang="zh-CN" altLang="en-US" sz="1600" i="0" dirty="0">
                <a:solidFill>
                  <a:schemeClr val="tx1"/>
                </a:solidFill>
                <a:latin typeface="仿宋" panose="02010609060101010101" pitchFamily="49" charset="-122"/>
                <a:ea typeface="仿宋" panose="02010609060101010101" pitchFamily="49" charset="-122"/>
              </a:rPr>
              <a:t>国家高等教育质进行基本监测。</a:t>
            </a:r>
            <a:endParaRPr lang="en-US" altLang="zh-CN" sz="1600" i="0" dirty="0">
              <a:solidFill>
                <a:schemeClr val="tx1"/>
              </a:solidFill>
              <a:latin typeface="仿宋" panose="02010609060101010101" pitchFamily="49" charset="-122"/>
              <a:ea typeface="仿宋" panose="02010609060101010101" pitchFamily="49" charset="-122"/>
            </a:endParaRPr>
          </a:p>
        </p:txBody>
      </p:sp>
      <p:sp>
        <p:nvSpPr>
          <p:cNvPr id="73" name="文本框 13"/>
          <p:cNvSpPr txBox="1">
            <a:spLocks noChangeArrowheads="1"/>
          </p:cNvSpPr>
          <p:nvPr/>
        </p:nvSpPr>
        <p:spPr bwMode="auto">
          <a:xfrm>
            <a:off x="8056932" y="1879567"/>
            <a:ext cx="1008063" cy="369888"/>
          </a:xfrm>
          <a:prstGeom prst="rect">
            <a:avLst/>
          </a:prstGeom>
          <a:noFill/>
          <a:ln w="9525">
            <a:noFill/>
            <a:miter lim="800000"/>
            <a:headEnd/>
            <a:tailEnd/>
          </a:ln>
        </p:spPr>
        <p:txBody>
          <a:bodyPr>
            <a:spAutoFit/>
          </a:bodyPr>
          <a:lstStyle/>
          <a:p>
            <a:pPr eaLnBrk="0" hangingPunct="0"/>
            <a:r>
              <a:rPr lang="en-US" altLang="zh-CN" b="1" i="0" dirty="0" smtClean="0">
                <a:solidFill>
                  <a:schemeClr val="accent1">
                    <a:lumMod val="50000"/>
                  </a:schemeClr>
                </a:solidFill>
                <a:latin typeface="黑体" panose="02010609060101010101" pitchFamily="49" charset="-122"/>
                <a:ea typeface="黑体" panose="02010609060101010101" pitchFamily="49" charset="-122"/>
              </a:rPr>
              <a:t>2016</a:t>
            </a:r>
            <a:endParaRPr lang="zh-CN" altLang="en-US" b="1" i="0" dirty="0">
              <a:solidFill>
                <a:schemeClr val="accent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2565380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（一）学校基本信息</a:t>
            </a:r>
          </a:p>
        </p:txBody>
      </p:sp>
      <p:sp>
        <p:nvSpPr>
          <p:cNvPr id="72707"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6.</a:t>
            </a:r>
            <a:r>
              <a:rPr lang="zh-CN" altLang="zh-CN" dirty="0">
                <a:solidFill>
                  <a:schemeClr val="tx2"/>
                </a:solidFill>
                <a:latin typeface="+mn-lt"/>
                <a:ea typeface="宋体" panose="02010600030101010101" pitchFamily="2" charset="-122"/>
              </a:rPr>
              <a:t> </a:t>
            </a:r>
            <a:r>
              <a:rPr lang="zh-CN" altLang="zh-CN" i="0" dirty="0">
                <a:latin typeface="+mn-lt"/>
                <a:ea typeface="宋体" panose="02010600030101010101" pitchFamily="2" charset="-122"/>
              </a:rPr>
              <a:t>表</a:t>
            </a:r>
            <a:r>
              <a:rPr lang="en-US" altLang="zh-CN" i="0" dirty="0">
                <a:latin typeface="+mn-lt"/>
                <a:ea typeface="宋体" panose="02010600030101010101" pitchFamily="2" charset="-122"/>
              </a:rPr>
              <a:t>1</a:t>
            </a:r>
            <a:r>
              <a:rPr lang="zh-CN" altLang="zh-CN" i="0" dirty="0">
                <a:latin typeface="+mn-lt"/>
                <a:ea typeface="宋体" panose="02010600030101010101" pitchFamily="2" charset="-122"/>
              </a:rPr>
              <a:t>-</a:t>
            </a:r>
            <a:r>
              <a:rPr lang="en-US" altLang="zh-CN" i="0" dirty="0">
                <a:latin typeface="+mn-lt"/>
                <a:ea typeface="宋体" panose="02010600030101010101" pitchFamily="2" charset="-122"/>
              </a:rPr>
              <a:t>6</a:t>
            </a:r>
            <a:r>
              <a:rPr lang="zh-CN" altLang="zh-CN" i="0" dirty="0">
                <a:latin typeface="+mn-lt"/>
                <a:ea typeface="宋体" panose="02010600030101010101" pitchFamily="2" charset="-122"/>
              </a:rPr>
              <a:t>-1  </a:t>
            </a:r>
            <a:r>
              <a:rPr lang="zh-CN" altLang="en-US" i="0" dirty="0">
                <a:latin typeface="+mn-lt"/>
                <a:ea typeface="宋体" panose="02010600030101010101" pitchFamily="2" charset="-122"/>
              </a:rPr>
              <a:t>教职工</a:t>
            </a:r>
            <a:r>
              <a:rPr lang="zh-CN" altLang="zh-CN" i="0" dirty="0">
                <a:latin typeface="+mn-lt"/>
                <a:ea typeface="宋体" panose="02010600030101010101" pitchFamily="2" charset="-122"/>
              </a:rPr>
              <a:t>基本信息</a:t>
            </a:r>
            <a:r>
              <a:rPr lang="zh-CN" altLang="en-US" i="0" dirty="0">
                <a:latin typeface="+mn-lt"/>
                <a:ea typeface="宋体" panose="02010600030101010101" pitchFamily="2" charset="-122"/>
              </a:rPr>
              <a:t>（时点）</a:t>
            </a:r>
            <a:r>
              <a:rPr lang="zh-CN" altLang="zh-CN" i="0" dirty="0">
                <a:latin typeface="+mn-lt"/>
                <a:ea typeface="宋体" panose="02010600030101010101" pitchFamily="2" charset="-122"/>
              </a:rPr>
              <a:t> </a:t>
            </a:r>
          </a:p>
        </p:txBody>
      </p:sp>
      <p:sp>
        <p:nvSpPr>
          <p:cNvPr id="7" name="Rectangle 1"/>
          <p:cNvSpPr>
            <a:spLocks noChangeArrowheads="1"/>
          </p:cNvSpPr>
          <p:nvPr/>
        </p:nvSpPr>
        <p:spPr bwMode="auto">
          <a:xfrm>
            <a:off x="214282" y="3000372"/>
            <a:ext cx="8822214" cy="37189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indent="17463" eaLnBrk="0" hangingPunct="0">
              <a:tabLst>
                <a:tab pos="5946775" algn="l"/>
              </a:tabLst>
              <a:defRPr>
                <a:solidFill>
                  <a:schemeClr val="tx1"/>
                </a:solidFill>
                <a:latin typeface="Arial" panose="020B0604020202020204" pitchFamily="34" charset="0"/>
              </a:defRPr>
            </a:lvl1pPr>
            <a:lvl2pPr eaLnBrk="0" hangingPunct="0">
              <a:tabLst>
                <a:tab pos="5946775" algn="l"/>
              </a:tabLst>
              <a:defRPr>
                <a:solidFill>
                  <a:schemeClr val="tx1"/>
                </a:solidFill>
                <a:latin typeface="Arial" panose="020B0604020202020204" pitchFamily="34" charset="0"/>
              </a:defRPr>
            </a:lvl2pPr>
            <a:lvl3pPr eaLnBrk="0" hangingPunct="0">
              <a:tabLst>
                <a:tab pos="5946775" algn="l"/>
              </a:tabLst>
              <a:defRPr>
                <a:solidFill>
                  <a:schemeClr val="tx1"/>
                </a:solidFill>
                <a:latin typeface="Arial" panose="020B0604020202020204" pitchFamily="34" charset="0"/>
              </a:defRPr>
            </a:lvl3pPr>
            <a:lvl4pPr eaLnBrk="0" hangingPunct="0">
              <a:tabLst>
                <a:tab pos="5946775" algn="l"/>
              </a:tabLst>
              <a:defRPr>
                <a:solidFill>
                  <a:schemeClr val="tx1"/>
                </a:solidFill>
                <a:latin typeface="Arial" panose="020B0604020202020204" pitchFamily="34" charset="0"/>
              </a:defRPr>
            </a:lvl4pPr>
            <a:lvl5pPr eaLnBrk="0" hangingPunct="0">
              <a:tabLst>
                <a:tab pos="5946775" algn="l"/>
              </a:tabLst>
              <a:defRPr>
                <a:solidFill>
                  <a:schemeClr val="tx1"/>
                </a:solidFill>
                <a:latin typeface="Arial" panose="020B0604020202020204" pitchFamily="34" charset="0"/>
              </a:defRPr>
            </a:lvl5pPr>
            <a:lvl6pPr eaLnBrk="0" fontAlgn="base" hangingPunct="0">
              <a:spcBef>
                <a:spcPct val="0"/>
              </a:spcBef>
              <a:spcAft>
                <a:spcPct val="0"/>
              </a:spcAft>
              <a:tabLst>
                <a:tab pos="5946775" algn="l"/>
              </a:tabLst>
              <a:defRPr>
                <a:solidFill>
                  <a:schemeClr val="tx1"/>
                </a:solidFill>
                <a:latin typeface="Arial" panose="020B0604020202020204" pitchFamily="34" charset="0"/>
              </a:defRPr>
            </a:lvl6pPr>
            <a:lvl7pPr eaLnBrk="0" fontAlgn="base" hangingPunct="0">
              <a:spcBef>
                <a:spcPct val="0"/>
              </a:spcBef>
              <a:spcAft>
                <a:spcPct val="0"/>
              </a:spcAft>
              <a:tabLst>
                <a:tab pos="5946775" algn="l"/>
              </a:tabLst>
              <a:defRPr>
                <a:solidFill>
                  <a:schemeClr val="tx1"/>
                </a:solidFill>
                <a:latin typeface="Arial" panose="020B0604020202020204" pitchFamily="34" charset="0"/>
              </a:defRPr>
            </a:lvl7pPr>
            <a:lvl8pPr eaLnBrk="0" fontAlgn="base" hangingPunct="0">
              <a:spcBef>
                <a:spcPct val="0"/>
              </a:spcBef>
              <a:spcAft>
                <a:spcPct val="0"/>
              </a:spcAft>
              <a:tabLst>
                <a:tab pos="5946775" algn="l"/>
              </a:tabLst>
              <a:defRPr>
                <a:solidFill>
                  <a:schemeClr val="tx1"/>
                </a:solidFill>
                <a:latin typeface="Arial" panose="020B0604020202020204" pitchFamily="34" charset="0"/>
              </a:defRPr>
            </a:lvl8pPr>
            <a:lvl9pPr eaLnBrk="0" fontAlgn="base" hangingPunct="0">
              <a:spcBef>
                <a:spcPct val="0"/>
              </a:spcBef>
              <a:spcAft>
                <a:spcPct val="0"/>
              </a:spcAft>
              <a:tabLst>
                <a:tab pos="5946775" algn="l"/>
              </a:tabLst>
              <a:defRPr>
                <a:solidFill>
                  <a:schemeClr val="tx1"/>
                </a:solidFill>
                <a:latin typeface="Arial" panose="020B0604020202020204" pitchFamily="34" charset="0"/>
              </a:defRPr>
            </a:lvl9pPr>
          </a:lstStyle>
          <a:p>
            <a:pPr marL="457200" indent="-457200" algn="just">
              <a:lnSpc>
                <a:spcPts val="32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a:t>
            </a:r>
            <a:r>
              <a:rPr lang="zh-CN" altLang="en-US" sz="2200" i="0" dirty="0" bmk="_Toc392188109">
                <a:latin typeface="+mn-lt"/>
                <a:ea typeface="+mj-ea"/>
                <a:cs typeface="楷体" panose="02010609060101010101" pitchFamily="49" charset="-122"/>
              </a:rPr>
              <a:t>任教类型”</a:t>
            </a:r>
            <a:r>
              <a:rPr lang="zh-CN" altLang="en-US" sz="2200" i="0" dirty="0" bmk="_Toc392188109">
                <a:latin typeface="+mn-lt"/>
                <a:ea typeface="仿宋" panose="02010609060101010101" pitchFamily="49" charset="-122"/>
                <a:cs typeface="楷体" panose="02010609060101010101" pitchFamily="49" charset="-122"/>
              </a:rPr>
              <a:t>选择为填报为“公共课”</a:t>
            </a:r>
            <a:r>
              <a:rPr lang="zh-CN" altLang="en-US" sz="2200" i="0" dirty="0" smtClean="0" bmk="_Toc392188109">
                <a:latin typeface="+mn-lt"/>
                <a:ea typeface="仿宋" panose="02010609060101010101" pitchFamily="49" charset="-122"/>
                <a:cs typeface="楷体" panose="02010609060101010101" pitchFamily="49" charset="-122"/>
              </a:rPr>
              <a:t>和“无任教”的</a:t>
            </a:r>
            <a:r>
              <a:rPr lang="zh-CN" altLang="en-US" sz="2200" i="0" dirty="0" bmk="_Toc392188109">
                <a:latin typeface="+mn-lt"/>
                <a:ea typeface="仿宋" panose="02010609060101010101" pitchFamily="49" charset="-122"/>
                <a:cs typeface="楷体" panose="02010609060101010101" pitchFamily="49" charset="-122"/>
              </a:rPr>
              <a:t>教职工，随后三</a:t>
            </a:r>
            <a:r>
              <a:rPr lang="zh-CN" altLang="en-US" sz="2200" i="0" dirty="0" smtClean="0" bmk="_Toc392188109">
                <a:latin typeface="+mn-lt"/>
                <a:ea typeface="仿宋" panose="02010609060101010101" pitchFamily="49" charset="-122"/>
                <a:cs typeface="楷体" panose="02010609060101010101" pitchFamily="49" charset="-122"/>
              </a:rPr>
              <a:t>项（任教专业名称、代码、任教</a:t>
            </a:r>
            <a:r>
              <a:rPr lang="zh-CN" altLang="en-US" sz="2200" i="0" dirty="0" bmk="_Toc392188109">
                <a:latin typeface="+mn-lt"/>
                <a:ea typeface="仿宋" panose="02010609060101010101" pitchFamily="49" charset="-122"/>
                <a:cs typeface="楷体" panose="02010609060101010101" pitchFamily="49" charset="-122"/>
              </a:rPr>
              <a:t>时间</a:t>
            </a:r>
            <a:r>
              <a:rPr lang="zh-CN" altLang="en-US" sz="2200" i="0" dirty="0" smtClean="0" bmk="_Toc392188109">
                <a:latin typeface="+mn-lt"/>
                <a:ea typeface="仿宋" panose="02010609060101010101" pitchFamily="49" charset="-122"/>
                <a:cs typeface="楷体" panose="02010609060101010101" pitchFamily="49" charset="-122"/>
              </a:rPr>
              <a:t>）填</a:t>
            </a:r>
            <a:r>
              <a:rPr lang="zh-CN" altLang="en-US" sz="2200" i="0" dirty="0" bmk="_Toc392188109">
                <a:solidFill>
                  <a:srgbClr val="FF0000"/>
                </a:solidFill>
                <a:latin typeface="+mn-lt"/>
                <a:ea typeface="+mj-ea"/>
                <a:cs typeface="楷体" panose="02010609060101010101" pitchFamily="49" charset="-122"/>
              </a:rPr>
              <a:t>“无” </a:t>
            </a:r>
            <a:r>
              <a:rPr lang="zh-CN" altLang="en-US" sz="2200" i="0" dirty="0" smtClean="0" bmk="_Toc392188109">
                <a:latin typeface="+mn-lt"/>
                <a:ea typeface="仿宋" panose="02010609060101010101" pitchFamily="49" charset="-122"/>
                <a:cs typeface="楷体" panose="02010609060101010101" pitchFamily="49" charset="-122"/>
              </a:rPr>
              <a:t>。</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r>
              <a:rPr lang="zh-CN" altLang="en-US" sz="2200" i="0" dirty="0" smtClean="0" bmk="_Toc392188109">
                <a:ea typeface="仿宋" panose="02010609060101010101" pitchFamily="49" charset="-122"/>
                <a:cs typeface="楷体" panose="02010609060101010101" pitchFamily="49" charset="-122"/>
              </a:rPr>
              <a:t>“无任教”的内涵已改为：</a:t>
            </a:r>
            <a:r>
              <a:rPr lang="zh-CN" altLang="en-US" sz="2200" i="0" dirty="0" smtClean="0" bmk="_Toc392188109">
                <a:solidFill>
                  <a:srgbClr val="FF0000"/>
                </a:solidFill>
                <a:ea typeface="仿宋" panose="02010609060101010101" pitchFamily="49" charset="-122"/>
                <a:cs typeface="楷体" panose="02010609060101010101" pitchFamily="49" charset="-122"/>
              </a:rPr>
              <a:t>不承担教学任务</a:t>
            </a:r>
            <a:r>
              <a:rPr lang="zh-CN" altLang="en-US" sz="2200" i="0" dirty="0" smtClean="0" bmk="_Toc392188109">
                <a:ea typeface="仿宋" panose="02010609060101010101" pitchFamily="49" charset="-122"/>
                <a:cs typeface="楷体" panose="02010609060101010101" pitchFamily="49" charset="-122"/>
              </a:rPr>
              <a:t>。</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r>
              <a:rPr lang="zh-CN" altLang="en-US" sz="2200" i="0" dirty="0" smtClean="0" bmk="_Toc392188109">
                <a:cs typeface="楷体" panose="02010609060101010101" pitchFamily="49" charset="-122"/>
              </a:rPr>
              <a:t>“任教专业”：</a:t>
            </a:r>
            <a:r>
              <a:rPr lang="zh-CN" altLang="en-US" sz="2200" i="0" dirty="0" smtClean="0" bmk="_Toc392188109">
                <a:ea typeface="仿宋" panose="02010609060101010101" pitchFamily="49" charset="-122"/>
                <a:cs typeface="楷体" panose="02010609060101010101" pitchFamily="49" charset="-122"/>
              </a:rPr>
              <a:t>为唯一选择，按教职工主要完成的教学任务判定</a:t>
            </a:r>
            <a:endParaRPr lang="en-US" altLang="zh-CN" sz="2200" i="0" dirty="0" smtClean="0" bmk="_Toc392188109">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endParaRPr lang="en-US" altLang="zh-CN" sz="2200" i="0" dirty="0" smtClean="0" bmk="_Toc392188109">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r>
              <a:rPr lang="zh-CN" altLang="en-US" sz="2200" i="0" dirty="0" smtClean="0" bmk="_Toc392188109">
                <a:cs typeface="楷体" panose="02010609060101010101" pitchFamily="49" charset="-122"/>
              </a:rPr>
              <a:t>“校内指导博士生数、硕士生数”均指</a:t>
            </a:r>
            <a:r>
              <a:rPr lang="zh-CN" altLang="en-US" sz="2200" i="0" dirty="0" smtClean="0" bmk="_Toc392188109">
                <a:solidFill>
                  <a:srgbClr val="FF0000"/>
                </a:solidFill>
                <a:cs typeface="楷体" panose="02010609060101010101" pitchFamily="49" charset="-122"/>
              </a:rPr>
              <a:t>学年</a:t>
            </a:r>
            <a:r>
              <a:rPr lang="zh-CN" altLang="en-US" sz="2200" i="0" dirty="0" smtClean="0" bmk="_Toc392188109">
                <a:cs typeface="楷体" panose="02010609060101010101" pitchFamily="49" charset="-122"/>
              </a:rPr>
              <a:t>内在校生人数。</a:t>
            </a:r>
            <a:endParaRPr lang="en-US" altLang="zh-CN" sz="2200" i="0" dirty="0" smtClean="0" bmk="_Toc392188109">
              <a:ea typeface="仿宋" panose="02010609060101010101" pitchFamily="49" charset="-122"/>
              <a:cs typeface="楷体" panose="02010609060101010101" pitchFamily="49" charset="-122"/>
            </a:endParaRPr>
          </a:p>
          <a:p>
            <a:pPr marL="457200" indent="-457200" algn="just">
              <a:lnSpc>
                <a:spcPts val="3200"/>
              </a:lnSpc>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4932" y="1774235"/>
            <a:ext cx="8382000" cy="1071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3981049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（一）学校基本信息</a:t>
            </a:r>
          </a:p>
        </p:txBody>
      </p:sp>
      <p:sp>
        <p:nvSpPr>
          <p:cNvPr id="74755"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7.</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1-6-2  </a:t>
            </a:r>
            <a:r>
              <a:rPr lang="zh-CN" altLang="en-US" i="0" dirty="0">
                <a:latin typeface="+mn-lt"/>
                <a:ea typeface="宋体" panose="02010600030101010101" pitchFamily="2" charset="-122"/>
              </a:rPr>
              <a:t>外聘教师基本信息（时点）</a:t>
            </a:r>
          </a:p>
        </p:txBody>
      </p:sp>
      <p:sp>
        <p:nvSpPr>
          <p:cNvPr id="7" name="Rectangle 1"/>
          <p:cNvSpPr>
            <a:spLocks noChangeArrowheads="1"/>
          </p:cNvSpPr>
          <p:nvPr/>
        </p:nvSpPr>
        <p:spPr bwMode="auto">
          <a:xfrm>
            <a:off x="466676" y="3144440"/>
            <a:ext cx="7848227" cy="35804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indent="17463" eaLnBrk="0" hangingPunct="0">
              <a:tabLst>
                <a:tab pos="5946775" algn="l"/>
              </a:tabLst>
              <a:defRPr>
                <a:solidFill>
                  <a:schemeClr val="tx1"/>
                </a:solidFill>
                <a:latin typeface="Arial" panose="020B0604020202020204" pitchFamily="34" charset="0"/>
              </a:defRPr>
            </a:lvl1pPr>
            <a:lvl2pPr eaLnBrk="0" hangingPunct="0">
              <a:tabLst>
                <a:tab pos="5946775" algn="l"/>
              </a:tabLst>
              <a:defRPr>
                <a:solidFill>
                  <a:schemeClr val="tx1"/>
                </a:solidFill>
                <a:latin typeface="Arial" panose="020B0604020202020204" pitchFamily="34" charset="0"/>
              </a:defRPr>
            </a:lvl2pPr>
            <a:lvl3pPr eaLnBrk="0" hangingPunct="0">
              <a:tabLst>
                <a:tab pos="5946775" algn="l"/>
              </a:tabLst>
              <a:defRPr>
                <a:solidFill>
                  <a:schemeClr val="tx1"/>
                </a:solidFill>
                <a:latin typeface="Arial" panose="020B0604020202020204" pitchFamily="34" charset="0"/>
              </a:defRPr>
            </a:lvl3pPr>
            <a:lvl4pPr eaLnBrk="0" hangingPunct="0">
              <a:tabLst>
                <a:tab pos="5946775" algn="l"/>
              </a:tabLst>
              <a:defRPr>
                <a:solidFill>
                  <a:schemeClr val="tx1"/>
                </a:solidFill>
                <a:latin typeface="Arial" panose="020B0604020202020204" pitchFamily="34" charset="0"/>
              </a:defRPr>
            </a:lvl4pPr>
            <a:lvl5pPr eaLnBrk="0" hangingPunct="0">
              <a:tabLst>
                <a:tab pos="5946775" algn="l"/>
              </a:tabLst>
              <a:defRPr>
                <a:solidFill>
                  <a:schemeClr val="tx1"/>
                </a:solidFill>
                <a:latin typeface="Arial" panose="020B0604020202020204" pitchFamily="34" charset="0"/>
              </a:defRPr>
            </a:lvl5pPr>
            <a:lvl6pPr eaLnBrk="0" fontAlgn="base" hangingPunct="0">
              <a:spcBef>
                <a:spcPct val="0"/>
              </a:spcBef>
              <a:spcAft>
                <a:spcPct val="0"/>
              </a:spcAft>
              <a:tabLst>
                <a:tab pos="5946775" algn="l"/>
              </a:tabLst>
              <a:defRPr>
                <a:solidFill>
                  <a:schemeClr val="tx1"/>
                </a:solidFill>
                <a:latin typeface="Arial" panose="020B0604020202020204" pitchFamily="34" charset="0"/>
              </a:defRPr>
            </a:lvl6pPr>
            <a:lvl7pPr eaLnBrk="0" fontAlgn="base" hangingPunct="0">
              <a:spcBef>
                <a:spcPct val="0"/>
              </a:spcBef>
              <a:spcAft>
                <a:spcPct val="0"/>
              </a:spcAft>
              <a:tabLst>
                <a:tab pos="5946775" algn="l"/>
              </a:tabLst>
              <a:defRPr>
                <a:solidFill>
                  <a:schemeClr val="tx1"/>
                </a:solidFill>
                <a:latin typeface="Arial" panose="020B0604020202020204" pitchFamily="34" charset="0"/>
              </a:defRPr>
            </a:lvl7pPr>
            <a:lvl8pPr eaLnBrk="0" fontAlgn="base" hangingPunct="0">
              <a:spcBef>
                <a:spcPct val="0"/>
              </a:spcBef>
              <a:spcAft>
                <a:spcPct val="0"/>
              </a:spcAft>
              <a:tabLst>
                <a:tab pos="5946775" algn="l"/>
              </a:tabLst>
              <a:defRPr>
                <a:solidFill>
                  <a:schemeClr val="tx1"/>
                </a:solidFill>
                <a:latin typeface="Arial" panose="020B0604020202020204" pitchFamily="34" charset="0"/>
              </a:defRPr>
            </a:lvl8pPr>
            <a:lvl9pPr eaLnBrk="0" fontAlgn="base" hangingPunct="0">
              <a:spcBef>
                <a:spcPct val="0"/>
              </a:spcBef>
              <a:spcAft>
                <a:spcPct val="0"/>
              </a:spcAft>
              <a:tabLst>
                <a:tab pos="5946775" algn="l"/>
              </a:tabLst>
              <a:defRPr>
                <a:solidFill>
                  <a:schemeClr val="tx1"/>
                </a:solidFill>
                <a:latin typeface="Arial" panose="020B0604020202020204" pitchFamily="34" charset="0"/>
              </a:defRPr>
            </a:lvl9pPr>
          </a:lstStyle>
          <a:p>
            <a:pPr marL="457200" indent="-457200" algn="just">
              <a:lnSpc>
                <a:spcPct val="1500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“聘期”：</a:t>
            </a:r>
            <a:r>
              <a:rPr lang="zh-CN" altLang="en-US" sz="2200" i="0" dirty="0" smtClean="0" bmk="_Toc392188109">
                <a:latin typeface="+mn-lt"/>
                <a:ea typeface="仿宋" panose="02010609060101010101" pitchFamily="49" charset="-122"/>
                <a:cs typeface="楷体" panose="02010609060101010101" pitchFamily="49" charset="-122"/>
              </a:rPr>
              <a:t>为</a:t>
            </a:r>
            <a:r>
              <a:rPr lang="zh-CN" altLang="en-US" sz="2200" i="0" dirty="0" bmk="_Toc392188109">
                <a:latin typeface="+mn-lt"/>
                <a:ea typeface="仿宋" panose="02010609060101010101" pitchFamily="49" charset="-122"/>
                <a:cs typeface="楷体" panose="02010609060101010101" pitchFamily="49" charset="-122"/>
              </a:rPr>
              <a:t>按月统计，数字格式为</a:t>
            </a:r>
            <a:r>
              <a:rPr lang="zh-CN" altLang="en-US" sz="2200" i="0" dirty="0" smtClean="0" bmk="_Toc392188109">
                <a:latin typeface="+mn-lt"/>
                <a:ea typeface="仿宋" panose="02010609060101010101" pitchFamily="49" charset="-122"/>
                <a:cs typeface="楷体" panose="02010609060101010101" pitchFamily="49" charset="-122"/>
              </a:rPr>
              <a:t>阿拉伯数字（</a:t>
            </a:r>
            <a:r>
              <a:rPr lang="zh-CN" altLang="en-US" sz="2200" i="0" dirty="0" bmk="_Toc392188109">
                <a:latin typeface="+mn-lt"/>
                <a:ea typeface="仿宋" panose="02010609060101010101" pitchFamily="49" charset="-122"/>
                <a:cs typeface="楷体" panose="02010609060101010101" pitchFamily="49" charset="-122"/>
              </a:rPr>
              <a:t>聘期一学期及以上才统计</a:t>
            </a:r>
            <a:r>
              <a:rPr lang="zh-CN" altLang="en-US" sz="2200" i="0" dirty="0" smtClean="0" bmk="_Toc392188109">
                <a:latin typeface="+mn-lt"/>
                <a:ea typeface="仿宋" panose="02010609060101010101" pitchFamily="49" charset="-122"/>
                <a:cs typeface="楷体" panose="02010609060101010101" pitchFamily="49" charset="-122"/>
              </a:rPr>
              <a:t>）。对</a:t>
            </a:r>
            <a:r>
              <a:rPr lang="zh-CN" altLang="en-US" sz="2200" i="0" dirty="0" smtClean="0" bmk="_Toc392188109">
                <a:latin typeface="+mn-lt"/>
                <a:ea typeface="仿宋" panose="02010609060101010101" pitchFamily="49" charset="-122"/>
                <a:cs typeface="楷体" panose="02010609060101010101" pitchFamily="49" charset="-122"/>
              </a:rPr>
              <a:t>于</a:t>
            </a:r>
            <a:r>
              <a:rPr lang="zh-CN" altLang="en-US" sz="2200" i="0" dirty="0" bmk="_Toc392188109">
                <a:latin typeface="+mn-lt"/>
                <a:ea typeface="仿宋" panose="02010609060101010101" pitchFamily="49" charset="-122"/>
                <a:cs typeface="楷体" panose="02010609060101010101" pitchFamily="49" charset="-122"/>
              </a:rPr>
              <a:t>特殊的兼职代课教师，可填在此表，但聘期填报时需</a:t>
            </a:r>
            <a:r>
              <a:rPr lang="zh-CN" altLang="en-US" sz="2200" i="0" dirty="0" bmk="_Toc392188109">
                <a:solidFill>
                  <a:srgbClr val="FF0000"/>
                </a:solidFill>
                <a:latin typeface="+mn-lt"/>
                <a:ea typeface="+mj-ea"/>
                <a:cs typeface="楷体" panose="02010609060101010101" pitchFamily="49" charset="-122"/>
              </a:rPr>
              <a:t>小于</a:t>
            </a:r>
            <a:r>
              <a:rPr lang="en-US" altLang="zh-CN" sz="2200" i="0" dirty="0" smtClean="0" bmk="_Toc392188109">
                <a:solidFill>
                  <a:srgbClr val="FF0000"/>
                </a:solidFill>
                <a:latin typeface="+mn-lt"/>
                <a:ea typeface="+mj-ea"/>
                <a:cs typeface="楷体" panose="02010609060101010101" pitchFamily="49" charset="-122"/>
              </a:rPr>
              <a:t>6</a:t>
            </a:r>
            <a:r>
              <a:rPr lang="zh-CN" altLang="en-US" sz="2200" i="0" dirty="0" smtClean="0" bmk="_Toc392188109">
                <a:solidFill>
                  <a:srgbClr val="FF0000"/>
                </a:solidFill>
                <a:latin typeface="+mn-lt"/>
                <a:ea typeface="+mj-ea"/>
                <a:cs typeface="楷体" panose="02010609060101010101" pitchFamily="49" charset="-122"/>
              </a:rPr>
              <a:t>。</a:t>
            </a:r>
            <a:endParaRPr lang="en-US" altLang="zh-CN" sz="2200" i="0" dirty="0" smtClean="0" bmk="_Toc392188109">
              <a:solidFill>
                <a:srgbClr val="FF0000"/>
              </a:solidFill>
              <a:latin typeface="+mn-lt"/>
              <a:ea typeface="+mj-ea"/>
              <a:cs typeface="楷体" panose="02010609060101010101" pitchFamily="49" charset="-122"/>
            </a:endParaRPr>
          </a:p>
          <a:p>
            <a:pPr marL="457200" indent="-457200" algn="just">
              <a:lnSpc>
                <a:spcPct val="150000"/>
              </a:lnSpc>
              <a:buFont typeface="Wingdings" panose="05000000000000000000" pitchFamily="2" charset="2"/>
              <a:buChar char="n"/>
              <a:defRPr/>
            </a:pPr>
            <a:r>
              <a:rPr lang="zh-CN" altLang="en-US" sz="2200" i="0" dirty="0" smtClean="0" bmk="_Toc392188109">
                <a:cs typeface="楷体" panose="02010609060101010101" pitchFamily="49" charset="-122"/>
              </a:rPr>
              <a:t>“承担本科教学任务”：如不承担本科教学，选“无”。</a:t>
            </a:r>
            <a:endParaRPr lang="zh-CN" altLang="en-US" sz="2200" i="0" dirty="0" bmk="_Toc392188109">
              <a:latin typeface="+mn-lt"/>
              <a:ea typeface="+mj-ea"/>
              <a:cs typeface="楷体" panose="02010609060101010101" pitchFamily="49" charset="-122"/>
            </a:endParaRPr>
          </a:p>
          <a:p>
            <a:pPr marL="457200" indent="-457200" algn="just">
              <a:lnSpc>
                <a:spcPct val="1500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“导师类别”：</a:t>
            </a:r>
            <a:r>
              <a:rPr lang="zh-CN" altLang="en-US" sz="2200" i="0" dirty="0" smtClean="0" bmk="_Toc392188109">
                <a:latin typeface="+mn-lt"/>
                <a:ea typeface="仿宋" panose="02010609060101010101" pitchFamily="49" charset="-122"/>
                <a:cs typeface="楷体" panose="02010609060101010101" pitchFamily="49" charset="-122"/>
              </a:rPr>
              <a:t>是</a:t>
            </a:r>
            <a:r>
              <a:rPr lang="zh-CN" altLang="en-US" sz="2200" i="0" dirty="0" bmk="_Toc392188109">
                <a:latin typeface="+mn-lt"/>
                <a:ea typeface="仿宋" panose="02010609060101010101" pitchFamily="49" charset="-122"/>
                <a:cs typeface="楷体" panose="02010609060101010101" pitchFamily="49" charset="-122"/>
              </a:rPr>
              <a:t>指受聘后在本校的导师类别，而非受聘前的身份。</a:t>
            </a:r>
            <a:r>
              <a:rPr lang="en-US" altLang="zh-CN" sz="2200" i="0" dirty="0" bmk="_Toc392188109">
                <a:latin typeface="+mn-lt"/>
                <a:ea typeface="仿宋" panose="02010609060101010101" pitchFamily="49" charset="-122"/>
                <a:cs typeface="楷体" panose="02010609060101010101" pitchFamily="49" charset="-122"/>
              </a:rPr>
              <a:t>1-6-1</a:t>
            </a:r>
            <a:r>
              <a:rPr lang="zh-CN" altLang="en-US" sz="2200" i="0" dirty="0" bmk="_Toc392188109">
                <a:latin typeface="+mn-lt"/>
                <a:ea typeface="仿宋" panose="02010609060101010101" pitchFamily="49" charset="-122"/>
                <a:cs typeface="楷体" panose="02010609060101010101" pitchFamily="49" charset="-122"/>
              </a:rPr>
              <a:t>中导师类别，本校教职工在外校担任也可以计入</a:t>
            </a:r>
            <a:r>
              <a:rPr lang="zh-CN" altLang="en-US" sz="2200" i="0" dirty="0" smtClean="0" bmk="_Toc392188109">
                <a:latin typeface="+mn-lt"/>
                <a:ea typeface="仿宋" panose="02010609060101010101" pitchFamily="49" charset="-122"/>
                <a:cs typeface="楷体" panose="02010609060101010101" pitchFamily="49" charset="-122"/>
              </a:rPr>
              <a:t>。</a:t>
            </a:r>
            <a:endParaRPr lang="zh-CN" altLang="en-US" sz="2200" i="0" dirty="0" bmk="_Toc392188109">
              <a:latin typeface="+mn-lt"/>
              <a:ea typeface="仿宋" panose="02010609060101010101" pitchFamily="49" charset="-122"/>
              <a:cs typeface="楷体" panose="02010609060101010101" pitchFamily="49" charset="-122"/>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1916832"/>
            <a:ext cx="8382000" cy="999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0731376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（一）学校基本信息</a:t>
            </a:r>
          </a:p>
        </p:txBody>
      </p:sp>
      <p:sp>
        <p:nvSpPr>
          <p:cNvPr id="74755"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smtClean="0">
                <a:latin typeface="+mn-lt"/>
                <a:ea typeface="宋体" panose="02010600030101010101" pitchFamily="2" charset="-122"/>
              </a:rPr>
              <a:t>8.</a:t>
            </a:r>
            <a:r>
              <a:rPr lang="zh-CN" altLang="en-US" i="0" dirty="0">
                <a:latin typeface="+mn-lt"/>
                <a:ea typeface="宋体" panose="02010600030101010101" pitchFamily="2" charset="-122"/>
              </a:rPr>
              <a:t>表</a:t>
            </a:r>
            <a:r>
              <a:rPr lang="en-US" altLang="zh-CN" i="0" dirty="0" smtClean="0">
                <a:latin typeface="+mn-lt"/>
                <a:ea typeface="宋体" panose="02010600030101010101" pitchFamily="2" charset="-122"/>
              </a:rPr>
              <a:t>1-6-3  </a:t>
            </a:r>
            <a:r>
              <a:rPr lang="zh-CN" altLang="en-US" i="0" dirty="0" smtClean="0">
                <a:latin typeface="+mn-lt"/>
                <a:ea typeface="宋体" panose="02010600030101010101" pitchFamily="2" charset="-122"/>
              </a:rPr>
              <a:t>附属医院师资（</a:t>
            </a:r>
            <a:r>
              <a:rPr lang="zh-CN" altLang="en-US" i="0" dirty="0">
                <a:latin typeface="+mn-lt"/>
                <a:ea typeface="宋体" panose="02010600030101010101" pitchFamily="2" charset="-122"/>
              </a:rPr>
              <a:t>时点）</a:t>
            </a:r>
          </a:p>
        </p:txBody>
      </p:sp>
      <p:sp>
        <p:nvSpPr>
          <p:cNvPr id="7" name="Rectangle 1"/>
          <p:cNvSpPr>
            <a:spLocks noChangeArrowheads="1"/>
          </p:cNvSpPr>
          <p:nvPr/>
        </p:nvSpPr>
        <p:spPr bwMode="auto">
          <a:xfrm>
            <a:off x="466676" y="3144440"/>
            <a:ext cx="7848227" cy="20569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indent="17463" eaLnBrk="0" hangingPunct="0">
              <a:tabLst>
                <a:tab pos="5946775" algn="l"/>
              </a:tabLst>
              <a:defRPr>
                <a:solidFill>
                  <a:schemeClr val="tx1"/>
                </a:solidFill>
                <a:latin typeface="Arial" panose="020B0604020202020204" pitchFamily="34" charset="0"/>
              </a:defRPr>
            </a:lvl1pPr>
            <a:lvl2pPr eaLnBrk="0" hangingPunct="0">
              <a:tabLst>
                <a:tab pos="5946775" algn="l"/>
              </a:tabLst>
              <a:defRPr>
                <a:solidFill>
                  <a:schemeClr val="tx1"/>
                </a:solidFill>
                <a:latin typeface="Arial" panose="020B0604020202020204" pitchFamily="34" charset="0"/>
              </a:defRPr>
            </a:lvl2pPr>
            <a:lvl3pPr eaLnBrk="0" hangingPunct="0">
              <a:tabLst>
                <a:tab pos="5946775" algn="l"/>
              </a:tabLst>
              <a:defRPr>
                <a:solidFill>
                  <a:schemeClr val="tx1"/>
                </a:solidFill>
                <a:latin typeface="Arial" panose="020B0604020202020204" pitchFamily="34" charset="0"/>
              </a:defRPr>
            </a:lvl3pPr>
            <a:lvl4pPr eaLnBrk="0" hangingPunct="0">
              <a:tabLst>
                <a:tab pos="5946775" algn="l"/>
              </a:tabLst>
              <a:defRPr>
                <a:solidFill>
                  <a:schemeClr val="tx1"/>
                </a:solidFill>
                <a:latin typeface="Arial" panose="020B0604020202020204" pitchFamily="34" charset="0"/>
              </a:defRPr>
            </a:lvl4pPr>
            <a:lvl5pPr eaLnBrk="0" hangingPunct="0">
              <a:tabLst>
                <a:tab pos="5946775" algn="l"/>
              </a:tabLst>
              <a:defRPr>
                <a:solidFill>
                  <a:schemeClr val="tx1"/>
                </a:solidFill>
                <a:latin typeface="Arial" panose="020B0604020202020204" pitchFamily="34" charset="0"/>
              </a:defRPr>
            </a:lvl5pPr>
            <a:lvl6pPr eaLnBrk="0" fontAlgn="base" hangingPunct="0">
              <a:spcBef>
                <a:spcPct val="0"/>
              </a:spcBef>
              <a:spcAft>
                <a:spcPct val="0"/>
              </a:spcAft>
              <a:tabLst>
                <a:tab pos="5946775" algn="l"/>
              </a:tabLst>
              <a:defRPr>
                <a:solidFill>
                  <a:schemeClr val="tx1"/>
                </a:solidFill>
                <a:latin typeface="Arial" panose="020B0604020202020204" pitchFamily="34" charset="0"/>
              </a:defRPr>
            </a:lvl6pPr>
            <a:lvl7pPr eaLnBrk="0" fontAlgn="base" hangingPunct="0">
              <a:spcBef>
                <a:spcPct val="0"/>
              </a:spcBef>
              <a:spcAft>
                <a:spcPct val="0"/>
              </a:spcAft>
              <a:tabLst>
                <a:tab pos="5946775" algn="l"/>
              </a:tabLst>
              <a:defRPr>
                <a:solidFill>
                  <a:schemeClr val="tx1"/>
                </a:solidFill>
                <a:latin typeface="Arial" panose="020B0604020202020204" pitchFamily="34" charset="0"/>
              </a:defRPr>
            </a:lvl7pPr>
            <a:lvl8pPr eaLnBrk="0" fontAlgn="base" hangingPunct="0">
              <a:spcBef>
                <a:spcPct val="0"/>
              </a:spcBef>
              <a:spcAft>
                <a:spcPct val="0"/>
              </a:spcAft>
              <a:tabLst>
                <a:tab pos="5946775" algn="l"/>
              </a:tabLst>
              <a:defRPr>
                <a:solidFill>
                  <a:schemeClr val="tx1"/>
                </a:solidFill>
                <a:latin typeface="Arial" panose="020B0604020202020204" pitchFamily="34" charset="0"/>
              </a:defRPr>
            </a:lvl8pPr>
            <a:lvl9pPr eaLnBrk="0" fontAlgn="base" hangingPunct="0">
              <a:spcBef>
                <a:spcPct val="0"/>
              </a:spcBef>
              <a:spcAft>
                <a:spcPct val="0"/>
              </a:spcAft>
              <a:tabLst>
                <a:tab pos="5946775" algn="l"/>
              </a:tabLst>
              <a:defRPr>
                <a:solidFill>
                  <a:schemeClr val="tx1"/>
                </a:solidFill>
                <a:latin typeface="Arial" panose="020B0604020202020204" pitchFamily="34" charset="0"/>
              </a:defRPr>
            </a:lvl9pPr>
          </a:lstStyle>
          <a:p>
            <a:pPr marL="457200" indent="-457200" algn="just">
              <a:lnSpc>
                <a:spcPct val="1500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此表仅统计直属附属医院和非直属附属医院师资</a:t>
            </a:r>
            <a:r>
              <a:rPr lang="en-US" altLang="zh-CN" sz="2200" i="0" dirty="0" smtClean="0" bmk="_Toc392188109">
                <a:latin typeface="+mn-lt"/>
                <a:ea typeface="+mj-ea"/>
                <a:cs typeface="楷体" panose="02010609060101010101" pitchFamily="49" charset="-122"/>
              </a:rPr>
              <a:t>——</a:t>
            </a:r>
            <a:r>
              <a:rPr lang="zh-CN" altLang="en-US" sz="2200" i="0" dirty="0" smtClean="0" bmk="_Toc392188109">
                <a:latin typeface="+mn-lt"/>
                <a:ea typeface="+mj-ea"/>
                <a:cs typeface="楷体" panose="02010609060101010101" pitchFamily="49" charset="-122"/>
              </a:rPr>
              <a:t>具有医师或其他同等级别医教系列职称，并承担教学任务的医务工作者。（</a:t>
            </a:r>
            <a:r>
              <a:rPr lang="zh-CN" altLang="en-US" sz="2200" i="0" dirty="0" smtClean="0" bmk="_Toc392188109">
                <a:solidFill>
                  <a:srgbClr val="FF0000"/>
                </a:solidFill>
                <a:latin typeface="+mn-lt"/>
                <a:ea typeface="+mj-ea"/>
                <a:cs typeface="楷体" panose="02010609060101010101" pitchFamily="49" charset="-122"/>
              </a:rPr>
              <a:t>非校医院</a:t>
            </a:r>
            <a:r>
              <a:rPr lang="zh-CN" altLang="en-US" sz="2200" i="0" dirty="0" smtClean="0" bmk="_Toc392188109">
                <a:latin typeface="+mn-lt"/>
                <a:ea typeface="+mj-ea"/>
                <a:cs typeface="楷体" panose="02010609060101010101" pitchFamily="49" charset="-122"/>
              </a:rPr>
              <a:t>）</a:t>
            </a:r>
            <a:endParaRPr lang="zh-CN" altLang="en-US" sz="2200" i="0" dirty="0" bmk="_Toc392188109">
              <a:latin typeface="+mn-lt"/>
              <a:ea typeface="+mj-ea"/>
              <a:cs typeface="楷体" panose="02010609060101010101" pitchFamily="49" charset="-122"/>
            </a:endParaRPr>
          </a:p>
          <a:p>
            <a:pPr marL="457200" indent="-457200" algn="just">
              <a:lnSpc>
                <a:spcPct val="1500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此表与</a:t>
            </a:r>
            <a:r>
              <a:rPr lang="en-US" altLang="zh-CN" sz="2200" i="0" dirty="0" smtClean="0" bmk="_Toc392188109">
                <a:latin typeface="+mn-lt"/>
                <a:ea typeface="+mj-ea"/>
                <a:cs typeface="楷体" panose="02010609060101010101" pitchFamily="49" charset="-122"/>
              </a:rPr>
              <a:t>1-6-1、1-6-2</a:t>
            </a:r>
            <a:r>
              <a:rPr lang="zh-CN" altLang="en-US" sz="2200" i="0" dirty="0" smtClean="0" bmk="_Toc392188109">
                <a:latin typeface="+mn-lt"/>
                <a:ea typeface="+mj-ea"/>
                <a:cs typeface="楷体" panose="02010609060101010101" pitchFamily="49" charset="-122"/>
              </a:rPr>
              <a:t>不能重复统计。</a:t>
            </a:r>
            <a:endParaRPr lang="zh-CN" altLang="en-US" sz="2200" i="0" dirty="0" bmk="_Toc392188109">
              <a:latin typeface="+mn-lt"/>
              <a:ea typeface="仿宋" panose="02010609060101010101" pitchFamily="49" charset="-122"/>
              <a:cs typeface="楷体" panose="02010609060101010101" pitchFamily="49" charset="-122"/>
            </a:endParaRPr>
          </a:p>
        </p:txBody>
      </p:sp>
      <p:pic>
        <p:nvPicPr>
          <p:cNvPr id="1026" name="Picture 2"/>
          <p:cNvPicPr>
            <a:picLocks noChangeAspect="1" noChangeArrowheads="1"/>
          </p:cNvPicPr>
          <p:nvPr/>
        </p:nvPicPr>
        <p:blipFill>
          <a:blip r:embed="rId3"/>
          <a:srcRect/>
          <a:stretch>
            <a:fillRect/>
          </a:stretch>
        </p:blipFill>
        <p:spPr bwMode="auto">
          <a:xfrm>
            <a:off x="500034" y="1785926"/>
            <a:ext cx="7858180" cy="1214446"/>
          </a:xfrm>
          <a:prstGeom prst="rect">
            <a:avLst/>
          </a:prstGeom>
          <a:noFill/>
          <a:ln w="9525">
            <a:noFill/>
            <a:miter lim="800000"/>
            <a:headEnd/>
            <a:tailEnd/>
          </a:ln>
          <a:effectLst/>
        </p:spPr>
      </p:pic>
    </p:spTree>
    <p:extLst>
      <p:ext uri="{BB962C8B-B14F-4D97-AF65-F5344CB8AC3E}">
        <p14:creationId xmlns:p14="http://schemas.microsoft.com/office/powerpoint/2010/main" xmlns="" val="18073137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（一）学校基本信息</a:t>
            </a:r>
          </a:p>
        </p:txBody>
      </p:sp>
      <p:sp>
        <p:nvSpPr>
          <p:cNvPr id="74755" name="文本框 3"/>
          <p:cNvSpPr txBox="1">
            <a:spLocks noChangeArrowheads="1"/>
          </p:cNvSpPr>
          <p:nvPr/>
        </p:nvSpPr>
        <p:spPr bwMode="auto">
          <a:xfrm>
            <a:off x="358775" y="1142984"/>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8.</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1-7  </a:t>
            </a:r>
            <a:r>
              <a:rPr lang="zh-CN" altLang="en-US" i="0" dirty="0">
                <a:latin typeface="+mn-lt"/>
                <a:ea typeface="宋体" panose="02010600030101010101" pitchFamily="2" charset="-122"/>
              </a:rPr>
              <a:t>本科生基本情况</a:t>
            </a:r>
            <a:r>
              <a:rPr lang="zh-CN" altLang="en-US" i="0" dirty="0" smtClean="0">
                <a:latin typeface="+mn-lt"/>
                <a:ea typeface="宋体" panose="02010600030101010101" pitchFamily="2" charset="-122"/>
              </a:rPr>
              <a:t>（</a:t>
            </a:r>
            <a:r>
              <a:rPr lang="zh-CN" altLang="en-US" i="0" dirty="0" smtClean="0">
                <a:solidFill>
                  <a:srgbClr val="FF0000"/>
                </a:solidFill>
                <a:latin typeface="+mn-lt"/>
                <a:ea typeface="宋体" panose="02010600030101010101" pitchFamily="2" charset="-122"/>
              </a:rPr>
              <a:t>学年</a:t>
            </a:r>
            <a:r>
              <a:rPr lang="zh-CN" altLang="en-US" i="0" dirty="0" smtClean="0">
                <a:latin typeface="+mn-lt"/>
                <a:ea typeface="宋体" panose="02010600030101010101" pitchFamily="2" charset="-122"/>
              </a:rPr>
              <a:t>）</a:t>
            </a:r>
            <a:endParaRPr lang="zh-CN" altLang="en-US" i="0" dirty="0">
              <a:latin typeface="+mn-lt"/>
              <a:ea typeface="宋体" panose="02010600030101010101" pitchFamily="2" charset="-122"/>
            </a:endParaRPr>
          </a:p>
        </p:txBody>
      </p:sp>
      <p:sp>
        <p:nvSpPr>
          <p:cNvPr id="7" name="Rectangle 1"/>
          <p:cNvSpPr>
            <a:spLocks noChangeArrowheads="1"/>
          </p:cNvSpPr>
          <p:nvPr/>
        </p:nvSpPr>
        <p:spPr bwMode="auto">
          <a:xfrm>
            <a:off x="611560" y="3319100"/>
            <a:ext cx="7467600" cy="4088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indent="17463" eaLnBrk="0" hangingPunct="0">
              <a:tabLst>
                <a:tab pos="5946775" algn="l"/>
              </a:tabLst>
              <a:defRPr>
                <a:solidFill>
                  <a:schemeClr val="tx1"/>
                </a:solidFill>
                <a:latin typeface="Arial" panose="020B0604020202020204" pitchFamily="34" charset="0"/>
              </a:defRPr>
            </a:lvl1pPr>
            <a:lvl2pPr eaLnBrk="0" hangingPunct="0">
              <a:tabLst>
                <a:tab pos="5946775" algn="l"/>
              </a:tabLst>
              <a:defRPr>
                <a:solidFill>
                  <a:schemeClr val="tx1"/>
                </a:solidFill>
                <a:latin typeface="Arial" panose="020B0604020202020204" pitchFamily="34" charset="0"/>
              </a:defRPr>
            </a:lvl2pPr>
            <a:lvl3pPr eaLnBrk="0" hangingPunct="0">
              <a:tabLst>
                <a:tab pos="5946775" algn="l"/>
              </a:tabLst>
              <a:defRPr>
                <a:solidFill>
                  <a:schemeClr val="tx1"/>
                </a:solidFill>
                <a:latin typeface="Arial" panose="020B0604020202020204" pitchFamily="34" charset="0"/>
              </a:defRPr>
            </a:lvl3pPr>
            <a:lvl4pPr eaLnBrk="0" hangingPunct="0">
              <a:tabLst>
                <a:tab pos="5946775" algn="l"/>
              </a:tabLst>
              <a:defRPr>
                <a:solidFill>
                  <a:schemeClr val="tx1"/>
                </a:solidFill>
                <a:latin typeface="Arial" panose="020B0604020202020204" pitchFamily="34" charset="0"/>
              </a:defRPr>
            </a:lvl4pPr>
            <a:lvl5pPr eaLnBrk="0" hangingPunct="0">
              <a:tabLst>
                <a:tab pos="5946775" algn="l"/>
              </a:tabLst>
              <a:defRPr>
                <a:solidFill>
                  <a:schemeClr val="tx1"/>
                </a:solidFill>
                <a:latin typeface="Arial" panose="020B0604020202020204" pitchFamily="34" charset="0"/>
              </a:defRPr>
            </a:lvl5pPr>
            <a:lvl6pPr eaLnBrk="0" fontAlgn="base" hangingPunct="0">
              <a:spcBef>
                <a:spcPct val="0"/>
              </a:spcBef>
              <a:spcAft>
                <a:spcPct val="0"/>
              </a:spcAft>
              <a:tabLst>
                <a:tab pos="5946775" algn="l"/>
              </a:tabLst>
              <a:defRPr>
                <a:solidFill>
                  <a:schemeClr val="tx1"/>
                </a:solidFill>
                <a:latin typeface="Arial" panose="020B0604020202020204" pitchFamily="34" charset="0"/>
              </a:defRPr>
            </a:lvl6pPr>
            <a:lvl7pPr eaLnBrk="0" fontAlgn="base" hangingPunct="0">
              <a:spcBef>
                <a:spcPct val="0"/>
              </a:spcBef>
              <a:spcAft>
                <a:spcPct val="0"/>
              </a:spcAft>
              <a:tabLst>
                <a:tab pos="5946775" algn="l"/>
              </a:tabLst>
              <a:defRPr>
                <a:solidFill>
                  <a:schemeClr val="tx1"/>
                </a:solidFill>
                <a:latin typeface="Arial" panose="020B0604020202020204" pitchFamily="34" charset="0"/>
              </a:defRPr>
            </a:lvl7pPr>
            <a:lvl8pPr eaLnBrk="0" fontAlgn="base" hangingPunct="0">
              <a:spcBef>
                <a:spcPct val="0"/>
              </a:spcBef>
              <a:spcAft>
                <a:spcPct val="0"/>
              </a:spcAft>
              <a:tabLst>
                <a:tab pos="5946775" algn="l"/>
              </a:tabLst>
              <a:defRPr>
                <a:solidFill>
                  <a:schemeClr val="tx1"/>
                </a:solidFill>
                <a:latin typeface="Arial" panose="020B0604020202020204" pitchFamily="34" charset="0"/>
              </a:defRPr>
            </a:lvl8pPr>
            <a:lvl9pPr eaLnBrk="0" fontAlgn="base" hangingPunct="0">
              <a:spcBef>
                <a:spcPct val="0"/>
              </a:spcBef>
              <a:spcAft>
                <a:spcPct val="0"/>
              </a:spcAft>
              <a:tabLst>
                <a:tab pos="5946775" algn="l"/>
              </a:tabLst>
              <a:defRPr>
                <a:solidFill>
                  <a:schemeClr val="tx1"/>
                </a:solidFill>
                <a:latin typeface="Arial" panose="020B0604020202020204" pitchFamily="34" charset="0"/>
              </a:defRPr>
            </a:lvl9pPr>
          </a:lstStyle>
          <a:p>
            <a:pPr marL="457200" indent="-457200">
              <a:lnSpc>
                <a:spcPct val="1500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“生源类别”：</a:t>
            </a:r>
            <a:r>
              <a:rPr lang="zh-CN" altLang="en-US" sz="2200" i="0" dirty="0" smtClean="0" bmk="_Toc392188109">
                <a:solidFill>
                  <a:srgbClr val="FF0000"/>
                </a:solidFill>
                <a:latin typeface="+mn-lt"/>
                <a:ea typeface="+mj-ea"/>
                <a:cs typeface="楷体" panose="02010609060101010101" pitchFamily="49" charset="-122"/>
              </a:rPr>
              <a:t>港澳台侨学生</a:t>
            </a:r>
            <a:r>
              <a:rPr lang="zh-CN" altLang="en-US" sz="2200" i="0" dirty="0" bmk="_Toc392188109">
                <a:solidFill>
                  <a:srgbClr val="FF0000"/>
                </a:solidFill>
                <a:latin typeface="+mn-lt"/>
                <a:ea typeface="+mj-ea"/>
                <a:cs typeface="楷体" panose="02010609060101010101" pitchFamily="49" charset="-122"/>
              </a:rPr>
              <a:t>和留学生</a:t>
            </a:r>
            <a:r>
              <a:rPr lang="zh-CN" altLang="en-US" sz="2200" i="0" dirty="0" bmk="_Toc392188109">
                <a:latin typeface="+mn-lt"/>
                <a:ea typeface="仿宋" panose="02010609060101010101" pitchFamily="49" charset="-122"/>
                <a:cs typeface="楷体" panose="02010609060101010101" pitchFamily="49" charset="-122"/>
              </a:rPr>
              <a:t>均指具有学籍的全日制在校本科生</a:t>
            </a:r>
            <a:r>
              <a:rPr lang="zh-CN" altLang="en-US" sz="2200" i="0" dirty="0" smtClean="0" bmk="_Toc392188109">
                <a:latin typeface="+mn-lt"/>
                <a:ea typeface="仿宋" panose="02010609060101010101" pitchFamily="49" charset="-122"/>
                <a:cs typeface="楷体" panose="02010609060101010101" pitchFamily="49" charset="-122"/>
              </a:rPr>
              <a:t>。</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nSpc>
                <a:spcPct val="150000"/>
              </a:lnSpc>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lnSpc>
                <a:spcPct val="1500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“年级”</a:t>
            </a:r>
            <a:r>
              <a:rPr lang="zh-CN" altLang="en-US" sz="2200" i="0" dirty="0" bmk="_Toc392188109">
                <a:latin typeface="+mn-lt"/>
                <a:ea typeface="+mj-ea"/>
                <a:cs typeface="楷体" panose="02010609060101010101" pitchFamily="49" charset="-122"/>
              </a:rPr>
              <a:t>：</a:t>
            </a:r>
            <a:r>
              <a:rPr lang="zh-CN" altLang="en-US" sz="2200" i="0" dirty="0" smtClean="0" bmk="_Toc392188109">
                <a:latin typeface="+mn-lt"/>
                <a:ea typeface="仿宋" panose="02010609060101010101" pitchFamily="49" charset="-122"/>
                <a:cs typeface="楷体" panose="02010609060101010101" pitchFamily="49" charset="-122"/>
              </a:rPr>
              <a:t>要求</a:t>
            </a:r>
            <a:r>
              <a:rPr lang="zh-CN" altLang="en-US" sz="2200" i="0" dirty="0" bmk="_Toc392188109">
                <a:latin typeface="+mn-lt"/>
                <a:ea typeface="仿宋" panose="02010609060101010101" pitchFamily="49" charset="-122"/>
                <a:cs typeface="楷体" panose="02010609060101010101" pitchFamily="49" charset="-122"/>
              </a:rPr>
              <a:t>填报的</a:t>
            </a:r>
            <a:r>
              <a:rPr lang="zh-CN" altLang="en-US" sz="2200" i="0" dirty="0" smtClean="0" bmk="_Toc392188109">
                <a:latin typeface="+mn-lt"/>
                <a:ea typeface="仿宋" panose="02010609060101010101" pitchFamily="49" charset="-122"/>
                <a:cs typeface="楷体" panose="02010609060101010101" pitchFamily="49" charset="-122"/>
              </a:rPr>
              <a:t>数字格式，例如 </a:t>
            </a:r>
            <a:r>
              <a:rPr lang="zh-CN" altLang="en-US" sz="2200" i="0" dirty="0" bmk="_Toc392188109">
                <a:latin typeface="+mn-lt"/>
                <a:ea typeface="仿宋" panose="02010609060101010101" pitchFamily="49" charset="-122"/>
                <a:cs typeface="楷体" panose="02010609060101010101" pitchFamily="49" charset="-122"/>
              </a:rPr>
              <a:t>“</a:t>
            </a:r>
            <a:r>
              <a:rPr lang="en-US" altLang="zh-CN" sz="2200" i="0" dirty="0" bmk="_Toc392188109">
                <a:solidFill>
                  <a:srgbClr val="FF0000"/>
                </a:solidFill>
                <a:latin typeface="+mn-lt"/>
                <a:ea typeface="+mj-ea"/>
                <a:cs typeface="楷体" panose="02010609060101010101" pitchFamily="49" charset="-122"/>
              </a:rPr>
              <a:t>2016</a:t>
            </a:r>
            <a:r>
              <a:rPr lang="zh-CN" altLang="en-US" sz="2200" i="0" dirty="0" smtClean="0" bmk="_Toc392188109">
                <a:latin typeface="+mn-lt"/>
                <a:ea typeface="仿宋" panose="02010609060101010101" pitchFamily="49" charset="-122"/>
                <a:cs typeface="楷体" panose="02010609060101010101" pitchFamily="49" charset="-122"/>
              </a:rPr>
              <a:t>”。</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nSpc>
                <a:spcPct val="150000"/>
              </a:lnSpc>
              <a:buFont typeface="Wingdings" panose="05000000000000000000" pitchFamily="2" charset="2"/>
              <a:buChar char="n"/>
              <a:defRPr/>
            </a:pP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nSpc>
                <a:spcPct val="150000"/>
              </a:lnSpc>
              <a:buFont typeface="Wingdings" panose="05000000000000000000" pitchFamily="2" charset="2"/>
              <a:buChar char="n"/>
              <a:defRPr/>
            </a:pPr>
            <a:r>
              <a:rPr lang="zh-CN" altLang="en-US" sz="2200" i="0" dirty="0" smtClean="0" bmk="_Toc392188109">
                <a:latin typeface="+mn-lt"/>
                <a:ea typeface="仿宋" panose="02010609060101010101" pitchFamily="49" charset="-122"/>
                <a:cs typeface="楷体" panose="02010609060101010101" pitchFamily="49" charset="-122"/>
              </a:rPr>
              <a:t>学年内如有休学、参军等情况，不纳入统计。</a:t>
            </a:r>
            <a:endParaRPr lang="zh-CN" altLang="en-US" sz="2200" i="0" dirty="0" bmk="_Toc392188109">
              <a:latin typeface="+mn-lt"/>
              <a:ea typeface="仿宋" panose="02010609060101010101" pitchFamily="49" charset="-122"/>
              <a:cs typeface="楷体" panose="02010609060101010101" pitchFamily="49" charset="-122"/>
            </a:endParaRPr>
          </a:p>
          <a:p>
            <a:pPr marL="457200" indent="-457200">
              <a:lnSpc>
                <a:spcPct val="150000"/>
              </a:lnSpc>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lnSpc>
                <a:spcPct val="150000"/>
              </a:lnSpc>
              <a:buFont typeface="Wingdings" panose="05000000000000000000" pitchFamily="2" charset="2"/>
              <a:buChar char="n"/>
              <a:defRPr/>
            </a:pPr>
            <a:endParaRPr lang="zh-CN" altLang="en-US" sz="2200" i="0" dirty="0" bmk="_Toc392188109">
              <a:latin typeface="+mn-lt"/>
              <a:ea typeface="仿宋" panose="02010609060101010101" pitchFamily="49" charset="-122"/>
              <a:cs typeface="楷体" panose="02010609060101010101" pitchFamily="49" charset="-122"/>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506" y="2070101"/>
            <a:ext cx="8391525" cy="936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8200853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（一）学校基本信息</a:t>
            </a:r>
          </a:p>
        </p:txBody>
      </p:sp>
      <p:sp>
        <p:nvSpPr>
          <p:cNvPr id="74755"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9.</a:t>
            </a:r>
            <a:r>
              <a:rPr lang="zh-CN" altLang="en-US" i="0" dirty="0">
                <a:latin typeface="+mn-lt"/>
                <a:ea typeface="宋体" panose="02010600030101010101" pitchFamily="2" charset="-122"/>
              </a:rPr>
              <a:t>表</a:t>
            </a:r>
            <a:r>
              <a:rPr lang="en-US" altLang="zh-CN" i="0" dirty="0" smtClean="0">
                <a:latin typeface="+mn-lt"/>
                <a:ea typeface="宋体" panose="02010600030101010101" pitchFamily="2" charset="-122"/>
              </a:rPr>
              <a:t>1-8-1  </a:t>
            </a:r>
            <a:r>
              <a:rPr lang="zh-CN" altLang="en-US" i="0" dirty="0" smtClean="0">
                <a:latin typeface="+mn-lt"/>
                <a:ea typeface="宋体" panose="02010600030101010101" pitchFamily="2" charset="-122"/>
              </a:rPr>
              <a:t>本科实验场所（时点）</a:t>
            </a:r>
            <a:endParaRPr lang="zh-CN" altLang="en-US" i="0" dirty="0">
              <a:latin typeface="+mn-lt"/>
              <a:ea typeface="宋体" panose="02010600030101010101" pitchFamily="2" charset="-122"/>
            </a:endParaRPr>
          </a:p>
        </p:txBody>
      </p:sp>
      <p:sp>
        <p:nvSpPr>
          <p:cNvPr id="7" name="Rectangle 1"/>
          <p:cNvSpPr>
            <a:spLocks noChangeArrowheads="1"/>
          </p:cNvSpPr>
          <p:nvPr/>
        </p:nvSpPr>
        <p:spPr bwMode="auto">
          <a:xfrm>
            <a:off x="580473" y="2928934"/>
            <a:ext cx="8078543" cy="4088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indent="17463" eaLnBrk="0" hangingPunct="0">
              <a:tabLst>
                <a:tab pos="5946775" algn="l"/>
              </a:tabLst>
              <a:defRPr>
                <a:solidFill>
                  <a:schemeClr val="tx1"/>
                </a:solidFill>
                <a:latin typeface="Arial" panose="020B0604020202020204" pitchFamily="34" charset="0"/>
              </a:defRPr>
            </a:lvl1pPr>
            <a:lvl2pPr eaLnBrk="0" hangingPunct="0">
              <a:tabLst>
                <a:tab pos="5946775" algn="l"/>
              </a:tabLst>
              <a:defRPr>
                <a:solidFill>
                  <a:schemeClr val="tx1"/>
                </a:solidFill>
                <a:latin typeface="Arial" panose="020B0604020202020204" pitchFamily="34" charset="0"/>
              </a:defRPr>
            </a:lvl2pPr>
            <a:lvl3pPr eaLnBrk="0" hangingPunct="0">
              <a:tabLst>
                <a:tab pos="5946775" algn="l"/>
              </a:tabLst>
              <a:defRPr>
                <a:solidFill>
                  <a:schemeClr val="tx1"/>
                </a:solidFill>
                <a:latin typeface="Arial" panose="020B0604020202020204" pitchFamily="34" charset="0"/>
              </a:defRPr>
            </a:lvl3pPr>
            <a:lvl4pPr eaLnBrk="0" hangingPunct="0">
              <a:tabLst>
                <a:tab pos="5946775" algn="l"/>
              </a:tabLst>
              <a:defRPr>
                <a:solidFill>
                  <a:schemeClr val="tx1"/>
                </a:solidFill>
                <a:latin typeface="Arial" panose="020B0604020202020204" pitchFamily="34" charset="0"/>
              </a:defRPr>
            </a:lvl4pPr>
            <a:lvl5pPr eaLnBrk="0" hangingPunct="0">
              <a:tabLst>
                <a:tab pos="5946775" algn="l"/>
              </a:tabLst>
              <a:defRPr>
                <a:solidFill>
                  <a:schemeClr val="tx1"/>
                </a:solidFill>
                <a:latin typeface="Arial" panose="020B0604020202020204" pitchFamily="34" charset="0"/>
              </a:defRPr>
            </a:lvl5pPr>
            <a:lvl6pPr eaLnBrk="0" fontAlgn="base" hangingPunct="0">
              <a:spcBef>
                <a:spcPct val="0"/>
              </a:spcBef>
              <a:spcAft>
                <a:spcPct val="0"/>
              </a:spcAft>
              <a:tabLst>
                <a:tab pos="5946775" algn="l"/>
              </a:tabLst>
              <a:defRPr>
                <a:solidFill>
                  <a:schemeClr val="tx1"/>
                </a:solidFill>
                <a:latin typeface="Arial" panose="020B0604020202020204" pitchFamily="34" charset="0"/>
              </a:defRPr>
            </a:lvl6pPr>
            <a:lvl7pPr eaLnBrk="0" fontAlgn="base" hangingPunct="0">
              <a:spcBef>
                <a:spcPct val="0"/>
              </a:spcBef>
              <a:spcAft>
                <a:spcPct val="0"/>
              </a:spcAft>
              <a:tabLst>
                <a:tab pos="5946775" algn="l"/>
              </a:tabLst>
              <a:defRPr>
                <a:solidFill>
                  <a:schemeClr val="tx1"/>
                </a:solidFill>
                <a:latin typeface="Arial" panose="020B0604020202020204" pitchFamily="34" charset="0"/>
              </a:defRPr>
            </a:lvl7pPr>
            <a:lvl8pPr eaLnBrk="0" fontAlgn="base" hangingPunct="0">
              <a:spcBef>
                <a:spcPct val="0"/>
              </a:spcBef>
              <a:spcAft>
                <a:spcPct val="0"/>
              </a:spcAft>
              <a:tabLst>
                <a:tab pos="5946775" algn="l"/>
              </a:tabLst>
              <a:defRPr>
                <a:solidFill>
                  <a:schemeClr val="tx1"/>
                </a:solidFill>
                <a:latin typeface="Arial" panose="020B0604020202020204" pitchFamily="34" charset="0"/>
              </a:defRPr>
            </a:lvl8pPr>
            <a:lvl9pPr eaLnBrk="0" fontAlgn="base" hangingPunct="0">
              <a:spcBef>
                <a:spcPct val="0"/>
              </a:spcBef>
              <a:spcAft>
                <a:spcPct val="0"/>
              </a:spcAft>
              <a:tabLst>
                <a:tab pos="5946775" algn="l"/>
              </a:tabLst>
              <a:defRPr>
                <a:solidFill>
                  <a:schemeClr val="tx1"/>
                </a:solidFill>
                <a:latin typeface="Arial" panose="020B0604020202020204" pitchFamily="34" charset="0"/>
              </a:defRPr>
            </a:lvl9pPr>
          </a:lstStyle>
          <a:p>
            <a:pPr marL="457200" indent="-457200" algn="just">
              <a:lnSpc>
                <a:spcPct val="150000"/>
              </a:lnSpc>
              <a:buFont typeface="Wingdings" panose="05000000000000000000" pitchFamily="2" charset="2"/>
              <a:buChar char="n"/>
              <a:defRPr/>
            </a:pPr>
            <a:r>
              <a:rPr lang="zh-CN" altLang="en-US" sz="2200" i="0" dirty="0" smtClean="0" bmk="_Toc392188109">
                <a:latin typeface="+mn-lt"/>
                <a:ea typeface="仿宋" panose="02010609060101010101" pitchFamily="49" charset="-122"/>
                <a:cs typeface="楷体" panose="02010609060101010101" pitchFamily="49" charset="-122"/>
              </a:rPr>
              <a:t>此表为拆分后的新表，为基础表格。</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ct val="150000"/>
              </a:lnSpc>
              <a:buFont typeface="Wingdings" panose="05000000000000000000" pitchFamily="2" charset="2"/>
              <a:buChar char="n"/>
              <a:defRPr/>
            </a:pP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ct val="150000"/>
              </a:lnSpc>
              <a:buFont typeface="Wingdings" panose="05000000000000000000" pitchFamily="2" charset="2"/>
              <a:buChar char="n"/>
              <a:defRPr/>
            </a:pPr>
            <a:r>
              <a:rPr lang="zh-CN" altLang="en-US" sz="2200" i="0" dirty="0" smtClean="0" bmk="_Toc392188109">
                <a:latin typeface="+mn-lt"/>
                <a:ea typeface="仿宋" panose="02010609060101010101" pitchFamily="49" charset="-122"/>
                <a:cs typeface="楷体" panose="02010609060101010101" pitchFamily="49" charset="-122"/>
              </a:rPr>
              <a:t>本</a:t>
            </a:r>
            <a:r>
              <a:rPr lang="zh-CN" altLang="en-US" sz="2200" i="0" dirty="0" bmk="_Toc392188109">
                <a:latin typeface="+mn-lt"/>
                <a:ea typeface="仿宋" panose="02010609060101010101" pitchFamily="49" charset="-122"/>
                <a:cs typeface="楷体" panose="02010609060101010101" pitchFamily="49" charset="-122"/>
              </a:rPr>
              <a:t>科实验场所需按单个实验</a:t>
            </a:r>
            <a:r>
              <a:rPr lang="zh-CN" altLang="en-US" sz="2200" i="0" dirty="0" smtClean="0" bmk="_Toc392188109">
                <a:latin typeface="+mn-lt"/>
                <a:ea typeface="仿宋" panose="02010609060101010101" pitchFamily="49" charset="-122"/>
                <a:cs typeface="楷体" panose="02010609060101010101" pitchFamily="49" charset="-122"/>
              </a:rPr>
              <a:t>室（房间）填报。</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ct val="150000"/>
              </a:lnSpc>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lgn="just">
              <a:lnSpc>
                <a:spcPct val="1500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“实验场所代码”：</a:t>
            </a:r>
            <a:r>
              <a:rPr lang="zh-CN" altLang="en-US" sz="2200" i="0" dirty="0" smtClean="0" bmk="_Toc392188109">
                <a:latin typeface="+mn-lt"/>
                <a:ea typeface="仿宋" panose="02010609060101010101" pitchFamily="49" charset="-122"/>
                <a:cs typeface="楷体" panose="02010609060101010101" pitchFamily="49" charset="-122"/>
              </a:rPr>
              <a:t>由</a:t>
            </a:r>
            <a:r>
              <a:rPr lang="zh-CN" altLang="en-US" sz="2200" i="0" dirty="0" bmk="_Toc392188109">
                <a:latin typeface="+mn-lt"/>
                <a:ea typeface="仿宋" panose="02010609060101010101" pitchFamily="49" charset="-122"/>
                <a:cs typeface="楷体" panose="02010609060101010101" pitchFamily="49" charset="-122"/>
              </a:rPr>
              <a:t>学校自行编定</a:t>
            </a:r>
            <a:r>
              <a:rPr lang="zh-CN" altLang="en-US" sz="2200" i="0" dirty="0" smtClean="0" bmk="_Toc392188109">
                <a:latin typeface="+mn-lt"/>
                <a:ea typeface="仿宋" panose="02010609060101010101" pitchFamily="49" charset="-122"/>
                <a:cs typeface="楷体" panose="02010609060101010101" pitchFamily="49" charset="-122"/>
              </a:rPr>
              <a:t>，代码须唯一。</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ct val="150000"/>
              </a:lnSpc>
              <a:buFont typeface="Wingdings" panose="05000000000000000000" pitchFamily="2" charset="2"/>
              <a:buChar char="n"/>
              <a:defRPr/>
            </a:pPr>
            <a:endParaRPr lang="en-US" altLang="zh-CN" sz="2200" i="0" dirty="0" bmk="_Toc392188109">
              <a:latin typeface="+mn-lt"/>
              <a:ea typeface="仿宋" panose="02010609060101010101" pitchFamily="49" charset="-122"/>
              <a:cs typeface="楷体" panose="02010609060101010101" pitchFamily="49" charset="-122"/>
            </a:endParaRPr>
          </a:p>
          <a:p>
            <a:pPr marL="457200" indent="-457200" algn="just">
              <a:lnSpc>
                <a:spcPct val="150000"/>
              </a:lnSpc>
              <a:buFont typeface="Wingdings" panose="05000000000000000000" pitchFamily="2" charset="2"/>
              <a:buChar char="n"/>
              <a:defRPr/>
            </a:pPr>
            <a:r>
              <a:rPr lang="zh-CN" altLang="en-US" sz="2200" i="0" dirty="0" smtClean="0" bmk="_Toc392188109">
                <a:latin typeface="+mn-lt"/>
                <a:ea typeface="仿宋" panose="02010609060101010101" pitchFamily="49" charset="-122"/>
                <a:cs typeface="楷体" panose="02010609060101010101" pitchFamily="49" charset="-122"/>
              </a:rPr>
              <a:t>实验场所的面积统计改为“使用面积”。</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gn="just">
              <a:lnSpc>
                <a:spcPct val="150000"/>
              </a:lnSpc>
              <a:defRPr/>
            </a:pPr>
            <a:endParaRPr lang="zh-CN" altLang="en-US" sz="2200" i="0" dirty="0" bmk="_Toc392188109">
              <a:latin typeface="+mn-lt"/>
              <a:ea typeface="仿宋" panose="02010609060101010101" pitchFamily="49" charset="-122"/>
              <a:cs typeface="楷体" panose="02010609060101010101" pitchFamily="49" charset="-122"/>
            </a:endParaRPr>
          </a:p>
        </p:txBody>
      </p:sp>
      <p:pic>
        <p:nvPicPr>
          <p:cNvPr id="2050" name="Picture 2"/>
          <p:cNvPicPr>
            <a:picLocks noChangeAspect="1" noChangeArrowheads="1"/>
          </p:cNvPicPr>
          <p:nvPr/>
        </p:nvPicPr>
        <p:blipFill>
          <a:blip r:embed="rId3"/>
          <a:srcRect/>
          <a:stretch>
            <a:fillRect/>
          </a:stretch>
        </p:blipFill>
        <p:spPr bwMode="auto">
          <a:xfrm>
            <a:off x="428596" y="1857364"/>
            <a:ext cx="8113713" cy="1071570"/>
          </a:xfrm>
          <a:prstGeom prst="rect">
            <a:avLst/>
          </a:prstGeom>
          <a:noFill/>
          <a:ln w="9525">
            <a:noFill/>
            <a:miter lim="800000"/>
            <a:headEnd/>
            <a:tailEnd/>
          </a:ln>
          <a:effectLst/>
        </p:spPr>
      </p:pic>
    </p:spTree>
    <p:extLst>
      <p:ext uri="{BB962C8B-B14F-4D97-AF65-F5344CB8AC3E}">
        <p14:creationId xmlns:p14="http://schemas.microsoft.com/office/powerpoint/2010/main" xmlns="" val="77880120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idx="4294967295"/>
          </p:nvPr>
        </p:nvSpPr>
        <p:spPr>
          <a:xfrm>
            <a:off x="0" y="117475"/>
            <a:ext cx="7488238"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zh-CN">
                <a:effectLst/>
                <a:latin typeface="+mn-lt"/>
                <a:sym typeface="Haettenschweiler" panose="020B0706040902060204" pitchFamily="34" charset="0"/>
              </a:rPr>
              <a:t>（二）学校基本条件</a:t>
            </a:r>
            <a:endParaRPr lang="zh-CN" altLang="zh-CN">
              <a:effectLst/>
              <a:latin typeface="+mn-lt"/>
              <a:sym typeface="黑体" panose="02010600030101010101" pitchFamily="2" charset="-122"/>
            </a:endParaRPr>
          </a:p>
        </p:txBody>
      </p:sp>
      <p:sp>
        <p:nvSpPr>
          <p:cNvPr id="56324" name="文本框 3"/>
          <p:cNvSpPr>
            <a:spLocks noChangeArrowheads="1"/>
          </p:cNvSpPr>
          <p:nvPr/>
        </p:nvSpPr>
        <p:spPr bwMode="auto">
          <a:xfrm>
            <a:off x="755650" y="1165225"/>
            <a:ext cx="748823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1.</a:t>
            </a:r>
            <a:r>
              <a:rPr lang="zh-CN" altLang="en-US" i="0" dirty="0">
                <a:solidFill>
                  <a:srgbClr val="000000"/>
                </a:solidFill>
                <a:latin typeface="+mn-lt"/>
                <a:ea typeface="宋体" panose="02010600030101010101" pitchFamily="2" charset="-122"/>
                <a:cs typeface="Times New Roman" panose="02020603050405020304" pitchFamily="18" charset="0"/>
                <a:sym typeface="Times New Roman" panose="02020603050405020304" pitchFamily="18" charset="0"/>
              </a:rPr>
              <a:t> </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表2-</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3</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-1  图书馆   (自然年)</a:t>
            </a:r>
          </a:p>
        </p:txBody>
      </p:sp>
      <p:sp>
        <p:nvSpPr>
          <p:cNvPr id="56325" name="Rectangle 1"/>
          <p:cNvSpPr>
            <a:spLocks noChangeArrowheads="1"/>
          </p:cNvSpPr>
          <p:nvPr/>
        </p:nvSpPr>
        <p:spPr bwMode="auto">
          <a:xfrm>
            <a:off x="755650" y="4422303"/>
            <a:ext cx="8820330" cy="2056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tIns="12696" bIns="12696" anchor="ctr">
            <a:spAutoFit/>
          </a:bodyPr>
          <a:lstStyle>
            <a:lvl1pPr indent="17463">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lnSpc>
                <a:spcPct val="150000"/>
              </a:lnSpc>
              <a:spcBef>
                <a:spcPct val="0"/>
              </a:spcBef>
              <a:buFont typeface="Wingdings" panose="05000000000000000000" pitchFamily="2" charset="2"/>
              <a:buChar char="n"/>
            </a:pPr>
            <a:r>
              <a:rPr lang="en-US" altLang="zh-CN" sz="2200" i="0" dirty="0">
                <a:latin typeface="+mn-lt"/>
                <a:ea typeface="+mj-ea"/>
                <a:cs typeface="Times New Roman" panose="02020603050405020304" pitchFamily="18" charset="0"/>
                <a:sym typeface="楷体" panose="02010609060101010101" pitchFamily="49" charset="-122"/>
              </a:rPr>
              <a:t> </a:t>
            </a:r>
            <a:r>
              <a:rPr lang="zh-CN" altLang="en-US" sz="2200" i="0" dirty="0" smtClean="0">
                <a:latin typeface="+mn-lt"/>
                <a:ea typeface="+mj-ea"/>
                <a:cs typeface="Times New Roman" panose="02020603050405020304" pitchFamily="18" charset="0"/>
                <a:sym typeface="楷体" panose="02010609060101010101" pitchFamily="49" charset="-122"/>
              </a:rPr>
              <a:t>数据项</a:t>
            </a:r>
            <a:r>
              <a:rPr lang="en-US" altLang="zh-CN" sz="2200" i="0" dirty="0" smtClean="0">
                <a:latin typeface="+mn-lt"/>
                <a:ea typeface="+mj-ea"/>
                <a:cs typeface="Times New Roman" panose="02020603050405020304" pitchFamily="18" charset="0"/>
                <a:sym typeface="楷体" panose="02010609060101010101" pitchFamily="49" charset="-122"/>
              </a:rPr>
              <a:t>1-2</a:t>
            </a:r>
            <a:r>
              <a:rPr lang="zh-CN" altLang="en-US" sz="2200" i="0" dirty="0" smtClean="0">
                <a:latin typeface="+mn-lt"/>
                <a:ea typeface="+mj-ea"/>
                <a:cs typeface="Times New Roman" panose="02020603050405020304" pitchFamily="18" charset="0"/>
                <a:sym typeface="楷体" panose="02010609060101010101" pitchFamily="49" charset="-122"/>
              </a:rPr>
              <a:t>：</a:t>
            </a: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统计</a:t>
            </a: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时间要求为时点。</a:t>
            </a:r>
            <a:endParaRPr lang="en-US" altLang="zh-CN" sz="2200" i="0" dirty="0">
              <a:latin typeface="+mn-lt"/>
              <a:ea typeface="仿宋" panose="02010609060101010101" pitchFamily="49" charset="-122"/>
              <a:cs typeface="Times New Roman" panose="02020603050405020304" pitchFamily="18" charset="0"/>
              <a:sym typeface="楷体" panose="02010609060101010101" pitchFamily="49" charset="-122"/>
            </a:endParaRPr>
          </a:p>
          <a:p>
            <a:pPr eaLnBrk="1" hangingPunct="1">
              <a:lnSpc>
                <a:spcPct val="150000"/>
              </a:lnSpc>
              <a:spcBef>
                <a:spcPct val="0"/>
              </a:spcBef>
              <a:buFont typeface="Wingdings" panose="05000000000000000000" pitchFamily="2" charset="2"/>
              <a:buChar char="n"/>
            </a:pPr>
            <a:r>
              <a:rPr lang="en-US" altLang="zh-CN" sz="2200" i="0" dirty="0">
                <a:latin typeface="+mn-lt"/>
                <a:ea typeface="仿宋" panose="02010609060101010101" pitchFamily="49" charset="-122"/>
                <a:cs typeface="Times New Roman" panose="02020603050405020304" pitchFamily="18" charset="0"/>
                <a:sym typeface="楷体" panose="02010609060101010101" pitchFamily="49" charset="-122"/>
              </a:rPr>
              <a:t> </a:t>
            </a:r>
            <a:r>
              <a:rPr lang="zh-CN" altLang="en-US" sz="2200" i="0" dirty="0">
                <a:latin typeface="+mn-lt"/>
                <a:ea typeface="+mj-ea"/>
                <a:cs typeface="Times New Roman" panose="02020603050405020304" pitchFamily="18" charset="0"/>
                <a:sym typeface="楷体" panose="02010609060101010101" pitchFamily="49" charset="-122"/>
              </a:rPr>
              <a:t>数据项</a:t>
            </a:r>
            <a:r>
              <a:rPr lang="en-US" altLang="zh-CN" sz="2200" i="0" dirty="0" smtClean="0">
                <a:latin typeface="+mn-lt"/>
                <a:ea typeface="+mj-ea"/>
                <a:cs typeface="Times New Roman" panose="02020603050405020304" pitchFamily="18" charset="0"/>
                <a:sym typeface="楷体" panose="02010609060101010101" pitchFamily="49" charset="-122"/>
              </a:rPr>
              <a:t>3-6</a:t>
            </a:r>
            <a:r>
              <a:rPr lang="zh-CN" altLang="en-US" sz="2200" i="0" dirty="0" smtClean="0">
                <a:latin typeface="+mn-lt"/>
                <a:ea typeface="+mj-ea"/>
                <a:cs typeface="Times New Roman" panose="02020603050405020304" pitchFamily="18" charset="0"/>
                <a:sym typeface="楷体" panose="02010609060101010101" pitchFamily="49" charset="-122"/>
              </a:rPr>
              <a:t>项：</a:t>
            </a: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统计</a:t>
            </a: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时间要求为自然年。</a:t>
            </a:r>
            <a:endParaRPr lang="en-US" altLang="zh-CN" sz="2200" i="0" dirty="0">
              <a:latin typeface="+mn-lt"/>
              <a:ea typeface="仿宋" panose="02010609060101010101" pitchFamily="49" charset="-122"/>
              <a:cs typeface="Times New Roman" panose="02020603050405020304" pitchFamily="18" charset="0"/>
              <a:sym typeface="楷体" panose="02010609060101010101" pitchFamily="49" charset="-122"/>
            </a:endParaRPr>
          </a:p>
          <a:p>
            <a:pPr eaLnBrk="1" hangingPunct="1">
              <a:lnSpc>
                <a:spcPct val="150000"/>
              </a:lnSpc>
              <a:spcBef>
                <a:spcPct val="0"/>
              </a:spcBef>
              <a:buFont typeface="Wingdings" panose="05000000000000000000" pitchFamily="2" charset="2"/>
              <a:buChar char="n"/>
            </a:pPr>
            <a:r>
              <a:rPr lang="zh-CN" altLang="en-US" sz="2200" i="0" dirty="0" smtClean="0">
                <a:latin typeface="+mn-lt"/>
                <a:ea typeface="+mj-ea"/>
                <a:cs typeface="Times New Roman" panose="02020603050405020304" pitchFamily="18" charset="0"/>
                <a:sym typeface="楷体" panose="02010609060101010101" pitchFamily="49" charset="-122"/>
              </a:rPr>
              <a:t> </a:t>
            </a:r>
            <a:r>
              <a:rPr lang="zh-CN" altLang="en-US" sz="2200" i="0" dirty="0" smtClean="0" bmk="_Toc392188109">
                <a:latin typeface="+mn-lt"/>
                <a:ea typeface="仿宋" panose="02010609060101010101" pitchFamily="49" charset="-122"/>
                <a:cs typeface="楷体" panose="02010609060101010101" pitchFamily="49" charset="-122"/>
              </a:rPr>
              <a:t>“</a:t>
            </a:r>
            <a:r>
              <a:rPr lang="zh-CN" altLang="en-US" sz="2200" i="0" dirty="0" smtClean="0" bmk="_Toc392188109">
                <a:solidFill>
                  <a:srgbClr val="FF0000"/>
                </a:solidFill>
                <a:latin typeface="+mn-lt"/>
                <a:ea typeface="+mj-ea"/>
                <a:cs typeface="楷体" panose="02010609060101010101" pitchFamily="49" charset="-122"/>
              </a:rPr>
              <a:t>数字资源量</a:t>
            </a:r>
            <a:r>
              <a:rPr lang="zh-CN" altLang="en-US" sz="2200" i="0" dirty="0" smtClean="0" bmk="_Toc392188109">
                <a:latin typeface="+mn-lt"/>
                <a:ea typeface="仿宋" panose="02010609060101010101" pitchFamily="49" charset="-122"/>
                <a:cs typeface="楷体" panose="02010609060101010101" pitchFamily="49" charset="-122"/>
              </a:rPr>
              <a:t>”只统计</a:t>
            </a:r>
            <a:r>
              <a:rPr lang="zh-CN" altLang="en-US" sz="2200" i="0" dirty="0" smtClean="0">
                <a:latin typeface="+mn-lt"/>
                <a:ea typeface="+mj-ea"/>
                <a:cs typeface="Times New Roman" panose="02020603050405020304" pitchFamily="18" charset="0"/>
                <a:sym typeface="楷体" panose="02010609060101010101" pitchFamily="49" charset="-122"/>
              </a:rPr>
              <a:t>电子图书和数据库，内涵与高基表一致</a:t>
            </a:r>
            <a:r>
              <a:rPr lang="zh-CN" altLang="en-US" sz="2200" i="0" dirty="0" smtClean="0" bmk="_Toc392188109">
                <a:latin typeface="+mn-lt"/>
                <a:ea typeface="仿宋" panose="02010609060101010101" pitchFamily="49" charset="-122"/>
                <a:cs typeface="楷体" panose="02010609060101010101" pitchFamily="49" charset="-122"/>
              </a:rPr>
              <a:t>。</a:t>
            </a:r>
            <a:endParaRPr lang="en-US" altLang="zh-CN" sz="2200" i="0" dirty="0">
              <a:latin typeface="+mn-lt"/>
              <a:ea typeface="仿宋" panose="02010609060101010101" pitchFamily="49" charset="-122"/>
              <a:cs typeface="Times New Roman" panose="02020603050405020304" pitchFamily="18" charset="0"/>
              <a:sym typeface="楷体" panose="02010609060101010101" pitchFamily="49" charset="-122"/>
            </a:endParaRPr>
          </a:p>
          <a:p>
            <a:pPr eaLnBrk="1" hangingPunct="1">
              <a:lnSpc>
                <a:spcPct val="150000"/>
              </a:lnSpc>
              <a:spcBef>
                <a:spcPct val="0"/>
              </a:spcBef>
              <a:buFont typeface="Wingdings" panose="05000000000000000000" pitchFamily="2" charset="2"/>
              <a:buChar char="n"/>
            </a:pPr>
            <a:endParaRPr lang="zh-CN" altLang="en-US" sz="2200" i="0" dirty="0">
              <a:solidFill>
                <a:schemeClr val="tx2"/>
              </a:solidFill>
              <a:latin typeface="+mn-lt"/>
              <a:ea typeface="仿宋" panose="02010609060101010101" pitchFamily="49" charset="-122"/>
              <a:cs typeface="Times New Roman" panose="02020603050405020304" pitchFamily="18" charset="0"/>
              <a:sym typeface="Times New Roman" panose="02020603050405020304" pitchFamily="18" charset="0"/>
            </a:endParaRPr>
          </a:p>
        </p:txBody>
      </p:sp>
      <p:pic>
        <p:nvPicPr>
          <p:cNvPr id="2050" name="Picture 2"/>
          <p:cNvPicPr>
            <a:picLocks noChangeAspect="1" noChangeArrowheads="1"/>
          </p:cNvPicPr>
          <p:nvPr/>
        </p:nvPicPr>
        <p:blipFill>
          <a:blip r:embed="rId3"/>
          <a:srcRect/>
          <a:stretch>
            <a:fillRect/>
          </a:stretch>
        </p:blipFill>
        <p:spPr bwMode="auto">
          <a:xfrm>
            <a:off x="428596" y="1785926"/>
            <a:ext cx="8383587" cy="235745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idx="4294967295"/>
          </p:nvPr>
        </p:nvSpPr>
        <p:spPr>
          <a:xfrm>
            <a:off x="0" y="117475"/>
            <a:ext cx="7488238"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zh-CN">
                <a:effectLst/>
                <a:latin typeface="+mn-lt"/>
                <a:sym typeface="Haettenschweiler" panose="020B0706040902060204" pitchFamily="34" charset="0"/>
              </a:rPr>
              <a:t>（二）学校基本条件</a:t>
            </a:r>
            <a:endParaRPr lang="zh-CN" altLang="zh-CN">
              <a:effectLst/>
              <a:latin typeface="+mn-lt"/>
              <a:sym typeface="黑体" panose="02010600030101010101" pitchFamily="2" charset="-122"/>
            </a:endParaRPr>
          </a:p>
        </p:txBody>
      </p:sp>
      <p:sp>
        <p:nvSpPr>
          <p:cNvPr id="58372" name="文本框 3"/>
          <p:cNvSpPr>
            <a:spLocks noChangeArrowheads="1"/>
          </p:cNvSpPr>
          <p:nvPr/>
        </p:nvSpPr>
        <p:spPr bwMode="auto">
          <a:xfrm>
            <a:off x="755650" y="1165225"/>
            <a:ext cx="748823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2.</a:t>
            </a:r>
            <a:r>
              <a:rPr lang="zh-CN" altLang="en-US" i="0" dirty="0">
                <a:solidFill>
                  <a:srgbClr val="000000"/>
                </a:solidFill>
                <a:latin typeface="+mn-lt"/>
                <a:ea typeface="宋体" panose="02010600030101010101" pitchFamily="2" charset="-122"/>
                <a:cs typeface="Times New Roman" panose="02020603050405020304" pitchFamily="18" charset="0"/>
                <a:sym typeface="Times New Roman" panose="02020603050405020304" pitchFamily="18" charset="0"/>
              </a:rPr>
              <a:t> </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表2-</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3</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2 </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图书当年新增情况   </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自然年</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 </a:t>
            </a:r>
            <a:endPar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15365" name="Rectangle 1"/>
          <p:cNvSpPr>
            <a:spLocks noChangeArrowheads="1"/>
          </p:cNvSpPr>
          <p:nvPr/>
        </p:nvSpPr>
        <p:spPr bwMode="auto">
          <a:xfrm>
            <a:off x="973138" y="5068517"/>
            <a:ext cx="7631310" cy="1041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tIns="12696" bIns="12696" anchor="ctr">
            <a:spAutoFit/>
          </a:bodyPr>
          <a:lstStyle>
            <a:lvl1pPr indent="17463">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b="1" i="1">
                <a:solidFill>
                  <a:schemeClr val="tx2"/>
                </a:solidFill>
                <a:latin typeface="Times New Roman" panose="02020603050405020304" pitchFamily="18" charset="0"/>
                <a:ea typeface="宋体" panose="02010600030101010101" pitchFamily="2" charset="-122"/>
                <a:sym typeface="Times New Roman" panose="02020603050405020304" pitchFamily="18" charset="0"/>
              </a:defRPr>
            </a:lvl9pPr>
          </a:lstStyle>
          <a:p>
            <a:pPr marL="457200" indent="-457200" algn="just">
              <a:lnSpc>
                <a:spcPct val="150000"/>
              </a:lnSpc>
              <a:buFont typeface="Wingdings" panose="05000000000000000000" pitchFamily="2" charset="2"/>
              <a:buChar char="n"/>
              <a:tabLst>
                <a:tab pos="5946775" algn="l"/>
              </a:tabLst>
              <a:defRPr/>
            </a:pPr>
            <a:r>
              <a:rPr lang="zh-CN" altLang="en-US" sz="2200" i="0" dirty="0" bmk="_Toc392188109">
                <a:solidFill>
                  <a:schemeClr val="tx1"/>
                </a:solidFill>
                <a:latin typeface="+mn-lt"/>
                <a:ea typeface="+mj-ea"/>
                <a:cs typeface="楷体" panose="02010609060101010101" pitchFamily="49" charset="-122"/>
                <a:sym typeface="楷体" panose="02010609060101010101" pitchFamily="49" charset="-122"/>
              </a:rPr>
              <a:t>“当年”：</a:t>
            </a:r>
            <a:r>
              <a:rPr lang="zh-CN" altLang="en-US" sz="2200" i="0" dirty="0" bmk="_Toc392188109">
                <a:solidFill>
                  <a:schemeClr val="tx1"/>
                </a:solidFill>
                <a:latin typeface="+mn-lt"/>
                <a:ea typeface="仿宋" panose="02010609060101010101" pitchFamily="49" charset="-122"/>
                <a:cs typeface="楷体" panose="02010609060101010101" pitchFamily="49" charset="-122"/>
                <a:sym typeface="楷体" panose="02010609060101010101" pitchFamily="49" charset="-122"/>
              </a:rPr>
              <a:t>是指统计自然年，也即</a:t>
            </a:r>
            <a:r>
              <a:rPr lang="en-US" altLang="zh-CN" sz="2200" i="0" dirty="0" smtClean="0" bmk="_Toc392188109">
                <a:solidFill>
                  <a:schemeClr val="tx1"/>
                </a:solidFill>
                <a:latin typeface="+mn-lt"/>
                <a:ea typeface="仿宋" panose="02010609060101010101" pitchFamily="49" charset="-122"/>
                <a:cs typeface="楷体" panose="02010609060101010101" pitchFamily="49" charset="-122"/>
                <a:sym typeface="楷体" panose="02010609060101010101" pitchFamily="49" charset="-122"/>
              </a:rPr>
              <a:t>2016</a:t>
            </a:r>
            <a:r>
              <a:rPr lang="zh-CN" altLang="en-US" sz="2200" i="0" dirty="0" smtClean="0" bmk="_Toc392188109">
                <a:solidFill>
                  <a:schemeClr val="tx1"/>
                </a:solidFill>
                <a:latin typeface="+mn-lt"/>
                <a:ea typeface="仿宋" panose="02010609060101010101" pitchFamily="49" charset="-122"/>
                <a:cs typeface="楷体" panose="02010609060101010101" pitchFamily="49" charset="-122"/>
                <a:sym typeface="楷体" panose="02010609060101010101" pitchFamily="49" charset="-122"/>
              </a:rPr>
              <a:t>自然</a:t>
            </a:r>
            <a:r>
              <a:rPr lang="zh-CN" altLang="en-US" sz="2200" i="0" dirty="0" bmk="_Toc392188109">
                <a:solidFill>
                  <a:schemeClr val="tx1"/>
                </a:solidFill>
                <a:latin typeface="+mn-lt"/>
                <a:ea typeface="仿宋" panose="02010609060101010101" pitchFamily="49" charset="-122"/>
                <a:cs typeface="楷体" panose="02010609060101010101" pitchFamily="49" charset="-122"/>
                <a:sym typeface="楷体" panose="02010609060101010101" pitchFamily="49" charset="-122"/>
              </a:rPr>
              <a:t>年内的图书数据变化情况。</a:t>
            </a:r>
          </a:p>
        </p:txBody>
      </p:sp>
      <p:pic>
        <p:nvPicPr>
          <p:cNvPr id="3074" name="Picture 2"/>
          <p:cNvPicPr>
            <a:picLocks noChangeAspect="1" noChangeArrowheads="1"/>
          </p:cNvPicPr>
          <p:nvPr/>
        </p:nvPicPr>
        <p:blipFill>
          <a:blip r:embed="rId3"/>
          <a:srcRect/>
          <a:stretch>
            <a:fillRect/>
          </a:stretch>
        </p:blipFill>
        <p:spPr bwMode="auto">
          <a:xfrm>
            <a:off x="428596" y="1785926"/>
            <a:ext cx="8393113" cy="278608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noChangeArrowheads="1"/>
          </p:cNvSpPr>
          <p:nvPr>
            <p:ph type="title" idx="4294967295"/>
          </p:nvPr>
        </p:nvSpPr>
        <p:spPr>
          <a:xfrm>
            <a:off x="0" y="117475"/>
            <a:ext cx="7488238"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zh-CN">
                <a:effectLst/>
                <a:latin typeface="+mn-lt"/>
                <a:sym typeface="Haettenschweiler" panose="020B0706040902060204" pitchFamily="34" charset="0"/>
              </a:rPr>
              <a:t>（二）学校基本条件</a:t>
            </a:r>
            <a:endParaRPr lang="zh-CN" altLang="zh-CN">
              <a:effectLst/>
              <a:latin typeface="+mn-lt"/>
              <a:sym typeface="黑体" panose="02010600030101010101" pitchFamily="2" charset="-122"/>
            </a:endParaRPr>
          </a:p>
        </p:txBody>
      </p:sp>
      <p:sp>
        <p:nvSpPr>
          <p:cNvPr id="62468" name="文本框 3"/>
          <p:cNvSpPr>
            <a:spLocks noChangeArrowheads="1"/>
          </p:cNvSpPr>
          <p:nvPr/>
        </p:nvSpPr>
        <p:spPr bwMode="auto">
          <a:xfrm>
            <a:off x="377825" y="1123950"/>
            <a:ext cx="8785225"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3.</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表</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2-4  </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校外实习、实训基地   </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时点</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 </a:t>
            </a:r>
            <a:endPar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62469" name="Rectangle 1"/>
          <p:cNvSpPr>
            <a:spLocks noChangeArrowheads="1"/>
          </p:cNvSpPr>
          <p:nvPr/>
        </p:nvSpPr>
        <p:spPr bwMode="auto">
          <a:xfrm>
            <a:off x="246116" y="3284984"/>
            <a:ext cx="8624887" cy="30726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tIns="12696" bIns="12696" anchor="ctr">
            <a:spAutoFit/>
          </a:bodyPr>
          <a:lstStyle>
            <a:lvl1pPr indent="17463">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marL="457200" indent="-457200" algn="just">
              <a:lnSpc>
                <a:spcPct val="150000"/>
              </a:lnSpc>
              <a:spcBef>
                <a:spcPct val="0"/>
              </a:spcBef>
              <a:buFont typeface="Wingdings" panose="05000000000000000000" pitchFamily="2" charset="2"/>
              <a:buChar char="n"/>
              <a:tabLst>
                <a:tab pos="5946775" algn="l"/>
              </a:tabLst>
              <a:defRPr/>
            </a:pPr>
            <a:r>
              <a:rPr lang="zh-CN" altLang="en-US" sz="2200" i="0" dirty="0" bmk="_Toc392188109">
                <a:latin typeface="+mn-lt"/>
                <a:ea typeface="仿宋" panose="02010609060101010101" pitchFamily="49" charset="-122"/>
                <a:cs typeface="楷体" panose="02010609060101010101" pitchFamily="49" charset="-122"/>
                <a:sym typeface="楷体" panose="02010609060101010101" pitchFamily="49" charset="-122"/>
              </a:rPr>
              <a:t>面向全校多个院系，院</a:t>
            </a:r>
            <a:r>
              <a:rPr lang="zh-CN" altLang="en-US"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系</a:t>
            </a:r>
            <a:r>
              <a:rPr lang="en-US" altLang="zh-CN"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a:t>
            </a:r>
            <a:r>
              <a:rPr lang="zh-CN" altLang="en-US"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单位</a:t>
            </a:r>
            <a:r>
              <a:rPr lang="en-US" altLang="zh-CN"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a:t>
            </a:r>
            <a:r>
              <a:rPr lang="zh-CN" altLang="en-US"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号</a:t>
            </a:r>
            <a:r>
              <a:rPr lang="zh-CN" altLang="en-US" sz="2200" i="0" dirty="0" bmk="_Toc392188109">
                <a:latin typeface="+mn-lt"/>
                <a:ea typeface="仿宋" panose="02010609060101010101" pitchFamily="49" charset="-122"/>
                <a:cs typeface="楷体" panose="02010609060101010101" pitchFamily="49" charset="-122"/>
                <a:sym typeface="楷体" panose="02010609060101010101" pitchFamily="49" charset="-122"/>
              </a:rPr>
              <a:t>填写</a:t>
            </a:r>
            <a:r>
              <a:rPr lang="zh-CN" altLang="en-US" sz="2200" i="0" dirty="0" bmk="_Toc392188109">
                <a:solidFill>
                  <a:srgbClr val="C00000"/>
                </a:solidFill>
                <a:latin typeface="+mn-lt"/>
                <a:ea typeface="+mj-ea"/>
                <a:cs typeface="楷体" panose="02010609060101010101" pitchFamily="49" charset="-122"/>
                <a:sym typeface="楷体" panose="02010609060101010101" pitchFamily="49" charset="-122"/>
              </a:rPr>
              <a:t>“</a:t>
            </a:r>
            <a:r>
              <a:rPr lang="en-US" altLang="zh-CN" sz="2200" i="0" dirty="0" bmk="_Toc392188109">
                <a:solidFill>
                  <a:srgbClr val="C00000"/>
                </a:solidFill>
                <a:latin typeface="+mn-lt"/>
                <a:ea typeface="+mj-ea"/>
                <a:cs typeface="楷体" panose="02010609060101010101" pitchFamily="49" charset="-122"/>
                <a:sym typeface="楷体" panose="02010609060101010101" pitchFamily="49" charset="-122"/>
              </a:rPr>
              <a:t>000”</a:t>
            </a:r>
            <a:r>
              <a:rPr lang="zh-CN" altLang="en-US" sz="2200" i="0" dirty="0" bmk="_Toc392188109">
                <a:latin typeface="+mn-lt"/>
                <a:ea typeface="仿宋" panose="02010609060101010101" pitchFamily="49" charset="-122"/>
                <a:cs typeface="楷体" panose="02010609060101010101" pitchFamily="49" charset="-122"/>
                <a:sym typeface="楷体" panose="02010609060101010101" pitchFamily="49" charset="-122"/>
              </a:rPr>
              <a:t>，院</a:t>
            </a:r>
            <a:r>
              <a:rPr lang="zh-CN" altLang="en-US"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系</a:t>
            </a:r>
            <a:r>
              <a:rPr lang="en-US" altLang="zh-CN"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a:t>
            </a:r>
            <a:r>
              <a:rPr lang="zh-CN" altLang="en-US"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单位</a:t>
            </a:r>
            <a:r>
              <a:rPr lang="en-US" altLang="zh-CN"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a:t>
            </a:r>
            <a:r>
              <a:rPr lang="zh-CN" altLang="en-US"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名称</a:t>
            </a:r>
            <a:r>
              <a:rPr lang="zh-CN" altLang="en-US" sz="2200" i="0" dirty="0" bmk="_Toc392188109">
                <a:latin typeface="+mn-lt"/>
                <a:ea typeface="仿宋" panose="02010609060101010101" pitchFamily="49" charset="-122"/>
                <a:cs typeface="楷体" panose="02010609060101010101" pitchFamily="49" charset="-122"/>
                <a:sym typeface="楷体" panose="02010609060101010101" pitchFamily="49" charset="-122"/>
              </a:rPr>
              <a:t>填写</a:t>
            </a:r>
            <a:r>
              <a:rPr lang="zh-CN" altLang="en-US" sz="2200" i="0" dirty="0" bmk="_Toc392188109">
                <a:solidFill>
                  <a:srgbClr val="C00000"/>
                </a:solidFill>
                <a:latin typeface="+mn-lt"/>
                <a:ea typeface="+mj-ea"/>
                <a:cs typeface="楷体" panose="02010609060101010101" pitchFamily="49" charset="-122"/>
                <a:sym typeface="楷体" panose="02010609060101010101" pitchFamily="49" charset="-122"/>
              </a:rPr>
              <a:t>“不限定院系”</a:t>
            </a:r>
            <a:r>
              <a:rPr lang="zh-CN" altLang="en-US" sz="2200" i="0" dirty="0" bmk="_Toc392188109">
                <a:latin typeface="+mn-lt"/>
                <a:ea typeface="仿宋" panose="02010609060101010101" pitchFamily="49" charset="-122"/>
                <a:cs typeface="楷体" panose="02010609060101010101" pitchFamily="49" charset="-122"/>
                <a:sym typeface="楷体" panose="02010609060101010101" pitchFamily="49" charset="-122"/>
              </a:rPr>
              <a:t>。校内专业代码填写</a:t>
            </a:r>
            <a:r>
              <a:rPr lang="en-US" altLang="en-US" sz="2200" i="0" dirty="0" bmk="_Toc392188109">
                <a:solidFill>
                  <a:srgbClr val="C00000"/>
                </a:solidFill>
                <a:latin typeface="+mn-lt"/>
                <a:ea typeface="+mj-ea"/>
                <a:cs typeface="楷体" panose="02010609060101010101" pitchFamily="49" charset="-122"/>
                <a:sym typeface="楷体" panose="02010609060101010101" pitchFamily="49" charset="-122"/>
              </a:rPr>
              <a:t>“000000”</a:t>
            </a:r>
            <a:r>
              <a:rPr lang="zh-CN" altLang="en-US" sz="2200" i="0" dirty="0" bmk="_Toc392188109">
                <a:latin typeface="+mn-lt"/>
                <a:ea typeface="仿宋" panose="02010609060101010101" pitchFamily="49" charset="-122"/>
                <a:cs typeface="楷体" panose="02010609060101010101" pitchFamily="49" charset="-122"/>
                <a:sym typeface="楷体" panose="02010609060101010101" pitchFamily="49" charset="-122"/>
              </a:rPr>
              <a:t>，校内专业填写</a:t>
            </a:r>
            <a:r>
              <a:rPr lang="en-US" altLang="en-US" sz="2200" i="0" dirty="0" bmk="_Toc392188109">
                <a:latin typeface="+mn-lt"/>
                <a:ea typeface="+mj-ea"/>
                <a:cs typeface="楷体" panose="02010609060101010101" pitchFamily="49" charset="-122"/>
                <a:sym typeface="楷体" panose="02010609060101010101" pitchFamily="49" charset="-122"/>
              </a:rPr>
              <a:t>“</a:t>
            </a:r>
            <a:r>
              <a:rPr lang="zh-CN" altLang="en-US" sz="2200" i="0" dirty="0" bmk="_Toc392188109">
                <a:solidFill>
                  <a:srgbClr val="C00000"/>
                </a:solidFill>
                <a:latin typeface="+mn-lt"/>
                <a:ea typeface="+mj-ea"/>
                <a:cs typeface="楷体" panose="02010609060101010101" pitchFamily="49" charset="-122"/>
                <a:sym typeface="楷体" panose="02010609060101010101" pitchFamily="49" charset="-122"/>
              </a:rPr>
              <a:t>不限定专业</a:t>
            </a:r>
            <a:r>
              <a:rPr lang="en-US" altLang="en-US" sz="2200" i="0" dirty="0" bmk="_Toc392188109">
                <a:latin typeface="+mn-lt"/>
                <a:ea typeface="+mj-ea"/>
                <a:cs typeface="楷体" panose="02010609060101010101" pitchFamily="49" charset="-122"/>
                <a:sym typeface="楷体" panose="02010609060101010101" pitchFamily="49" charset="-122"/>
              </a:rPr>
              <a:t>”</a:t>
            </a:r>
            <a:r>
              <a:rPr lang="zh-CN" altLang="en-US" sz="2200" i="0" dirty="0" bmk="_Toc392188109">
                <a:latin typeface="+mn-lt"/>
                <a:ea typeface="仿宋" panose="02010609060101010101" pitchFamily="49" charset="-122"/>
                <a:cs typeface="楷体" panose="02010609060101010101" pitchFamily="49" charset="-122"/>
              </a:rPr>
              <a:t>。</a:t>
            </a:r>
            <a:endParaRPr lang="en-US" altLang="zh-CN" sz="2200" i="0" dirty="0" bmk="_Toc392188109">
              <a:latin typeface="+mn-lt"/>
              <a:ea typeface="仿宋" panose="02010609060101010101" pitchFamily="49" charset="-122"/>
              <a:cs typeface="楷体" panose="02010609060101010101" pitchFamily="49" charset="-122"/>
              <a:sym typeface="楷体" panose="02010609060101010101" pitchFamily="49" charset="-122"/>
            </a:endParaRPr>
          </a:p>
          <a:p>
            <a:pPr marL="457200" indent="-457200" algn="just">
              <a:lnSpc>
                <a:spcPct val="150000"/>
              </a:lnSpc>
              <a:spcBef>
                <a:spcPct val="0"/>
              </a:spcBef>
              <a:buFont typeface="Wingdings" panose="05000000000000000000" pitchFamily="2" charset="2"/>
              <a:buChar char="n"/>
              <a:tabLst>
                <a:tab pos="5946775" algn="l"/>
              </a:tabLst>
              <a:defRPr/>
            </a:pPr>
            <a:r>
              <a:rPr lang="zh-CN" altLang="en-US" sz="2200" i="0" dirty="0" bmk="_Toc392188109">
                <a:latin typeface="+mn-lt"/>
                <a:ea typeface="+mj-ea"/>
                <a:cs typeface="楷体" panose="02010609060101010101" pitchFamily="49" charset="-122"/>
                <a:sym typeface="楷体" panose="02010609060101010101" pitchFamily="49" charset="-122"/>
              </a:rPr>
              <a:t>“每次可接纳学生数”</a:t>
            </a:r>
            <a:r>
              <a:rPr lang="zh-CN" altLang="en-US" sz="2200" i="0" dirty="0" bmk="_Toc392188109">
                <a:latin typeface="+mn-lt"/>
                <a:ea typeface="仿宋" panose="02010609060101010101" pitchFamily="49" charset="-122"/>
                <a:cs typeface="楷体" panose="02010609060101010101" pitchFamily="49" charset="-122"/>
                <a:sym typeface="楷体" panose="02010609060101010101" pitchFamily="49" charset="-122"/>
              </a:rPr>
              <a:t>指的是一次最多可接纳该专业的人数。</a:t>
            </a:r>
          </a:p>
          <a:p>
            <a:pPr marL="457200" indent="-457200" algn="just">
              <a:lnSpc>
                <a:spcPct val="150000"/>
              </a:lnSpc>
              <a:spcBef>
                <a:spcPct val="0"/>
              </a:spcBef>
              <a:buFont typeface="Wingdings" panose="05000000000000000000" pitchFamily="2" charset="2"/>
              <a:buChar char="n"/>
              <a:tabLst>
                <a:tab pos="5946775" algn="l"/>
              </a:tabLst>
              <a:defRPr/>
            </a:pPr>
            <a:r>
              <a:rPr lang="zh-CN" altLang="en-US" sz="2200" i="0" dirty="0" bmk="_Toc392188109">
                <a:latin typeface="+mn-lt"/>
                <a:ea typeface="+mj-ea"/>
                <a:cs typeface="楷体" panose="02010609060101010101" pitchFamily="49" charset="-122"/>
                <a:sym typeface="楷体" panose="02010609060101010101" pitchFamily="49" charset="-122"/>
              </a:rPr>
              <a:t>“当年接纳学生数</a:t>
            </a:r>
            <a:r>
              <a:rPr lang="zh-CN" altLang="en-US" sz="2200" i="0" dirty="0" smtClean="0" bmk="_Toc392188109">
                <a:latin typeface="+mn-lt"/>
                <a:ea typeface="+mj-ea"/>
                <a:cs typeface="楷体" panose="02010609060101010101" pitchFamily="49" charset="-122"/>
                <a:sym typeface="楷体" panose="02010609060101010101" pitchFamily="49" charset="-122"/>
              </a:rPr>
              <a:t>” </a:t>
            </a:r>
            <a:r>
              <a:rPr lang="zh-CN" altLang="en-US" sz="2200" i="0" dirty="0" smtClean="0" bmk="_Toc392188109">
                <a:latin typeface="+mn-lt"/>
                <a:ea typeface="仿宋" panose="02010609060101010101" pitchFamily="49" charset="-122"/>
                <a:cs typeface="楷体" panose="02010609060101010101" pitchFamily="49" charset="-122"/>
                <a:sym typeface="楷体" panose="02010609060101010101" pitchFamily="49" charset="-122"/>
              </a:rPr>
              <a:t>指</a:t>
            </a:r>
            <a:r>
              <a:rPr lang="zh-CN" altLang="en-US" sz="2200" i="0" dirty="0" bmk="_Toc392188109">
                <a:latin typeface="+mn-lt"/>
                <a:ea typeface="仿宋" panose="02010609060101010101" pitchFamily="49" charset="-122"/>
                <a:cs typeface="楷体" panose="02010609060101010101" pitchFamily="49" charset="-122"/>
                <a:sym typeface="楷体" panose="02010609060101010101" pitchFamily="49" charset="-122"/>
              </a:rPr>
              <a:t>的是学年内接纳该专业的人数。</a:t>
            </a:r>
            <a:endParaRPr lang="en-US" altLang="zh-CN" sz="2200" i="0" dirty="0" bmk="_Toc392188109">
              <a:latin typeface="+mn-lt"/>
              <a:ea typeface="仿宋" panose="02010609060101010101" pitchFamily="49" charset="-122"/>
              <a:cs typeface="楷体" panose="02010609060101010101" pitchFamily="49" charset="-122"/>
              <a:sym typeface="楷体" panose="02010609060101010101" pitchFamily="49" charset="-122"/>
            </a:endParaRPr>
          </a:p>
          <a:p>
            <a:pPr marL="457200" indent="-457200" algn="just">
              <a:lnSpc>
                <a:spcPct val="150000"/>
              </a:lnSpc>
              <a:spcBef>
                <a:spcPct val="0"/>
              </a:spcBef>
              <a:buFont typeface="Wingdings" panose="05000000000000000000" pitchFamily="2" charset="2"/>
              <a:buChar char="n"/>
              <a:tabLst>
                <a:tab pos="5946775" algn="l"/>
              </a:tabLst>
              <a:defRPr/>
            </a:pPr>
            <a:r>
              <a:rPr lang="zh-CN" altLang="zh-CN" sz="2200" i="0" dirty="0" bmk="_Toc392188109">
                <a:latin typeface="+mn-lt"/>
                <a:ea typeface="仿宋" panose="02010609060101010101" pitchFamily="49" charset="-122"/>
                <a:cs typeface="楷体" panose="02010609060101010101" pitchFamily="49" charset="-122"/>
              </a:rPr>
              <a:t>同一基地可以在不同专业之间重复填报。</a:t>
            </a:r>
            <a:endParaRPr lang="zh-CN" altLang="en-US" sz="2200" i="0" dirty="0" bmk="_Toc392188109">
              <a:latin typeface="+mn-lt"/>
              <a:ea typeface="仿宋" panose="02010609060101010101" pitchFamily="49" charset="-122"/>
              <a:cs typeface="楷体" panose="02010609060101010101" pitchFamily="49" charset="-122"/>
              <a:sym typeface="Times New Roman" panose="02020603050405020304" pitchFamily="18" charset="0"/>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6538" y="1760676"/>
            <a:ext cx="8429625" cy="1355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noChangeArrowheads="1"/>
          </p:cNvSpPr>
          <p:nvPr>
            <p:ph type="title" idx="4294967295"/>
          </p:nvPr>
        </p:nvSpPr>
        <p:spPr>
          <a:xfrm>
            <a:off x="0" y="117475"/>
            <a:ext cx="7488238"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zh-CN">
                <a:effectLst/>
                <a:latin typeface="+mn-lt"/>
                <a:sym typeface="Haettenschweiler" panose="020B0706040902060204" pitchFamily="34" charset="0"/>
              </a:rPr>
              <a:t>（二）学校基本条件</a:t>
            </a:r>
            <a:endParaRPr lang="zh-CN" altLang="zh-CN">
              <a:effectLst/>
              <a:latin typeface="+mn-lt"/>
              <a:sym typeface="黑体" panose="02010600030101010101" pitchFamily="2" charset="-122"/>
            </a:endParaRPr>
          </a:p>
        </p:txBody>
      </p:sp>
      <p:sp>
        <p:nvSpPr>
          <p:cNvPr id="64516" name="文本框 3"/>
          <p:cNvSpPr>
            <a:spLocks noChangeArrowheads="1"/>
          </p:cNvSpPr>
          <p:nvPr/>
        </p:nvSpPr>
        <p:spPr bwMode="auto">
          <a:xfrm>
            <a:off x="377825" y="1123950"/>
            <a:ext cx="8785225"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4.</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表</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2-7  </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本科实验设备情况  </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时点</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a:t>
            </a:r>
            <a:endPar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64517" name="Rectangle 1"/>
          <p:cNvSpPr>
            <a:spLocks noChangeArrowheads="1"/>
          </p:cNvSpPr>
          <p:nvPr/>
        </p:nvSpPr>
        <p:spPr bwMode="auto">
          <a:xfrm>
            <a:off x="377825" y="3389116"/>
            <a:ext cx="7889875" cy="1549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tIns="12696" bIns="12696" anchor="ctr">
            <a:spAutoFit/>
          </a:bodyPr>
          <a:lstStyle>
            <a:lvl1pPr indent="17463">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indent="274638" eaLnBrk="1" hangingPunct="1">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此</a:t>
            </a: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表填报的是用于</a:t>
            </a:r>
            <a:r>
              <a:rPr lang="zh-CN" altLang="en-US" sz="2200" i="0" dirty="0">
                <a:solidFill>
                  <a:srgbClr val="FF0000"/>
                </a:solidFill>
                <a:latin typeface="+mn-lt"/>
                <a:ea typeface="+mj-ea"/>
                <a:cs typeface="Times New Roman" panose="02020603050405020304" pitchFamily="18" charset="0"/>
                <a:sym typeface="楷体" panose="02010609060101010101" pitchFamily="49" charset="-122"/>
              </a:rPr>
              <a:t>本科实验教学场</a:t>
            </a:r>
            <a:r>
              <a:rPr lang="zh-CN" altLang="en-US" sz="2200" i="0" dirty="0" smtClean="0">
                <a:solidFill>
                  <a:srgbClr val="FF0000"/>
                </a:solidFill>
                <a:latin typeface="+mn-lt"/>
                <a:ea typeface="+mj-ea"/>
                <a:cs typeface="Times New Roman" panose="02020603050405020304" pitchFamily="18" charset="0"/>
                <a:sym typeface="楷体" panose="02010609060101010101" pitchFamily="49" charset="-122"/>
              </a:rPr>
              <a:t>所（表</a:t>
            </a:r>
            <a:r>
              <a:rPr lang="en-US" altLang="zh-CN" sz="2200" i="0" dirty="0" smtClean="0">
                <a:solidFill>
                  <a:srgbClr val="FF0000"/>
                </a:solidFill>
                <a:latin typeface="+mn-lt"/>
                <a:ea typeface="+mj-ea"/>
                <a:cs typeface="Times New Roman" panose="02020603050405020304" pitchFamily="18" charset="0"/>
                <a:sym typeface="楷体" panose="02010609060101010101" pitchFamily="49" charset="-122"/>
              </a:rPr>
              <a:t>1-8-1</a:t>
            </a:r>
            <a:r>
              <a:rPr lang="zh-CN" altLang="en-US" sz="2200" i="0" dirty="0" smtClean="0">
                <a:solidFill>
                  <a:srgbClr val="FF0000"/>
                </a:solidFill>
                <a:latin typeface="+mn-lt"/>
                <a:ea typeface="+mj-ea"/>
                <a:cs typeface="Times New Roman" panose="02020603050405020304" pitchFamily="18" charset="0"/>
                <a:sym typeface="楷体" panose="02010609060101010101" pitchFamily="49" charset="-122"/>
              </a:rPr>
              <a:t>）</a:t>
            </a: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的</a:t>
            </a: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设备情况。</a:t>
            </a:r>
            <a:endParaRPr lang="en-US" altLang="zh-CN" sz="2200" i="0" dirty="0">
              <a:latin typeface="+mn-lt"/>
              <a:ea typeface="仿宋" panose="02010609060101010101" pitchFamily="49" charset="-122"/>
              <a:cs typeface="Times New Roman" panose="02020603050405020304" pitchFamily="18" charset="0"/>
              <a:sym typeface="楷体" panose="02010609060101010101" pitchFamily="49" charset="-122"/>
            </a:endParaRPr>
          </a:p>
          <a:p>
            <a:pPr marL="274638" indent="-274638" eaLnBrk="1" hangingPunct="1">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sym typeface="Times New Roman" panose="02020603050405020304" pitchFamily="18" charset="0"/>
              </a:rPr>
              <a:t>教学</a:t>
            </a:r>
            <a:r>
              <a:rPr lang="zh-CN" altLang="en-US" sz="2200" i="0" dirty="0">
                <a:latin typeface="+mn-lt"/>
                <a:ea typeface="仿宋" panose="02010609060101010101" pitchFamily="49" charset="-122"/>
                <a:cs typeface="Times New Roman" panose="02020603050405020304" pitchFamily="18" charset="0"/>
                <a:sym typeface="Times New Roman" panose="02020603050405020304" pitchFamily="18" charset="0"/>
              </a:rPr>
              <a:t>实验仪器设备</a:t>
            </a:r>
            <a:r>
              <a:rPr lang="zh-CN" altLang="zh-CN" sz="2200" i="0" dirty="0">
                <a:latin typeface="+mn-lt"/>
                <a:ea typeface="仿宋" panose="02010609060101010101" pitchFamily="49" charset="-122"/>
                <a:cs typeface="Times New Roman" panose="02020603050405020304" pitchFamily="18" charset="0"/>
              </a:rPr>
              <a:t>仅统计耐用时间在</a:t>
            </a:r>
            <a:r>
              <a:rPr lang="zh-CN" altLang="zh-CN" sz="2200" i="0" dirty="0">
                <a:solidFill>
                  <a:srgbClr val="FF0000"/>
                </a:solidFill>
                <a:latin typeface="+mn-lt"/>
                <a:ea typeface="+mj-ea"/>
                <a:cs typeface="Times New Roman" panose="02020603050405020304" pitchFamily="18" charset="0"/>
              </a:rPr>
              <a:t>一年</a:t>
            </a:r>
            <a:r>
              <a:rPr lang="zh-CN" altLang="zh-CN" sz="2200" i="0" dirty="0">
                <a:latin typeface="+mn-lt"/>
                <a:ea typeface="仿宋" panose="02010609060101010101" pitchFamily="49" charset="-122"/>
                <a:cs typeface="Times New Roman" panose="02020603050405020304" pitchFamily="18" charset="0"/>
              </a:rPr>
              <a:t>以上，单价</a:t>
            </a:r>
            <a:r>
              <a:rPr lang="en-US" altLang="zh-CN" sz="2200" i="0" dirty="0">
                <a:solidFill>
                  <a:srgbClr val="FF0000"/>
                </a:solidFill>
                <a:latin typeface="+mn-lt"/>
                <a:ea typeface="+mj-ea"/>
                <a:cs typeface="Times New Roman" panose="02020603050405020304" pitchFamily="18" charset="0"/>
              </a:rPr>
              <a:t>1000</a:t>
            </a:r>
            <a:r>
              <a:rPr lang="zh-CN" altLang="zh-CN" sz="2200" i="0" dirty="0">
                <a:solidFill>
                  <a:srgbClr val="FF0000"/>
                </a:solidFill>
                <a:latin typeface="+mn-lt"/>
                <a:ea typeface="+mj-ea"/>
                <a:cs typeface="Times New Roman" panose="02020603050405020304" pitchFamily="18" charset="0"/>
              </a:rPr>
              <a:t>元</a:t>
            </a:r>
            <a:r>
              <a:rPr lang="zh-CN" altLang="zh-CN" sz="2200" i="0" dirty="0">
                <a:latin typeface="+mn-lt"/>
                <a:ea typeface="仿宋" panose="02010609060101010101" pitchFamily="49" charset="-122"/>
                <a:cs typeface="Times New Roman" panose="02020603050405020304" pitchFamily="18" charset="0"/>
              </a:rPr>
              <a:t>以上的</a:t>
            </a:r>
            <a:r>
              <a:rPr lang="zh-CN" altLang="en-US" sz="2200" i="0" dirty="0">
                <a:latin typeface="+mn-lt"/>
                <a:ea typeface="仿宋" panose="02010609060101010101" pitchFamily="49" charset="-122"/>
                <a:cs typeface="Times New Roman" panose="02020603050405020304" pitchFamily="18" charset="0"/>
              </a:rPr>
              <a:t>用于</a:t>
            </a:r>
            <a:r>
              <a:rPr lang="zh-CN" altLang="en-US" sz="2200" i="0" dirty="0">
                <a:solidFill>
                  <a:srgbClr val="FF0000"/>
                </a:solidFill>
                <a:latin typeface="+mn-lt"/>
                <a:ea typeface="+mj-ea"/>
                <a:cs typeface="Times New Roman" panose="02020603050405020304" pitchFamily="18" charset="0"/>
              </a:rPr>
              <a:t>本科教学</a:t>
            </a:r>
            <a:r>
              <a:rPr lang="zh-CN" altLang="en-US" sz="2200" i="0" dirty="0">
                <a:latin typeface="+mn-lt"/>
                <a:ea typeface="仿宋" panose="02010609060101010101" pitchFamily="49" charset="-122"/>
                <a:cs typeface="Times New Roman" panose="02020603050405020304" pitchFamily="18" charset="0"/>
              </a:rPr>
              <a:t>的</a:t>
            </a:r>
            <a:r>
              <a:rPr lang="zh-CN" altLang="zh-CN" sz="2200" i="0" dirty="0">
                <a:latin typeface="+mn-lt"/>
                <a:ea typeface="仿宋" panose="02010609060101010101" pitchFamily="49" charset="-122"/>
                <a:cs typeface="Times New Roman" panose="02020603050405020304" pitchFamily="18" charset="0"/>
              </a:rPr>
              <a:t>仪器设备（</a:t>
            </a:r>
            <a:r>
              <a:rPr lang="zh-CN" altLang="zh-CN" sz="2200" i="0" dirty="0">
                <a:solidFill>
                  <a:srgbClr val="FF0000"/>
                </a:solidFill>
                <a:latin typeface="+mn-lt"/>
                <a:ea typeface="+mj-ea"/>
                <a:cs typeface="Times New Roman" panose="02020603050405020304" pitchFamily="18" charset="0"/>
              </a:rPr>
              <a:t>含软件</a:t>
            </a:r>
            <a:r>
              <a:rPr lang="zh-CN" altLang="zh-CN" sz="2200" i="0" dirty="0">
                <a:latin typeface="+mn-lt"/>
                <a:ea typeface="仿宋" panose="02010609060101010101" pitchFamily="49" charset="-122"/>
                <a:cs typeface="Times New Roman" panose="02020603050405020304" pitchFamily="18" charset="0"/>
              </a:rPr>
              <a:t>）</a:t>
            </a:r>
            <a:r>
              <a:rPr lang="zh-CN" altLang="en-US" sz="2200" i="0" dirty="0" smtClean="0">
                <a:latin typeface="+mn-lt"/>
                <a:ea typeface="仿宋" panose="02010609060101010101" pitchFamily="49" charset="-122"/>
                <a:cs typeface="Times New Roman" panose="02020603050405020304" pitchFamily="18" charset="0"/>
                <a:sym typeface="Times New Roman" panose="02020603050405020304" pitchFamily="18" charset="0"/>
              </a:rPr>
              <a:t>。</a:t>
            </a:r>
            <a:endParaRPr lang="en-US" altLang="zh-CN" sz="2200" i="0" dirty="0">
              <a:latin typeface="+mn-lt"/>
              <a:ea typeface="仿宋" panose="02010609060101010101" pitchFamily="49" charset="-122"/>
              <a:cs typeface="Times New Roman" panose="02020603050405020304" pitchFamily="18" charset="0"/>
              <a:sym typeface="Times New Roman" panose="02020603050405020304" pitchFamily="18" charset="0"/>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7825" y="1998647"/>
            <a:ext cx="8391525" cy="86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noChangeArrowheads="1"/>
          </p:cNvSpPr>
          <p:nvPr>
            <p:ph type="title" idx="4294967295"/>
          </p:nvPr>
        </p:nvSpPr>
        <p:spPr>
          <a:xfrm>
            <a:off x="0" y="117475"/>
            <a:ext cx="7488238"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zh-CN">
                <a:effectLst/>
                <a:latin typeface="+mn-lt"/>
                <a:sym typeface="Haettenschweiler" panose="020B0706040902060204" pitchFamily="34" charset="0"/>
              </a:rPr>
              <a:t>（二）学校基本条件</a:t>
            </a:r>
            <a:endParaRPr lang="zh-CN" altLang="zh-CN">
              <a:effectLst/>
              <a:latin typeface="+mn-lt"/>
              <a:sym typeface="黑体" panose="02010600030101010101" pitchFamily="2" charset="-122"/>
            </a:endParaRPr>
          </a:p>
        </p:txBody>
      </p:sp>
      <p:sp>
        <p:nvSpPr>
          <p:cNvPr id="66564" name="文本框 3"/>
          <p:cNvSpPr>
            <a:spLocks noChangeArrowheads="1"/>
          </p:cNvSpPr>
          <p:nvPr/>
        </p:nvSpPr>
        <p:spPr bwMode="auto">
          <a:xfrm>
            <a:off x="377825" y="1123950"/>
            <a:ext cx="8785225"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5.</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表</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2-9-1  </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教学经费概况   </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自然年</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 </a:t>
            </a:r>
            <a:endPar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66565" name="Rectangle 1"/>
          <p:cNvSpPr>
            <a:spLocks noChangeArrowheads="1"/>
          </p:cNvSpPr>
          <p:nvPr/>
        </p:nvSpPr>
        <p:spPr bwMode="auto">
          <a:xfrm>
            <a:off x="611560" y="4069538"/>
            <a:ext cx="7534275" cy="1484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tIns="12696" bIns="12696" anchor="ctr">
            <a:spAutoFit/>
          </a:bodyPr>
          <a:lstStyle>
            <a:lvl1pPr indent="17463">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marL="274638" indent="-257175" eaLnBrk="1" hangingPunct="1">
              <a:lnSpc>
                <a:spcPct val="150000"/>
              </a:lnSpc>
              <a:spcBef>
                <a:spcPct val="0"/>
              </a:spcBef>
              <a:buFont typeface="Wingdings" panose="05000000000000000000" pitchFamily="2" charset="2"/>
              <a:buChar char="n"/>
            </a:pP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本表中的三项数据均指</a:t>
            </a:r>
            <a:r>
              <a:rPr lang="zh-CN" altLang="en-US" sz="2200" i="0" dirty="0">
                <a:solidFill>
                  <a:srgbClr val="C00000"/>
                </a:solidFill>
                <a:latin typeface="+mn-lt"/>
                <a:ea typeface="+mj-ea"/>
                <a:cs typeface="Times New Roman" panose="02020603050405020304" pitchFamily="18" charset="0"/>
                <a:sym typeface="楷体" panose="02010609060101010101" pitchFamily="49" charset="-122"/>
              </a:rPr>
              <a:t>全校经费情况</a:t>
            </a: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，并不单指本科。</a:t>
            </a:r>
          </a:p>
          <a:p>
            <a:pPr marL="274638" indent="-257175" eaLnBrk="1" hangingPunct="1">
              <a:lnSpc>
                <a:spcPct val="150000"/>
              </a:lnSpc>
              <a:spcBef>
                <a:spcPct val="0"/>
              </a:spcBef>
              <a:buFont typeface="Wingdings" panose="05000000000000000000" pitchFamily="2" charset="2"/>
              <a:buChar char="n"/>
            </a:pP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“教学经费”是指学校年初预算中用于教学的年底决算数。</a:t>
            </a:r>
            <a:r>
              <a:rPr lang="zh-CN" altLang="en-US" sz="2200" i="0" dirty="0">
                <a:solidFill>
                  <a:srgbClr val="FF0000"/>
                </a:solidFill>
                <a:latin typeface="+mn-lt"/>
                <a:ea typeface="+mj-ea"/>
                <a:cs typeface="Times New Roman" panose="02020603050405020304" pitchFamily="18" charset="0"/>
                <a:sym typeface="楷体" panose="02010609060101010101" pitchFamily="49" charset="-122"/>
              </a:rPr>
              <a:t>（</a:t>
            </a:r>
            <a:r>
              <a:rPr lang="en-US" altLang="zh-CN" sz="2200" i="0" dirty="0" smtClean="0">
                <a:solidFill>
                  <a:srgbClr val="FF0000"/>
                </a:solidFill>
                <a:latin typeface="+mn-lt"/>
                <a:ea typeface="+mj-ea"/>
                <a:cs typeface="Times New Roman" panose="02020603050405020304" pitchFamily="18" charset="0"/>
                <a:sym typeface="楷体" panose="02010609060101010101" pitchFamily="49" charset="-122"/>
              </a:rPr>
              <a:t>2-9-2 </a:t>
            </a:r>
            <a:r>
              <a:rPr lang="zh-CN" altLang="en-US" sz="2200" i="0" dirty="0">
                <a:solidFill>
                  <a:srgbClr val="FF0000"/>
                </a:solidFill>
                <a:latin typeface="+mn-lt"/>
                <a:ea typeface="+mj-ea"/>
                <a:cs typeface="Times New Roman" panose="02020603050405020304" pitchFamily="18" charset="0"/>
                <a:sym typeface="楷体" panose="02010609060101010101" pitchFamily="49" charset="-122"/>
              </a:rPr>
              <a:t>教学经费支出全校值）</a:t>
            </a:r>
          </a:p>
        </p:txBody>
      </p:sp>
      <p:pic>
        <p:nvPicPr>
          <p:cNvPr id="66566" name="图片 2"/>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1560" y="1999595"/>
            <a:ext cx="7848600" cy="1747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8" descr="logo.png"/>
          <p:cNvPicPr>
            <a:picLocks noChangeAspect="1"/>
          </p:cNvPicPr>
          <p:nvPr/>
        </p:nvPicPr>
        <p:blipFill>
          <a:blip r:embed="rId3" cstate="print"/>
          <a:srcRect/>
          <a:stretch>
            <a:fillRect/>
          </a:stretch>
        </p:blipFill>
        <p:spPr bwMode="auto">
          <a:xfrm>
            <a:off x="7786688" y="71438"/>
            <a:ext cx="1239837" cy="1214437"/>
          </a:xfrm>
          <a:prstGeom prst="rect">
            <a:avLst/>
          </a:prstGeom>
          <a:noFill/>
          <a:ln w="9525">
            <a:noFill/>
            <a:miter lim="800000"/>
            <a:headEnd/>
            <a:tailEnd/>
          </a:ln>
        </p:spPr>
      </p:pic>
      <p:sp>
        <p:nvSpPr>
          <p:cNvPr id="82" name="Text Box 18"/>
          <p:cNvSpPr txBox="1">
            <a:spLocks noChangeArrowheads="1"/>
          </p:cNvSpPr>
          <p:nvPr/>
        </p:nvSpPr>
        <p:spPr bwMode="auto">
          <a:xfrm>
            <a:off x="395536" y="62866"/>
            <a:ext cx="7715272"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defPPr>
              <a:defRPr lang="zh-CN"/>
            </a:defPPr>
            <a:lvl1pPr latinLnBrk="1">
              <a:defRPr sz="4000" i="0">
                <a:solidFill>
                  <a:srgbClr val="0033CC"/>
                </a:solidFill>
                <a:effectLst/>
                <a:latin typeface="Haettenschweiler" panose="020B0706040902060204" pitchFamily="34" charset="0"/>
                <a:ea typeface="微软雅黑" pitchFamily="34" charset="-122"/>
                <a:cs typeface="+mj-cs"/>
              </a:defRPr>
            </a:lvl1pPr>
            <a:lvl2pPr algn="ctr">
              <a:defRPr sz="4000">
                <a:solidFill>
                  <a:srgbClr val="0033CC"/>
                </a:solidFill>
                <a:latin typeface="微软雅黑" panose="020B0503020204020204" pitchFamily="34" charset="-122"/>
                <a:ea typeface="微软雅黑" panose="020B0503020204020204" pitchFamily="34" charset="-122"/>
              </a:defRPr>
            </a:lvl2pPr>
            <a:lvl3pPr algn="ctr">
              <a:defRPr sz="4000">
                <a:solidFill>
                  <a:srgbClr val="0033CC"/>
                </a:solidFill>
                <a:latin typeface="微软雅黑" panose="020B0503020204020204" pitchFamily="34" charset="-122"/>
                <a:ea typeface="微软雅黑" panose="020B0503020204020204" pitchFamily="34" charset="-122"/>
              </a:defRPr>
            </a:lvl3pPr>
            <a:lvl4pPr algn="ctr">
              <a:defRPr sz="4000">
                <a:solidFill>
                  <a:srgbClr val="0033CC"/>
                </a:solidFill>
                <a:latin typeface="微软雅黑" panose="020B0503020204020204" pitchFamily="34" charset="-122"/>
                <a:ea typeface="微软雅黑" panose="020B0503020204020204" pitchFamily="34" charset="-122"/>
              </a:defRPr>
            </a:lvl4pPr>
            <a:lvl5pPr algn="ctr">
              <a:defRPr sz="4000">
                <a:solidFill>
                  <a:srgbClr val="0033CC"/>
                </a:solidFill>
                <a:latin typeface="微软雅黑" panose="020B0503020204020204" pitchFamily="34" charset="-122"/>
                <a:ea typeface="微软雅黑" panose="020B0503020204020204" pitchFamily="34" charset="-122"/>
              </a:defRPr>
            </a:lvl5pPr>
            <a:lvl6pPr marL="457200" algn="ctr" fontAlgn="base">
              <a:spcBef>
                <a:spcPct val="0"/>
              </a:spcBef>
              <a:spcAft>
                <a:spcPct val="0"/>
              </a:spcAft>
              <a:defRPr sz="4400">
                <a:solidFill>
                  <a:schemeClr val="tx1"/>
                </a:solidFill>
                <a:latin typeface="Calibri" pitchFamily="34" charset="0"/>
                <a:ea typeface="宋体" charset="-122"/>
              </a:defRPr>
            </a:lvl6pPr>
            <a:lvl7pPr marL="914400" algn="ctr" fontAlgn="base">
              <a:spcBef>
                <a:spcPct val="0"/>
              </a:spcBef>
              <a:spcAft>
                <a:spcPct val="0"/>
              </a:spcAft>
              <a:defRPr sz="4400">
                <a:solidFill>
                  <a:schemeClr val="tx1"/>
                </a:solidFill>
                <a:latin typeface="Calibri" pitchFamily="34" charset="0"/>
                <a:ea typeface="宋体" charset="-122"/>
              </a:defRPr>
            </a:lvl7pPr>
            <a:lvl8pPr marL="1371600" algn="ctr" fontAlgn="base">
              <a:spcBef>
                <a:spcPct val="0"/>
              </a:spcBef>
              <a:spcAft>
                <a:spcPct val="0"/>
              </a:spcAft>
              <a:defRPr sz="4400">
                <a:solidFill>
                  <a:schemeClr val="tx1"/>
                </a:solidFill>
                <a:latin typeface="Calibri" pitchFamily="34" charset="0"/>
                <a:ea typeface="宋体" charset="-122"/>
              </a:defRPr>
            </a:lvl8pPr>
            <a:lvl9pPr marL="1828800" algn="ctr" fontAlgn="base">
              <a:spcBef>
                <a:spcPct val="0"/>
              </a:spcBef>
              <a:spcAft>
                <a:spcPct val="0"/>
              </a:spcAft>
              <a:defRPr sz="4400">
                <a:solidFill>
                  <a:schemeClr val="tx1"/>
                </a:solidFill>
                <a:latin typeface="Calibri" pitchFamily="34" charset="0"/>
                <a:ea typeface="宋体" charset="-122"/>
              </a:defRPr>
            </a:lvl9pPr>
          </a:lstStyle>
          <a:p>
            <a:r>
              <a:rPr lang="zh-CN" altLang="en-US" dirty="0" smtClean="0">
                <a:sym typeface="Haettenschweiler" panose="020B0706040902060204" pitchFamily="34" charset="0"/>
              </a:rPr>
              <a:t>数据平台功能</a:t>
            </a:r>
            <a:endParaRPr lang="zh-CN" altLang="en-US" dirty="0"/>
          </a:p>
        </p:txBody>
      </p:sp>
      <p:grpSp>
        <p:nvGrpSpPr>
          <p:cNvPr id="2" name="组合 1"/>
          <p:cNvGrpSpPr/>
          <p:nvPr/>
        </p:nvGrpSpPr>
        <p:grpSpPr>
          <a:xfrm>
            <a:off x="777174" y="1196752"/>
            <a:ext cx="7336285" cy="5112817"/>
            <a:chOff x="627158" y="1326217"/>
            <a:chExt cx="7336285" cy="5112817"/>
          </a:xfrm>
        </p:grpSpPr>
        <p:grpSp>
          <p:nvGrpSpPr>
            <p:cNvPr id="5" name="组合 4"/>
            <p:cNvGrpSpPr/>
            <p:nvPr/>
          </p:nvGrpSpPr>
          <p:grpSpPr>
            <a:xfrm>
              <a:off x="627158" y="1326217"/>
              <a:ext cx="7336285" cy="5112817"/>
              <a:chOff x="-943740" y="1297706"/>
              <a:chExt cx="7336285" cy="5112817"/>
            </a:xfrm>
          </p:grpSpPr>
          <p:sp>
            <p:nvSpPr>
              <p:cNvPr id="97" name="任意多边形 96"/>
              <p:cNvSpPr/>
              <p:nvPr/>
            </p:nvSpPr>
            <p:spPr>
              <a:xfrm>
                <a:off x="-887330" y="1568807"/>
                <a:ext cx="1658693" cy="1658882"/>
              </a:xfrm>
              <a:custGeom>
                <a:avLst/>
                <a:gdLst>
                  <a:gd name="connsiteX0" fmla="*/ 0 w 1104634"/>
                  <a:gd name="connsiteY0" fmla="*/ 552380 h 1104760"/>
                  <a:gd name="connsiteX1" fmla="*/ 552317 w 1104634"/>
                  <a:gd name="connsiteY1" fmla="*/ 0 h 1104760"/>
                  <a:gd name="connsiteX2" fmla="*/ 1104634 w 1104634"/>
                  <a:gd name="connsiteY2" fmla="*/ 552380 h 1104760"/>
                  <a:gd name="connsiteX3" fmla="*/ 552317 w 1104634"/>
                  <a:gd name="connsiteY3" fmla="*/ 1104760 h 1104760"/>
                  <a:gd name="connsiteX4" fmla="*/ 0 w 1104634"/>
                  <a:gd name="connsiteY4" fmla="*/ 552380 h 1104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634" h="1104760">
                    <a:moveTo>
                      <a:pt x="0" y="552380"/>
                    </a:moveTo>
                    <a:cubicBezTo>
                      <a:pt x="0" y="247309"/>
                      <a:pt x="247281" y="0"/>
                      <a:pt x="552317" y="0"/>
                    </a:cubicBezTo>
                    <a:cubicBezTo>
                      <a:pt x="857353" y="0"/>
                      <a:pt x="1104634" y="247309"/>
                      <a:pt x="1104634" y="552380"/>
                    </a:cubicBezTo>
                    <a:cubicBezTo>
                      <a:pt x="1104634" y="857451"/>
                      <a:pt x="857353" y="1104760"/>
                      <a:pt x="552317" y="1104760"/>
                    </a:cubicBezTo>
                    <a:cubicBezTo>
                      <a:pt x="247281" y="1104760"/>
                      <a:pt x="0" y="857451"/>
                      <a:pt x="0" y="552380"/>
                    </a:cubicBez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268450" tIns="268468" rIns="268450" bIns="268468" numCol="1" spcCol="1270" anchor="ctr" anchorCtr="0">
                <a:noAutofit/>
              </a:bodyPr>
              <a:lstStyle/>
              <a:p>
                <a:pPr lvl="0" algn="ctr" defTabSz="1244600">
                  <a:lnSpc>
                    <a:spcPct val="100000"/>
                  </a:lnSpc>
                  <a:spcBef>
                    <a:spcPct val="0"/>
                  </a:spcBef>
                  <a:spcAft>
                    <a:spcPct val="35000"/>
                  </a:spcAft>
                </a:pPr>
                <a:r>
                  <a:rPr lang="zh-CN" altLang="en-US" sz="2000" i="0" kern="1200" dirty="0" smtClean="0">
                    <a:latin typeface="微软雅黑" panose="020B0503020204020204" pitchFamily="34" charset="-122"/>
                    <a:ea typeface="微软雅黑" panose="020B0503020204020204" pitchFamily="34" charset="-122"/>
                  </a:rPr>
                  <a:t>服务各级教育</a:t>
                </a:r>
                <a:r>
                  <a:rPr lang="zh-CN" altLang="en-US" sz="2000" i="0" dirty="0" smtClean="0">
                    <a:latin typeface="微软雅黑" panose="020B0503020204020204" pitchFamily="34" charset="-122"/>
                    <a:ea typeface="微软雅黑" panose="020B0503020204020204" pitchFamily="34" charset="-122"/>
                  </a:rPr>
                  <a:t>部门</a:t>
                </a:r>
                <a:endParaRPr lang="zh-CN" altLang="en-US" sz="2000" i="0" kern="1200" dirty="0">
                  <a:latin typeface="微软雅黑" panose="020B0503020204020204" pitchFamily="34" charset="-122"/>
                  <a:ea typeface="微软雅黑" panose="020B0503020204020204" pitchFamily="34" charset="-122"/>
                </a:endParaRPr>
              </a:p>
            </p:txBody>
          </p:sp>
          <p:sp>
            <p:nvSpPr>
              <p:cNvPr id="96" name="任意多边形 95"/>
              <p:cNvSpPr/>
              <p:nvPr/>
            </p:nvSpPr>
            <p:spPr>
              <a:xfrm>
                <a:off x="-12877" y="3354554"/>
                <a:ext cx="1591060" cy="1591242"/>
              </a:xfrm>
              <a:custGeom>
                <a:avLst/>
                <a:gdLst>
                  <a:gd name="connsiteX0" fmla="*/ 0 w 1104634"/>
                  <a:gd name="connsiteY0" fmla="*/ 552380 h 1104760"/>
                  <a:gd name="connsiteX1" fmla="*/ 552317 w 1104634"/>
                  <a:gd name="connsiteY1" fmla="*/ 0 h 1104760"/>
                  <a:gd name="connsiteX2" fmla="*/ 1104634 w 1104634"/>
                  <a:gd name="connsiteY2" fmla="*/ 552380 h 1104760"/>
                  <a:gd name="connsiteX3" fmla="*/ 552317 w 1104634"/>
                  <a:gd name="connsiteY3" fmla="*/ 1104760 h 1104760"/>
                  <a:gd name="connsiteX4" fmla="*/ 0 w 1104634"/>
                  <a:gd name="connsiteY4" fmla="*/ 552380 h 1104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634" h="1104760">
                    <a:moveTo>
                      <a:pt x="0" y="552380"/>
                    </a:moveTo>
                    <a:cubicBezTo>
                      <a:pt x="0" y="247309"/>
                      <a:pt x="247281" y="0"/>
                      <a:pt x="552317" y="0"/>
                    </a:cubicBezTo>
                    <a:cubicBezTo>
                      <a:pt x="857353" y="0"/>
                      <a:pt x="1104634" y="247309"/>
                      <a:pt x="1104634" y="552380"/>
                    </a:cubicBezTo>
                    <a:cubicBezTo>
                      <a:pt x="1104634" y="857451"/>
                      <a:pt x="857353" y="1104760"/>
                      <a:pt x="552317" y="1104760"/>
                    </a:cubicBezTo>
                    <a:cubicBezTo>
                      <a:pt x="247281" y="1104760"/>
                      <a:pt x="0" y="857451"/>
                      <a:pt x="0" y="552380"/>
                    </a:cubicBez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268450" tIns="268468" rIns="268450" bIns="268468" numCol="1" spcCol="1270" anchor="ctr" anchorCtr="0">
                <a:noAutofit/>
              </a:bodyPr>
              <a:lstStyle/>
              <a:p>
                <a:pPr lvl="0" algn="ctr" defTabSz="1244600">
                  <a:lnSpc>
                    <a:spcPct val="100000"/>
                  </a:lnSpc>
                  <a:spcBef>
                    <a:spcPct val="0"/>
                  </a:spcBef>
                  <a:spcAft>
                    <a:spcPct val="35000"/>
                  </a:spcAft>
                </a:pPr>
                <a:r>
                  <a:rPr lang="zh-CN" altLang="en-US" sz="2000" i="0" kern="1200" dirty="0" smtClean="0">
                    <a:solidFill>
                      <a:srgbClr val="FF0000"/>
                    </a:solidFill>
                    <a:latin typeface="微软雅黑" panose="020B0503020204020204" pitchFamily="34" charset="-122"/>
                    <a:ea typeface="微软雅黑" panose="020B0503020204020204" pitchFamily="34" charset="-122"/>
                  </a:rPr>
                  <a:t>国家系列质量报告</a:t>
                </a:r>
                <a:endParaRPr lang="zh-CN" altLang="en-US" sz="2000" i="0" kern="1200" dirty="0">
                  <a:solidFill>
                    <a:srgbClr val="FF0000"/>
                  </a:solidFill>
                  <a:latin typeface="微软雅黑" panose="020B0503020204020204" pitchFamily="34" charset="-122"/>
                  <a:ea typeface="微软雅黑" panose="020B0503020204020204" pitchFamily="34" charset="-122"/>
                </a:endParaRPr>
              </a:p>
            </p:txBody>
          </p:sp>
          <p:sp>
            <p:nvSpPr>
              <p:cNvPr id="6" name="椭圆 5"/>
              <p:cNvSpPr/>
              <p:nvPr/>
            </p:nvSpPr>
            <p:spPr>
              <a:xfrm>
                <a:off x="2442141" y="2210938"/>
                <a:ext cx="2716999" cy="2717466"/>
              </a:xfrm>
              <a:prstGeom prst="ellipse">
                <a:avLst/>
              </a:prstGeom>
            </p:spPr>
            <p:style>
              <a:lnRef idx="1">
                <a:schemeClr val="accent2"/>
              </a:lnRef>
              <a:fillRef idx="3">
                <a:schemeClr val="accent2"/>
              </a:fillRef>
              <a:effectRef idx="2">
                <a:schemeClr val="accent2"/>
              </a:effectRef>
              <a:fontRef idx="minor">
                <a:schemeClr val="lt1"/>
              </a:fontRef>
            </p:style>
            <p:txBody>
              <a:bodyPr spcFirstLastPara="0" vert="horz" wrap="square" lIns="504575" tIns="504644" rIns="504575" bIns="504644" numCol="1" spcCol="1270" anchor="ctr" anchorCtr="0">
                <a:noAutofit/>
              </a:bodyPr>
              <a:lstStyle/>
              <a:p>
                <a:pPr lvl="0" algn="ctr" defTabSz="1244600">
                  <a:lnSpc>
                    <a:spcPct val="100000"/>
                  </a:lnSpc>
                  <a:spcBef>
                    <a:spcPct val="0"/>
                  </a:spcBef>
                  <a:spcAft>
                    <a:spcPct val="35000"/>
                  </a:spcAft>
                </a:pPr>
                <a:endParaRPr lang="zh-CN" altLang="en-US" sz="3200" i="0" kern="1200" dirty="0">
                  <a:latin typeface="微软雅黑" panose="020B0503020204020204" pitchFamily="34" charset="-122"/>
                  <a:ea typeface="微软雅黑" panose="020B0503020204020204" pitchFamily="34" charset="-122"/>
                </a:endParaRPr>
              </a:p>
            </p:txBody>
          </p:sp>
          <p:sp>
            <p:nvSpPr>
              <p:cNvPr id="8" name="椭圆 7"/>
              <p:cNvSpPr/>
              <p:nvPr/>
            </p:nvSpPr>
            <p:spPr>
              <a:xfrm>
                <a:off x="6063999" y="2925269"/>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椭圆 8"/>
              <p:cNvSpPr/>
              <p:nvPr/>
            </p:nvSpPr>
            <p:spPr>
              <a:xfrm>
                <a:off x="6173514" y="5022532"/>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3152352" y="4726560"/>
                <a:ext cx="302074" cy="30253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椭圆 28"/>
              <p:cNvSpPr/>
              <p:nvPr/>
            </p:nvSpPr>
            <p:spPr>
              <a:xfrm>
                <a:off x="204278" y="3423312"/>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任意多边形 32"/>
              <p:cNvSpPr/>
              <p:nvPr/>
            </p:nvSpPr>
            <p:spPr>
              <a:xfrm>
                <a:off x="4849489" y="2160361"/>
                <a:ext cx="1104634" cy="1104760"/>
              </a:xfrm>
              <a:custGeom>
                <a:avLst/>
                <a:gdLst>
                  <a:gd name="connsiteX0" fmla="*/ 0 w 1104634"/>
                  <a:gd name="connsiteY0" fmla="*/ 552380 h 1104760"/>
                  <a:gd name="connsiteX1" fmla="*/ 552317 w 1104634"/>
                  <a:gd name="connsiteY1" fmla="*/ 0 h 1104760"/>
                  <a:gd name="connsiteX2" fmla="*/ 1104634 w 1104634"/>
                  <a:gd name="connsiteY2" fmla="*/ 552380 h 1104760"/>
                  <a:gd name="connsiteX3" fmla="*/ 552317 w 1104634"/>
                  <a:gd name="connsiteY3" fmla="*/ 1104760 h 1104760"/>
                  <a:gd name="connsiteX4" fmla="*/ 0 w 1104634"/>
                  <a:gd name="connsiteY4" fmla="*/ 552380 h 1104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634" h="1104760">
                    <a:moveTo>
                      <a:pt x="0" y="552380"/>
                    </a:moveTo>
                    <a:cubicBezTo>
                      <a:pt x="0" y="247309"/>
                      <a:pt x="247281" y="0"/>
                      <a:pt x="552317" y="0"/>
                    </a:cubicBezTo>
                    <a:cubicBezTo>
                      <a:pt x="857353" y="0"/>
                      <a:pt x="1104634" y="247309"/>
                      <a:pt x="1104634" y="552380"/>
                    </a:cubicBezTo>
                    <a:cubicBezTo>
                      <a:pt x="1104634" y="857451"/>
                      <a:pt x="857353" y="1104760"/>
                      <a:pt x="552317" y="1104760"/>
                    </a:cubicBezTo>
                    <a:cubicBezTo>
                      <a:pt x="247281" y="1104760"/>
                      <a:pt x="0" y="857451"/>
                      <a:pt x="0" y="552380"/>
                    </a:cubicBez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268450" tIns="268468" rIns="268450" bIns="268468" numCol="1" spcCol="1270" anchor="ctr" anchorCtr="0">
                <a:noAutofit/>
              </a:bodyPr>
              <a:lstStyle/>
              <a:p>
                <a:pPr lvl="0" algn="ctr" defTabSz="1244600">
                  <a:lnSpc>
                    <a:spcPct val="100000"/>
                  </a:lnSpc>
                  <a:spcBef>
                    <a:spcPct val="0"/>
                  </a:spcBef>
                  <a:spcAft>
                    <a:spcPct val="35000"/>
                  </a:spcAft>
                </a:pPr>
                <a:r>
                  <a:rPr lang="zh-CN" altLang="en-US" sz="2000" i="0" kern="1200" dirty="0" smtClean="0">
                    <a:latin typeface="微软雅黑" panose="020B0503020204020204" pitchFamily="34" charset="-122"/>
                    <a:ea typeface="微软雅黑" panose="020B0503020204020204" pitchFamily="34" charset="-122"/>
                  </a:rPr>
                  <a:t>院校评估</a:t>
                </a:r>
                <a:endParaRPr lang="zh-CN" altLang="en-US" sz="2000" i="0" kern="1200" dirty="0">
                  <a:latin typeface="微软雅黑" panose="020B0503020204020204" pitchFamily="34" charset="-122"/>
                  <a:ea typeface="微软雅黑" panose="020B0503020204020204" pitchFamily="34" charset="-122"/>
                </a:endParaRPr>
              </a:p>
            </p:txBody>
          </p:sp>
          <p:sp>
            <p:nvSpPr>
              <p:cNvPr id="83" name="椭圆 82"/>
              <p:cNvSpPr/>
              <p:nvPr/>
            </p:nvSpPr>
            <p:spPr>
              <a:xfrm>
                <a:off x="1204920" y="2683411"/>
                <a:ext cx="302074" cy="30253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椭圆 83"/>
              <p:cNvSpPr/>
              <p:nvPr/>
            </p:nvSpPr>
            <p:spPr>
              <a:xfrm>
                <a:off x="-859471" y="2847223"/>
                <a:ext cx="546186" cy="5463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5" name="任意多边形 84"/>
              <p:cNvSpPr/>
              <p:nvPr/>
            </p:nvSpPr>
            <p:spPr>
              <a:xfrm>
                <a:off x="5240810" y="3516354"/>
                <a:ext cx="1104634" cy="1104760"/>
              </a:xfrm>
              <a:custGeom>
                <a:avLst/>
                <a:gdLst>
                  <a:gd name="connsiteX0" fmla="*/ 0 w 1104634"/>
                  <a:gd name="connsiteY0" fmla="*/ 552380 h 1104760"/>
                  <a:gd name="connsiteX1" fmla="*/ 552317 w 1104634"/>
                  <a:gd name="connsiteY1" fmla="*/ 0 h 1104760"/>
                  <a:gd name="connsiteX2" fmla="*/ 1104634 w 1104634"/>
                  <a:gd name="connsiteY2" fmla="*/ 552380 h 1104760"/>
                  <a:gd name="connsiteX3" fmla="*/ 552317 w 1104634"/>
                  <a:gd name="connsiteY3" fmla="*/ 1104760 h 1104760"/>
                  <a:gd name="connsiteX4" fmla="*/ 0 w 1104634"/>
                  <a:gd name="connsiteY4" fmla="*/ 552380 h 1104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634" h="1104760">
                    <a:moveTo>
                      <a:pt x="0" y="552380"/>
                    </a:moveTo>
                    <a:cubicBezTo>
                      <a:pt x="0" y="247309"/>
                      <a:pt x="247281" y="0"/>
                      <a:pt x="552317" y="0"/>
                    </a:cubicBezTo>
                    <a:cubicBezTo>
                      <a:pt x="857353" y="0"/>
                      <a:pt x="1104634" y="247309"/>
                      <a:pt x="1104634" y="552380"/>
                    </a:cubicBezTo>
                    <a:cubicBezTo>
                      <a:pt x="1104634" y="857451"/>
                      <a:pt x="857353" y="1104760"/>
                      <a:pt x="552317" y="1104760"/>
                    </a:cubicBezTo>
                    <a:cubicBezTo>
                      <a:pt x="247281" y="1104760"/>
                      <a:pt x="0" y="857451"/>
                      <a:pt x="0" y="552380"/>
                    </a:cubicBezTo>
                    <a:close/>
                  </a:path>
                </a:pathLst>
              </a:custGeom>
            </p:spPr>
            <p:style>
              <a:lnRef idx="0">
                <a:schemeClr val="accent4"/>
              </a:lnRef>
              <a:fillRef idx="3">
                <a:schemeClr val="accent4"/>
              </a:fillRef>
              <a:effectRef idx="3">
                <a:schemeClr val="accent4"/>
              </a:effectRef>
              <a:fontRef idx="minor">
                <a:schemeClr val="lt1"/>
              </a:fontRef>
            </p:style>
            <p:txBody>
              <a:bodyPr spcFirstLastPara="0" vert="horz" wrap="square" lIns="268450" tIns="268468" rIns="268450" bIns="268468" numCol="1" spcCol="1270" anchor="ctr" anchorCtr="0">
                <a:noAutofit/>
              </a:bodyPr>
              <a:lstStyle/>
              <a:p>
                <a:pPr lvl="0" algn="ctr" defTabSz="1244600">
                  <a:lnSpc>
                    <a:spcPct val="100000"/>
                  </a:lnSpc>
                  <a:spcBef>
                    <a:spcPct val="0"/>
                  </a:spcBef>
                  <a:spcAft>
                    <a:spcPct val="35000"/>
                  </a:spcAft>
                </a:pPr>
                <a:r>
                  <a:rPr lang="zh-CN" altLang="en-US" sz="2000" i="0" kern="1200" dirty="0" smtClean="0">
                    <a:latin typeface="微软雅黑" panose="020B0503020204020204" pitchFamily="34" charset="-122"/>
                    <a:ea typeface="微软雅黑" panose="020B0503020204020204" pitchFamily="34" charset="-122"/>
                  </a:rPr>
                  <a:t>专业认证</a:t>
                </a:r>
                <a:endParaRPr lang="zh-CN" altLang="en-US" sz="2000" i="0" kern="1200" dirty="0">
                  <a:latin typeface="微软雅黑" panose="020B0503020204020204" pitchFamily="34" charset="-122"/>
                  <a:ea typeface="微软雅黑" panose="020B0503020204020204" pitchFamily="34" charset="-122"/>
                </a:endParaRPr>
              </a:p>
            </p:txBody>
          </p:sp>
          <p:sp>
            <p:nvSpPr>
              <p:cNvPr id="86" name="椭圆 85"/>
              <p:cNvSpPr/>
              <p:nvPr/>
            </p:nvSpPr>
            <p:spPr>
              <a:xfrm>
                <a:off x="5061530" y="3743111"/>
                <a:ext cx="302074" cy="30253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椭圆 86"/>
              <p:cNvSpPr/>
              <p:nvPr/>
            </p:nvSpPr>
            <p:spPr>
              <a:xfrm>
                <a:off x="1649131" y="4258942"/>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 name="椭圆 87"/>
              <p:cNvSpPr/>
              <p:nvPr/>
            </p:nvSpPr>
            <p:spPr>
              <a:xfrm>
                <a:off x="397114" y="4540272"/>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 name="任意多边形 88"/>
              <p:cNvSpPr/>
              <p:nvPr/>
            </p:nvSpPr>
            <p:spPr>
              <a:xfrm>
                <a:off x="4799755" y="4802916"/>
                <a:ext cx="1104634" cy="1104760"/>
              </a:xfrm>
              <a:custGeom>
                <a:avLst/>
                <a:gdLst>
                  <a:gd name="connsiteX0" fmla="*/ 0 w 1104634"/>
                  <a:gd name="connsiteY0" fmla="*/ 552380 h 1104760"/>
                  <a:gd name="connsiteX1" fmla="*/ 552317 w 1104634"/>
                  <a:gd name="connsiteY1" fmla="*/ 0 h 1104760"/>
                  <a:gd name="connsiteX2" fmla="*/ 1104634 w 1104634"/>
                  <a:gd name="connsiteY2" fmla="*/ 552380 h 1104760"/>
                  <a:gd name="connsiteX3" fmla="*/ 552317 w 1104634"/>
                  <a:gd name="connsiteY3" fmla="*/ 1104760 h 1104760"/>
                  <a:gd name="connsiteX4" fmla="*/ 0 w 1104634"/>
                  <a:gd name="connsiteY4" fmla="*/ 552380 h 1104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634" h="1104760">
                    <a:moveTo>
                      <a:pt x="0" y="552380"/>
                    </a:moveTo>
                    <a:cubicBezTo>
                      <a:pt x="0" y="247309"/>
                      <a:pt x="247281" y="0"/>
                      <a:pt x="552317" y="0"/>
                    </a:cubicBezTo>
                    <a:cubicBezTo>
                      <a:pt x="857353" y="0"/>
                      <a:pt x="1104634" y="247309"/>
                      <a:pt x="1104634" y="552380"/>
                    </a:cubicBezTo>
                    <a:cubicBezTo>
                      <a:pt x="1104634" y="857451"/>
                      <a:pt x="857353" y="1104760"/>
                      <a:pt x="552317" y="1104760"/>
                    </a:cubicBezTo>
                    <a:cubicBezTo>
                      <a:pt x="247281" y="1104760"/>
                      <a:pt x="0" y="857451"/>
                      <a:pt x="0" y="552380"/>
                    </a:cubicBez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268450" tIns="268468" rIns="268450" bIns="268468" numCol="1" spcCol="1270" anchor="ctr" anchorCtr="0">
                <a:noAutofit/>
              </a:bodyPr>
              <a:lstStyle/>
              <a:p>
                <a:pPr lvl="0" algn="ctr" defTabSz="1244600">
                  <a:lnSpc>
                    <a:spcPct val="100000"/>
                  </a:lnSpc>
                  <a:spcBef>
                    <a:spcPct val="0"/>
                  </a:spcBef>
                  <a:spcAft>
                    <a:spcPct val="35000"/>
                  </a:spcAft>
                </a:pPr>
                <a:r>
                  <a:rPr lang="zh-CN" altLang="en-US" sz="2000" i="0" kern="1200" dirty="0" smtClean="0">
                    <a:latin typeface="微软雅黑" panose="020B0503020204020204" pitchFamily="34" charset="-122"/>
                    <a:ea typeface="微软雅黑" panose="020B0503020204020204" pitchFamily="34" charset="-122"/>
                  </a:rPr>
                  <a:t>国际评估</a:t>
                </a:r>
                <a:endParaRPr lang="zh-CN" altLang="en-US" sz="2000" i="0" kern="1200" dirty="0">
                  <a:latin typeface="微软雅黑" panose="020B0503020204020204" pitchFamily="34" charset="-122"/>
                  <a:ea typeface="微软雅黑" panose="020B0503020204020204" pitchFamily="34" charset="-122"/>
                </a:endParaRPr>
              </a:p>
            </p:txBody>
          </p:sp>
          <p:sp>
            <p:nvSpPr>
              <p:cNvPr id="90" name="椭圆 89"/>
              <p:cNvSpPr/>
              <p:nvPr/>
            </p:nvSpPr>
            <p:spPr>
              <a:xfrm>
                <a:off x="616145" y="1620138"/>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 name="任意多边形 90"/>
              <p:cNvSpPr/>
              <p:nvPr/>
            </p:nvSpPr>
            <p:spPr>
              <a:xfrm>
                <a:off x="3307825" y="5205726"/>
                <a:ext cx="1204660" cy="1204797"/>
              </a:xfrm>
              <a:custGeom>
                <a:avLst/>
                <a:gdLst>
                  <a:gd name="connsiteX0" fmla="*/ 0 w 1104634"/>
                  <a:gd name="connsiteY0" fmla="*/ 552380 h 1104760"/>
                  <a:gd name="connsiteX1" fmla="*/ 552317 w 1104634"/>
                  <a:gd name="connsiteY1" fmla="*/ 0 h 1104760"/>
                  <a:gd name="connsiteX2" fmla="*/ 1104634 w 1104634"/>
                  <a:gd name="connsiteY2" fmla="*/ 552380 h 1104760"/>
                  <a:gd name="connsiteX3" fmla="*/ 552317 w 1104634"/>
                  <a:gd name="connsiteY3" fmla="*/ 1104760 h 1104760"/>
                  <a:gd name="connsiteX4" fmla="*/ 0 w 1104634"/>
                  <a:gd name="connsiteY4" fmla="*/ 552380 h 1104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634" h="1104760">
                    <a:moveTo>
                      <a:pt x="0" y="552380"/>
                    </a:moveTo>
                    <a:cubicBezTo>
                      <a:pt x="0" y="247309"/>
                      <a:pt x="247281" y="0"/>
                      <a:pt x="552317" y="0"/>
                    </a:cubicBezTo>
                    <a:cubicBezTo>
                      <a:pt x="857353" y="0"/>
                      <a:pt x="1104634" y="247309"/>
                      <a:pt x="1104634" y="552380"/>
                    </a:cubicBezTo>
                    <a:cubicBezTo>
                      <a:pt x="1104634" y="857451"/>
                      <a:pt x="857353" y="1104760"/>
                      <a:pt x="552317" y="1104760"/>
                    </a:cubicBezTo>
                    <a:cubicBezTo>
                      <a:pt x="247281" y="1104760"/>
                      <a:pt x="0" y="857451"/>
                      <a:pt x="0" y="552380"/>
                    </a:cubicBezTo>
                    <a:close/>
                  </a:path>
                </a:pathLst>
              </a:custGeom>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268450" tIns="268468" rIns="268450" bIns="268468" numCol="1" spcCol="1270" anchor="ctr" anchorCtr="0">
                <a:noAutofit/>
              </a:bodyPr>
              <a:lstStyle/>
              <a:p>
                <a:pPr lvl="0" algn="ctr" defTabSz="1244600">
                  <a:lnSpc>
                    <a:spcPct val="100000"/>
                  </a:lnSpc>
                  <a:spcBef>
                    <a:spcPct val="0"/>
                  </a:spcBef>
                  <a:spcAft>
                    <a:spcPct val="35000"/>
                  </a:spcAft>
                </a:pPr>
                <a:r>
                  <a:rPr lang="zh-CN" altLang="en-US" sz="2000" i="0" kern="1200" dirty="0" smtClean="0">
                    <a:latin typeface="微软雅黑" panose="020B0503020204020204" pitchFamily="34" charset="-122"/>
                    <a:ea typeface="微软雅黑" panose="020B0503020204020204" pitchFamily="34" charset="-122"/>
                  </a:rPr>
                  <a:t>多维排名</a:t>
                </a:r>
                <a:endParaRPr lang="zh-CN" altLang="en-US" sz="2000" i="0" kern="1200" dirty="0">
                  <a:latin typeface="微软雅黑" panose="020B0503020204020204" pitchFamily="34" charset="-122"/>
                  <a:ea typeface="微软雅黑" panose="020B0503020204020204" pitchFamily="34" charset="-122"/>
                </a:endParaRPr>
              </a:p>
            </p:txBody>
          </p:sp>
          <p:sp>
            <p:nvSpPr>
              <p:cNvPr id="93" name="任意多边形 92"/>
              <p:cNvSpPr/>
              <p:nvPr/>
            </p:nvSpPr>
            <p:spPr>
              <a:xfrm>
                <a:off x="1262060" y="4542573"/>
                <a:ext cx="1597728" cy="1597910"/>
              </a:xfrm>
              <a:custGeom>
                <a:avLst/>
                <a:gdLst>
                  <a:gd name="connsiteX0" fmla="*/ 0 w 1104634"/>
                  <a:gd name="connsiteY0" fmla="*/ 552380 h 1104760"/>
                  <a:gd name="connsiteX1" fmla="*/ 552317 w 1104634"/>
                  <a:gd name="connsiteY1" fmla="*/ 0 h 1104760"/>
                  <a:gd name="connsiteX2" fmla="*/ 1104634 w 1104634"/>
                  <a:gd name="connsiteY2" fmla="*/ 552380 h 1104760"/>
                  <a:gd name="connsiteX3" fmla="*/ 552317 w 1104634"/>
                  <a:gd name="connsiteY3" fmla="*/ 1104760 h 1104760"/>
                  <a:gd name="connsiteX4" fmla="*/ 0 w 1104634"/>
                  <a:gd name="connsiteY4" fmla="*/ 552380 h 1104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634" h="1104760">
                    <a:moveTo>
                      <a:pt x="0" y="552380"/>
                    </a:moveTo>
                    <a:cubicBezTo>
                      <a:pt x="0" y="247309"/>
                      <a:pt x="247281" y="0"/>
                      <a:pt x="552317" y="0"/>
                    </a:cubicBezTo>
                    <a:cubicBezTo>
                      <a:pt x="857353" y="0"/>
                      <a:pt x="1104634" y="247309"/>
                      <a:pt x="1104634" y="552380"/>
                    </a:cubicBezTo>
                    <a:cubicBezTo>
                      <a:pt x="1104634" y="857451"/>
                      <a:pt x="857353" y="1104760"/>
                      <a:pt x="552317" y="1104760"/>
                    </a:cubicBezTo>
                    <a:cubicBezTo>
                      <a:pt x="247281" y="1104760"/>
                      <a:pt x="0" y="857451"/>
                      <a:pt x="0" y="552380"/>
                    </a:cubicBezTo>
                    <a:close/>
                  </a:path>
                </a:pathLst>
              </a:custGeom>
            </p:spPr>
            <p:style>
              <a:lnRef idx="3">
                <a:schemeClr val="lt1"/>
              </a:lnRef>
              <a:fillRef idx="1">
                <a:schemeClr val="accent5"/>
              </a:fillRef>
              <a:effectRef idx="1">
                <a:schemeClr val="accent5"/>
              </a:effectRef>
              <a:fontRef idx="minor">
                <a:schemeClr val="lt1"/>
              </a:fontRef>
            </p:style>
            <p:txBody>
              <a:bodyPr spcFirstLastPara="0" vert="horz" wrap="square" lIns="268450" tIns="268468" rIns="268450" bIns="268468" numCol="1" spcCol="1270" anchor="ctr" anchorCtr="0">
                <a:noAutofit/>
              </a:bodyPr>
              <a:lstStyle/>
              <a:p>
                <a:pPr lvl="0" algn="ctr" defTabSz="1244600">
                  <a:lnSpc>
                    <a:spcPct val="100000"/>
                  </a:lnSpc>
                  <a:spcBef>
                    <a:spcPct val="0"/>
                  </a:spcBef>
                  <a:spcAft>
                    <a:spcPct val="35000"/>
                  </a:spcAft>
                </a:pPr>
                <a:r>
                  <a:rPr lang="zh-CN" altLang="en-US" sz="2000" i="0" kern="1200" dirty="0" smtClean="0">
                    <a:latin typeface="微软雅黑" panose="020B0503020204020204" pitchFamily="34" charset="-122"/>
                    <a:ea typeface="微软雅黑" panose="020B0503020204020204" pitchFamily="34" charset="-122"/>
                  </a:rPr>
                  <a:t>满意度</a:t>
                </a:r>
                <a:endParaRPr lang="en-US" altLang="zh-CN" sz="2000" i="0" kern="1200" dirty="0" smtClean="0">
                  <a:latin typeface="微软雅黑" panose="020B0503020204020204" pitchFamily="34" charset="-122"/>
                  <a:ea typeface="微软雅黑" panose="020B0503020204020204" pitchFamily="34" charset="-122"/>
                </a:endParaRPr>
              </a:p>
              <a:p>
                <a:pPr lvl="0" algn="ctr" defTabSz="1244600">
                  <a:lnSpc>
                    <a:spcPct val="100000"/>
                  </a:lnSpc>
                  <a:spcBef>
                    <a:spcPct val="0"/>
                  </a:spcBef>
                  <a:spcAft>
                    <a:spcPct val="35000"/>
                  </a:spcAft>
                </a:pPr>
                <a:r>
                  <a:rPr lang="zh-CN" altLang="en-US" sz="2000" i="0" kern="1200" dirty="0" smtClean="0">
                    <a:latin typeface="微软雅黑" panose="020B0503020204020204" pitchFamily="34" charset="-122"/>
                    <a:ea typeface="微软雅黑" panose="020B0503020204020204" pitchFamily="34" charset="-122"/>
                  </a:rPr>
                  <a:t>跟踪评价</a:t>
                </a:r>
                <a:endParaRPr lang="zh-CN" altLang="en-US" sz="2000" i="0" kern="1200" dirty="0">
                  <a:latin typeface="微软雅黑" panose="020B0503020204020204" pitchFamily="34" charset="-122"/>
                  <a:ea typeface="微软雅黑" panose="020B0503020204020204" pitchFamily="34" charset="-122"/>
                </a:endParaRPr>
              </a:p>
            </p:txBody>
          </p:sp>
          <p:sp>
            <p:nvSpPr>
              <p:cNvPr id="94" name="椭圆 93"/>
              <p:cNvSpPr/>
              <p:nvPr/>
            </p:nvSpPr>
            <p:spPr>
              <a:xfrm>
                <a:off x="-943740" y="1297706"/>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椭圆 94"/>
              <p:cNvSpPr/>
              <p:nvPr/>
            </p:nvSpPr>
            <p:spPr>
              <a:xfrm>
                <a:off x="-269618" y="5728445"/>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 name="椭圆 91"/>
              <p:cNvSpPr/>
              <p:nvPr/>
            </p:nvSpPr>
            <p:spPr>
              <a:xfrm>
                <a:off x="2442141" y="5921474"/>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椭圆 21"/>
              <p:cNvSpPr/>
              <p:nvPr/>
            </p:nvSpPr>
            <p:spPr>
              <a:xfrm>
                <a:off x="4235314" y="5260206"/>
                <a:ext cx="219031" cy="21900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99" name="矩形 98"/>
            <p:cNvSpPr/>
            <p:nvPr/>
          </p:nvSpPr>
          <p:spPr>
            <a:xfrm>
              <a:off x="3084902" y="2837549"/>
              <a:ext cx="4572000" cy="1538883"/>
            </a:xfrm>
            <a:prstGeom prst="rect">
              <a:avLst/>
            </a:prstGeom>
          </p:spPr>
          <p:txBody>
            <a:bodyPr>
              <a:spAutoFit/>
            </a:bodyPr>
            <a:lstStyle/>
            <a:p>
              <a:pPr lvl="0" algn="ctr" defTabSz="1244600">
                <a:spcAft>
                  <a:spcPct val="35000"/>
                </a:spcAft>
              </a:pPr>
              <a:r>
                <a:rPr lang="zh-CN" altLang="en-US" sz="4000" i="0" dirty="0">
                  <a:solidFill>
                    <a:prstClr val="white"/>
                  </a:solidFill>
                  <a:latin typeface="微软雅黑" panose="020B0503020204020204" pitchFamily="34" charset="-122"/>
                  <a:ea typeface="微软雅黑" panose="020B0503020204020204" pitchFamily="34" charset="-122"/>
                </a:rPr>
                <a:t>教学质量</a:t>
              </a:r>
              <a:endParaRPr lang="en-US" altLang="zh-CN" sz="4000" i="0" dirty="0">
                <a:solidFill>
                  <a:prstClr val="white"/>
                </a:solidFill>
                <a:latin typeface="微软雅黑" panose="020B0503020204020204" pitchFamily="34" charset="-122"/>
                <a:ea typeface="微软雅黑" panose="020B0503020204020204" pitchFamily="34" charset="-122"/>
              </a:endParaRPr>
            </a:p>
            <a:p>
              <a:pPr lvl="0" algn="ctr" defTabSz="1244600">
                <a:spcAft>
                  <a:spcPct val="35000"/>
                </a:spcAft>
              </a:pPr>
              <a:r>
                <a:rPr lang="zh-CN" altLang="en-US" sz="4000" i="0" dirty="0">
                  <a:solidFill>
                    <a:prstClr val="white"/>
                  </a:solidFill>
                  <a:latin typeface="微软雅黑" panose="020B0503020204020204" pitchFamily="34" charset="-122"/>
                  <a:ea typeface="微软雅黑" panose="020B0503020204020204" pitchFamily="34" charset="-122"/>
                </a:rPr>
                <a:t>常</a:t>
              </a:r>
              <a:r>
                <a:rPr lang="zh-CN" altLang="en-US" sz="4000" i="0" dirty="0" smtClean="0">
                  <a:solidFill>
                    <a:prstClr val="white"/>
                  </a:solidFill>
                  <a:latin typeface="微软雅黑" panose="020B0503020204020204" pitchFamily="34" charset="-122"/>
                  <a:ea typeface="微软雅黑" panose="020B0503020204020204" pitchFamily="34" charset="-122"/>
                </a:rPr>
                <a:t>态监测</a:t>
              </a:r>
              <a:endParaRPr lang="zh-CN" altLang="en-US" sz="4000" i="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noChangeArrowheads="1"/>
          </p:cNvSpPr>
          <p:nvPr>
            <p:ph type="title" idx="4294967295"/>
          </p:nvPr>
        </p:nvSpPr>
        <p:spPr>
          <a:xfrm>
            <a:off x="0" y="117475"/>
            <a:ext cx="7488238" cy="647700"/>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zh-CN">
                <a:effectLst/>
                <a:latin typeface="+mn-lt"/>
                <a:sym typeface="Haettenschweiler" panose="020B0706040902060204" pitchFamily="34" charset="0"/>
              </a:rPr>
              <a:t>（二）学校基本条件</a:t>
            </a:r>
            <a:endParaRPr lang="zh-CN" altLang="zh-CN">
              <a:effectLst/>
              <a:latin typeface="+mn-lt"/>
              <a:sym typeface="黑体" panose="02010600030101010101" pitchFamily="2" charset="-122"/>
            </a:endParaRPr>
          </a:p>
        </p:txBody>
      </p:sp>
      <p:sp>
        <p:nvSpPr>
          <p:cNvPr id="68612" name="文本框 3"/>
          <p:cNvSpPr>
            <a:spLocks noChangeArrowheads="1"/>
          </p:cNvSpPr>
          <p:nvPr/>
        </p:nvSpPr>
        <p:spPr bwMode="auto">
          <a:xfrm>
            <a:off x="251520" y="1012105"/>
            <a:ext cx="8785225"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6.</a:t>
            </a:r>
            <a:r>
              <a:rPr lang="zh-CN" altLang="en-US" i="0" dirty="0">
                <a:solidFill>
                  <a:srgbClr val="000000"/>
                </a:solidFill>
                <a:latin typeface="+mn-lt"/>
                <a:ea typeface="宋体" panose="02010600030101010101" pitchFamily="2" charset="-122"/>
                <a:cs typeface="Times New Roman" panose="02020603050405020304" pitchFamily="18" charset="0"/>
                <a:sym typeface="Times New Roman" panose="02020603050405020304" pitchFamily="18" charset="0"/>
              </a:rPr>
              <a:t> </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表2-</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9-</a:t>
            </a:r>
            <a:r>
              <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rPr>
              <a:t>2  教育经费收支情况  (自然年)  </a:t>
            </a:r>
            <a:r>
              <a:rPr lang="en-US" altLang="zh-CN" i="0" dirty="0">
                <a:latin typeface="+mn-lt"/>
                <a:ea typeface="宋体" panose="02010600030101010101" pitchFamily="2" charset="-122"/>
                <a:cs typeface="Times New Roman" panose="02020603050405020304" pitchFamily="18" charset="0"/>
                <a:sym typeface="Times New Roman" panose="02020603050405020304" pitchFamily="18" charset="0"/>
              </a:rPr>
              <a:t> </a:t>
            </a:r>
            <a:endParaRPr lang="zh-CN" altLang="en-US" i="0" dirty="0">
              <a:latin typeface="+mn-lt"/>
              <a:ea typeface="宋体" panose="02010600030101010101" pitchFamily="2" charset="-122"/>
              <a:cs typeface="Times New Roman" panose="02020603050405020304" pitchFamily="18" charset="0"/>
              <a:sym typeface="Times New Roman" panose="02020603050405020304" pitchFamily="18" charset="0"/>
            </a:endParaRPr>
          </a:p>
        </p:txBody>
      </p:sp>
      <p:sp>
        <p:nvSpPr>
          <p:cNvPr id="68677" name="Rectangle 1"/>
          <p:cNvSpPr>
            <a:spLocks noChangeArrowheads="1"/>
          </p:cNvSpPr>
          <p:nvPr/>
        </p:nvSpPr>
        <p:spPr bwMode="auto">
          <a:xfrm>
            <a:off x="3203848" y="1844824"/>
            <a:ext cx="5797308" cy="4900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tIns="12696" bIns="12696" anchor="ctr">
            <a:spAutoFit/>
          </a:bodyPr>
          <a:lstStyle>
            <a:lvl1pPr indent="17463">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marL="271463" indent="-271463" algn="just" eaLnBrk="1" hangingPunct="1">
              <a:lnSpc>
                <a:spcPct val="120000"/>
              </a:lnSpc>
              <a:spcBef>
                <a:spcPct val="0"/>
              </a:spcBef>
              <a:buFont typeface="Wingdings" panose="05000000000000000000" pitchFamily="2" charset="2"/>
              <a:buChar char="n"/>
            </a:pPr>
            <a:r>
              <a:rPr lang="zh-CN" altLang="en-US" sz="2200" i="0" dirty="0" smtClean="0">
                <a:solidFill>
                  <a:srgbClr val="FF0000"/>
                </a:solidFill>
                <a:latin typeface="+mn-lt"/>
                <a:ea typeface="+mj-ea"/>
                <a:cs typeface="Times New Roman" panose="02020603050405020304" pitchFamily="18" charset="0"/>
                <a:sym typeface="楷体" panose="02010609060101010101" pitchFamily="49" charset="-122"/>
              </a:rPr>
              <a:t>“实践教学支出”</a:t>
            </a:r>
            <a:r>
              <a:rPr lang="en-US" altLang="zh-CN" sz="2200" i="0" dirty="0" smtClean="0">
                <a:solidFill>
                  <a:srgbClr val="FF0000"/>
                </a:solidFill>
                <a:latin typeface="+mn-lt"/>
                <a:ea typeface="+mj-ea"/>
                <a:cs typeface="Times New Roman" panose="02020603050405020304" pitchFamily="18" charset="0"/>
                <a:sym typeface="楷体" panose="02010609060101010101" pitchFamily="49" charset="-122"/>
              </a:rPr>
              <a:t>≥“</a:t>
            </a:r>
            <a:r>
              <a:rPr lang="zh-CN" altLang="en-US" sz="2200" i="0" dirty="0">
                <a:solidFill>
                  <a:srgbClr val="FF0000"/>
                </a:solidFill>
                <a:latin typeface="+mn-lt"/>
                <a:ea typeface="+mj-ea"/>
                <a:cs typeface="Times New Roman" panose="02020603050405020304" pitchFamily="18" charset="0"/>
                <a:sym typeface="楷体" panose="02010609060101010101" pitchFamily="49" charset="-122"/>
              </a:rPr>
              <a:t>实验经费支出”</a:t>
            </a:r>
            <a:r>
              <a:rPr lang="en-US" altLang="zh-CN" sz="2200" i="0" dirty="0">
                <a:latin typeface="+mn-lt"/>
                <a:ea typeface="+mj-ea"/>
                <a:cs typeface="Times New Roman" panose="02020603050405020304" pitchFamily="18" charset="0"/>
                <a:sym typeface="楷体" panose="02010609060101010101" pitchFamily="49" charset="-122"/>
              </a:rPr>
              <a:t>+“</a:t>
            </a:r>
            <a:r>
              <a:rPr lang="zh-CN" altLang="en-US" sz="2200" i="0" dirty="0">
                <a:solidFill>
                  <a:srgbClr val="FF0000"/>
                </a:solidFill>
                <a:latin typeface="+mn-lt"/>
                <a:ea typeface="+mj-ea"/>
                <a:cs typeface="Times New Roman" panose="02020603050405020304" pitchFamily="18" charset="0"/>
                <a:sym typeface="楷体" panose="02010609060101010101" pitchFamily="49" charset="-122"/>
              </a:rPr>
              <a:t>实习经费支出”</a:t>
            </a:r>
            <a:r>
              <a:rPr lang="zh-CN" altLang="en-US" sz="2200" i="0" dirty="0">
                <a:latin typeface="+mn-lt"/>
                <a:ea typeface="+mj-ea"/>
                <a:cs typeface="Times New Roman" panose="02020603050405020304" pitchFamily="18" charset="0"/>
                <a:sym typeface="楷体" panose="02010609060101010101" pitchFamily="49" charset="-122"/>
              </a:rPr>
              <a:t>。</a:t>
            </a:r>
          </a:p>
          <a:p>
            <a:pPr marL="271463" indent="-271463" algn="just" eaLnBrk="1" hangingPunct="1">
              <a:lnSpc>
                <a:spcPct val="120000"/>
              </a:lnSpc>
              <a:spcBef>
                <a:spcPct val="0"/>
              </a:spcBef>
              <a:buFont typeface="Wingdings" panose="05000000000000000000" pitchFamily="2" charset="2"/>
              <a:buChar char="n"/>
            </a:pPr>
            <a:r>
              <a:rPr lang="zh-CN" altLang="en-US" sz="2200" i="0" dirty="0">
                <a:latin typeface="+mn-lt"/>
                <a:ea typeface="+mj-ea"/>
                <a:cs typeface="Times New Roman" panose="02020603050405020304" pitchFamily="18" charset="0"/>
                <a:sym typeface="楷体" panose="02010609060101010101" pitchFamily="49" charset="-122"/>
              </a:rPr>
              <a:t>“其他教学专项”</a:t>
            </a: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是指已列出的各类专项支出之外，用于教学的专项支出之</a:t>
            </a: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和。</a:t>
            </a:r>
            <a:r>
              <a:rPr lang="zh-CN" altLang="en-US" sz="2200" i="0" dirty="0">
                <a:solidFill>
                  <a:srgbClr val="FF0000"/>
                </a:solidFill>
                <a:latin typeface="+mn-lt"/>
                <a:ea typeface="+mj-ea"/>
                <a:cs typeface="Times New Roman" panose="02020603050405020304" pitchFamily="18" charset="0"/>
                <a:sym typeface="楷体" panose="02010609060101010101" pitchFamily="49" charset="-122"/>
              </a:rPr>
              <a:t>专项之间不重复统计</a:t>
            </a: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a:t>
            </a:r>
            <a:endParaRPr lang="en-US" altLang="zh-CN" sz="2200" i="0" dirty="0">
              <a:latin typeface="+mn-lt"/>
              <a:ea typeface="仿宋" panose="02010609060101010101" pitchFamily="49" charset="-122"/>
              <a:cs typeface="Times New Roman" panose="02020603050405020304" pitchFamily="18" charset="0"/>
              <a:sym typeface="楷体" panose="02010609060101010101" pitchFamily="49" charset="-122"/>
            </a:endParaRPr>
          </a:p>
          <a:p>
            <a:pPr marL="271463" indent="-271463" algn="just" eaLnBrk="1" hangingPunct="1">
              <a:lnSpc>
                <a:spcPct val="12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收入不</a:t>
            </a: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含校内配套，只统计外部</a:t>
            </a: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经费。</a:t>
            </a:r>
            <a:endParaRPr lang="en-US" altLang="zh-CN" sz="2200" i="0" dirty="0" smtClean="0">
              <a:latin typeface="+mn-lt"/>
              <a:ea typeface="仿宋" panose="02010609060101010101" pitchFamily="49" charset="-122"/>
              <a:cs typeface="Times New Roman" panose="02020603050405020304" pitchFamily="18" charset="0"/>
              <a:sym typeface="楷体" panose="02010609060101010101" pitchFamily="49" charset="-122"/>
            </a:endParaRPr>
          </a:p>
          <a:p>
            <a:pPr marL="271463" indent="-271463" algn="just" eaLnBrk="1" hangingPunct="1">
              <a:lnSpc>
                <a:spcPct val="120000"/>
              </a:lnSpc>
              <a:spcBef>
                <a:spcPct val="0"/>
              </a:spcBef>
              <a:buFont typeface="Wingdings" panose="05000000000000000000" pitchFamily="2" charset="2"/>
              <a:buChar char="n"/>
            </a:pPr>
            <a:r>
              <a:rPr lang="zh-CN" altLang="en-US" sz="2200" i="0" dirty="0" smtClean="0">
                <a:ea typeface="仿宋" panose="02010609060101010101" pitchFamily="49" charset="-122"/>
                <a:cs typeface="Times New Roman" panose="02020603050405020304" pitchFamily="18" charset="0"/>
                <a:sym typeface="楷体" panose="02010609060101010101" pitchFamily="49" charset="-122"/>
              </a:rPr>
              <a:t>“生均拨款总额”指的是</a:t>
            </a:r>
            <a:r>
              <a:rPr lang="zh-CN" altLang="en-US" sz="2200" i="0" dirty="0" smtClean="0">
                <a:solidFill>
                  <a:srgbClr val="FF0000"/>
                </a:solidFill>
                <a:ea typeface="仿宋" panose="02010609060101010101" pitchFamily="49" charset="-122"/>
                <a:cs typeface="Times New Roman" panose="02020603050405020304" pitchFamily="18" charset="0"/>
                <a:sym typeface="楷体" panose="02010609060101010101" pitchFamily="49" charset="-122"/>
              </a:rPr>
              <a:t>总数</a:t>
            </a:r>
            <a:r>
              <a:rPr lang="zh-CN" altLang="en-US" sz="2200" i="0" dirty="0" smtClean="0">
                <a:ea typeface="仿宋" panose="02010609060101010101" pitchFamily="49" charset="-122"/>
                <a:cs typeface="Times New Roman" panose="02020603050405020304" pitchFamily="18" charset="0"/>
                <a:sym typeface="楷体" panose="02010609060101010101" pitchFamily="49" charset="-122"/>
              </a:rPr>
              <a:t>，而不是生均值</a:t>
            </a:r>
            <a:endParaRPr lang="en-US" altLang="zh-CN" sz="2200" i="0" dirty="0" smtClean="0">
              <a:latin typeface="+mn-lt"/>
              <a:ea typeface="仿宋" panose="02010609060101010101" pitchFamily="49" charset="-122"/>
              <a:cs typeface="Times New Roman" panose="02020603050405020304" pitchFamily="18" charset="0"/>
              <a:sym typeface="楷体" panose="02010609060101010101" pitchFamily="49" charset="-122"/>
            </a:endParaRPr>
          </a:p>
          <a:p>
            <a:pPr marL="271463" indent="-271463" algn="just" eaLnBrk="1" hangingPunct="1">
              <a:lnSpc>
                <a:spcPct val="12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新增“</a:t>
            </a:r>
            <a:r>
              <a:rPr lang="zh-CN" altLang="en-US" sz="2200" i="0" dirty="0" smtClean="0">
                <a:solidFill>
                  <a:srgbClr val="FF0000"/>
                </a:solidFill>
                <a:latin typeface="+mn-lt"/>
                <a:ea typeface="仿宋" panose="02010609060101010101" pitchFamily="49" charset="-122"/>
                <a:cs typeface="Times New Roman" panose="02020603050405020304" pitchFamily="18" charset="0"/>
                <a:sym typeface="楷体" panose="02010609060101010101" pitchFamily="49" charset="-122"/>
              </a:rPr>
              <a:t>经常性预算内事业费收入</a:t>
            </a: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a:t>
            </a:r>
            <a:endPar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endParaRPr>
          </a:p>
          <a:p>
            <a:pPr marL="271463" indent="-271463" algn="just" eaLnBrk="1" hangingPunct="1">
              <a:lnSpc>
                <a:spcPct val="120000"/>
              </a:lnSpc>
              <a:spcBef>
                <a:spcPct val="0"/>
              </a:spcBef>
              <a:buFont typeface="Wingdings" panose="05000000000000000000" pitchFamily="2" charset="2"/>
              <a:buChar char="n"/>
            </a:pP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本</a:t>
            </a: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表除</a:t>
            </a:r>
            <a:r>
              <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rPr>
              <a:t>明确指出计算全校或专科相关收支情况外，均特指本科经费收支情况</a:t>
            </a: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a:t>
            </a:r>
            <a:endParaRPr lang="en-US" altLang="zh-CN" sz="2200" i="0" dirty="0" smtClean="0">
              <a:latin typeface="+mn-lt"/>
              <a:ea typeface="仿宋" panose="02010609060101010101" pitchFamily="49" charset="-122"/>
              <a:cs typeface="Times New Roman" panose="02020603050405020304" pitchFamily="18" charset="0"/>
              <a:sym typeface="楷体" panose="02010609060101010101" pitchFamily="49" charset="-122"/>
            </a:endParaRPr>
          </a:p>
          <a:p>
            <a:pPr marL="271463" indent="-271463" algn="just" eaLnBrk="1" hangingPunct="1">
              <a:lnSpc>
                <a:spcPct val="12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请注意经费单位为“</a:t>
            </a:r>
            <a:r>
              <a:rPr lang="zh-CN" altLang="en-US" sz="2200" i="0" dirty="0" smtClean="0">
                <a:solidFill>
                  <a:srgbClr val="FF0000"/>
                </a:solidFill>
                <a:latin typeface="+mn-lt"/>
                <a:ea typeface="仿宋" panose="02010609060101010101" pitchFamily="49" charset="-122"/>
                <a:cs typeface="Times New Roman" panose="02020603050405020304" pitchFamily="18" charset="0"/>
                <a:sym typeface="楷体" panose="02010609060101010101" pitchFamily="49" charset="-122"/>
              </a:rPr>
              <a:t>万元</a:t>
            </a:r>
            <a:r>
              <a:rPr lang="zh-CN" altLang="en-US" sz="2200" i="0" dirty="0" smtClean="0">
                <a:latin typeface="+mn-lt"/>
                <a:ea typeface="仿宋" panose="02010609060101010101" pitchFamily="49" charset="-122"/>
                <a:cs typeface="Times New Roman" panose="02020603050405020304" pitchFamily="18" charset="0"/>
                <a:sym typeface="楷体" panose="02010609060101010101" pitchFamily="49" charset="-122"/>
              </a:rPr>
              <a:t>”</a:t>
            </a:r>
            <a:endParaRPr lang="zh-CN" altLang="en-US" sz="2200" i="0" dirty="0">
              <a:latin typeface="+mn-lt"/>
              <a:ea typeface="仿宋" panose="02010609060101010101" pitchFamily="49" charset="-122"/>
              <a:cs typeface="Times New Roman" panose="02020603050405020304" pitchFamily="18" charset="0"/>
              <a:sym typeface="楷体" panose="02010609060101010101" pitchFamily="49" charset="-122"/>
            </a:endParaRPr>
          </a:p>
        </p:txBody>
      </p:sp>
      <p:graphicFrame>
        <p:nvGraphicFramePr>
          <p:cNvPr id="6" name="表格 1"/>
          <p:cNvGraphicFramePr>
            <a:graphicFrameLocks noGrp="1"/>
          </p:cNvGraphicFramePr>
          <p:nvPr>
            <p:extLst>
              <p:ext uri="{D42A27DB-BD31-4B8C-83A1-F6EECF244321}">
                <p14:modId xmlns:p14="http://schemas.microsoft.com/office/powerpoint/2010/main" xmlns="" val="2811849756"/>
              </p:ext>
            </p:extLst>
          </p:nvPr>
        </p:nvGraphicFramePr>
        <p:xfrm>
          <a:off x="214282" y="1571612"/>
          <a:ext cx="3000397" cy="4935318"/>
        </p:xfrm>
        <a:graphic>
          <a:graphicData uri="http://schemas.openxmlformats.org/drawingml/2006/table">
            <a:tbl>
              <a:tblPr/>
              <a:tblGrid>
                <a:gridCol w="598441">
                  <a:extLst>
                    <a:ext uri="{9D8B030D-6E8A-4147-A177-3AD203B41FA5}">
                      <a16:colId xmlns="" xmlns:a16="http://schemas.microsoft.com/office/drawing/2014/main" val="20000"/>
                    </a:ext>
                  </a:extLst>
                </a:gridCol>
                <a:gridCol w="1339343">
                  <a:extLst>
                    <a:ext uri="{9D8B030D-6E8A-4147-A177-3AD203B41FA5}">
                      <a16:colId xmlns="" xmlns:a16="http://schemas.microsoft.com/office/drawing/2014/main" val="20001"/>
                    </a:ext>
                  </a:extLst>
                </a:gridCol>
                <a:gridCol w="576026">
                  <a:extLst>
                    <a:ext uri="{9D8B030D-6E8A-4147-A177-3AD203B41FA5}">
                      <a16:colId xmlns="" xmlns:a16="http://schemas.microsoft.com/office/drawing/2014/main" val="20002"/>
                    </a:ext>
                  </a:extLst>
                </a:gridCol>
                <a:gridCol w="486587">
                  <a:extLst>
                    <a:ext uri="{9D8B030D-6E8A-4147-A177-3AD203B41FA5}">
                      <a16:colId xmlns="" xmlns:a16="http://schemas.microsoft.com/office/drawing/2014/main" val="20003"/>
                    </a:ext>
                  </a:extLst>
                </a:gridCol>
              </a:tblGrid>
              <a:tr h="285752">
                <a:tc gridSpan="3">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项目</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905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alibri" pitchFamily="34" charset="0"/>
                          <a:ea typeface="华文楷体" pitchFamily="2" charset="-122"/>
                          <a:sym typeface="华文楷体" pitchFamily="2" charset="-122"/>
                        </a:rPr>
                        <a:t>内容</a:t>
                      </a:r>
                      <a:endParaRPr kumimoji="0" lang="zh-CN" altLang="zh-CN" sz="1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905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242808">
                <a:tc rowSpan="10">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Calibri" pitchFamily="34" charset="0"/>
                          <a:ea typeface="华文楷体" pitchFamily="2" charset="-122"/>
                          <a:sym typeface="华文楷体" pitchFamily="2" charset="-122"/>
                        </a:rPr>
                        <a:t>教</a:t>
                      </a:r>
                      <a:r>
                        <a:rPr kumimoji="0" lang="zh-CN" altLang="en-US"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学经费支出（万元）</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Times New Roman" pitchFamily="18" charset="0"/>
                        </a:rPr>
                        <a:t>支出总计</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C00000"/>
                          </a:solidFill>
                          <a:effectLst/>
                          <a:latin typeface="Calibri" pitchFamily="34" charset="0"/>
                          <a:ea typeface="华文楷体" pitchFamily="2" charset="-122"/>
                          <a:sym typeface="华文楷体" pitchFamily="2" charset="-122"/>
                        </a:rPr>
                        <a:t>教学日常运行支出</a:t>
                      </a:r>
                      <a:endParaRPr kumimoji="0" lang="zh-CN" altLang="zh-CN" sz="1000" b="0"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教学改革支出</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专业建设支出</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2060"/>
                          </a:solidFill>
                          <a:effectLst/>
                          <a:latin typeface="Calibri" pitchFamily="34" charset="0"/>
                          <a:ea typeface="华文楷体" pitchFamily="2" charset="-122"/>
                          <a:sym typeface="华文楷体" pitchFamily="2" charset="-122"/>
                        </a:rPr>
                        <a:t>实践教学支出</a:t>
                      </a:r>
                      <a:endParaRPr kumimoji="0" lang="zh-CN" altLang="zh-CN" sz="1000" b="0" i="0" u="none" strike="noStrike" cap="none" normalizeH="0" baseline="0" dirty="0">
                        <a:ln>
                          <a:noFill/>
                        </a:ln>
                        <a:solidFill>
                          <a:srgbClr val="00206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2060"/>
                          </a:solidFill>
                          <a:effectLst/>
                          <a:latin typeface="华文楷体" pitchFamily="2" charset="-122"/>
                          <a:ea typeface="宋体" pitchFamily="2" charset="-122"/>
                          <a:sym typeface="Times New Roman" pitchFamily="18" charset="0"/>
                        </a:rPr>
                        <a:t>    </a:t>
                      </a:r>
                      <a:r>
                        <a:rPr kumimoji="0" lang="zh-CN" altLang="en-US" sz="1000" b="1" i="0" u="none" strike="noStrike" cap="none" normalizeH="0" baseline="0" dirty="0">
                          <a:ln>
                            <a:noFill/>
                          </a:ln>
                          <a:solidFill>
                            <a:srgbClr val="002060"/>
                          </a:solidFill>
                          <a:effectLst/>
                          <a:latin typeface="Calibri" pitchFamily="34" charset="0"/>
                          <a:ea typeface="华文楷体" pitchFamily="2" charset="-122"/>
                          <a:sym typeface="华文楷体" pitchFamily="2" charset="-122"/>
                        </a:rPr>
                        <a:t>其中：实验经费支出</a:t>
                      </a:r>
                      <a:endParaRPr kumimoji="0" lang="zh-CN" altLang="en-US" sz="1000" b="0" i="0" u="none" strike="noStrike" cap="none" normalizeH="0" baseline="0" dirty="0">
                        <a:ln>
                          <a:noFill/>
                        </a:ln>
                        <a:solidFill>
                          <a:srgbClr val="00206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6"/>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2060"/>
                          </a:solidFill>
                          <a:effectLst/>
                          <a:latin typeface="华文楷体" pitchFamily="2" charset="-122"/>
                          <a:ea typeface="宋体" pitchFamily="2" charset="-122"/>
                          <a:sym typeface="Times New Roman" pitchFamily="18" charset="0"/>
                        </a:rPr>
                        <a:t>          </a:t>
                      </a:r>
                      <a:r>
                        <a:rPr kumimoji="0" lang="zh-CN" altLang="en-US" sz="1000" b="1" i="0" u="none" strike="noStrike" cap="none" normalizeH="0" baseline="0" dirty="0">
                          <a:ln>
                            <a:noFill/>
                          </a:ln>
                          <a:solidFill>
                            <a:srgbClr val="002060"/>
                          </a:solidFill>
                          <a:effectLst/>
                          <a:latin typeface="Calibri" pitchFamily="34" charset="0"/>
                          <a:ea typeface="华文楷体" pitchFamily="2" charset="-122"/>
                          <a:sym typeface="Times New Roman" pitchFamily="18" charset="0"/>
                        </a:rPr>
                        <a:t>实习经费支出</a:t>
                      </a:r>
                      <a:endParaRPr kumimoji="0" lang="zh-CN" altLang="en-US" sz="1000" b="0" i="0" u="none" strike="noStrike" cap="none" normalizeH="0" baseline="0" dirty="0">
                        <a:ln>
                          <a:noFill/>
                        </a:ln>
                        <a:solidFill>
                          <a:srgbClr val="00206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7"/>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Times New Roman" pitchFamily="18" charset="0"/>
                        </a:rPr>
                        <a:t>其他教学专项</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8"/>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C00000"/>
                          </a:solidFill>
                          <a:effectLst/>
                          <a:latin typeface="Calibri" pitchFamily="34" charset="0"/>
                          <a:ea typeface="华文楷体" pitchFamily="2" charset="-122"/>
                          <a:sym typeface="华文楷体" pitchFamily="2" charset="-122"/>
                        </a:rPr>
                        <a:t>学生活动经费支出</a:t>
                      </a:r>
                      <a:endParaRPr kumimoji="0" lang="zh-CN" altLang="zh-CN" sz="1000" b="0" i="0" u="none" strike="noStrike" cap="none" normalizeH="0" baseline="0" dirty="0">
                        <a:ln>
                          <a:noFill/>
                        </a:ln>
                        <a:solidFill>
                          <a:srgbClr val="C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9"/>
                  </a:ext>
                </a:extLst>
              </a:tr>
              <a:tr h="31505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教师培训进修专项经费支出</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0"/>
                  </a:ext>
                </a:extLst>
              </a:tr>
              <a:tr h="242808">
                <a:tc rowSpan="9">
                  <a:txBody>
                    <a:body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FF0000"/>
                          </a:solidFill>
                          <a:effectLst/>
                          <a:latin typeface="Calibri" pitchFamily="34" charset="0"/>
                          <a:ea typeface="华文楷体" pitchFamily="2" charset="-122"/>
                          <a:sym typeface="华文楷体" pitchFamily="2" charset="-122"/>
                        </a:rPr>
                        <a:t>教</a:t>
                      </a:r>
                      <a:r>
                        <a:rPr kumimoji="0" lang="zh-CN" altLang="en-US" sz="1000" b="1" i="0" u="none" strike="noStrike" cap="none" normalizeH="0" baseline="0" dirty="0">
                          <a:ln>
                            <a:noFill/>
                          </a:ln>
                          <a:solidFill>
                            <a:srgbClr val="FF0000"/>
                          </a:solidFill>
                          <a:effectLst/>
                          <a:latin typeface="Calibri" pitchFamily="34" charset="0"/>
                          <a:ea typeface="华文楷体" pitchFamily="2" charset="-122"/>
                          <a:sym typeface="华文楷体" pitchFamily="2" charset="-122"/>
                        </a:rPr>
                        <a:t>育事业收入（万元）</a:t>
                      </a:r>
                      <a:endParaRPr kumimoji="0" lang="zh-CN" altLang="en-US" sz="1000" b="0" i="0" u="none" strike="noStrike" cap="none" normalizeH="0" baseline="0" dirty="0">
                        <a:ln>
                          <a:noFill/>
                        </a:ln>
                        <a:solidFill>
                          <a:srgbClr val="FF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9050" cap="flat" cmpd="sng" algn="ctr">
                      <a:solidFill>
                        <a:srgbClr val="000000"/>
                      </a:solidFill>
                      <a:prstDash val="solid"/>
                      <a:bevel/>
                      <a:headEnd type="none" w="med" len="med"/>
                      <a:tailEnd type="none" w="med" len="med"/>
                    </a:lnB>
                    <a:lnTlToBr>
                      <a:noFill/>
                    </a:lnTlToBr>
                    <a:lnBlToTr>
                      <a:noFill/>
                    </a:lnBlToTr>
                    <a:solidFill>
                      <a:schemeClr val="bg1"/>
                    </a:solidFill>
                  </a:tcPr>
                </a:tc>
                <a:tc gridSpan="2">
                  <a:txBody>
                    <a:body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FF0000"/>
                          </a:solidFill>
                          <a:effectLst/>
                          <a:latin typeface="Calibri" pitchFamily="34" charset="0"/>
                          <a:ea typeface="宋体" pitchFamily="2" charset="-122"/>
                          <a:sym typeface="Times New Roman" pitchFamily="18" charset="0"/>
                        </a:rPr>
                        <a:t>经常性预算内事业费收入</a:t>
                      </a:r>
                      <a:endParaRPr kumimoji="0" lang="zh-CN" altLang="zh-CN" sz="1000" b="1" i="0" u="none" strike="noStrike" cap="none" normalizeH="0" baseline="0" dirty="0">
                        <a:ln>
                          <a:noFill/>
                        </a:ln>
                        <a:solidFill>
                          <a:srgbClr val="FF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pPr marL="0" marR="0" lvl="0" indent="0" algn="just" defTabSz="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p>
                      <a:pPr marL="0" marR="0" lvl="0" indent="0" algn="just" defTabSz="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r>
              <a:tr h="242808">
                <a:tc vMerge="1">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rgbClr val="FF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9050" cap="flat" cmpd="sng" algn="ctr">
                      <a:solidFill>
                        <a:srgbClr val="000000"/>
                      </a:solidFill>
                      <a:prstDash val="solid"/>
                      <a:bevel/>
                      <a:headEnd type="none" w="med" len="med"/>
                      <a:tailEnd type="none" w="med" len="med"/>
                    </a:lnB>
                    <a:lnTlToBr>
                      <a:noFill/>
                    </a:lnTlToBr>
                    <a:lnBlToTr>
                      <a:noFill/>
                    </a:lnBlToTr>
                    <a:solidFill>
                      <a:schemeClr val="bg1"/>
                    </a:solidFill>
                  </a:tcPr>
                </a:tc>
                <a:tc row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FF0000"/>
                          </a:solidFill>
                          <a:effectLst/>
                          <a:latin typeface="Calibri" pitchFamily="34" charset="0"/>
                          <a:ea typeface="华文楷体" pitchFamily="2" charset="-122"/>
                          <a:sym typeface="华文楷体" pitchFamily="2" charset="-122"/>
                        </a:rPr>
                        <a:t>本科生生均拨款总额</a:t>
                      </a:r>
                      <a:endParaRPr kumimoji="0" lang="zh-CN" altLang="zh-CN" sz="1000" b="0" i="0" u="none" strike="noStrike" cap="none" normalizeH="0" baseline="0" dirty="0">
                        <a:ln>
                          <a:noFill/>
                        </a:ln>
                        <a:solidFill>
                          <a:srgbClr val="FF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alibri" pitchFamily="34" charset="0"/>
                          <a:ea typeface="华文楷体" pitchFamily="2" charset="-122"/>
                          <a:sym typeface="华文楷体" pitchFamily="2" charset="-122"/>
                        </a:rPr>
                        <a:t>国家</a:t>
                      </a:r>
                      <a:endParaRPr kumimoji="0" lang="zh-CN" altLang="zh-CN" sz="1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1"/>
                  </a:ext>
                </a:extLst>
              </a:tr>
              <a:tr h="242808">
                <a:tc vMerge="1">
                  <a:txBody>
                    <a:bodyPr/>
                    <a:lstStyle/>
                    <a:p>
                      <a:endParaRPr lang="zh-CN" altLang="en-US"/>
                    </a:p>
                  </a:txBody>
                  <a:tcPr/>
                </a:tc>
                <a:tc v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地方</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2"/>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专科生生均拨款总额</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anchor="ctr"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3"/>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本科生学费收入</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4"/>
                  </a:ext>
                </a:extLst>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高职高专学费收入</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5"/>
                  </a:ext>
                </a:extLst>
              </a:tr>
              <a:tr h="121404">
                <a:tc vMerge="1">
                  <a:txBody>
                    <a:bodyPr/>
                    <a:lstStyle/>
                    <a:p>
                      <a:endParaRPr lang="zh-CN" altLang="en-US"/>
                    </a:p>
                  </a:txBody>
                  <a:tcPr/>
                </a:tc>
                <a:tc row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rgbClr val="000000"/>
                        </a:solidFill>
                        <a:effectLst/>
                        <a:latin typeface="Calibri" pitchFamily="34" charset="0"/>
                        <a:ea typeface="华文楷体" pitchFamily="2" charset="-122"/>
                        <a:sym typeface="华文楷体" pitchFamily="2" charset="-122"/>
                      </a:endParaRPr>
                    </a:p>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000000"/>
                          </a:solidFill>
                          <a:effectLst/>
                          <a:latin typeface="Calibri" pitchFamily="34" charset="0"/>
                          <a:ea typeface="华文楷体" pitchFamily="2" charset="-122"/>
                          <a:sym typeface="华文楷体" pitchFamily="2" charset="-122"/>
                        </a:rPr>
                        <a:t>教</a:t>
                      </a: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改专</a:t>
                      </a:r>
                      <a:r>
                        <a:rPr kumimoji="0" lang="zh-CN" altLang="zh-CN" sz="1000" b="1" i="0" u="none" strike="noStrike" cap="none" normalizeH="0" baseline="0" dirty="0" smtClean="0">
                          <a:ln>
                            <a:noFill/>
                          </a:ln>
                          <a:solidFill>
                            <a:srgbClr val="000000"/>
                          </a:solidFill>
                          <a:effectLst/>
                          <a:latin typeface="Calibri" pitchFamily="34" charset="0"/>
                          <a:ea typeface="华文楷体" pitchFamily="2" charset="-122"/>
                          <a:sym typeface="华文楷体" pitchFamily="2" charset="-122"/>
                        </a:rPr>
                        <a:t>项拨</a:t>
                      </a:r>
                      <a:r>
                        <a:rPr kumimoji="0" lang="zh-CN" altLang="zh-CN" sz="1000" b="1" i="0" u="none" strike="noStrike" cap="none" normalizeH="0" baseline="0" dirty="0">
                          <a:ln>
                            <a:noFill/>
                          </a:ln>
                          <a:solidFill>
                            <a:srgbClr val="000000"/>
                          </a:solidFill>
                          <a:effectLst/>
                          <a:latin typeface="Calibri" pitchFamily="34" charset="0"/>
                          <a:ea typeface="华文楷体" pitchFamily="2" charset="-122"/>
                          <a:sym typeface="华文楷体" pitchFamily="2" charset="-122"/>
                        </a:rPr>
                        <a:t>款</a:t>
                      </a: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Calibri" pitchFamily="34" charset="0"/>
                          <a:ea typeface="宋体" pitchFamily="2" charset="-122"/>
                          <a:sym typeface="Times New Roman" pitchFamily="18" charset="0"/>
                        </a:rPr>
                        <a:t>国家</a:t>
                      </a:r>
                      <a:endParaRPr kumimoji="0" lang="zh-CN" altLang="zh-CN" sz="1000" b="1"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row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6"/>
                  </a:ext>
                </a:extLst>
              </a:tr>
              <a:tr h="121404">
                <a:tc vMerge="1">
                  <a:txBody>
                    <a:bodyPr/>
                    <a:lstStyle/>
                    <a:p>
                      <a:endParaRPr lang="zh-CN" altLang="en-US"/>
                    </a:p>
                  </a:txBody>
                  <a:tcPr/>
                </a:tc>
                <a:tc vMerge="1">
                  <a:txBody>
                    <a:bodyPr/>
                    <a:lstStyle/>
                    <a:p>
                      <a:pPr marL="0" marR="0" lvl="0" indent="0" algn="just" defTabSz="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a:txBody>
                    <a:body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rgbClr val="000000"/>
                          </a:solidFill>
                          <a:effectLst/>
                          <a:latin typeface="Calibri" pitchFamily="34" charset="0"/>
                          <a:ea typeface="宋体" pitchFamily="2" charset="-122"/>
                          <a:sym typeface="Times New Roman" pitchFamily="18" charset="0"/>
                        </a:rPr>
                        <a:t>地方</a:t>
                      </a:r>
                      <a:endParaRPr kumimoji="0" lang="zh-CN" altLang="zh-CN" sz="1000" b="1"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2700" cap="flat" cmpd="sng" algn="ctr">
                      <a:solidFill>
                        <a:srgbClr val="000000"/>
                      </a:solidFill>
                      <a:prstDash val="solid"/>
                      <a:bevel/>
                      <a:headEnd type="none" w="med" len="med"/>
                      <a:tailEnd type="none" w="med" len="med"/>
                    </a:lnB>
                    <a:lnTlToBr>
                      <a:noFill/>
                    </a:lnTlToBr>
                    <a:lnBlToTr>
                      <a:noFill/>
                    </a:lnBlToTr>
                    <a:solidFill>
                      <a:schemeClr val="bg1"/>
                    </a:solidFill>
                  </a:tcPr>
                </a:tc>
                <a:tc vMerge="1">
                  <a:txBody>
                    <a:bodyPr/>
                    <a:lstStyle/>
                    <a:p>
                      <a:endParaRPr lang="zh-CN" altLang="en-US"/>
                    </a:p>
                  </a:txBody>
                  <a:tcPr/>
                </a:tc>
              </a:tr>
              <a:tr h="242808">
                <a:tc vMerge="1">
                  <a:txBody>
                    <a:bodyPr/>
                    <a:lstStyle/>
                    <a:p>
                      <a:endParaRPr lang="zh-CN" altLang="en-US"/>
                    </a:p>
                  </a:txBody>
                  <a:tcPr/>
                </a:tc>
                <a:tc gridSpan="2">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a:ln>
                            <a:noFill/>
                          </a:ln>
                          <a:solidFill>
                            <a:srgbClr val="000000"/>
                          </a:solidFill>
                          <a:effectLst/>
                          <a:latin typeface="Calibri" pitchFamily="34" charset="0"/>
                          <a:ea typeface="华文楷体" pitchFamily="2" charset="-122"/>
                          <a:sym typeface="华文楷体" pitchFamily="2" charset="-122"/>
                        </a:rPr>
                        <a:t>社会捐赠金额</a:t>
                      </a:r>
                      <a:endParaRPr kumimoji="0" lang="zh-CN" altLang="zh-CN" sz="1000" b="0" i="0" u="none" strike="noStrike" cap="none" normalizeH="0" baseline="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9050" cap="flat" cmpd="sng" algn="ctr">
                      <a:solidFill>
                        <a:srgbClr val="000000"/>
                      </a:solidFill>
                      <a:prstDash val="solid"/>
                      <a:bevel/>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defTabSz="0">
                        <a:spcBef>
                          <a:spcPct val="20000"/>
                        </a:spcBef>
                        <a:defRPr sz="2800">
                          <a:solidFill>
                            <a:schemeClr val="tx1"/>
                          </a:solidFill>
                          <a:latin typeface="黑体" pitchFamily="49" charset="-122"/>
                          <a:ea typeface="黑体" pitchFamily="49" charset="-122"/>
                          <a:sym typeface="Calibri" pitchFamily="34" charset="0"/>
                        </a:defRPr>
                      </a:lvl1pPr>
                      <a:lvl2pPr defTabSz="0">
                        <a:spcBef>
                          <a:spcPct val="20000"/>
                        </a:spcBef>
                        <a:defRPr sz="2400">
                          <a:solidFill>
                            <a:schemeClr val="tx1"/>
                          </a:solidFill>
                          <a:latin typeface="黑体" pitchFamily="49" charset="-122"/>
                          <a:ea typeface="黑体" pitchFamily="49" charset="-122"/>
                          <a:sym typeface="Calibri" pitchFamily="34" charset="0"/>
                        </a:defRPr>
                      </a:lvl2pPr>
                      <a:lvl3pPr defTabSz="0">
                        <a:spcBef>
                          <a:spcPct val="20000"/>
                        </a:spcBef>
                        <a:defRPr sz="2000">
                          <a:solidFill>
                            <a:schemeClr val="tx1"/>
                          </a:solidFill>
                          <a:latin typeface="黑体" pitchFamily="49" charset="-122"/>
                          <a:ea typeface="黑体" pitchFamily="49" charset="-122"/>
                          <a:sym typeface="Calibri" pitchFamily="34" charset="0"/>
                        </a:defRPr>
                      </a:lvl3pPr>
                      <a:lvl4pPr defTabSz="0">
                        <a:spcBef>
                          <a:spcPct val="20000"/>
                        </a:spcBef>
                        <a:defRPr>
                          <a:solidFill>
                            <a:schemeClr val="tx1"/>
                          </a:solidFill>
                          <a:latin typeface="黑体" pitchFamily="49" charset="-122"/>
                          <a:ea typeface="黑体" pitchFamily="49" charset="-122"/>
                          <a:sym typeface="Calibri" pitchFamily="34" charset="0"/>
                        </a:defRPr>
                      </a:lvl4pPr>
                      <a:lvl5pPr defTabSz="0">
                        <a:spcBef>
                          <a:spcPct val="20000"/>
                        </a:spcBef>
                        <a:defRPr>
                          <a:solidFill>
                            <a:schemeClr val="tx1"/>
                          </a:solidFill>
                          <a:latin typeface="黑体" pitchFamily="49" charset="-122"/>
                          <a:ea typeface="黑体" pitchFamily="49" charset="-122"/>
                          <a:sym typeface="Calibri" pitchFamily="34" charset="0"/>
                        </a:defRPr>
                      </a:lvl5pPr>
                      <a:lvl6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6pPr>
                      <a:lvl7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7pPr>
                      <a:lvl8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8pPr>
                      <a:lvl9pPr defTabSz="0" eaLnBrk="0" fontAlgn="base" hangingPunct="0">
                        <a:spcBef>
                          <a:spcPct val="20000"/>
                        </a:spcBef>
                        <a:spcAft>
                          <a:spcPct val="0"/>
                        </a:spcAft>
                        <a:buFont typeface="Arial" pitchFamily="34" charset="0"/>
                        <a:defRPr>
                          <a:solidFill>
                            <a:schemeClr val="tx1"/>
                          </a:solidFill>
                          <a:latin typeface="黑体" pitchFamily="49" charset="-122"/>
                          <a:ea typeface="黑体" pitchFamily="49" charset="-122"/>
                          <a:sym typeface="Calibri" pitchFamily="34" charset="0"/>
                        </a:defRPr>
                      </a:lvl9pPr>
                    </a:lstStyle>
                    <a:p>
                      <a:pPr marL="0" marR="0" lvl="0" indent="0" algn="just" defTabSz="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000000"/>
                          </a:solidFill>
                          <a:effectLst/>
                          <a:latin typeface="华文楷体" pitchFamily="2" charset="-122"/>
                          <a:ea typeface="宋体" pitchFamily="2" charset="-122"/>
                          <a:sym typeface="Times New Roman" pitchFamily="18" charset="0"/>
                        </a:rPr>
                        <a:t> </a:t>
                      </a:r>
                      <a:endParaRPr kumimoji="0" lang="zh-CN" altLang="en-US" sz="1000" b="0" i="0" u="none" strike="noStrike" cap="none" normalizeH="0" baseline="0" dirty="0">
                        <a:ln>
                          <a:noFill/>
                        </a:ln>
                        <a:solidFill>
                          <a:srgbClr val="000000"/>
                        </a:solidFill>
                        <a:effectLst/>
                        <a:latin typeface="Calibri" pitchFamily="34" charset="0"/>
                        <a:ea typeface="宋体" pitchFamily="2" charset="-122"/>
                        <a:sym typeface="Times New Roman" pitchFamily="18" charset="0"/>
                      </a:endParaRPr>
                    </a:p>
                  </a:txBody>
                  <a:tcPr marL="68580" marR="68580" marT="36195" marB="36195" horzOverflow="overflow">
                    <a:lnL w="12700" cap="flat" cmpd="sng" algn="ctr">
                      <a:solidFill>
                        <a:srgbClr val="000000"/>
                      </a:solidFill>
                      <a:prstDash val="solid"/>
                      <a:bevel/>
                      <a:headEnd type="none" w="med" len="med"/>
                      <a:tailEnd type="none" w="med" len="med"/>
                    </a:lnL>
                    <a:lnR w="12700" cap="flat" cmpd="sng" algn="ctr">
                      <a:solidFill>
                        <a:srgbClr val="000000"/>
                      </a:solidFill>
                      <a:prstDash val="solid"/>
                      <a:bevel/>
                      <a:headEnd type="none" w="med" len="med"/>
                      <a:tailEnd type="none" w="med" len="med"/>
                    </a:lnR>
                    <a:lnT w="12700" cap="flat" cmpd="sng" algn="ctr">
                      <a:solidFill>
                        <a:srgbClr val="000000"/>
                      </a:solidFill>
                      <a:prstDash val="solid"/>
                      <a:bevel/>
                      <a:headEnd type="none" w="med" len="med"/>
                      <a:tailEnd type="none" w="med" len="med"/>
                    </a:lnT>
                    <a:lnB w="19050" cap="flat" cmpd="sng" algn="ctr">
                      <a:solidFill>
                        <a:srgbClr val="000000"/>
                      </a:solidFill>
                      <a:prstDash val="solid"/>
                      <a:bevel/>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17"/>
                  </a:ext>
                </a:extLst>
              </a:tr>
            </a:tbl>
          </a:graphicData>
        </a:graphic>
      </p:graphicFrame>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（三）教师信息</a:t>
            </a:r>
          </a:p>
        </p:txBody>
      </p:sp>
      <p:sp>
        <p:nvSpPr>
          <p:cNvPr id="80899"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1. </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3-2  </a:t>
            </a:r>
            <a:r>
              <a:rPr lang="zh-CN" altLang="en-US" i="0" dirty="0">
                <a:latin typeface="+mn-lt"/>
                <a:ea typeface="宋体" panose="02010600030101010101" pitchFamily="2" charset="-122"/>
              </a:rPr>
              <a:t>相关管理人员基本信息  </a:t>
            </a:r>
            <a:r>
              <a:rPr lang="en-US" altLang="zh-CN" i="0" dirty="0">
                <a:latin typeface="+mn-lt"/>
                <a:ea typeface="宋体" panose="02010600030101010101" pitchFamily="2" charset="-122"/>
              </a:rPr>
              <a:t>(</a:t>
            </a:r>
            <a:r>
              <a:rPr lang="zh-CN" altLang="en-US" i="0" dirty="0">
                <a:latin typeface="+mn-lt"/>
                <a:ea typeface="宋体" panose="02010600030101010101" pitchFamily="2" charset="-122"/>
              </a:rPr>
              <a:t>时点</a:t>
            </a:r>
            <a:r>
              <a:rPr lang="en-US" altLang="zh-CN" i="0" dirty="0">
                <a:latin typeface="+mn-lt"/>
                <a:ea typeface="宋体" panose="02010600030101010101" pitchFamily="2" charset="-122"/>
              </a:rPr>
              <a:t>) </a:t>
            </a:r>
            <a:endParaRPr lang="zh-CN" altLang="en-US" i="0" dirty="0">
              <a:latin typeface="+mn-lt"/>
              <a:ea typeface="宋体" panose="02010600030101010101" pitchFamily="2" charset="-122"/>
            </a:endParaRPr>
          </a:p>
        </p:txBody>
      </p:sp>
      <p:sp>
        <p:nvSpPr>
          <p:cNvPr id="80900" name="Rectangle 1"/>
          <p:cNvSpPr>
            <a:spLocks noChangeArrowheads="1"/>
          </p:cNvSpPr>
          <p:nvPr/>
        </p:nvSpPr>
        <p:spPr bwMode="auto">
          <a:xfrm>
            <a:off x="477710" y="2804819"/>
            <a:ext cx="8380570" cy="35804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a:lnSpc>
                <a:spcPct val="150000"/>
              </a:lnSpc>
              <a:spcBef>
                <a:spcPct val="0"/>
              </a:spcBef>
              <a:buFont typeface="Wingdings" panose="05000000000000000000" pitchFamily="2" charset="2"/>
              <a:buChar char="n"/>
            </a:pPr>
            <a:r>
              <a:rPr lang="zh-CN" altLang="en-US" sz="2200" i="0" dirty="0">
                <a:latin typeface="+mn-lt"/>
                <a:ea typeface="仿宋" panose="02010609060101010101" pitchFamily="49" charset="-122"/>
                <a:cs typeface="楷体" panose="02010609060101010101" pitchFamily="49" charset="-122"/>
              </a:rPr>
              <a:t>只需填报所</a:t>
            </a:r>
            <a:r>
              <a:rPr lang="zh-CN" altLang="en-US" sz="2200" i="0" dirty="0" smtClean="0">
                <a:latin typeface="+mn-lt"/>
                <a:ea typeface="仿宋" panose="02010609060101010101" pitchFamily="49" charset="-122"/>
                <a:cs typeface="楷体" panose="02010609060101010101" pitchFamily="49" charset="-122"/>
              </a:rPr>
              <a:t>要求五类（学生管理、教学管理、质量监控、就业管理、</a:t>
            </a:r>
            <a:r>
              <a:rPr lang="zh-CN" altLang="en-US" sz="2200" i="0" dirty="0" smtClean="0">
                <a:solidFill>
                  <a:srgbClr val="FF0000"/>
                </a:solidFill>
                <a:latin typeface="+mn-lt"/>
                <a:ea typeface="仿宋" panose="02010609060101010101" pitchFamily="49" charset="-122"/>
                <a:cs typeface="楷体" panose="02010609060101010101" pitchFamily="49" charset="-122"/>
              </a:rPr>
              <a:t>心理咨询</a:t>
            </a:r>
            <a:r>
              <a:rPr lang="zh-CN" altLang="en-US" sz="2200" i="0" dirty="0" smtClean="0">
                <a:latin typeface="+mn-lt"/>
                <a:ea typeface="仿宋" panose="02010609060101010101" pitchFamily="49" charset="-122"/>
                <a:cs typeface="楷体" panose="02010609060101010101" pitchFamily="49" charset="-122"/>
              </a:rPr>
              <a:t>）即可，不</a:t>
            </a:r>
            <a:r>
              <a:rPr lang="zh-CN" altLang="en-US" sz="2200" i="0" dirty="0">
                <a:latin typeface="+mn-lt"/>
                <a:ea typeface="仿宋" panose="02010609060101010101" pitchFamily="49" charset="-122"/>
                <a:cs typeface="楷体" panose="02010609060101010101" pitchFamily="49" charset="-122"/>
              </a:rPr>
              <a:t>要求填报所有的</a:t>
            </a:r>
            <a:r>
              <a:rPr lang="zh-CN" altLang="en-US" sz="2200" i="0" dirty="0" smtClean="0">
                <a:latin typeface="+mn-lt"/>
                <a:ea typeface="仿宋" panose="02010609060101010101" pitchFamily="49" charset="-122"/>
                <a:cs typeface="楷体" panose="02010609060101010101" pitchFamily="49" charset="-122"/>
              </a:rPr>
              <a:t>管理系列人员。</a:t>
            </a:r>
            <a:endParaRPr lang="en-US" altLang="zh-CN" sz="2200" i="0" dirty="0">
              <a:latin typeface="+mn-lt"/>
              <a:ea typeface="仿宋" panose="02010609060101010101" pitchFamily="49" charset="-122"/>
              <a:cs typeface="楷体" panose="02010609060101010101" pitchFamily="49" charset="-122"/>
            </a:endParaRPr>
          </a:p>
          <a:p>
            <a:pPr algn="just">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楷体" panose="02010609060101010101" pitchFamily="49" charset="-122"/>
              </a:rPr>
              <a:t>教学</a:t>
            </a:r>
            <a:r>
              <a:rPr lang="zh-CN" altLang="en-US" sz="2200" i="0" dirty="0">
                <a:latin typeface="+mn-lt"/>
                <a:ea typeface="仿宋" panose="02010609060101010101" pitchFamily="49" charset="-122"/>
                <a:cs typeface="楷体" panose="02010609060101010101" pitchFamily="49" charset="-122"/>
              </a:rPr>
              <a:t>管理人员和学生管理人员要求填报学校和院系两级的工作人员。就业管理</a:t>
            </a:r>
            <a:r>
              <a:rPr lang="zh-CN" altLang="en-US" sz="2200" i="0" dirty="0" smtClean="0">
                <a:latin typeface="+mn-lt"/>
                <a:ea typeface="仿宋" panose="02010609060101010101" pitchFamily="49" charset="-122"/>
                <a:cs typeface="楷体" panose="02010609060101010101" pitchFamily="49" charset="-122"/>
              </a:rPr>
              <a:t>人员、质量监控人员和心理咨询人员只</a:t>
            </a:r>
            <a:r>
              <a:rPr lang="zh-CN" altLang="en-US" sz="2200" i="0" dirty="0">
                <a:latin typeface="+mn-lt"/>
                <a:ea typeface="仿宋" panose="02010609060101010101" pitchFamily="49" charset="-122"/>
                <a:cs typeface="楷体" panose="02010609060101010101" pitchFamily="49" charset="-122"/>
              </a:rPr>
              <a:t>填写校级工作人员。</a:t>
            </a:r>
          </a:p>
          <a:p>
            <a:pPr algn="just">
              <a:lnSpc>
                <a:spcPct val="150000"/>
              </a:lnSpc>
              <a:spcBef>
                <a:spcPct val="0"/>
              </a:spcBef>
              <a:buFont typeface="Wingdings" panose="05000000000000000000" pitchFamily="2" charset="2"/>
              <a:buChar char="n"/>
            </a:pPr>
            <a:r>
              <a:rPr lang="zh-CN" altLang="en-US" sz="2200" i="0" dirty="0" smtClean="0">
                <a:latin typeface="+mn-lt"/>
                <a:ea typeface="+mj-ea"/>
                <a:cs typeface="楷体" panose="02010609060101010101" pitchFamily="49" charset="-122"/>
              </a:rPr>
              <a:t>“学生管理人员”：</a:t>
            </a:r>
            <a:r>
              <a:rPr lang="zh-CN" altLang="en-US" sz="2200" i="0" dirty="0" smtClean="0">
                <a:latin typeface="+mn-lt"/>
                <a:ea typeface="仿宋" panose="02010609060101010101" pitchFamily="49" charset="-122"/>
                <a:cs typeface="楷体" panose="02010609060101010101" pitchFamily="49" charset="-122"/>
              </a:rPr>
              <a:t>院</a:t>
            </a:r>
            <a:r>
              <a:rPr lang="zh-CN" altLang="en-US" sz="2200" i="0" dirty="0">
                <a:latin typeface="+mn-lt"/>
                <a:ea typeface="仿宋" panose="02010609060101010101" pitchFamily="49" charset="-122"/>
                <a:cs typeface="楷体" panose="02010609060101010101" pitchFamily="49" charset="-122"/>
              </a:rPr>
              <a:t>系专职辅导员的</a:t>
            </a:r>
            <a:r>
              <a:rPr lang="zh-CN" altLang="en-US" sz="2200" i="0" dirty="0" smtClean="0">
                <a:latin typeface="+mn-lt"/>
                <a:ea typeface="仿宋" panose="02010609060101010101" pitchFamily="49" charset="-122"/>
                <a:cs typeface="楷体" panose="02010609060101010101" pitchFamily="49" charset="-122"/>
              </a:rPr>
              <a:t>“职务”，</a:t>
            </a:r>
            <a:r>
              <a:rPr lang="zh-CN" altLang="en-US" sz="2200" i="0" dirty="0">
                <a:latin typeface="+mn-lt"/>
                <a:ea typeface="仿宋" panose="02010609060101010101" pitchFamily="49" charset="-122"/>
                <a:cs typeface="楷体" panose="02010609060101010101" pitchFamily="49" charset="-122"/>
              </a:rPr>
              <a:t>需明确填写为“辅导员” </a:t>
            </a:r>
            <a:r>
              <a:rPr lang="zh-CN" altLang="en-US" sz="2200" i="0" dirty="0" smtClean="0">
                <a:latin typeface="+mn-lt"/>
                <a:ea typeface="仿宋" panose="02010609060101010101" pitchFamily="49" charset="-122"/>
                <a:cs typeface="楷体" panose="02010609060101010101" pitchFamily="49" charset="-122"/>
              </a:rPr>
              <a:t>。</a:t>
            </a:r>
            <a:endParaRPr lang="en-US" altLang="zh-CN" sz="2200" i="0" dirty="0">
              <a:latin typeface="+mn-lt"/>
              <a:ea typeface="仿宋" panose="02010609060101010101" pitchFamily="49" charset="-122"/>
              <a:cs typeface="楷体" panose="02010609060101010101" pitchFamily="49" charset="-122"/>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3979" y="1836365"/>
            <a:ext cx="7824738" cy="1008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a:xfrm>
            <a:off x="179512" y="116632"/>
            <a:ext cx="7488832" cy="648072"/>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en-US" altLang="zh-CN" dirty="0">
                <a:effectLst/>
                <a:latin typeface="Haettenschweiler" panose="020B0706040902060204" pitchFamily="34" charset="0"/>
              </a:rPr>
              <a:t/>
            </a:r>
            <a:br>
              <a:rPr lang="en-US" altLang="zh-CN" dirty="0">
                <a:effectLst/>
                <a:latin typeface="Haettenschweiler" panose="020B0706040902060204" pitchFamily="34" charset="0"/>
              </a:rPr>
            </a:br>
            <a:r>
              <a:rPr lang="zh-CN" altLang="en-US" dirty="0">
                <a:effectLst/>
                <a:latin typeface="Haettenschweiler" panose="020B0706040902060204" pitchFamily="34" charset="0"/>
              </a:rPr>
              <a:t>有关表格和内涵说明</a:t>
            </a:r>
            <a:br>
              <a:rPr lang="zh-CN" altLang="en-US" dirty="0">
                <a:effectLst/>
                <a:latin typeface="Haettenschweiler" panose="020B0706040902060204" pitchFamily="34" charset="0"/>
              </a:rPr>
            </a:br>
            <a:endParaRPr lang="zh-CN" altLang="en-US" dirty="0">
              <a:effectLst/>
              <a:latin typeface="Haettenschweiler" panose="020B0706040902060204" pitchFamily="34" charset="0"/>
            </a:endParaRPr>
          </a:p>
        </p:txBody>
      </p:sp>
      <p:grpSp>
        <p:nvGrpSpPr>
          <p:cNvPr id="84995" name="组合 12"/>
          <p:cNvGrpSpPr>
            <a:grpSpLocks/>
          </p:cNvGrpSpPr>
          <p:nvPr/>
        </p:nvGrpSpPr>
        <p:grpSpPr bwMode="auto">
          <a:xfrm>
            <a:off x="467544" y="1412776"/>
            <a:ext cx="8223324" cy="5143195"/>
            <a:chOff x="5697767" y="3996027"/>
            <a:chExt cx="3602711" cy="4383573"/>
          </a:xfrm>
        </p:grpSpPr>
        <p:sp>
          <p:nvSpPr>
            <p:cNvPr id="84996" name="AutoShape 12"/>
            <p:cNvSpPr>
              <a:spLocks noChangeArrowheads="1"/>
            </p:cNvSpPr>
            <p:nvPr/>
          </p:nvSpPr>
          <p:spPr bwMode="gray">
            <a:xfrm>
              <a:off x="5697767" y="4000716"/>
              <a:ext cx="3596697" cy="3889916"/>
            </a:xfrm>
            <a:prstGeom prst="roundRect">
              <a:avLst>
                <a:gd name="adj" fmla="val 7713"/>
              </a:avLst>
            </a:prstGeom>
            <a:solidFill>
              <a:srgbClr val="4D4D4D">
                <a:alpha val="5098"/>
              </a:srgbClr>
            </a:solidFill>
            <a:ln w="6350" algn="ctr">
              <a:solidFill>
                <a:schemeClr val="tx1"/>
              </a:solidFill>
              <a:prstDash val="sysDot"/>
              <a:round/>
              <a:headEnd/>
              <a:tailEnd/>
            </a:ln>
          </p:spPr>
          <p:txBody>
            <a:bodyPr wrap="none"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1" hangingPunct="1">
                <a:spcBef>
                  <a:spcPct val="0"/>
                </a:spcBef>
                <a:buFontTx/>
                <a:buNone/>
              </a:pPr>
              <a:endParaRPr lang="zh-CN" altLang="en-US" sz="1800">
                <a:solidFill>
                  <a:schemeClr val="tx2"/>
                </a:solidFill>
                <a:latin typeface="Times New Roman" panose="02020603050405020304" pitchFamily="18" charset="0"/>
                <a:ea typeface="宋体" panose="02010600030101010101" pitchFamily="2" charset="-122"/>
              </a:endParaRPr>
            </a:p>
          </p:txBody>
        </p:sp>
        <p:sp>
          <p:nvSpPr>
            <p:cNvPr id="10" name="同侧圆角矩形 9"/>
            <p:cNvSpPr/>
            <p:nvPr/>
          </p:nvSpPr>
          <p:spPr>
            <a:xfrm>
              <a:off x="5703594" y="3996027"/>
              <a:ext cx="3596884" cy="675101"/>
            </a:xfrm>
            <a:prstGeom prst="round2SameRect">
              <a:avLst>
                <a:gd name="adj1" fmla="val 50000"/>
                <a:gd name="adj2" fmla="val 1153"/>
              </a:avLst>
            </a:prstGeom>
            <a:solidFill>
              <a:schemeClr val="tx2">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600" i="0" dirty="0" smtClean="0">
                  <a:solidFill>
                    <a:srgbClr val="FF0000"/>
                  </a:solidFill>
                  <a:latin typeface="微软雅黑" pitchFamily="34" charset="-122"/>
                  <a:ea typeface="微软雅黑" pitchFamily="34" charset="-122"/>
                </a:rPr>
                <a:t>教师</a:t>
              </a:r>
              <a:r>
                <a:rPr lang="zh-CN" altLang="en-US" sz="3600" i="0" dirty="0">
                  <a:solidFill>
                    <a:srgbClr val="FF0000"/>
                  </a:solidFill>
                  <a:latin typeface="微软雅黑" pitchFamily="34" charset="-122"/>
                  <a:ea typeface="微软雅黑" pitchFamily="34" charset="-122"/>
                </a:rPr>
                <a:t>信息</a:t>
              </a:r>
            </a:p>
          </p:txBody>
        </p:sp>
        <p:sp>
          <p:nvSpPr>
            <p:cNvPr id="12" name="Rectangle 30"/>
            <p:cNvSpPr>
              <a:spLocks noChangeArrowheads="1"/>
            </p:cNvSpPr>
            <p:nvPr/>
          </p:nvSpPr>
          <p:spPr bwMode="auto">
            <a:xfrm>
              <a:off x="5830270" y="4523502"/>
              <a:ext cx="3470208" cy="3856098"/>
            </a:xfrm>
            <a:prstGeom prst="rect">
              <a:avLst/>
            </a:prstGeom>
            <a:noFill/>
            <a:ln w="9525" algn="ctr">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buFont typeface="Wingdings" panose="05000000000000000000" pitchFamily="2" charset="2"/>
                <a:buChar char="n"/>
                <a:tabLst>
                  <a:tab pos="5946775" algn="l"/>
                </a:tabLst>
                <a:defRPr/>
              </a:pPr>
              <a:endParaRPr lang="en-US" altLang="zh-CN" sz="2400" i="0" dirty="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endParaRPr lang="en-US" altLang="zh-CN" sz="2400" i="0" dirty="0" smtClean="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r>
                <a:rPr lang="zh-CN" altLang="en-US" sz="2400" i="0" dirty="0" smtClean="0" bmk="_Toc392188109">
                  <a:solidFill>
                    <a:schemeClr val="tx1"/>
                  </a:solidFill>
                  <a:latin typeface="+mn-lt"/>
                  <a:ea typeface="仿宋" panose="02010609060101010101" pitchFamily="49" charset="-122"/>
                  <a:cs typeface="楷体" panose="02010609060101010101" pitchFamily="49" charset="-122"/>
                </a:rPr>
                <a:t>校</a:t>
              </a:r>
              <a:r>
                <a:rPr lang="zh-CN" altLang="en-US" sz="2400" i="0" dirty="0" bmk="_Toc392188109">
                  <a:solidFill>
                    <a:schemeClr val="tx1"/>
                  </a:solidFill>
                  <a:latin typeface="+mn-lt"/>
                  <a:ea typeface="仿宋" panose="02010609060101010101" pitchFamily="49" charset="-122"/>
                  <a:cs typeface="楷体" panose="02010609060101010101" pitchFamily="49" charset="-122"/>
                </a:rPr>
                <a:t>领导和管理人员可根据分工情况重复填报。</a:t>
              </a:r>
              <a:endParaRPr lang="en-US" altLang="zh-CN" sz="2400" i="0" dirty="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endParaRPr lang="en-US" altLang="zh-CN" sz="2400" i="0" dirty="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r>
                <a:rPr lang="zh-CN" altLang="en-US" sz="2400" i="0" dirty="0" bmk="_Toc392188109">
                  <a:solidFill>
                    <a:schemeClr val="tx1"/>
                  </a:solidFill>
                  <a:latin typeface="+mn-lt"/>
                  <a:ea typeface="仿宋" panose="02010609060101010101" pitchFamily="49" charset="-122"/>
                  <a:cs typeface="楷体" panose="02010609060101010101" pitchFamily="49" charset="-122"/>
                </a:rPr>
                <a:t>管理人员均指专职从事此项工作的人员，不含兼职人员</a:t>
              </a:r>
              <a:r>
                <a:rPr lang="zh-CN" altLang="en-US" sz="2400" i="0" dirty="0" smtClean="0" bmk="_Toc392188109">
                  <a:solidFill>
                    <a:schemeClr val="tx1"/>
                  </a:solidFill>
                  <a:latin typeface="+mn-lt"/>
                  <a:ea typeface="仿宋" panose="02010609060101010101" pitchFamily="49" charset="-122"/>
                  <a:cs typeface="楷体" panose="02010609060101010101" pitchFamily="49" charset="-122"/>
                </a:rPr>
                <a:t>。例如</a:t>
              </a:r>
              <a:r>
                <a:rPr lang="zh-CN" altLang="en-US" sz="2400" i="0" dirty="0" bmk="_Toc392188109">
                  <a:solidFill>
                    <a:schemeClr val="tx1"/>
                  </a:solidFill>
                  <a:latin typeface="+mn-lt"/>
                  <a:ea typeface="仿宋" panose="02010609060101010101" pitchFamily="49" charset="-122"/>
                  <a:cs typeface="楷体" panose="02010609060101010101" pitchFamily="49" charset="-122"/>
                </a:rPr>
                <a:t>：学生管理人员中不含班主任</a:t>
              </a:r>
              <a:r>
                <a:rPr lang="zh-CN" altLang="en-US" sz="2400" i="0" dirty="0" smtClean="0" bmk="_Toc392188109">
                  <a:solidFill>
                    <a:schemeClr val="tx1"/>
                  </a:solidFill>
                  <a:latin typeface="+mn-lt"/>
                  <a:ea typeface="仿宋" panose="02010609060101010101" pitchFamily="49" charset="-122"/>
                  <a:cs typeface="楷体" panose="02010609060101010101" pitchFamily="49" charset="-122"/>
                </a:rPr>
                <a:t>。</a:t>
              </a:r>
              <a:endParaRPr lang="en-US" altLang="zh-CN" sz="2400" i="0" dirty="0" smtClean="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endParaRPr lang="en-US" altLang="zh-CN" sz="2400" i="0" dirty="0" smtClean="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r>
                <a:rPr lang="zh-CN" altLang="en-US" sz="2400" i="0" dirty="0" smtClean="0" bmk="_Toc392188109">
                  <a:solidFill>
                    <a:schemeClr val="tx1"/>
                  </a:solidFill>
                  <a:latin typeface="+mn-lt"/>
                  <a:ea typeface="仿宋" panose="02010609060101010101" pitchFamily="49" charset="-122"/>
                  <a:cs typeface="楷体" panose="02010609060101010101" pitchFamily="49" charset="-122"/>
                </a:rPr>
                <a:t>校领导和管理人员的单位号要与</a:t>
              </a:r>
              <a:r>
                <a:rPr lang="en-US" altLang="zh-CN" sz="2400" i="0" dirty="0" smtClean="0" bmk="_Toc392188109">
                  <a:solidFill>
                    <a:schemeClr val="tx1"/>
                  </a:solidFill>
                  <a:latin typeface="+mn-lt"/>
                  <a:ea typeface="仿宋" panose="02010609060101010101" pitchFamily="49" charset="-122"/>
                  <a:cs typeface="楷体" panose="02010609060101010101" pitchFamily="49" charset="-122"/>
                </a:rPr>
                <a:t>1-6-1</a:t>
              </a:r>
              <a:r>
                <a:rPr lang="zh-CN" altLang="en-US" sz="2400" i="0" dirty="0" smtClean="0" bmk="_Toc392188109">
                  <a:solidFill>
                    <a:schemeClr val="tx1"/>
                  </a:solidFill>
                  <a:latin typeface="+mn-lt"/>
                  <a:ea typeface="仿宋" panose="02010609060101010101" pitchFamily="49" charset="-122"/>
                  <a:cs typeface="楷体" panose="02010609060101010101" pitchFamily="49" charset="-122"/>
                </a:rPr>
                <a:t>保持一致。</a:t>
              </a:r>
              <a:endParaRPr lang="en-US" altLang="zh-CN" sz="2400" i="0" dirty="0" smtClean="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endParaRPr lang="en-US" altLang="zh-CN" sz="2400" i="0" dirty="0" smtClean="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r>
                <a:rPr lang="zh-CN" altLang="en-US" sz="2400" i="0" dirty="0" smtClean="0" bmk="_Toc392188109">
                  <a:solidFill>
                    <a:schemeClr val="tx1"/>
                  </a:solidFill>
                  <a:latin typeface="+mn-lt"/>
                  <a:ea typeface="仿宋" panose="02010609060101010101" pitchFamily="49" charset="-122"/>
                  <a:cs typeface="楷体" panose="02010609060101010101" pitchFamily="49" charset="-122"/>
                </a:rPr>
                <a:t>校领导的工号可以来自于</a:t>
              </a:r>
              <a:r>
                <a:rPr lang="en-US" altLang="zh-CN" sz="2400" i="0" dirty="0" smtClean="0" bmk="_Toc392188109">
                  <a:solidFill>
                    <a:schemeClr val="tx1"/>
                  </a:solidFill>
                  <a:latin typeface="+mn-lt"/>
                  <a:ea typeface="仿宋" panose="02010609060101010101" pitchFamily="49" charset="-122"/>
                  <a:cs typeface="楷体" panose="02010609060101010101" pitchFamily="49" charset="-122"/>
                </a:rPr>
                <a:t>1-6-2</a:t>
              </a:r>
              <a:r>
                <a:rPr lang="zh-CN" altLang="en-US" sz="2400" i="0" dirty="0" smtClean="0" bmk="_Toc392188109">
                  <a:solidFill>
                    <a:schemeClr val="tx1"/>
                  </a:solidFill>
                  <a:latin typeface="+mn-lt"/>
                  <a:ea typeface="仿宋" panose="02010609060101010101" pitchFamily="49" charset="-122"/>
                  <a:cs typeface="楷体" panose="02010609060101010101" pitchFamily="49" charset="-122"/>
                </a:rPr>
                <a:t>。</a:t>
              </a:r>
              <a:endParaRPr lang="en-US" altLang="zh-CN" sz="2400" i="0" dirty="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endParaRPr lang="en-US" altLang="zh-CN" sz="2400" i="0" dirty="0" smtClean="0" bmk="_Toc392188109">
                <a:solidFill>
                  <a:schemeClr val="tx1"/>
                </a:solidFill>
                <a:latin typeface="+mn-lt"/>
                <a:ea typeface="仿宋" panose="02010609060101010101" pitchFamily="49" charset="-122"/>
                <a:cs typeface="楷体" panose="02010609060101010101" pitchFamily="49" charset="-122"/>
              </a:endParaRPr>
            </a:p>
            <a:p>
              <a:pPr marL="457200" indent="-457200">
                <a:buFont typeface="Wingdings" panose="05000000000000000000" pitchFamily="2" charset="2"/>
                <a:buChar char="n"/>
                <a:tabLst>
                  <a:tab pos="5946775" algn="l"/>
                </a:tabLst>
                <a:defRPr/>
              </a:pPr>
              <a:endParaRPr lang="en-US" altLang="zh-CN" sz="2400" i="0" dirty="0" bmk="_Toc392188109">
                <a:solidFill>
                  <a:schemeClr val="tx1"/>
                </a:solidFill>
                <a:latin typeface="+mn-lt"/>
                <a:ea typeface="仿宋" panose="02010609060101010101" pitchFamily="49" charset="-122"/>
                <a:cs typeface="楷体" panose="02010609060101010101" pitchFamily="49" charset="-122"/>
              </a:endParaRPr>
            </a:p>
          </p:txBody>
        </p:sp>
      </p:grpSp>
    </p:spTree>
  </p:cSld>
  <p:clrMapOvr>
    <a:masterClrMapping/>
  </p:clrMapOvr>
  <p:transition>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（三）教师信息</a:t>
            </a:r>
          </a:p>
        </p:txBody>
      </p:sp>
      <p:sp>
        <p:nvSpPr>
          <p:cNvPr id="80899" name="文本框 3"/>
          <p:cNvSpPr txBox="1">
            <a:spLocks noChangeArrowheads="1"/>
          </p:cNvSpPr>
          <p:nvPr/>
        </p:nvSpPr>
        <p:spPr bwMode="auto">
          <a:xfrm>
            <a:off x="357158" y="810191"/>
            <a:ext cx="8501122" cy="60478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nSpc>
                <a:spcPct val="150000"/>
              </a:lnSpc>
              <a:spcBef>
                <a:spcPct val="0"/>
              </a:spcBef>
              <a:buFontTx/>
              <a:buNone/>
            </a:pPr>
            <a:r>
              <a:rPr lang="en-US" altLang="zh-CN" i="0" dirty="0" smtClean="0">
                <a:latin typeface="+mn-lt"/>
                <a:ea typeface="宋体" panose="02010600030101010101" pitchFamily="2" charset="-122"/>
              </a:rPr>
              <a:t>2</a:t>
            </a:r>
            <a:r>
              <a:rPr lang="en-US" altLang="zh-CN" i="0" dirty="0">
                <a:latin typeface="+mn-lt"/>
                <a:ea typeface="宋体" panose="02010600030101010101" pitchFamily="2" charset="-122"/>
              </a:rPr>
              <a:t>.</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3-3-1 </a:t>
            </a:r>
            <a:r>
              <a:rPr lang="zh-CN" altLang="en-US" i="0" dirty="0">
                <a:latin typeface="+mn-lt"/>
                <a:ea typeface="宋体" panose="02010600030101010101" pitchFamily="2" charset="-122"/>
              </a:rPr>
              <a:t>高层次人才</a:t>
            </a:r>
          </a:p>
          <a:p>
            <a:pPr marL="457200" indent="-457200">
              <a:lnSpc>
                <a:spcPts val="1000"/>
              </a:lnSpc>
              <a:spcBef>
                <a:spcPct val="0"/>
              </a:spcBef>
              <a:buFont typeface="Wingdings" panose="05000000000000000000" pitchFamily="2" charset="2"/>
              <a:buChar char="n"/>
              <a:tabLst>
                <a:tab pos="5946775" algn="l"/>
              </a:tabLst>
              <a:defRPr/>
            </a:pPr>
            <a:endParaRPr lang="en-US" altLang="zh-CN" sz="2200" i="0" dirty="0" smtClean="0" bmk="_Toc392188109">
              <a:latin typeface="+mn-lt"/>
              <a:ea typeface="+mj-ea"/>
              <a:cs typeface="楷体" panose="02010609060101010101" pitchFamily="49" charset="-122"/>
            </a:endParaRPr>
          </a:p>
          <a:p>
            <a:pPr marL="457200" indent="-457200">
              <a:lnSpc>
                <a:spcPct val="150000"/>
              </a:lnSpc>
              <a:spcBef>
                <a:spcPct val="0"/>
              </a:spcBef>
              <a:spcAft>
                <a:spcPts val="1200"/>
              </a:spcAft>
              <a:buFont typeface="Wingdings" panose="05000000000000000000" pitchFamily="2" charset="2"/>
              <a:buChar char="n"/>
              <a:tabLst>
                <a:tab pos="5946775" algn="l"/>
              </a:tabLst>
              <a:defRPr/>
            </a:pPr>
            <a:r>
              <a:rPr lang="zh-CN" altLang="en-US" sz="2200" i="0" dirty="0" smtClean="0" bmk="_Toc392188109">
                <a:latin typeface="+mn-lt"/>
                <a:ea typeface="+mj-ea"/>
                <a:cs typeface="楷体" panose="02010609060101010101" pitchFamily="49" charset="-122"/>
              </a:rPr>
              <a:t>“高层次人才”：</a:t>
            </a:r>
            <a:r>
              <a:rPr lang="zh-CN" altLang="en-US" sz="2200" i="0" dirty="0" smtClean="0" bmk="_Toc392188109">
                <a:latin typeface="+mn-lt"/>
                <a:ea typeface="仿宋" panose="02010609060101010101" pitchFamily="49" charset="-122"/>
                <a:cs typeface="楷体" panose="02010609060101010101" pitchFamily="49" charset="-122"/>
              </a:rPr>
              <a:t>同</a:t>
            </a:r>
            <a:r>
              <a:rPr lang="zh-CN" altLang="en-US" sz="2200" i="0" dirty="0" bmk="_Toc392188109">
                <a:latin typeface="+mn-lt"/>
                <a:ea typeface="仿宋" panose="02010609060101010101" pitchFamily="49" charset="-122"/>
                <a:cs typeface="楷体" panose="02010609060101010101" pitchFamily="49" charset="-122"/>
              </a:rPr>
              <a:t>一位</a:t>
            </a:r>
            <a:r>
              <a:rPr lang="zh-CN" altLang="en-US" sz="2200" i="0" dirty="0" smtClean="0" bmk="_Toc392188109">
                <a:latin typeface="+mn-lt"/>
                <a:ea typeface="仿宋" panose="02010609060101010101" pitchFamily="49" charset="-122"/>
                <a:cs typeface="楷体" panose="02010609060101010101" pitchFamily="49" charset="-122"/>
              </a:rPr>
              <a:t>老师如有多</a:t>
            </a:r>
            <a:r>
              <a:rPr lang="zh-CN" altLang="en-US" sz="2200" i="0" dirty="0" bmk="_Toc392188109">
                <a:latin typeface="+mn-lt"/>
                <a:ea typeface="仿宋" panose="02010609060101010101" pitchFamily="49" charset="-122"/>
                <a:cs typeface="楷体" panose="02010609060101010101" pitchFamily="49" charset="-122"/>
              </a:rPr>
              <a:t>个不同</a:t>
            </a:r>
            <a:r>
              <a:rPr lang="zh-CN" altLang="en-US" sz="2200" i="0" dirty="0" smtClean="0" bmk="_Toc392188109">
                <a:latin typeface="+mn-lt"/>
                <a:ea typeface="仿宋" panose="02010609060101010101" pitchFamily="49" charset="-122"/>
                <a:cs typeface="楷体" panose="02010609060101010101" pitchFamily="49" charset="-122"/>
              </a:rPr>
              <a:t>称号，不同称号可重复</a:t>
            </a:r>
            <a:r>
              <a:rPr lang="zh-CN" altLang="en-US" sz="2200" i="0" dirty="0" bmk="_Toc392188109">
                <a:latin typeface="+mn-lt"/>
                <a:ea typeface="仿宋" panose="02010609060101010101" pitchFamily="49" charset="-122"/>
                <a:cs typeface="楷体" panose="02010609060101010101" pitchFamily="49" charset="-122"/>
              </a:rPr>
              <a:t>填报</a:t>
            </a:r>
            <a:r>
              <a:rPr lang="en-US" altLang="zh-CN" sz="2200" i="0" dirty="0" smtClean="0" bmk="_Toc392188109">
                <a:latin typeface="+mn-lt"/>
                <a:ea typeface="仿宋" panose="02010609060101010101" pitchFamily="49" charset="-122"/>
                <a:cs typeface="楷体" panose="02010609060101010101" pitchFamily="49" charset="-122"/>
              </a:rPr>
              <a:t>,</a:t>
            </a:r>
            <a:r>
              <a:rPr lang="zh-CN" altLang="en-US" sz="2200" i="0" dirty="0" bmk="_Toc392188109">
                <a:latin typeface="+mn-lt"/>
                <a:ea typeface="仿宋" panose="02010609060101010101" pitchFamily="49" charset="-122"/>
                <a:cs typeface="楷体" panose="02010609060101010101" pitchFamily="49" charset="-122"/>
              </a:rPr>
              <a:t>同一</a:t>
            </a:r>
            <a:r>
              <a:rPr lang="zh-CN" altLang="en-US" sz="2200" i="0" dirty="0" smtClean="0" bmk="_Toc392188109">
                <a:latin typeface="+mn-lt"/>
                <a:ea typeface="仿宋" panose="02010609060101010101" pitchFamily="49" charset="-122"/>
                <a:cs typeface="楷体" panose="02010609060101010101" pitchFamily="49" charset="-122"/>
              </a:rPr>
              <a:t>称号只需填</a:t>
            </a:r>
            <a:r>
              <a:rPr lang="zh-CN" altLang="en-US" sz="2200" i="0" dirty="0" bmk="_Toc392188109">
                <a:latin typeface="+mn-lt"/>
                <a:ea typeface="仿宋" panose="02010609060101010101" pitchFamily="49" charset="-122"/>
                <a:cs typeface="楷体" panose="02010609060101010101" pitchFamily="49" charset="-122"/>
              </a:rPr>
              <a:t>最近一</a:t>
            </a:r>
            <a:r>
              <a:rPr lang="zh-CN" altLang="en-US" sz="2200" i="0" dirty="0" smtClean="0" bmk="_Toc392188109">
                <a:latin typeface="+mn-lt"/>
                <a:ea typeface="仿宋" panose="02010609060101010101" pitchFamily="49" charset="-122"/>
                <a:cs typeface="楷体" panose="02010609060101010101" pitchFamily="49" charset="-122"/>
              </a:rPr>
              <a:t>次（</a:t>
            </a:r>
            <a:r>
              <a:rPr lang="en-US" altLang="zh-CN" sz="2200" i="0" dirty="0" smtClean="0" bmk="_Toc392188109">
                <a:solidFill>
                  <a:srgbClr val="FF0000"/>
                </a:solidFill>
                <a:latin typeface="+mn-lt"/>
                <a:ea typeface="仿宋" panose="02010609060101010101" pitchFamily="49" charset="-122"/>
                <a:cs typeface="楷体" panose="02010609060101010101" pitchFamily="49" charset="-122"/>
              </a:rPr>
              <a:t>1-6-3</a:t>
            </a:r>
            <a:r>
              <a:rPr lang="zh-CN" altLang="en-US" sz="2200" i="0" dirty="0" smtClean="0" bmk="_Toc392188109">
                <a:solidFill>
                  <a:srgbClr val="FF0000"/>
                </a:solidFill>
                <a:latin typeface="+mn-lt"/>
                <a:ea typeface="仿宋" panose="02010609060101010101" pitchFamily="49" charset="-122"/>
                <a:cs typeface="楷体" panose="02010609060101010101" pitchFamily="49" charset="-122"/>
              </a:rPr>
              <a:t>人员可以录入</a:t>
            </a:r>
            <a:r>
              <a:rPr lang="zh-CN" altLang="en-US" sz="2200" i="0" dirty="0" smtClean="0" bmk="_Toc392188109">
                <a:latin typeface="+mn-lt"/>
                <a:ea typeface="仿宋" panose="02010609060101010101" pitchFamily="49" charset="-122"/>
                <a:cs typeface="楷体" panose="02010609060101010101" pitchFamily="49" charset="-122"/>
              </a:rPr>
              <a:t>）。</a:t>
            </a:r>
            <a:endParaRPr lang="zh-CN" altLang="en-US" sz="2200" i="0" dirty="0" bmk="_Toc392188109">
              <a:latin typeface="+mn-lt"/>
              <a:ea typeface="仿宋" panose="02010609060101010101" pitchFamily="49" charset="-122"/>
              <a:cs typeface="楷体" panose="02010609060101010101" pitchFamily="49" charset="-122"/>
            </a:endParaRPr>
          </a:p>
          <a:p>
            <a:pPr>
              <a:lnSpc>
                <a:spcPct val="150000"/>
              </a:lnSpc>
              <a:spcBef>
                <a:spcPct val="0"/>
              </a:spcBef>
              <a:buFontTx/>
              <a:buNone/>
            </a:pPr>
            <a:r>
              <a:rPr lang="en-US" altLang="zh-CN" i="0" dirty="0" smtClean="0">
                <a:latin typeface="+mn-lt"/>
                <a:ea typeface="宋体" panose="02010600030101010101" pitchFamily="2" charset="-122"/>
              </a:rPr>
              <a:t>3</a:t>
            </a:r>
            <a:r>
              <a:rPr lang="en-US" altLang="zh-CN" i="0" dirty="0">
                <a:latin typeface="+mn-lt"/>
                <a:ea typeface="宋体" panose="02010600030101010101" pitchFamily="2" charset="-122"/>
              </a:rPr>
              <a:t>.</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3-4-1 </a:t>
            </a:r>
            <a:r>
              <a:rPr lang="zh-CN" altLang="en-US" i="0" dirty="0">
                <a:latin typeface="+mn-lt"/>
                <a:ea typeface="宋体" panose="02010600030101010101" pitchFamily="2" charset="-122"/>
              </a:rPr>
              <a:t>教师教学发展机构</a:t>
            </a:r>
          </a:p>
          <a:p>
            <a:pPr marL="457200" indent="-457200">
              <a:lnSpc>
                <a:spcPts val="1000"/>
              </a:lnSpc>
              <a:spcBef>
                <a:spcPct val="0"/>
              </a:spcBef>
              <a:buFont typeface="Wingdings" panose="05000000000000000000" pitchFamily="2" charset="2"/>
              <a:buChar char="n"/>
              <a:tabLst>
                <a:tab pos="5946775" algn="l"/>
              </a:tabLst>
              <a:defRPr/>
            </a:pPr>
            <a:endParaRPr lang="en-US" altLang="zh-CN" i="0" dirty="0" bmk="_Toc392188109">
              <a:latin typeface="+mn-lt"/>
              <a:ea typeface="宋体" panose="02010600030101010101" pitchFamily="2" charset="-122"/>
            </a:endParaRPr>
          </a:p>
          <a:p>
            <a:pPr marL="457200" indent="-457200">
              <a:lnSpc>
                <a:spcPct val="150000"/>
              </a:lnSpc>
              <a:spcBef>
                <a:spcPct val="0"/>
              </a:spcBef>
              <a:spcAft>
                <a:spcPts val="1200"/>
              </a:spcAft>
              <a:buFont typeface="Wingdings" panose="05000000000000000000" pitchFamily="2" charset="2"/>
              <a:buChar char="n"/>
              <a:tabLst>
                <a:tab pos="5946775" algn="l"/>
              </a:tabLst>
              <a:defRPr/>
            </a:pPr>
            <a:r>
              <a:rPr lang="zh-CN" altLang="en-US" sz="2200" i="0" dirty="0" smtClean="0" bmk="_Toc392188109">
                <a:latin typeface="+mn-lt"/>
                <a:ea typeface="仿宋" panose="02010609060101010101" pitchFamily="49" charset="-122"/>
                <a:cs typeface="楷体" panose="02010609060101010101" pitchFamily="49" charset="-122"/>
              </a:rPr>
              <a:t>如</a:t>
            </a:r>
            <a:r>
              <a:rPr lang="zh-CN" altLang="en-US" sz="2200" i="0" dirty="0" bmk="_Toc392188109">
                <a:latin typeface="+mn-lt"/>
                <a:ea typeface="仿宋" panose="02010609060101010101" pitchFamily="49" charset="-122"/>
                <a:cs typeface="楷体" panose="02010609060101010101" pitchFamily="49" charset="-122"/>
              </a:rPr>
              <a:t>有独立设置的二级机构，则填报此表</a:t>
            </a:r>
            <a:r>
              <a:rPr lang="zh-CN" altLang="en-US" sz="2200" i="0" dirty="0" smtClean="0" bmk="_Toc392188109">
                <a:latin typeface="+mn-lt"/>
                <a:ea typeface="仿宋" panose="02010609060101010101" pitchFamily="49" charset="-122"/>
                <a:cs typeface="楷体" panose="02010609060101010101" pitchFamily="49" charset="-122"/>
              </a:rPr>
              <a:t>。如无此</a:t>
            </a:r>
            <a:r>
              <a:rPr lang="zh-CN" altLang="en-US" sz="2200" i="0" dirty="0" bmk="_Toc392188109">
                <a:latin typeface="+mn-lt"/>
                <a:ea typeface="仿宋" panose="02010609060101010101" pitchFamily="49" charset="-122"/>
                <a:cs typeface="楷体" panose="02010609060101010101" pitchFamily="49" charset="-122"/>
              </a:rPr>
              <a:t>表</a:t>
            </a:r>
            <a:r>
              <a:rPr lang="zh-CN" altLang="en-US" sz="2200" i="0" dirty="0" smtClean="0" bmk="_Toc392188109">
                <a:latin typeface="+mn-lt"/>
                <a:ea typeface="仿宋" panose="02010609060101010101" pitchFamily="49" charset="-122"/>
                <a:cs typeface="楷体" panose="02010609060101010101" pitchFamily="49" charset="-122"/>
              </a:rPr>
              <a:t>可不填</a:t>
            </a:r>
            <a:r>
              <a:rPr lang="zh-CN" altLang="en-US" sz="2200" i="0" dirty="0" smtClean="0">
                <a:latin typeface="+mn-lt"/>
                <a:ea typeface="宋体" panose="02010600030101010101" pitchFamily="2" charset="-122"/>
              </a:rPr>
              <a:t>。</a:t>
            </a:r>
            <a:endParaRPr lang="zh-CN" altLang="en-US" sz="2200" i="0" dirty="0">
              <a:latin typeface="+mn-lt"/>
              <a:ea typeface="宋体" panose="02010600030101010101" pitchFamily="2" charset="-122"/>
            </a:endParaRPr>
          </a:p>
          <a:p>
            <a:pPr>
              <a:lnSpc>
                <a:spcPct val="150000"/>
              </a:lnSpc>
              <a:spcBef>
                <a:spcPct val="0"/>
              </a:spcBef>
              <a:buFontTx/>
              <a:buNone/>
            </a:pPr>
            <a:r>
              <a:rPr lang="en-US" altLang="zh-CN" i="0" dirty="0" smtClean="0">
                <a:latin typeface="+mn-lt"/>
                <a:ea typeface="宋体" panose="02010600030101010101" pitchFamily="2" charset="-122"/>
              </a:rPr>
              <a:t>4</a:t>
            </a:r>
            <a:r>
              <a:rPr lang="en-US" altLang="zh-CN" i="0" dirty="0">
                <a:latin typeface="+mn-lt"/>
                <a:ea typeface="宋体" panose="02010600030101010101" pitchFamily="2" charset="-122"/>
              </a:rPr>
              <a:t>.</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3-4-2 </a:t>
            </a:r>
            <a:r>
              <a:rPr lang="zh-CN" altLang="en-US" i="0" dirty="0">
                <a:latin typeface="+mn-lt"/>
                <a:ea typeface="宋体" panose="02010600030101010101" pitchFamily="2" charset="-122"/>
              </a:rPr>
              <a:t>教师培训进修、交流情况</a:t>
            </a:r>
          </a:p>
          <a:p>
            <a:pPr marL="457200" indent="-457200">
              <a:lnSpc>
                <a:spcPts val="1000"/>
              </a:lnSpc>
              <a:spcBef>
                <a:spcPct val="0"/>
              </a:spcBef>
              <a:buFont typeface="Wingdings" panose="05000000000000000000" pitchFamily="2" charset="2"/>
              <a:buChar char="n"/>
              <a:tabLst>
                <a:tab pos="5946775" algn="l"/>
              </a:tabLst>
              <a:defRPr/>
            </a:pPr>
            <a:endParaRPr lang="en-US" altLang="zh-CN" i="0" dirty="0" bmk="_Toc392188109">
              <a:latin typeface="+mn-lt"/>
              <a:ea typeface="宋体" panose="02010600030101010101" pitchFamily="2" charset="-122"/>
            </a:endParaRPr>
          </a:p>
          <a:p>
            <a:pPr marL="457200" indent="-457200">
              <a:lnSpc>
                <a:spcPct val="150000"/>
              </a:lnSpc>
              <a:spcBef>
                <a:spcPct val="0"/>
              </a:spcBef>
              <a:buFont typeface="Wingdings" panose="05000000000000000000" pitchFamily="2" charset="2"/>
              <a:buChar char="n"/>
              <a:tabLst>
                <a:tab pos="5946775" algn="l"/>
              </a:tabLst>
              <a:defRPr/>
            </a:pPr>
            <a:r>
              <a:rPr lang="zh-CN" altLang="en-US" sz="2200" i="0" dirty="0" smtClean="0" bmk="_Toc392188109">
                <a:latin typeface="+mn-lt"/>
                <a:ea typeface="仿宋" panose="02010609060101010101" pitchFamily="49" charset="-122"/>
                <a:cs typeface="楷体" panose="02010609060101010101" pitchFamily="49" charset="-122"/>
              </a:rPr>
              <a:t>学年</a:t>
            </a:r>
            <a:r>
              <a:rPr lang="zh-CN" altLang="en-US" sz="2200" i="0" dirty="0" bmk="_Toc392188109">
                <a:latin typeface="+mn-lt"/>
                <a:ea typeface="仿宋" panose="02010609060101010101" pitchFamily="49" charset="-122"/>
                <a:cs typeface="楷体" panose="02010609060101010101" pitchFamily="49" charset="-122"/>
              </a:rPr>
              <a:t>末未结束的培训进修，不需填报</a:t>
            </a:r>
            <a:r>
              <a:rPr lang="zh-CN" altLang="en-US" sz="2200" i="0" dirty="0" smtClean="0" bmk="_Toc392188109">
                <a:latin typeface="+mn-lt"/>
                <a:ea typeface="仿宋" panose="02010609060101010101" pitchFamily="49" charset="-122"/>
                <a:cs typeface="楷体" panose="02010609060101010101" pitchFamily="49" charset="-122"/>
              </a:rPr>
              <a:t>。</a:t>
            </a:r>
            <a:endParaRPr lang="en-US" altLang="zh-CN" sz="2200" i="0" dirty="0" smtClean="0" bmk="_Toc392188109">
              <a:latin typeface="+mn-lt"/>
              <a:ea typeface="仿宋" panose="02010609060101010101" pitchFamily="49" charset="-122"/>
              <a:cs typeface="楷体" panose="02010609060101010101" pitchFamily="49" charset="-122"/>
            </a:endParaRPr>
          </a:p>
          <a:p>
            <a:pPr marL="457200" indent="-457200">
              <a:lnSpc>
                <a:spcPct val="150000"/>
              </a:lnSpc>
              <a:spcBef>
                <a:spcPct val="0"/>
              </a:spcBef>
              <a:buFont typeface="Wingdings" panose="05000000000000000000" pitchFamily="2" charset="2"/>
              <a:buChar char="n"/>
              <a:tabLst>
                <a:tab pos="5946775" algn="l"/>
              </a:tabLst>
              <a:defRPr/>
            </a:pPr>
            <a:r>
              <a:rPr lang="zh-CN" altLang="en-US" sz="2200" i="0" dirty="0" smtClean="0" bmk="_Toc392188109">
                <a:latin typeface="+mn-lt"/>
                <a:ea typeface="仿宋" panose="02010609060101010101" pitchFamily="49" charset="-122"/>
              </a:rPr>
              <a:t>培训进修项目是否纳入统计，可由学校自定。重点关注对专任教师发展有较大作用的培训进修项目即可。</a:t>
            </a:r>
            <a:endParaRPr lang="zh-CN" altLang="en-US" sz="2200" i="0" dirty="0">
              <a:latin typeface="+mn-lt"/>
              <a:ea typeface="宋体" panose="02010600030101010101" pitchFamily="2" charset="-122"/>
            </a:endParaRPr>
          </a:p>
        </p:txBody>
      </p:sp>
    </p:spTree>
    <p:extLst>
      <p:ext uri="{BB962C8B-B14F-4D97-AF65-F5344CB8AC3E}">
        <p14:creationId xmlns:p14="http://schemas.microsoft.com/office/powerpoint/2010/main" xmlns="" val="39970120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Haettenschweiler" panose="020B0706040902060204" pitchFamily="34" charset="0"/>
              </a:rPr>
              <a:t>（三）教师信息</a:t>
            </a:r>
          </a:p>
        </p:txBody>
      </p:sp>
      <p:sp>
        <p:nvSpPr>
          <p:cNvPr id="80899"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Times New Roman" panose="02020603050405020304" pitchFamily="18" charset="0"/>
                <a:ea typeface="宋体" panose="02010600030101010101" pitchFamily="2" charset="-122"/>
              </a:rPr>
              <a:t>5. </a:t>
            </a:r>
            <a:r>
              <a:rPr lang="zh-CN" altLang="en-US" i="0" dirty="0">
                <a:latin typeface="Times New Roman" panose="02020603050405020304" pitchFamily="18" charset="0"/>
                <a:ea typeface="宋体" panose="02010600030101010101" pitchFamily="2" charset="-122"/>
              </a:rPr>
              <a:t>表</a:t>
            </a:r>
            <a:r>
              <a:rPr lang="en-US" altLang="zh-CN" i="0" dirty="0">
                <a:latin typeface="Times New Roman" panose="02020603050405020304" pitchFamily="18" charset="0"/>
                <a:ea typeface="宋体" panose="02010600030101010101" pitchFamily="2" charset="-122"/>
              </a:rPr>
              <a:t>3-5-1  </a:t>
            </a:r>
            <a:r>
              <a:rPr lang="zh-CN" altLang="en-US" i="0" dirty="0">
                <a:latin typeface="Times New Roman" panose="02020603050405020304" pitchFamily="18" charset="0"/>
                <a:ea typeface="宋体" panose="02010600030101010101" pitchFamily="2" charset="-122"/>
              </a:rPr>
              <a:t>教师主持科研情况</a:t>
            </a:r>
            <a:r>
              <a:rPr lang="en-US" altLang="zh-CN" i="0" dirty="0">
                <a:latin typeface="Times New Roman" panose="02020603050405020304" pitchFamily="18" charset="0"/>
                <a:ea typeface="宋体" panose="02010600030101010101" pitchFamily="2" charset="-122"/>
              </a:rPr>
              <a:t>(</a:t>
            </a:r>
            <a:r>
              <a:rPr lang="zh-CN" altLang="en-US" i="0" dirty="0">
                <a:latin typeface="Times New Roman" panose="02020603050405020304" pitchFamily="18" charset="0"/>
                <a:ea typeface="宋体" panose="02010600030101010101" pitchFamily="2" charset="-122"/>
              </a:rPr>
              <a:t>自然年</a:t>
            </a:r>
            <a:r>
              <a:rPr lang="en-US" altLang="zh-CN" i="0" dirty="0">
                <a:latin typeface="Times New Roman" panose="02020603050405020304" pitchFamily="18" charset="0"/>
                <a:ea typeface="宋体" panose="02010600030101010101" pitchFamily="2" charset="-122"/>
              </a:rPr>
              <a:t>) </a:t>
            </a:r>
            <a:endParaRPr lang="zh-CN" altLang="en-US" i="0" dirty="0">
              <a:latin typeface="Times New Roman" panose="02020603050405020304" pitchFamily="18" charset="0"/>
              <a:ea typeface="宋体" panose="02010600030101010101" pitchFamily="2" charset="-122"/>
            </a:endParaRPr>
          </a:p>
        </p:txBody>
      </p:sp>
      <p:sp>
        <p:nvSpPr>
          <p:cNvPr id="80900" name="Rectangle 1"/>
          <p:cNvSpPr>
            <a:spLocks noChangeArrowheads="1"/>
          </p:cNvSpPr>
          <p:nvPr/>
        </p:nvSpPr>
        <p:spPr bwMode="auto">
          <a:xfrm>
            <a:off x="467544" y="3429000"/>
            <a:ext cx="8985250" cy="2395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spcBef>
                <a:spcPct val="0"/>
              </a:spcBef>
              <a:buFont typeface="Wingdings" panose="05000000000000000000" pitchFamily="2" charset="2"/>
              <a:buChar char="n"/>
            </a:pPr>
            <a:r>
              <a:rPr lang="zh-CN" altLang="en-US" sz="2200" i="0" dirty="0">
                <a:latin typeface="+mj-ea"/>
                <a:ea typeface="+mj-ea"/>
                <a:cs typeface="楷体" panose="02010609060101010101" pitchFamily="49" charset="-122"/>
              </a:rPr>
              <a:t>“项目性质”</a:t>
            </a:r>
            <a:r>
              <a:rPr lang="zh-CN" altLang="en-US" sz="2200" i="0" dirty="0">
                <a:latin typeface="仿宋" panose="02010609060101010101" pitchFamily="49" charset="-122"/>
                <a:ea typeface="仿宋" panose="02010609060101010101" pitchFamily="49" charset="-122"/>
                <a:cs typeface="楷体" panose="02010609060101010101" pitchFamily="49" charset="-122"/>
              </a:rPr>
              <a:t>选择为</a:t>
            </a:r>
            <a:r>
              <a:rPr lang="zh-CN" altLang="en-US" sz="2200" i="0" dirty="0">
                <a:solidFill>
                  <a:srgbClr val="FF0000"/>
                </a:solidFill>
                <a:latin typeface="+mj-ea"/>
                <a:ea typeface="+mj-ea"/>
                <a:cs typeface="楷体" panose="02010609060101010101" pitchFamily="49" charset="-122"/>
              </a:rPr>
              <a:t>横向</a:t>
            </a:r>
            <a:r>
              <a:rPr lang="zh-CN" altLang="en-US" sz="2200" i="0" dirty="0">
                <a:latin typeface="仿宋" panose="02010609060101010101" pitchFamily="49" charset="-122"/>
                <a:ea typeface="仿宋" panose="02010609060101010101" pitchFamily="49" charset="-122"/>
                <a:cs typeface="楷体" panose="02010609060101010101" pitchFamily="49" charset="-122"/>
              </a:rPr>
              <a:t>时</a:t>
            </a: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，“纵向项目类别”</a:t>
            </a:r>
            <a:r>
              <a:rPr lang="zh-CN" altLang="en-US" sz="2200" i="0" dirty="0">
                <a:latin typeface="仿宋" panose="02010609060101010101" pitchFamily="49" charset="-122"/>
                <a:ea typeface="仿宋" panose="02010609060101010101" pitchFamily="49" charset="-122"/>
                <a:cs typeface="楷体" panose="02010609060101010101" pitchFamily="49" charset="-122"/>
              </a:rPr>
              <a:t>填报</a:t>
            </a:r>
            <a:r>
              <a:rPr lang="zh-CN" altLang="en-US" sz="2200" i="0" dirty="0">
                <a:solidFill>
                  <a:srgbClr val="FF0000"/>
                </a:solidFill>
                <a:latin typeface="+mj-ea"/>
                <a:ea typeface="+mj-ea"/>
                <a:cs typeface="楷体" panose="02010609060101010101" pitchFamily="49" charset="-122"/>
              </a:rPr>
              <a:t>无</a:t>
            </a:r>
            <a:r>
              <a:rPr lang="zh-CN" altLang="en-US" sz="2200" i="0" dirty="0">
                <a:latin typeface="仿宋" panose="02010609060101010101" pitchFamily="49" charset="-122"/>
                <a:ea typeface="仿宋" panose="02010609060101010101" pitchFamily="49" charset="-122"/>
                <a:cs typeface="楷体" panose="02010609060101010101" pitchFamily="49" charset="-122"/>
              </a:rPr>
              <a:t> 。</a:t>
            </a: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200" i="0" dirty="0">
                <a:latin typeface="+mj-ea"/>
                <a:ea typeface="+mj-ea"/>
                <a:cs typeface="楷体" panose="02010609060101010101" pitchFamily="49" charset="-122"/>
              </a:rPr>
              <a:t>“项目经费”</a:t>
            </a:r>
            <a:r>
              <a:rPr lang="zh-CN" altLang="en-US" sz="2200" i="0" dirty="0">
                <a:latin typeface="仿宋" panose="02010609060101010101" pitchFamily="49" charset="-122"/>
                <a:ea typeface="仿宋" panose="02010609060101010101" pitchFamily="49" charset="-122"/>
                <a:cs typeface="楷体" panose="02010609060101010101" pitchFamily="49" charset="-122"/>
              </a:rPr>
              <a:t>填报自然年到账经费数。</a:t>
            </a: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200" i="0" dirty="0">
                <a:latin typeface="+mj-ea"/>
                <a:ea typeface="+mj-ea"/>
                <a:cs typeface="楷体" panose="02010609060101010101" pitchFamily="49" charset="-122"/>
              </a:rPr>
              <a:t>“国际项目经费”</a:t>
            </a: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按转换后的人民币填报</a:t>
            </a:r>
            <a:r>
              <a:rPr lang="en-US" altLang="zh-CN" sz="2200" i="0" dirty="0">
                <a:latin typeface="仿宋" panose="02010609060101010101" pitchFamily="49" charset="-122"/>
                <a:ea typeface="仿宋" panose="02010609060101010101" pitchFamily="49" charset="-122"/>
                <a:cs typeface="楷体" panose="02010609060101010101" pitchFamily="49" charset="-122"/>
              </a:rPr>
              <a:t>,</a:t>
            </a:r>
            <a:r>
              <a:rPr lang="zh-CN" altLang="en-US" sz="2200" i="0" dirty="0">
                <a:latin typeface="仿宋" panose="02010609060101010101" pitchFamily="49" charset="-122"/>
                <a:ea typeface="仿宋" panose="02010609060101010101" pitchFamily="49" charset="-122"/>
                <a:cs typeface="楷体" panose="02010609060101010101" pitchFamily="49" charset="-122"/>
              </a:rPr>
              <a:t>如</a:t>
            </a: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无则</a:t>
            </a:r>
            <a:r>
              <a:rPr lang="zh-CN" altLang="en-US" sz="2200" i="0" dirty="0">
                <a:latin typeface="仿宋" panose="02010609060101010101" pitchFamily="49" charset="-122"/>
                <a:ea typeface="仿宋" panose="02010609060101010101" pitchFamily="49" charset="-122"/>
                <a:cs typeface="楷体" panose="02010609060101010101" pitchFamily="49" charset="-122"/>
              </a:rPr>
              <a:t>填</a:t>
            </a:r>
            <a:r>
              <a:rPr lang="en-US" altLang="zh-CN" sz="2200" i="0" dirty="0">
                <a:solidFill>
                  <a:srgbClr val="FF0000"/>
                </a:solidFill>
                <a:latin typeface="+mj-ea"/>
                <a:ea typeface="+mj-ea"/>
                <a:cs typeface="楷体" panose="02010609060101010101" pitchFamily="49" charset="-122"/>
              </a:rPr>
              <a:t>0</a:t>
            </a:r>
            <a:r>
              <a:rPr lang="zh-CN" altLang="en-US" sz="2200" i="0" dirty="0">
                <a:latin typeface="仿宋" panose="02010609060101010101" pitchFamily="49" charset="-122"/>
                <a:ea typeface="仿宋" panose="02010609060101010101" pitchFamily="49" charset="-122"/>
                <a:cs typeface="楷体" panose="02010609060101010101" pitchFamily="49" charset="-122"/>
              </a:rPr>
              <a:t>。</a:t>
            </a: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200" i="0" dirty="0">
                <a:latin typeface="+mj-ea"/>
                <a:ea typeface="+mj-ea"/>
                <a:cs typeface="楷体" panose="02010609060101010101" pitchFamily="49" charset="-122"/>
              </a:rPr>
              <a:t>“结题验收或鉴定时间”</a:t>
            </a:r>
            <a:r>
              <a:rPr lang="zh-CN" altLang="en-US" sz="2200" i="0" dirty="0">
                <a:latin typeface="仿宋" panose="02010609060101010101" pitchFamily="49" charset="-122"/>
                <a:ea typeface="仿宋" panose="02010609060101010101" pitchFamily="49" charset="-122"/>
                <a:cs typeface="楷体" panose="02010609060101010101" pitchFamily="49" charset="-122"/>
              </a:rPr>
              <a:t>可为预计结题时间</a:t>
            </a: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a:t>
            </a: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p:txBody>
      </p:sp>
      <p:pic>
        <p:nvPicPr>
          <p:cNvPr id="2" name="Picture 2"/>
          <p:cNvPicPr>
            <a:picLocks noChangeAspect="1" noChangeArrowheads="1"/>
          </p:cNvPicPr>
          <p:nvPr/>
        </p:nvPicPr>
        <p:blipFill>
          <a:blip r:embed="rId3"/>
          <a:srcRect/>
          <a:stretch>
            <a:fillRect/>
          </a:stretch>
        </p:blipFill>
        <p:spPr bwMode="auto">
          <a:xfrm>
            <a:off x="377825" y="1915213"/>
            <a:ext cx="8393113" cy="1138448"/>
          </a:xfrm>
          <a:prstGeom prst="rect">
            <a:avLst/>
          </a:prstGeom>
          <a:noFill/>
          <a:ln w="9525">
            <a:noFill/>
            <a:miter lim="800000"/>
            <a:headEnd/>
            <a:tailEnd/>
          </a:ln>
          <a:effectLst/>
        </p:spPr>
      </p:pic>
    </p:spTree>
    <p:extLst>
      <p:ext uri="{BB962C8B-B14F-4D97-AF65-F5344CB8AC3E}">
        <p14:creationId xmlns:p14="http://schemas.microsoft.com/office/powerpoint/2010/main" xmlns="" val="219743176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Haettenschweiler" panose="020B0706040902060204" pitchFamily="34" charset="0"/>
              </a:rPr>
              <a:t>（三）教师信息</a:t>
            </a:r>
          </a:p>
        </p:txBody>
      </p:sp>
      <p:sp>
        <p:nvSpPr>
          <p:cNvPr id="80899"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Times New Roman" panose="02020603050405020304" pitchFamily="18" charset="0"/>
                <a:ea typeface="宋体" panose="02010600030101010101" pitchFamily="2" charset="-122"/>
              </a:rPr>
              <a:t>6. </a:t>
            </a:r>
            <a:r>
              <a:rPr lang="zh-CN" altLang="en-US" i="0" dirty="0">
                <a:latin typeface="Times New Roman" panose="02020603050405020304" pitchFamily="18" charset="0"/>
                <a:ea typeface="宋体" panose="02010600030101010101" pitchFamily="2" charset="-122"/>
              </a:rPr>
              <a:t>表</a:t>
            </a:r>
            <a:r>
              <a:rPr lang="en-US" altLang="zh-CN" i="0" dirty="0">
                <a:latin typeface="Times New Roman" panose="02020603050405020304" pitchFamily="18" charset="0"/>
                <a:ea typeface="宋体" panose="02010600030101010101" pitchFamily="2" charset="-122"/>
              </a:rPr>
              <a:t>3-5-3  </a:t>
            </a:r>
            <a:r>
              <a:rPr lang="zh-CN" altLang="en-US" i="0" dirty="0">
                <a:latin typeface="Times New Roman" panose="02020603050405020304" pitchFamily="18" charset="0"/>
                <a:ea typeface="宋体" panose="02010600030101010101" pitchFamily="2" charset="-122"/>
              </a:rPr>
              <a:t>教师发表的论文情况</a:t>
            </a:r>
            <a:r>
              <a:rPr lang="en-US" altLang="zh-CN" i="0" dirty="0">
                <a:latin typeface="Times New Roman" panose="02020603050405020304" pitchFamily="18" charset="0"/>
                <a:ea typeface="宋体" panose="02010600030101010101" pitchFamily="2" charset="-122"/>
              </a:rPr>
              <a:t>(</a:t>
            </a:r>
            <a:r>
              <a:rPr lang="zh-CN" altLang="en-US" i="0" dirty="0">
                <a:latin typeface="Times New Roman" panose="02020603050405020304" pitchFamily="18" charset="0"/>
                <a:ea typeface="宋体" panose="02010600030101010101" pitchFamily="2" charset="-122"/>
              </a:rPr>
              <a:t>自然年</a:t>
            </a:r>
            <a:r>
              <a:rPr lang="en-US" altLang="zh-CN" i="0" dirty="0">
                <a:latin typeface="Times New Roman" panose="02020603050405020304" pitchFamily="18" charset="0"/>
                <a:ea typeface="宋体" panose="02010600030101010101" pitchFamily="2" charset="-122"/>
              </a:rPr>
              <a:t>) </a:t>
            </a:r>
            <a:endParaRPr lang="zh-CN" altLang="en-US" i="0" dirty="0">
              <a:latin typeface="Times New Roman" panose="02020603050405020304" pitchFamily="18" charset="0"/>
              <a:ea typeface="宋体" panose="02010600030101010101" pitchFamily="2" charset="-122"/>
            </a:endParaRPr>
          </a:p>
        </p:txBody>
      </p:sp>
      <p:sp>
        <p:nvSpPr>
          <p:cNvPr id="80900" name="Rectangle 1"/>
          <p:cNvSpPr>
            <a:spLocks noChangeArrowheads="1"/>
          </p:cNvSpPr>
          <p:nvPr/>
        </p:nvSpPr>
        <p:spPr bwMode="auto">
          <a:xfrm>
            <a:off x="555356" y="3645024"/>
            <a:ext cx="8302924" cy="27340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spcBef>
                <a:spcPct val="0"/>
              </a:spcBef>
              <a:buFont typeface="Wingdings" panose="05000000000000000000" pitchFamily="2" charset="2"/>
              <a:buChar char="n"/>
            </a:pPr>
            <a:r>
              <a:rPr lang="zh-CN" altLang="en-US" sz="2200" i="0" dirty="0">
                <a:latin typeface="+mj-ea"/>
                <a:ea typeface="+mj-ea"/>
                <a:cs typeface="楷体" panose="02010609060101010101" pitchFamily="49" charset="-122"/>
              </a:rPr>
              <a:t>“作者类型”</a:t>
            </a:r>
            <a:r>
              <a:rPr lang="zh-CN" altLang="en-US" sz="2200" i="0" dirty="0">
                <a:latin typeface="仿宋" panose="02010609060101010101" pitchFamily="49" charset="-122"/>
                <a:ea typeface="仿宋" panose="02010609060101010101" pitchFamily="49" charset="-122"/>
                <a:cs typeface="楷体" panose="02010609060101010101" pitchFamily="49" charset="-122"/>
              </a:rPr>
              <a:t>为下拉选项，通讯作者计入在</a:t>
            </a: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内，如第一作者与通讯作者为同一人，只需填报一次。</a:t>
            </a: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200" i="0" dirty="0" smtClean="0">
                <a:latin typeface="+mj-ea"/>
                <a:ea typeface="+mj-ea"/>
                <a:cs typeface="楷体" panose="02010609060101010101" pitchFamily="49" charset="-122"/>
              </a:rPr>
              <a:t>“收录情况”下拉选项进行了更新，仍</a:t>
            </a: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只</a:t>
            </a:r>
            <a:r>
              <a:rPr lang="zh-CN" altLang="en-US" sz="2200" i="0" dirty="0">
                <a:latin typeface="仿宋" panose="02010609060101010101" pitchFamily="49" charset="-122"/>
                <a:ea typeface="仿宋" panose="02010609060101010101" pitchFamily="49" charset="-122"/>
                <a:cs typeface="楷体" panose="02010609060101010101" pitchFamily="49" charset="-122"/>
              </a:rPr>
              <a:t>选择其中一种，学校自定</a:t>
            </a: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a:t>
            </a: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200" i="0" dirty="0">
                <a:latin typeface="仿宋" panose="02010609060101010101" pitchFamily="49" charset="-122"/>
                <a:ea typeface="仿宋" panose="02010609060101010101" pitchFamily="49" charset="-122"/>
                <a:cs typeface="楷体" panose="02010609060101010101" pitchFamily="49" charset="-122"/>
              </a:rPr>
              <a:t>最后四项主要为与国际评估、排名对接</a:t>
            </a: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a:t>
            </a:r>
            <a:endParaRPr lang="en-US" altLang="zh-CN" sz="2200" i="0" dirty="0" smtClean="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en-US" altLang="zh-CN" sz="2200" i="0" dirty="0" smtClean="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教师发表论文、专利、专著、获得科研奖励情况统计的都是</a:t>
            </a:r>
            <a:r>
              <a:rPr lang="zh-CN" altLang="en-US" sz="2200" i="0" dirty="0" smtClean="0">
                <a:solidFill>
                  <a:srgbClr val="FF0000"/>
                </a:solidFill>
                <a:latin typeface="仿宋" panose="02010609060101010101" pitchFamily="49" charset="-122"/>
                <a:ea typeface="仿宋" panose="02010609060101010101" pitchFamily="49" charset="-122"/>
                <a:cs typeface="楷体" panose="02010609060101010101" pitchFamily="49" charset="-122"/>
              </a:rPr>
              <a:t>自然年</a:t>
            </a:r>
            <a:r>
              <a:rPr lang="zh-CN" altLang="en-US" sz="2200" i="0" dirty="0" smtClean="0">
                <a:latin typeface="仿宋" panose="02010609060101010101" pitchFamily="49" charset="-122"/>
                <a:ea typeface="仿宋" panose="02010609060101010101" pitchFamily="49" charset="-122"/>
                <a:cs typeface="楷体" panose="02010609060101010101" pitchFamily="49" charset="-122"/>
              </a:rPr>
              <a:t>内的数据，请不要填报多年数据。</a:t>
            </a: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p:txBody>
      </p:sp>
      <p:pic>
        <p:nvPicPr>
          <p:cNvPr id="3074" name="Picture 2"/>
          <p:cNvPicPr>
            <a:picLocks noChangeAspect="1" noChangeArrowheads="1"/>
          </p:cNvPicPr>
          <p:nvPr/>
        </p:nvPicPr>
        <p:blipFill>
          <a:blip r:embed="rId3"/>
          <a:srcRect/>
          <a:stretch>
            <a:fillRect/>
          </a:stretch>
        </p:blipFill>
        <p:spPr bwMode="auto">
          <a:xfrm>
            <a:off x="428596" y="1785926"/>
            <a:ext cx="7932737" cy="1785950"/>
          </a:xfrm>
          <a:prstGeom prst="rect">
            <a:avLst/>
          </a:prstGeom>
          <a:noFill/>
          <a:ln w="9525">
            <a:noFill/>
            <a:miter lim="800000"/>
            <a:headEnd/>
            <a:tailEnd/>
          </a:ln>
          <a:effectLst/>
        </p:spPr>
      </p:pic>
    </p:spTree>
    <p:extLst>
      <p:ext uri="{BB962C8B-B14F-4D97-AF65-F5344CB8AC3E}">
        <p14:creationId xmlns:p14="http://schemas.microsoft.com/office/powerpoint/2010/main" xmlns="" val="76296941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Haettenschweiler" panose="020B0706040902060204" pitchFamily="34" charset="0"/>
              </a:rPr>
              <a:t>（四）学科专业</a:t>
            </a:r>
          </a:p>
        </p:txBody>
      </p:sp>
      <p:sp>
        <p:nvSpPr>
          <p:cNvPr id="87043"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a:latin typeface="Times New Roman" panose="02020603050405020304" pitchFamily="18" charset="0"/>
                <a:ea typeface="宋体" panose="02010600030101010101" pitchFamily="2" charset="-122"/>
              </a:rPr>
              <a:t>1. </a:t>
            </a:r>
            <a:r>
              <a:rPr lang="zh-CN" altLang="en-US" i="0">
                <a:latin typeface="Times New Roman" panose="02020603050405020304" pitchFamily="18" charset="0"/>
                <a:ea typeface="宋体" panose="02010600030101010101" pitchFamily="2" charset="-122"/>
              </a:rPr>
              <a:t>表</a:t>
            </a:r>
            <a:r>
              <a:rPr lang="en-US" altLang="zh-CN" i="0">
                <a:latin typeface="Times New Roman" panose="02020603050405020304" pitchFamily="18" charset="0"/>
                <a:ea typeface="宋体" panose="02010600030101010101" pitchFamily="2" charset="-122"/>
              </a:rPr>
              <a:t>4-1-1  </a:t>
            </a:r>
            <a:r>
              <a:rPr lang="zh-CN" altLang="en-US" i="0">
                <a:latin typeface="Times New Roman" panose="02020603050405020304" pitchFamily="18" charset="0"/>
                <a:ea typeface="宋体" panose="02010600030101010101" pitchFamily="2" charset="-122"/>
              </a:rPr>
              <a:t>学科建设	</a:t>
            </a:r>
            <a:r>
              <a:rPr lang="en-US" altLang="zh-CN" i="0">
                <a:latin typeface="Times New Roman" panose="02020603050405020304" pitchFamily="18" charset="0"/>
                <a:ea typeface="宋体" panose="02010600030101010101" pitchFamily="2" charset="-122"/>
              </a:rPr>
              <a:t>(</a:t>
            </a:r>
            <a:r>
              <a:rPr lang="zh-CN" altLang="en-US" i="0">
                <a:latin typeface="Times New Roman" panose="02020603050405020304" pitchFamily="18" charset="0"/>
                <a:ea typeface="宋体" panose="02010600030101010101" pitchFamily="2" charset="-122"/>
              </a:rPr>
              <a:t>时点</a:t>
            </a:r>
            <a:r>
              <a:rPr lang="en-US" altLang="zh-CN" i="0">
                <a:latin typeface="Times New Roman" panose="02020603050405020304" pitchFamily="18" charset="0"/>
                <a:ea typeface="宋体" panose="02010600030101010101" pitchFamily="2" charset="-122"/>
              </a:rPr>
              <a:t>)</a:t>
            </a:r>
            <a:endParaRPr lang="zh-CN" altLang="en-US" i="0">
              <a:latin typeface="Times New Roman" panose="02020603050405020304" pitchFamily="18" charset="0"/>
              <a:ea typeface="宋体" panose="02010600030101010101" pitchFamily="2" charset="-122"/>
            </a:endParaRPr>
          </a:p>
        </p:txBody>
      </p:sp>
      <p:sp>
        <p:nvSpPr>
          <p:cNvPr id="87044" name="Rectangle 1"/>
          <p:cNvSpPr>
            <a:spLocks noChangeArrowheads="1"/>
          </p:cNvSpPr>
          <p:nvPr/>
        </p:nvSpPr>
        <p:spPr bwMode="auto">
          <a:xfrm>
            <a:off x="611560" y="4869160"/>
            <a:ext cx="8064251" cy="13798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spcBef>
                <a:spcPct val="0"/>
              </a:spcBef>
              <a:buFont typeface="Wingdings" panose="05000000000000000000" pitchFamily="2" charset="2"/>
              <a:buChar char="n"/>
            </a:pPr>
            <a:r>
              <a:rPr lang="zh-CN" altLang="en-US" sz="2200" i="0" dirty="0">
                <a:latin typeface="仿宋" panose="02010609060101010101" pitchFamily="49" charset="-122"/>
                <a:ea typeface="仿宋" panose="02010609060101010101" pitchFamily="49" charset="-122"/>
                <a:cs typeface="楷体" panose="02010609060101010101" pitchFamily="49" charset="-122"/>
              </a:rPr>
              <a:t>博士、硕士二级学科点统计时，不含一级学科已覆盖的学科点；</a:t>
            </a:r>
            <a:r>
              <a:rPr lang="zh-CN" altLang="en-US" sz="2200" i="0" dirty="0">
                <a:solidFill>
                  <a:srgbClr val="FF0000"/>
                </a:solidFill>
                <a:latin typeface="+mj-ea"/>
                <a:ea typeface="+mj-ea"/>
                <a:cs typeface="楷体" panose="02010609060101010101" pitchFamily="49" charset="-122"/>
              </a:rPr>
              <a:t>不含专硕、专博</a:t>
            </a:r>
            <a:r>
              <a:rPr lang="zh-CN" altLang="en-US" sz="2200" i="0" dirty="0">
                <a:latin typeface="仿宋" panose="02010609060101010101" pitchFamily="49" charset="-122"/>
                <a:ea typeface="仿宋" panose="02010609060101010101" pitchFamily="49" charset="-122"/>
                <a:cs typeface="楷体" panose="02010609060101010101" pitchFamily="49" charset="-122"/>
              </a:rPr>
              <a:t>。</a:t>
            </a:r>
            <a:endParaRPr lang="en-US" altLang="zh-CN" sz="22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200" i="0" dirty="0">
                <a:latin typeface="仿宋" panose="02010609060101010101" pitchFamily="49" charset="-122"/>
                <a:ea typeface="仿宋" panose="02010609060101010101" pitchFamily="49" charset="-122"/>
                <a:cs typeface="楷体" panose="02010609060101010101" pitchFamily="49" charset="-122"/>
              </a:rPr>
              <a:t>新专业不仅指当年新开办的专业，而且还包含毕业生不满三届的专业；</a:t>
            </a:r>
            <a:r>
              <a:rPr lang="zh-CN" altLang="en-US" sz="2200" i="0" dirty="0">
                <a:solidFill>
                  <a:srgbClr val="FF0000"/>
                </a:solidFill>
                <a:latin typeface="+mj-ea"/>
                <a:ea typeface="+mj-ea"/>
                <a:cs typeface="楷体" panose="02010609060101010101" pitchFamily="49" charset="-122"/>
              </a:rPr>
              <a:t>由于专业目录调整名称的专业，不算新专业。</a:t>
            </a:r>
          </a:p>
        </p:txBody>
      </p:sp>
      <p:pic>
        <p:nvPicPr>
          <p:cNvPr id="5122" name="Picture 2"/>
          <p:cNvPicPr>
            <a:picLocks noChangeAspect="1" noChangeArrowheads="1"/>
          </p:cNvPicPr>
          <p:nvPr/>
        </p:nvPicPr>
        <p:blipFill>
          <a:blip r:embed="rId3"/>
          <a:srcRect/>
          <a:stretch>
            <a:fillRect/>
          </a:stretch>
        </p:blipFill>
        <p:spPr bwMode="auto">
          <a:xfrm>
            <a:off x="428596" y="1785926"/>
            <a:ext cx="8418513" cy="307183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Haettenschweiler" panose="020B0706040902060204" pitchFamily="34" charset="0"/>
              </a:rPr>
              <a:t>（四）学科专业</a:t>
            </a:r>
          </a:p>
        </p:txBody>
      </p:sp>
      <p:sp>
        <p:nvSpPr>
          <p:cNvPr id="89091" name="文本框 3"/>
          <p:cNvSpPr txBox="1">
            <a:spLocks noChangeArrowheads="1"/>
          </p:cNvSpPr>
          <p:nvPr/>
        </p:nvSpPr>
        <p:spPr bwMode="auto">
          <a:xfrm>
            <a:off x="377825" y="1125538"/>
            <a:ext cx="663257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eaLnBrk="0" fontAlgn="base" hangingPunct="0">
              <a:spcBef>
                <a:spcPct val="0"/>
              </a:spcBef>
              <a:spcAft>
                <a:spcPct val="0"/>
              </a:spcAft>
              <a:buFontTx/>
              <a:buNone/>
            </a:pPr>
            <a:r>
              <a:rPr lang="en-US" altLang="zh-CN" b="1" i="0" dirty="0">
                <a:solidFill>
                  <a:prstClr val="black"/>
                </a:solidFill>
                <a:latin typeface="Times New Roman" panose="02020603050405020304" pitchFamily="18" charset="0"/>
                <a:ea typeface="宋体" panose="02010600030101010101" pitchFamily="2" charset="-122"/>
              </a:rPr>
              <a:t>2. </a:t>
            </a:r>
            <a:r>
              <a:rPr lang="zh-CN" altLang="en-US" b="1" i="0" dirty="0">
                <a:solidFill>
                  <a:prstClr val="black"/>
                </a:solidFill>
                <a:latin typeface="Times New Roman" panose="02020603050405020304" pitchFamily="18" charset="0"/>
                <a:ea typeface="宋体" panose="02010600030101010101" pitchFamily="2" charset="-122"/>
              </a:rPr>
              <a:t>表</a:t>
            </a:r>
            <a:r>
              <a:rPr lang="en-US" altLang="zh-CN" b="1" i="0" dirty="0">
                <a:solidFill>
                  <a:prstClr val="black"/>
                </a:solidFill>
                <a:latin typeface="Times New Roman" panose="02020603050405020304" pitchFamily="18" charset="0"/>
                <a:ea typeface="宋体" panose="02010600030101010101" pitchFamily="2" charset="-122"/>
              </a:rPr>
              <a:t>4-1-3  </a:t>
            </a:r>
            <a:r>
              <a:rPr lang="zh-CN" altLang="en-US" b="1" i="0" dirty="0">
                <a:solidFill>
                  <a:prstClr val="black"/>
                </a:solidFill>
                <a:latin typeface="Times New Roman" panose="02020603050405020304" pitchFamily="18" charset="0"/>
                <a:ea typeface="宋体" panose="02010600030101010101" pitchFamily="2" charset="-122"/>
              </a:rPr>
              <a:t>博士点、硕士点 </a:t>
            </a:r>
            <a:r>
              <a:rPr lang="en-US" altLang="zh-CN" b="1" i="0" dirty="0">
                <a:solidFill>
                  <a:prstClr val="black"/>
                </a:solidFill>
                <a:latin typeface="Times New Roman" panose="02020603050405020304" pitchFamily="18" charset="0"/>
                <a:ea typeface="宋体" panose="02010600030101010101" pitchFamily="2" charset="-122"/>
              </a:rPr>
              <a:t>(</a:t>
            </a:r>
            <a:r>
              <a:rPr lang="zh-CN" altLang="en-US" b="1" i="0" dirty="0">
                <a:solidFill>
                  <a:prstClr val="black"/>
                </a:solidFill>
                <a:latin typeface="Times New Roman" panose="02020603050405020304" pitchFamily="18" charset="0"/>
                <a:ea typeface="宋体" panose="02010600030101010101" pitchFamily="2" charset="-122"/>
              </a:rPr>
              <a:t>时点</a:t>
            </a:r>
            <a:r>
              <a:rPr lang="en-US" altLang="zh-CN" b="1" i="0" dirty="0">
                <a:solidFill>
                  <a:prstClr val="black"/>
                </a:solidFill>
                <a:latin typeface="Times New Roman" panose="02020603050405020304" pitchFamily="18" charset="0"/>
                <a:ea typeface="宋体" panose="02010600030101010101" pitchFamily="2" charset="-122"/>
              </a:rPr>
              <a:t>) </a:t>
            </a:r>
            <a:endParaRPr lang="zh-CN" altLang="en-US" b="1" i="0" dirty="0">
              <a:solidFill>
                <a:prstClr val="black"/>
              </a:solidFill>
              <a:latin typeface="Times New Roman" panose="02020603050405020304" pitchFamily="18" charset="0"/>
              <a:ea typeface="宋体" panose="02010600030101010101" pitchFamily="2" charset="-122"/>
            </a:endParaRPr>
          </a:p>
        </p:txBody>
      </p:sp>
      <p:sp>
        <p:nvSpPr>
          <p:cNvPr id="89092" name="Rectangle 1"/>
          <p:cNvSpPr>
            <a:spLocks noChangeArrowheads="1"/>
          </p:cNvSpPr>
          <p:nvPr/>
        </p:nvSpPr>
        <p:spPr bwMode="auto">
          <a:xfrm>
            <a:off x="285720" y="2714620"/>
            <a:ext cx="8676456" cy="4088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eaLnBrk="0" fontAlgn="base" hangingPunct="0">
              <a:lnSpc>
                <a:spcPct val="150000"/>
              </a:lnSpc>
              <a:spcBef>
                <a:spcPct val="0"/>
              </a:spcBef>
              <a:spcAft>
                <a:spcPct val="0"/>
              </a:spcAft>
              <a:buFont typeface="Wingdings" panose="05000000000000000000" pitchFamily="2" charset="2"/>
              <a:buChar char="n"/>
            </a:pPr>
            <a:r>
              <a:rPr lang="zh-CN" altLang="en-US" sz="2200" b="1" i="0" dirty="0">
                <a:solidFill>
                  <a:prstClr val="black"/>
                </a:solidFill>
                <a:latin typeface="+mn-lt"/>
                <a:ea typeface="仿宋" panose="02010609060101010101" pitchFamily="49" charset="-122"/>
                <a:cs typeface="楷体" panose="02010609060101010101" pitchFamily="49" charset="-122"/>
              </a:rPr>
              <a:t>目录外的学科代码应为六位，前四位为该学科所在的一级学科代码，</a:t>
            </a:r>
            <a:r>
              <a:rPr lang="zh-CN" altLang="en-US" sz="2200" b="1" i="0" dirty="0">
                <a:solidFill>
                  <a:srgbClr val="FF0000"/>
                </a:solidFill>
                <a:latin typeface="+mn-lt"/>
                <a:ea typeface="+mj-ea"/>
                <a:cs typeface="楷体" panose="02010609060101010101" pitchFamily="49" charset="-122"/>
              </a:rPr>
              <a:t>第五位为“</a:t>
            </a:r>
            <a:r>
              <a:rPr lang="en-US" altLang="zh-CN" sz="2200" b="1" i="0" dirty="0">
                <a:solidFill>
                  <a:srgbClr val="FF0000"/>
                </a:solidFill>
                <a:latin typeface="+mn-lt"/>
                <a:ea typeface="+mj-ea"/>
                <a:cs typeface="楷体" panose="02010609060101010101" pitchFamily="49" charset="-122"/>
              </a:rPr>
              <a:t>Z”</a:t>
            </a:r>
            <a:r>
              <a:rPr lang="zh-CN" altLang="en-US" sz="2200" b="1" i="0" dirty="0">
                <a:solidFill>
                  <a:prstClr val="black"/>
                </a:solidFill>
                <a:latin typeface="+mn-lt"/>
                <a:ea typeface="仿宋" panose="02010609060101010101" pitchFamily="49" charset="-122"/>
                <a:cs typeface="楷体" panose="02010609060101010101" pitchFamily="49" charset="-122"/>
              </a:rPr>
              <a:t>，第六位为顺序号（从“</a:t>
            </a:r>
            <a:r>
              <a:rPr lang="en-US" altLang="zh-CN" sz="2200" b="1" i="0" dirty="0">
                <a:solidFill>
                  <a:prstClr val="black"/>
                </a:solidFill>
                <a:latin typeface="+mn-lt"/>
                <a:ea typeface="仿宋" panose="02010609060101010101" pitchFamily="49" charset="-122"/>
                <a:cs typeface="楷体" panose="02010609060101010101" pitchFamily="49" charset="-122"/>
              </a:rPr>
              <a:t>1”</a:t>
            </a:r>
            <a:r>
              <a:rPr lang="zh-CN" altLang="en-US" sz="2200" b="1" i="0" dirty="0">
                <a:solidFill>
                  <a:prstClr val="black"/>
                </a:solidFill>
                <a:latin typeface="+mn-lt"/>
                <a:ea typeface="仿宋" panose="02010609060101010101" pitchFamily="49" charset="-122"/>
                <a:cs typeface="楷体" panose="02010609060101010101" pitchFamily="49" charset="-122"/>
              </a:rPr>
              <a:t>开始顺排），</a:t>
            </a:r>
            <a:r>
              <a:rPr lang="zh-CN" altLang="en-US" sz="2200" i="0" dirty="0">
                <a:solidFill>
                  <a:srgbClr val="FF0000"/>
                </a:solidFill>
                <a:latin typeface="+mn-lt"/>
                <a:ea typeface="+mj-ea"/>
                <a:cs typeface="楷体" panose="02010609060101010101" pitchFamily="49" charset="-122"/>
              </a:rPr>
              <a:t>“级别”选择“省部目录外二级重点学科</a:t>
            </a:r>
            <a:r>
              <a:rPr lang="zh-CN" altLang="en-US" sz="2200" i="0" dirty="0" smtClean="0">
                <a:solidFill>
                  <a:srgbClr val="FF0000"/>
                </a:solidFill>
                <a:latin typeface="+mn-lt"/>
                <a:ea typeface="+mj-ea"/>
                <a:cs typeface="楷体" panose="02010609060101010101" pitchFamily="49" charset="-122"/>
              </a:rPr>
              <a:t>”。（表</a:t>
            </a:r>
            <a:r>
              <a:rPr lang="en-US" altLang="zh-CN" sz="2200" i="0" dirty="0" smtClean="0">
                <a:solidFill>
                  <a:srgbClr val="FF0000"/>
                </a:solidFill>
                <a:latin typeface="+mn-lt"/>
                <a:ea typeface="+mj-ea"/>
                <a:cs typeface="楷体" panose="02010609060101010101" pitchFamily="49" charset="-122"/>
              </a:rPr>
              <a:t>4-1-4</a:t>
            </a:r>
            <a:r>
              <a:rPr lang="zh-CN" altLang="en-US" sz="2200" i="0" dirty="0" smtClean="0">
                <a:solidFill>
                  <a:srgbClr val="FF0000"/>
                </a:solidFill>
                <a:latin typeface="+mn-lt"/>
                <a:ea typeface="+mj-ea"/>
                <a:cs typeface="楷体" panose="02010609060101010101" pitchFamily="49" charset="-122"/>
              </a:rPr>
              <a:t>同理）</a:t>
            </a:r>
            <a:endParaRPr lang="en-US" altLang="zh-CN" sz="2200" i="0" dirty="0" smtClean="0">
              <a:solidFill>
                <a:srgbClr val="FF0000"/>
              </a:solidFill>
              <a:latin typeface="+mn-lt"/>
              <a:ea typeface="+mj-ea"/>
              <a:cs typeface="楷体" panose="02010609060101010101" pitchFamily="49" charset="-122"/>
            </a:endParaRPr>
          </a:p>
          <a:p>
            <a:pPr algn="just" eaLnBrk="0" fontAlgn="base" hangingPunct="0">
              <a:lnSpc>
                <a:spcPct val="150000"/>
              </a:lnSpc>
              <a:spcBef>
                <a:spcPct val="0"/>
              </a:spcBef>
              <a:spcAft>
                <a:spcPct val="0"/>
              </a:spcAft>
              <a:buFont typeface="Wingdings" panose="05000000000000000000" pitchFamily="2" charset="2"/>
              <a:buChar char="n"/>
            </a:pPr>
            <a:endParaRPr lang="zh-CN" altLang="en-US" sz="2200" i="0" dirty="0">
              <a:solidFill>
                <a:srgbClr val="FF0000"/>
              </a:solidFill>
              <a:latin typeface="+mn-lt"/>
              <a:ea typeface="+mj-ea"/>
              <a:cs typeface="楷体" panose="02010609060101010101" pitchFamily="49" charset="-122"/>
            </a:endParaRPr>
          </a:p>
          <a:p>
            <a:pPr algn="just">
              <a:lnSpc>
                <a:spcPct val="150000"/>
              </a:lnSpc>
              <a:spcBef>
                <a:spcPct val="0"/>
              </a:spcBef>
              <a:buFont typeface="Wingdings" panose="05000000000000000000" pitchFamily="2" charset="2"/>
              <a:buChar char="n"/>
            </a:pPr>
            <a:r>
              <a:rPr lang="zh-CN" altLang="en-US" sz="2200" b="1" i="0" dirty="0" smtClean="0">
                <a:solidFill>
                  <a:prstClr val="black"/>
                </a:solidFill>
                <a:latin typeface="+mn-lt"/>
                <a:ea typeface="仿宋" panose="02010609060101010101" pitchFamily="49" charset="-122"/>
                <a:cs typeface="楷体" panose="02010609060101010101" pitchFamily="49" charset="-122"/>
              </a:rPr>
              <a:t>交叉</a:t>
            </a:r>
            <a:r>
              <a:rPr lang="zh-CN" altLang="en-US" sz="2200" b="1" i="0" dirty="0">
                <a:solidFill>
                  <a:prstClr val="black"/>
                </a:solidFill>
                <a:latin typeface="+mn-lt"/>
                <a:ea typeface="仿宋" panose="02010609060101010101" pitchFamily="49" charset="-122"/>
                <a:cs typeface="楷体" panose="02010609060101010101" pitchFamily="49" charset="-122"/>
              </a:rPr>
              <a:t>学科代码规则：交叉学科代码为四位，</a:t>
            </a:r>
            <a:r>
              <a:rPr lang="zh-CN" altLang="en-US" sz="2200" i="0" dirty="0">
                <a:solidFill>
                  <a:srgbClr val="FF0000"/>
                </a:solidFill>
                <a:latin typeface="+mn-lt"/>
                <a:ea typeface="+mj-ea"/>
                <a:cs typeface="楷体" panose="02010609060101010101" pitchFamily="49" charset="-122"/>
              </a:rPr>
              <a:t>前三位为“</a:t>
            </a:r>
            <a:r>
              <a:rPr lang="en-US" altLang="zh-CN" sz="2200" i="0" dirty="0">
                <a:solidFill>
                  <a:srgbClr val="FF0000"/>
                </a:solidFill>
                <a:latin typeface="+mn-lt"/>
                <a:ea typeface="+mj-ea"/>
                <a:cs typeface="楷体" panose="02010609060101010101" pitchFamily="49" charset="-122"/>
              </a:rPr>
              <a:t>99J”</a:t>
            </a:r>
            <a:r>
              <a:rPr lang="zh-CN" altLang="en-US" sz="2200" b="1" i="0" dirty="0">
                <a:solidFill>
                  <a:srgbClr val="FF0000"/>
                </a:solidFill>
                <a:latin typeface="+mn-lt"/>
                <a:ea typeface="仿宋" panose="02010609060101010101" pitchFamily="49" charset="-122"/>
                <a:cs typeface="楷体" panose="02010609060101010101" pitchFamily="49" charset="-122"/>
              </a:rPr>
              <a:t>，</a:t>
            </a:r>
            <a:r>
              <a:rPr lang="zh-CN" altLang="en-US" sz="2200" b="1" i="0" dirty="0">
                <a:solidFill>
                  <a:prstClr val="black"/>
                </a:solidFill>
                <a:latin typeface="+mn-lt"/>
                <a:ea typeface="仿宋" panose="02010609060101010101" pitchFamily="49" charset="-122"/>
                <a:cs typeface="楷体" panose="02010609060101010101" pitchFamily="49" charset="-122"/>
              </a:rPr>
              <a:t>第四位为顺序号（从“</a:t>
            </a:r>
            <a:r>
              <a:rPr lang="en-US" altLang="zh-CN" sz="2200" b="1" i="0" dirty="0">
                <a:solidFill>
                  <a:prstClr val="black"/>
                </a:solidFill>
                <a:latin typeface="+mn-lt"/>
                <a:ea typeface="仿宋" panose="02010609060101010101" pitchFamily="49" charset="-122"/>
                <a:cs typeface="楷体" panose="02010609060101010101" pitchFamily="49" charset="-122"/>
              </a:rPr>
              <a:t>1”</a:t>
            </a:r>
            <a:r>
              <a:rPr lang="zh-CN" altLang="en-US" sz="2200" b="1" i="0" dirty="0">
                <a:solidFill>
                  <a:prstClr val="black"/>
                </a:solidFill>
                <a:latin typeface="+mn-lt"/>
                <a:ea typeface="仿宋" panose="02010609060101010101" pitchFamily="49" charset="-122"/>
                <a:cs typeface="楷体" panose="02010609060101010101" pitchFamily="49" charset="-122"/>
              </a:rPr>
              <a:t>开始顺排），</a:t>
            </a:r>
            <a:r>
              <a:rPr lang="zh-CN" altLang="en-US" sz="2200" i="0" dirty="0">
                <a:solidFill>
                  <a:srgbClr val="FF0000"/>
                </a:solidFill>
                <a:latin typeface="+mn-lt"/>
                <a:ea typeface="+mj-ea"/>
                <a:cs typeface="楷体" panose="02010609060101010101" pitchFamily="49" charset="-122"/>
              </a:rPr>
              <a:t>“级别”选择“省部交叉重点学科</a:t>
            </a:r>
            <a:r>
              <a:rPr lang="zh-CN" altLang="en-US" sz="2200" i="0" dirty="0" smtClean="0">
                <a:solidFill>
                  <a:srgbClr val="FF0000"/>
                </a:solidFill>
                <a:latin typeface="+mn-lt"/>
                <a:ea typeface="+mj-ea"/>
                <a:cs typeface="楷体" panose="02010609060101010101" pitchFamily="49" charset="-122"/>
              </a:rPr>
              <a:t>”。</a:t>
            </a:r>
            <a:r>
              <a:rPr lang="zh-CN" altLang="en-US" sz="2200" i="0" dirty="0" smtClean="0">
                <a:solidFill>
                  <a:srgbClr val="FF0000"/>
                </a:solidFill>
                <a:cs typeface="楷体" panose="02010609060101010101" pitchFamily="49" charset="-122"/>
              </a:rPr>
              <a:t> （表</a:t>
            </a:r>
            <a:r>
              <a:rPr lang="en-US" altLang="zh-CN" sz="2200" i="0" dirty="0" smtClean="0">
                <a:solidFill>
                  <a:srgbClr val="FF0000"/>
                </a:solidFill>
                <a:cs typeface="楷体" panose="02010609060101010101" pitchFamily="49" charset="-122"/>
              </a:rPr>
              <a:t>4-1-4</a:t>
            </a:r>
            <a:r>
              <a:rPr lang="zh-CN" altLang="en-US" sz="2200" i="0" dirty="0" smtClean="0">
                <a:solidFill>
                  <a:srgbClr val="FF0000"/>
                </a:solidFill>
                <a:cs typeface="楷体" panose="02010609060101010101" pitchFamily="49" charset="-122"/>
              </a:rPr>
              <a:t>同理）</a:t>
            </a:r>
            <a:endParaRPr lang="en-US" altLang="zh-CN" sz="2200" i="0" dirty="0" smtClean="0">
              <a:solidFill>
                <a:srgbClr val="FF0000"/>
              </a:solidFill>
              <a:cs typeface="楷体" panose="02010609060101010101" pitchFamily="49" charset="-122"/>
            </a:endParaRPr>
          </a:p>
          <a:p>
            <a:pPr algn="just">
              <a:lnSpc>
                <a:spcPct val="150000"/>
              </a:lnSpc>
              <a:spcBef>
                <a:spcPct val="0"/>
              </a:spcBef>
              <a:buNone/>
            </a:pPr>
            <a:endParaRPr lang="zh-CN" altLang="en-US" sz="2200" i="0" dirty="0">
              <a:solidFill>
                <a:srgbClr val="FF0000"/>
              </a:solidFill>
              <a:latin typeface="+mn-lt"/>
              <a:ea typeface="+mj-ea"/>
              <a:cs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xmlns="" val="1664620444"/>
              </p:ext>
            </p:extLst>
          </p:nvPr>
        </p:nvGraphicFramePr>
        <p:xfrm>
          <a:off x="315913" y="1779588"/>
          <a:ext cx="8583612" cy="1054100"/>
        </p:xfrm>
        <a:graphic>
          <a:graphicData uri="http://schemas.openxmlformats.org/drawingml/2006/table">
            <a:tbl>
              <a:tblPr firstRow="1">
                <a:tableStyleId>{5C22544A-7EE6-4342-B048-85BDC9FD1C3A}</a:tableStyleId>
              </a:tblPr>
              <a:tblGrid>
                <a:gridCol w="1019596">
                  <a:extLst>
                    <a:ext uri="{9D8B030D-6E8A-4147-A177-3AD203B41FA5}">
                      <a16:colId xmlns="" xmlns:a16="http://schemas.microsoft.com/office/drawing/2014/main" val="20000"/>
                    </a:ext>
                  </a:extLst>
                </a:gridCol>
                <a:gridCol w="1348465">
                  <a:extLst>
                    <a:ext uri="{9D8B030D-6E8A-4147-A177-3AD203B41FA5}">
                      <a16:colId xmlns="" xmlns:a16="http://schemas.microsoft.com/office/drawing/2014/main" val="20001"/>
                    </a:ext>
                  </a:extLst>
                </a:gridCol>
                <a:gridCol w="1374658">
                  <a:extLst>
                    <a:ext uri="{9D8B030D-6E8A-4147-A177-3AD203B41FA5}">
                      <a16:colId xmlns="" xmlns:a16="http://schemas.microsoft.com/office/drawing/2014/main" val="20002"/>
                    </a:ext>
                  </a:extLst>
                </a:gridCol>
                <a:gridCol w="1374658">
                  <a:extLst>
                    <a:ext uri="{9D8B030D-6E8A-4147-A177-3AD203B41FA5}">
                      <a16:colId xmlns="" xmlns:a16="http://schemas.microsoft.com/office/drawing/2014/main" val="20003"/>
                    </a:ext>
                  </a:extLst>
                </a:gridCol>
                <a:gridCol w="1402791">
                  <a:extLst>
                    <a:ext uri="{9D8B030D-6E8A-4147-A177-3AD203B41FA5}">
                      <a16:colId xmlns="" xmlns:a16="http://schemas.microsoft.com/office/drawing/2014/main" val="20004"/>
                    </a:ext>
                  </a:extLst>
                </a:gridCol>
                <a:gridCol w="2063444">
                  <a:extLst>
                    <a:ext uri="{9D8B030D-6E8A-4147-A177-3AD203B41FA5}">
                      <a16:colId xmlns="" xmlns:a16="http://schemas.microsoft.com/office/drawing/2014/main" val="20005"/>
                    </a:ext>
                  </a:extLst>
                </a:gridCol>
              </a:tblGrid>
              <a:tr h="527050">
                <a:tc>
                  <a:txBody>
                    <a:bodyPr/>
                    <a:lstStyle/>
                    <a:p>
                      <a:pPr algn="ctr">
                        <a:spcAft>
                          <a:spcPts val="0"/>
                        </a:spcAft>
                      </a:pPr>
                      <a:r>
                        <a:rPr lang="zh-CN" sz="2000" b="1" kern="100" dirty="0">
                          <a:effectLst/>
                        </a:rPr>
                        <a:t>序号</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r>
                        <a:rPr lang="zh-CN" sz="2000" b="1" kern="100" dirty="0">
                          <a:effectLst/>
                        </a:rPr>
                        <a:t>名称</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r>
                        <a:rPr lang="zh-CN" sz="2000" b="1" kern="100" dirty="0">
                          <a:effectLst/>
                        </a:rPr>
                        <a:t>代码</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r>
                        <a:rPr lang="zh-CN" sz="2000" b="1" kern="100" dirty="0">
                          <a:effectLst/>
                        </a:rPr>
                        <a:t>单位名称</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r>
                        <a:rPr lang="zh-CN" sz="2000" b="1" kern="100" dirty="0">
                          <a:effectLst/>
                        </a:rPr>
                        <a:t>单位号</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r>
                        <a:rPr lang="zh-CN" altLang="zh-CN" sz="1800" b="1" kern="1200" dirty="0">
                          <a:solidFill>
                            <a:schemeClr val="lt1"/>
                          </a:solidFill>
                          <a:effectLst/>
                          <a:latin typeface="+mn-lt"/>
                          <a:ea typeface="+mn-ea"/>
                          <a:cs typeface="+mn-cs"/>
                        </a:rPr>
                        <a:t>级别</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extLst>
                  <a:ext uri="{0D108BD9-81ED-4DB2-BD59-A6C34878D82A}">
                    <a16:rowId xmlns="" xmlns:a16="http://schemas.microsoft.com/office/drawing/2014/main" val="10000"/>
                  </a:ext>
                </a:extLst>
              </a:tr>
              <a:tr h="527050">
                <a:tc>
                  <a:txBody>
                    <a:bodyPr/>
                    <a:lstStyle/>
                    <a:p>
                      <a:pPr algn="ctr">
                        <a:spcAft>
                          <a:spcPts val="0"/>
                        </a:spcAft>
                      </a:pP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r>
                        <a:rPr lang="en-US" sz="2000" b="1" kern="100">
                          <a:effectLst/>
                        </a:rPr>
                        <a:t> </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r>
                        <a:rPr lang="en-US" sz="2000" b="1" kern="100">
                          <a:effectLst/>
                        </a:rPr>
                        <a:t> </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r>
                        <a:rPr lang="en-US" sz="2000" b="1" kern="100" dirty="0">
                          <a:effectLst/>
                        </a:rPr>
                        <a:t> </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r>
                        <a:rPr lang="en-US" sz="2000" b="1" kern="100" dirty="0">
                          <a:effectLst/>
                        </a:rPr>
                        <a:t> </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tc>
                  <a:txBody>
                    <a:bodyPr/>
                    <a:lstStyle/>
                    <a:p>
                      <a:pPr algn="ctr">
                        <a:spcAft>
                          <a:spcPts val="0"/>
                        </a:spcAft>
                      </a:pP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9050" marR="19050" marT="36176" marB="36176" anchor="ctr"/>
                </a:tc>
                <a:extLst>
                  <a:ext uri="{0D108BD9-81ED-4DB2-BD59-A6C34878D82A}">
                    <a16:rowId xmlns="" xmlns:a16="http://schemas.microsoft.com/office/drawing/2014/main" val="10001"/>
                  </a:ext>
                </a:extLst>
              </a:tr>
            </a:tbl>
          </a:graphicData>
        </a:graphic>
      </p:graphicFrame>
      <p:sp>
        <p:nvSpPr>
          <p:cNvPr id="89116" name="椭圆 4"/>
          <p:cNvSpPr>
            <a:spLocks noChangeArrowheads="1"/>
          </p:cNvSpPr>
          <p:nvPr/>
        </p:nvSpPr>
        <p:spPr bwMode="ltGray">
          <a:xfrm>
            <a:off x="2895600" y="1709738"/>
            <a:ext cx="952500" cy="646112"/>
          </a:xfrm>
          <a:prstGeom prst="ellipse">
            <a:avLst/>
          </a:prstGeom>
          <a:noFill/>
          <a:ln w="53975" algn="ctr">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fontAlgn="base">
              <a:spcBef>
                <a:spcPct val="0"/>
              </a:spcBef>
              <a:spcAft>
                <a:spcPct val="0"/>
              </a:spcAft>
              <a:buFontTx/>
              <a:buNone/>
            </a:pPr>
            <a:endParaRPr lang="zh-CN" altLang="en-US" sz="1800" b="1" i="1">
              <a:solidFill>
                <a:srgbClr val="1F497D"/>
              </a:solidFill>
              <a:latin typeface="Times New Roman" panose="02020603050405020304" pitchFamily="18" charset="0"/>
              <a:ea typeface="宋体" panose="02010600030101010101" pitchFamily="2" charset="-122"/>
            </a:endParaRPr>
          </a:p>
        </p:txBody>
      </p:sp>
      <p:sp>
        <p:nvSpPr>
          <p:cNvPr id="7" name="椭圆 4"/>
          <p:cNvSpPr>
            <a:spLocks noChangeArrowheads="1"/>
          </p:cNvSpPr>
          <p:nvPr/>
        </p:nvSpPr>
        <p:spPr bwMode="ltGray">
          <a:xfrm>
            <a:off x="7380312" y="1709738"/>
            <a:ext cx="952500" cy="646112"/>
          </a:xfrm>
          <a:prstGeom prst="ellipse">
            <a:avLst/>
          </a:prstGeom>
          <a:noFill/>
          <a:ln w="53975" algn="ctr">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fontAlgn="base">
              <a:spcBef>
                <a:spcPct val="0"/>
              </a:spcBef>
              <a:spcAft>
                <a:spcPct val="0"/>
              </a:spcAft>
              <a:buFontTx/>
              <a:buNone/>
            </a:pPr>
            <a:endParaRPr lang="zh-CN" altLang="en-US" sz="1800" b="1" i="1">
              <a:solidFill>
                <a:srgbClr val="1F497D"/>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427415147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（四）学科专业</a:t>
            </a:r>
          </a:p>
        </p:txBody>
      </p:sp>
      <p:sp>
        <p:nvSpPr>
          <p:cNvPr id="91139"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3.</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4-2 </a:t>
            </a:r>
            <a:r>
              <a:rPr lang="zh-CN" altLang="en-US" i="0" dirty="0">
                <a:latin typeface="+mn-lt"/>
                <a:ea typeface="宋体" panose="02010600030101010101" pitchFamily="2" charset="-122"/>
              </a:rPr>
              <a:t>专业基本情况</a:t>
            </a:r>
            <a:r>
              <a:rPr lang="en-US" altLang="zh-CN" i="0" dirty="0" smtClean="0">
                <a:latin typeface="+mn-lt"/>
                <a:ea typeface="宋体" panose="02010600030101010101" pitchFamily="2" charset="-122"/>
              </a:rPr>
              <a:t>(</a:t>
            </a:r>
            <a:r>
              <a:rPr lang="zh-CN" altLang="en-US" i="0" dirty="0" smtClean="0">
                <a:latin typeface="+mn-lt"/>
                <a:ea typeface="宋体" panose="02010600030101010101" pitchFamily="2" charset="-122"/>
              </a:rPr>
              <a:t>学年</a:t>
            </a:r>
            <a:r>
              <a:rPr lang="en-US" altLang="zh-CN" i="0" dirty="0" smtClean="0">
                <a:latin typeface="+mn-lt"/>
                <a:ea typeface="宋体" panose="02010600030101010101" pitchFamily="2" charset="-122"/>
              </a:rPr>
              <a:t>) </a:t>
            </a:r>
            <a:endParaRPr lang="zh-CN" altLang="en-US" i="0" dirty="0">
              <a:latin typeface="+mn-lt"/>
              <a:ea typeface="宋体" panose="02010600030101010101" pitchFamily="2" charset="-122"/>
            </a:endParaRPr>
          </a:p>
        </p:txBody>
      </p:sp>
      <p:sp>
        <p:nvSpPr>
          <p:cNvPr id="91140" name="Rectangle 1"/>
          <p:cNvSpPr>
            <a:spLocks noChangeArrowheads="1"/>
          </p:cNvSpPr>
          <p:nvPr/>
        </p:nvSpPr>
        <p:spPr bwMode="auto">
          <a:xfrm>
            <a:off x="0" y="3143248"/>
            <a:ext cx="9286908" cy="3264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a:lnSpc>
                <a:spcPct val="150000"/>
              </a:lnSpc>
              <a:spcBef>
                <a:spcPct val="0"/>
              </a:spcBef>
              <a:buFont typeface="Wingdings" panose="05000000000000000000" pitchFamily="2" charset="2"/>
              <a:buChar char="n"/>
            </a:pPr>
            <a:endParaRPr lang="en-US" altLang="zh-CN" sz="2200" i="0" dirty="0" smtClean="0">
              <a:latin typeface="+mn-lt"/>
              <a:ea typeface="+mj-ea"/>
              <a:cs typeface="楷体" panose="02010609060101010101" pitchFamily="49" charset="-122"/>
            </a:endParaRPr>
          </a:p>
          <a:p>
            <a:pPr algn="just">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楷体" panose="02010609060101010101" pitchFamily="49" charset="-122"/>
              </a:rPr>
              <a:t>填报表</a:t>
            </a:r>
            <a:r>
              <a:rPr lang="en-US" altLang="zh-CN" sz="2200" i="0" dirty="0" smtClean="0">
                <a:latin typeface="+mn-lt"/>
                <a:ea typeface="仿宋" panose="02010609060101010101" pitchFamily="49" charset="-122"/>
                <a:cs typeface="楷体" panose="02010609060101010101" pitchFamily="49" charset="-122"/>
              </a:rPr>
              <a:t>1-5-1</a:t>
            </a:r>
            <a:r>
              <a:rPr lang="zh-CN" altLang="en-US" sz="2200" i="0" dirty="0" smtClean="0">
                <a:latin typeface="+mn-lt"/>
                <a:ea typeface="仿宋" panose="02010609060101010101" pitchFamily="49" charset="-122"/>
                <a:cs typeface="楷体" panose="02010609060101010101" pitchFamily="49" charset="-122"/>
              </a:rPr>
              <a:t>中所有专业的最新版培养方案情况。</a:t>
            </a:r>
            <a:endParaRPr lang="zh-CN" altLang="en-US" sz="2200" i="0" dirty="0">
              <a:latin typeface="+mn-lt"/>
              <a:ea typeface="仿宋" panose="02010609060101010101" pitchFamily="49" charset="-122"/>
              <a:cs typeface="楷体" panose="02010609060101010101" pitchFamily="49" charset="-122"/>
            </a:endParaRPr>
          </a:p>
          <a:p>
            <a:pPr algn="just">
              <a:lnSpc>
                <a:spcPct val="150000"/>
              </a:lnSpc>
              <a:buFont typeface="Wingdings" panose="05000000000000000000" pitchFamily="2" charset="2"/>
              <a:buChar char="n"/>
              <a:defRPr/>
            </a:pPr>
            <a:r>
              <a:rPr lang="zh-CN" altLang="en-US" sz="2200" i="0" dirty="0" smtClean="0" bmk="_Toc392188109">
                <a:latin typeface="+mn-lt"/>
                <a:ea typeface="+mj-ea"/>
                <a:cs typeface="楷体" panose="02010609060101010101" pitchFamily="49" charset="-122"/>
              </a:rPr>
              <a:t>“专业培养计划学时与学分”</a:t>
            </a:r>
            <a:r>
              <a:rPr lang="zh-CN" altLang="en-US" sz="2200" i="0" dirty="0" smtClean="0" bmk="_Toc392188109">
                <a:latin typeface="+mn-lt"/>
                <a:ea typeface="仿宋" panose="02010609060101010101" pitchFamily="49" charset="-122"/>
                <a:cs typeface="楷体" panose="02010609060101010101" pitchFamily="49" charset="-122"/>
              </a:rPr>
              <a:t>学分</a:t>
            </a:r>
            <a:r>
              <a:rPr lang="zh-CN" altLang="en-US" sz="2200" i="0" dirty="0" bmk="_Toc392188109">
                <a:latin typeface="+mn-lt"/>
                <a:ea typeface="仿宋" panose="02010609060101010101" pitchFamily="49" charset="-122"/>
                <a:cs typeface="楷体" panose="02010609060101010101" pitchFamily="49" charset="-122"/>
              </a:rPr>
              <a:t>、</a:t>
            </a:r>
            <a:r>
              <a:rPr lang="zh-CN" altLang="en-US" sz="2200" i="0" dirty="0" smtClean="0" bmk="_Toc392188109">
                <a:latin typeface="+mn-lt"/>
                <a:ea typeface="仿宋" panose="02010609060101010101" pitchFamily="49" charset="-122"/>
                <a:cs typeface="楷体" panose="02010609060101010101" pitchFamily="49" charset="-122"/>
              </a:rPr>
              <a:t>学时统计：</a:t>
            </a:r>
            <a:endParaRPr lang="en-US" altLang="zh-CN" sz="2200" i="0" dirty="0" bmk="_Toc392188109">
              <a:latin typeface="+mn-lt"/>
              <a:ea typeface="仿宋" panose="02010609060101010101" pitchFamily="49" charset="-122"/>
              <a:cs typeface="楷体" panose="02010609060101010101" pitchFamily="49" charset="-122"/>
            </a:endParaRPr>
          </a:p>
          <a:p>
            <a:pPr lvl="1" algn="just">
              <a:lnSpc>
                <a:spcPct val="150000"/>
              </a:lnSpc>
              <a:buFont typeface="Wingdings" panose="05000000000000000000" pitchFamily="2" charset="2"/>
              <a:buChar char="n"/>
              <a:defRPr/>
            </a:pPr>
            <a:r>
              <a:rPr lang="zh-CN" altLang="en-US" sz="2100" i="0" dirty="0" smtClean="0" bmk="_Toc392188109">
                <a:solidFill>
                  <a:srgbClr val="FF0000"/>
                </a:solidFill>
                <a:latin typeface="+mn-lt"/>
                <a:ea typeface="+mj-ea"/>
                <a:cs typeface="楷体" panose="02010609060101010101" pitchFamily="49" charset="-122"/>
              </a:rPr>
              <a:t>学分总数</a:t>
            </a:r>
            <a:r>
              <a:rPr lang="en-US" altLang="zh-CN" sz="2100" i="0" dirty="0" smtClean="0" bmk="_Toc392188109">
                <a:solidFill>
                  <a:srgbClr val="FF0000"/>
                </a:solidFill>
                <a:latin typeface="+mn-lt"/>
                <a:ea typeface="+mj-ea"/>
                <a:cs typeface="楷体" panose="02010609060101010101" pitchFamily="49" charset="-122"/>
              </a:rPr>
              <a:t>=</a:t>
            </a:r>
            <a:r>
              <a:rPr lang="zh-CN" altLang="en-US" sz="2100" i="0" dirty="0" smtClean="0" bmk="_Toc392188109">
                <a:solidFill>
                  <a:srgbClr val="FF0000"/>
                </a:solidFill>
                <a:latin typeface="+mn-lt"/>
                <a:ea typeface="+mj-ea"/>
                <a:cs typeface="楷体" panose="02010609060101010101" pitchFamily="49" charset="-122"/>
              </a:rPr>
              <a:t>集中性实践教学环节</a:t>
            </a:r>
            <a:r>
              <a:rPr lang="en-US" altLang="zh-CN" sz="2100" i="0" dirty="0" smtClean="0" bmk="_Toc392188109">
                <a:solidFill>
                  <a:srgbClr val="FF0000"/>
                </a:solidFill>
                <a:latin typeface="+mn-lt"/>
                <a:ea typeface="+mj-ea"/>
                <a:cs typeface="楷体" panose="02010609060101010101" pitchFamily="49" charset="-122"/>
              </a:rPr>
              <a:t>+</a:t>
            </a:r>
            <a:r>
              <a:rPr lang="zh-CN" altLang="en-US" sz="2100" i="0" dirty="0" smtClean="0" bmk="_Toc392188109">
                <a:solidFill>
                  <a:srgbClr val="FF0000"/>
                </a:solidFill>
                <a:latin typeface="+mn-lt"/>
                <a:ea typeface="+mj-ea"/>
                <a:cs typeface="楷体" panose="02010609060101010101" pitchFamily="49" charset="-122"/>
              </a:rPr>
              <a:t>课内教学</a:t>
            </a:r>
            <a:r>
              <a:rPr lang="en-US" altLang="zh-CN" sz="2100" i="0" dirty="0" smtClean="0" bmk="_Toc392188109">
                <a:solidFill>
                  <a:srgbClr val="FF0000"/>
                </a:solidFill>
                <a:latin typeface="+mn-lt"/>
                <a:ea typeface="+mj-ea"/>
                <a:cs typeface="楷体" panose="02010609060101010101" pitchFamily="49" charset="-122"/>
              </a:rPr>
              <a:t>+</a:t>
            </a:r>
            <a:r>
              <a:rPr lang="zh-CN" altLang="en-US" sz="2100" i="0" dirty="0" smtClean="0" bmk="_Toc392188109">
                <a:solidFill>
                  <a:srgbClr val="FF0000"/>
                </a:solidFill>
                <a:latin typeface="+mn-lt"/>
                <a:ea typeface="+mj-ea"/>
                <a:cs typeface="楷体" panose="02010609060101010101" pitchFamily="49" charset="-122"/>
              </a:rPr>
              <a:t>实验教学</a:t>
            </a:r>
            <a:r>
              <a:rPr lang="en-US" altLang="zh-CN" sz="2100" i="0" dirty="0" smtClean="0" bmk="_Toc392188109">
                <a:solidFill>
                  <a:srgbClr val="FF0000"/>
                </a:solidFill>
                <a:latin typeface="+mn-lt"/>
                <a:ea typeface="+mj-ea"/>
                <a:cs typeface="楷体" panose="02010609060101010101" pitchFamily="49" charset="-122"/>
              </a:rPr>
              <a:t>+</a:t>
            </a:r>
            <a:r>
              <a:rPr lang="zh-CN" altLang="en-US" sz="2100" i="0" dirty="0" smtClean="0" bmk="_Toc392188109">
                <a:solidFill>
                  <a:srgbClr val="FF0000"/>
                </a:solidFill>
                <a:latin typeface="+mn-lt"/>
                <a:ea typeface="+mj-ea"/>
                <a:cs typeface="楷体" panose="02010609060101010101" pitchFamily="49" charset="-122"/>
              </a:rPr>
              <a:t>课外≧必修</a:t>
            </a:r>
            <a:r>
              <a:rPr lang="en-US" altLang="zh-CN" sz="2100" i="0" dirty="0" smtClean="0" bmk="_Toc392188109">
                <a:solidFill>
                  <a:srgbClr val="FF0000"/>
                </a:solidFill>
                <a:latin typeface="+mn-lt"/>
                <a:ea typeface="+mj-ea"/>
                <a:cs typeface="楷体" panose="02010609060101010101" pitchFamily="49" charset="-122"/>
              </a:rPr>
              <a:t>+</a:t>
            </a:r>
            <a:r>
              <a:rPr lang="zh-CN" altLang="en-US" sz="2100" i="0" dirty="0" smtClean="0" bmk="_Toc392188109">
                <a:solidFill>
                  <a:srgbClr val="FF0000"/>
                </a:solidFill>
                <a:latin typeface="+mn-lt"/>
                <a:ea typeface="+mj-ea"/>
                <a:cs typeface="楷体" panose="02010609060101010101" pitchFamily="49" charset="-122"/>
              </a:rPr>
              <a:t>选修</a:t>
            </a:r>
            <a:endParaRPr lang="en-US" altLang="zh-CN" sz="2100" i="0" dirty="0" smtClean="0" bmk="_Toc392188109">
              <a:solidFill>
                <a:srgbClr val="FF0000"/>
              </a:solidFill>
              <a:latin typeface="+mn-lt"/>
              <a:ea typeface="+mj-ea"/>
              <a:cs typeface="楷体" panose="02010609060101010101" pitchFamily="49" charset="-122"/>
            </a:endParaRPr>
          </a:p>
          <a:p>
            <a:pPr marL="457200" lvl="1" indent="0" algn="just">
              <a:lnSpc>
                <a:spcPct val="150000"/>
              </a:lnSpc>
              <a:buNone/>
              <a:defRPr/>
            </a:pPr>
            <a:r>
              <a:rPr lang="en-US" altLang="zh-CN" sz="2100" i="0" dirty="0" smtClean="0" bmk="_Toc392188109">
                <a:solidFill>
                  <a:srgbClr val="FF0000"/>
                </a:solidFill>
                <a:latin typeface="+mn-lt"/>
                <a:ea typeface="+mj-ea"/>
                <a:cs typeface="楷体" panose="02010609060101010101" pitchFamily="49" charset="-122"/>
              </a:rPr>
              <a:t>     </a:t>
            </a:r>
            <a:r>
              <a:rPr lang="zh-CN" altLang="en-US" sz="2100" i="0" dirty="0" smtClean="0" bmk="_Toc392188109">
                <a:solidFill>
                  <a:srgbClr val="FF0000"/>
                </a:solidFill>
                <a:latin typeface="+mn-lt"/>
                <a:ea typeface="+mj-ea"/>
                <a:cs typeface="楷体" panose="02010609060101010101" pitchFamily="49" charset="-122"/>
              </a:rPr>
              <a:t>学时总数</a:t>
            </a:r>
            <a:r>
              <a:rPr lang="en-US" altLang="zh-CN" sz="2100" i="0" dirty="0" smtClean="0" bmk="_Toc392188109">
                <a:solidFill>
                  <a:srgbClr val="FF0000"/>
                </a:solidFill>
                <a:latin typeface="+mn-lt"/>
                <a:ea typeface="+mj-ea"/>
                <a:cs typeface="楷体" panose="02010609060101010101" pitchFamily="49" charset="-122"/>
              </a:rPr>
              <a:t>=</a:t>
            </a:r>
            <a:r>
              <a:rPr lang="zh-CN" altLang="en-US" sz="2100" i="0" dirty="0" smtClean="0" bmk="_Toc392188109">
                <a:solidFill>
                  <a:srgbClr val="FF0000"/>
                </a:solidFill>
                <a:latin typeface="+mn-lt"/>
                <a:ea typeface="+mj-ea"/>
                <a:cs typeface="楷体" panose="02010609060101010101" pitchFamily="49" charset="-122"/>
              </a:rPr>
              <a:t>必修</a:t>
            </a:r>
            <a:r>
              <a:rPr lang="en-US" altLang="zh-CN" sz="2100" i="0" dirty="0" smtClean="0" bmk="_Toc392188109">
                <a:solidFill>
                  <a:srgbClr val="FF0000"/>
                </a:solidFill>
                <a:latin typeface="+mn-lt"/>
                <a:ea typeface="+mj-ea"/>
                <a:cs typeface="楷体" panose="02010609060101010101" pitchFamily="49" charset="-122"/>
              </a:rPr>
              <a:t>+</a:t>
            </a:r>
            <a:r>
              <a:rPr lang="zh-CN" altLang="en-US" sz="2100" i="0" dirty="0" smtClean="0" bmk="_Toc392188109">
                <a:solidFill>
                  <a:srgbClr val="FF0000"/>
                </a:solidFill>
                <a:latin typeface="+mn-lt"/>
                <a:ea typeface="+mj-ea"/>
                <a:cs typeface="楷体" panose="02010609060101010101" pitchFamily="49" charset="-122"/>
              </a:rPr>
              <a:t>选修</a:t>
            </a:r>
            <a:r>
              <a:rPr lang="zh-CN" altLang="en-US" sz="2100" i="0" dirty="0" smtClean="0" bmk="_Toc392188109">
                <a:solidFill>
                  <a:srgbClr val="FF0000"/>
                </a:solidFill>
                <a:cs typeface="楷体" panose="02010609060101010101" pitchFamily="49" charset="-122"/>
              </a:rPr>
              <a:t>≧课内教学</a:t>
            </a:r>
            <a:r>
              <a:rPr lang="en-US" altLang="zh-CN" sz="2100" i="0" dirty="0" smtClean="0" bmk="_Toc392188109">
                <a:solidFill>
                  <a:srgbClr val="FF0000"/>
                </a:solidFill>
                <a:cs typeface="楷体" panose="02010609060101010101" pitchFamily="49" charset="-122"/>
              </a:rPr>
              <a:t>+</a:t>
            </a:r>
            <a:r>
              <a:rPr lang="zh-CN" altLang="en-US" sz="2100" i="0" dirty="0" smtClean="0" bmk="_Toc392188109">
                <a:solidFill>
                  <a:srgbClr val="FF0000"/>
                </a:solidFill>
                <a:cs typeface="楷体" panose="02010609060101010101" pitchFamily="49" charset="-122"/>
              </a:rPr>
              <a:t>实验教学</a:t>
            </a:r>
            <a:endParaRPr lang="en-US" altLang="zh-CN" sz="2100" i="0" dirty="0" smtClean="0" bmk="_Toc392188109">
              <a:solidFill>
                <a:srgbClr val="FF0000"/>
              </a:solidFill>
              <a:latin typeface="+mn-lt"/>
              <a:ea typeface="+mj-ea"/>
              <a:cs typeface="楷体" panose="02010609060101010101" pitchFamily="49" charset="-122"/>
            </a:endParaRPr>
          </a:p>
          <a:p>
            <a:pPr lvl="1" algn="just">
              <a:lnSpc>
                <a:spcPct val="150000"/>
              </a:lnSpc>
              <a:buFont typeface="Wingdings" panose="05000000000000000000" pitchFamily="2" charset="2"/>
              <a:buChar char="n"/>
              <a:defRPr/>
            </a:pPr>
            <a:r>
              <a:rPr lang="zh-CN" altLang="en-US" sz="2100" i="0" dirty="0" smtClean="0" bmk="_Toc392188109">
                <a:latin typeface="+mn-lt"/>
                <a:ea typeface="仿宋" panose="02010609060101010101" pitchFamily="49" charset="-122"/>
                <a:cs typeface="楷体" panose="02010609060101010101" pitchFamily="49" charset="-122"/>
              </a:rPr>
              <a:t>实验教学学时学分</a:t>
            </a:r>
            <a:r>
              <a:rPr lang="zh-CN" altLang="en-US" sz="2100" i="0" dirty="0" smtClean="0" bmk="_Toc392188109">
                <a:solidFill>
                  <a:srgbClr val="FF0000"/>
                </a:solidFill>
                <a:latin typeface="+mn-lt"/>
                <a:ea typeface="+mj-ea"/>
                <a:cs typeface="楷体" panose="02010609060101010101" pitchFamily="49" charset="-122"/>
              </a:rPr>
              <a:t>包含</a:t>
            </a:r>
            <a:r>
              <a:rPr lang="zh-CN" altLang="en-US" sz="2100" i="0" dirty="0" bmk="_Toc392188109">
                <a:solidFill>
                  <a:srgbClr val="FF0000"/>
                </a:solidFill>
                <a:latin typeface="+mn-lt"/>
                <a:ea typeface="+mj-ea"/>
                <a:cs typeface="楷体" panose="02010609060101010101" pitchFamily="49" charset="-122"/>
              </a:rPr>
              <a:t>课内实验教学</a:t>
            </a:r>
            <a:r>
              <a:rPr lang="zh-CN" altLang="en-US" sz="2100" i="0" dirty="0" smtClean="0" bmk="_Toc392188109">
                <a:solidFill>
                  <a:srgbClr val="FF0000"/>
                </a:solidFill>
                <a:latin typeface="+mn-lt"/>
                <a:ea typeface="+mj-ea"/>
                <a:cs typeface="楷体" panose="02010609060101010101" pitchFamily="49" charset="-122"/>
              </a:rPr>
              <a:t>活动的学时与学分</a:t>
            </a:r>
            <a:r>
              <a:rPr lang="zh-CN" altLang="en-US" sz="2100" i="0" dirty="0" smtClean="0" bmk="_Toc392188109">
                <a:solidFill>
                  <a:srgbClr val="FF0000"/>
                </a:solidFill>
                <a:latin typeface="+mn-lt"/>
                <a:ea typeface="仿宋" panose="02010609060101010101" pitchFamily="49" charset="-122"/>
                <a:cs typeface="楷体" panose="02010609060101010101" pitchFamily="49" charset="-122"/>
              </a:rPr>
              <a:t>。</a:t>
            </a:r>
            <a:endParaRPr lang="zh-CN" altLang="en-US" sz="2100" i="0" dirty="0">
              <a:latin typeface="+mn-lt"/>
              <a:ea typeface="仿宋" panose="02010609060101010101" pitchFamily="49" charset="-122"/>
              <a:cs typeface="楷体" panose="02010609060101010101" pitchFamily="49" charset="-122"/>
            </a:endParaRPr>
          </a:p>
        </p:txBody>
      </p:sp>
      <p:pic>
        <p:nvPicPr>
          <p:cNvPr id="4098" name="Picture 2"/>
          <p:cNvPicPr>
            <a:picLocks noChangeAspect="1" noChangeArrowheads="1"/>
          </p:cNvPicPr>
          <p:nvPr/>
        </p:nvPicPr>
        <p:blipFill>
          <a:blip r:embed="rId3"/>
          <a:srcRect/>
          <a:stretch>
            <a:fillRect/>
          </a:stretch>
        </p:blipFill>
        <p:spPr bwMode="auto">
          <a:xfrm>
            <a:off x="285720" y="1643050"/>
            <a:ext cx="8412163" cy="2133600"/>
          </a:xfrm>
          <a:prstGeom prst="rect">
            <a:avLst/>
          </a:prstGeom>
          <a:noFill/>
          <a:ln w="9525">
            <a:noFill/>
            <a:miter lim="800000"/>
            <a:headEnd/>
            <a:tailEnd/>
          </a:ln>
          <a:effectLst/>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（五）人才培养</a:t>
            </a:r>
          </a:p>
        </p:txBody>
      </p:sp>
      <p:sp>
        <p:nvSpPr>
          <p:cNvPr id="97283"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a:latin typeface="+mn-lt"/>
                <a:ea typeface="宋体" panose="02010600030101010101" pitchFamily="2" charset="-122"/>
              </a:rPr>
              <a:t>1. </a:t>
            </a:r>
            <a:r>
              <a:rPr lang="zh-CN" altLang="en-US" i="0">
                <a:latin typeface="+mn-lt"/>
                <a:ea typeface="宋体" panose="02010600030101010101" pitchFamily="2" charset="-122"/>
              </a:rPr>
              <a:t>表</a:t>
            </a:r>
            <a:r>
              <a:rPr lang="en-US" altLang="zh-CN" i="0">
                <a:latin typeface="+mn-lt"/>
                <a:ea typeface="宋体" panose="02010600030101010101" pitchFamily="2" charset="-122"/>
              </a:rPr>
              <a:t>5-1-1  </a:t>
            </a:r>
            <a:r>
              <a:rPr lang="zh-CN" altLang="en-US" i="0">
                <a:latin typeface="+mn-lt"/>
                <a:ea typeface="宋体" panose="02010600030101010101" pitchFamily="2" charset="-122"/>
              </a:rPr>
              <a:t>开课情况  （学年）</a:t>
            </a:r>
          </a:p>
        </p:txBody>
      </p:sp>
      <p:sp>
        <p:nvSpPr>
          <p:cNvPr id="97284" name="Rectangle 1"/>
          <p:cNvSpPr>
            <a:spLocks noChangeArrowheads="1"/>
          </p:cNvSpPr>
          <p:nvPr/>
        </p:nvSpPr>
        <p:spPr bwMode="auto">
          <a:xfrm>
            <a:off x="287990" y="3284984"/>
            <a:ext cx="8586788" cy="307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marL="0" indent="0">
              <a:spcBef>
                <a:spcPct val="0"/>
              </a:spcBef>
              <a:buNone/>
            </a:pPr>
            <a:r>
              <a:rPr lang="zh-CN" altLang="en-US" sz="2200" i="0" dirty="0" smtClean="0">
                <a:solidFill>
                  <a:srgbClr val="FF0000"/>
                </a:solidFill>
                <a:latin typeface="+mn-lt"/>
                <a:ea typeface="+mj-ea"/>
                <a:cs typeface="楷体" panose="02010609060101010101" pitchFamily="49" charset="-122"/>
              </a:rPr>
              <a:t>统计学年</a:t>
            </a:r>
            <a:r>
              <a:rPr lang="zh-CN" altLang="en-US" sz="2200" i="0" dirty="0">
                <a:solidFill>
                  <a:srgbClr val="FF0000"/>
                </a:solidFill>
                <a:latin typeface="+mn-lt"/>
                <a:ea typeface="+mj-ea"/>
                <a:cs typeface="楷体" panose="02010609060101010101" pitchFamily="49" charset="-122"/>
              </a:rPr>
              <a:t>内开设</a:t>
            </a:r>
            <a:r>
              <a:rPr lang="zh-CN" altLang="en-US" sz="2200" i="0" dirty="0" smtClean="0">
                <a:solidFill>
                  <a:srgbClr val="FF0000"/>
                </a:solidFill>
                <a:latin typeface="+mn-lt"/>
                <a:ea typeface="+mj-ea"/>
                <a:cs typeface="楷体" panose="02010609060101010101" pitchFamily="49" charset="-122"/>
              </a:rPr>
              <a:t>的本科课</a:t>
            </a:r>
            <a:r>
              <a:rPr lang="zh-CN" altLang="en-US" sz="2200" i="0" dirty="0">
                <a:solidFill>
                  <a:srgbClr val="FF0000"/>
                </a:solidFill>
                <a:latin typeface="+mn-lt"/>
                <a:ea typeface="+mj-ea"/>
                <a:cs typeface="楷体" panose="02010609060101010101" pitchFamily="49" charset="-122"/>
              </a:rPr>
              <a:t>程。</a:t>
            </a:r>
            <a:endParaRPr lang="en-US" altLang="zh-CN" sz="2200" i="0" dirty="0">
              <a:solidFill>
                <a:srgbClr val="FF0000"/>
              </a:solidFill>
              <a:latin typeface="+mn-lt"/>
              <a:ea typeface="+mj-ea"/>
              <a:cs typeface="楷体" panose="02010609060101010101" pitchFamily="49" charset="-122"/>
            </a:endParaRPr>
          </a:p>
          <a:p>
            <a:pPr>
              <a:spcBef>
                <a:spcPct val="0"/>
              </a:spcBef>
              <a:buFont typeface="Wingdings" panose="05000000000000000000" pitchFamily="2" charset="2"/>
              <a:buChar char="n"/>
            </a:pPr>
            <a:r>
              <a:rPr lang="zh-CN" altLang="en-US" sz="2200" i="0" dirty="0">
                <a:latin typeface="+mn-lt"/>
                <a:ea typeface="+mj-ea"/>
                <a:cs typeface="楷体" panose="02010609060101010101" pitchFamily="49" charset="-122"/>
              </a:rPr>
              <a:t>“开课号”</a:t>
            </a:r>
            <a:r>
              <a:rPr lang="zh-CN" altLang="en-US" sz="2200" i="0" dirty="0">
                <a:latin typeface="+mn-lt"/>
                <a:ea typeface="仿宋" panose="02010609060101010101" pitchFamily="49" charset="-122"/>
                <a:cs typeface="楷体" panose="02010609060101010101" pitchFamily="49" charset="-122"/>
              </a:rPr>
              <a:t>为教学班的编号，是唯一的，对应门次； </a:t>
            </a:r>
            <a:endParaRPr lang="en-US" altLang="zh-CN" sz="2200" i="0" dirty="0" smtClean="0">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200" i="0" dirty="0">
                <a:latin typeface="+mn-lt"/>
                <a:ea typeface="+mj-ea"/>
                <a:cs typeface="楷体" panose="02010609060101010101" pitchFamily="49" charset="-122"/>
              </a:rPr>
              <a:t>“课程号”</a:t>
            </a:r>
            <a:r>
              <a:rPr lang="zh-CN" altLang="en-US" sz="2200" i="0" dirty="0">
                <a:latin typeface="+mn-lt"/>
                <a:ea typeface="仿宋" panose="02010609060101010101" pitchFamily="49" charset="-122"/>
                <a:cs typeface="楷体" panose="02010609060101010101" pitchFamily="49" charset="-122"/>
              </a:rPr>
              <a:t>是对课程本身的编号，对应课程名称，也对应课程门数，在本表中可以重复。</a:t>
            </a:r>
          </a:p>
          <a:p>
            <a:pPr>
              <a:spcBef>
                <a:spcPct val="0"/>
              </a:spcBef>
              <a:buFont typeface="Wingdings" panose="05000000000000000000" pitchFamily="2" charset="2"/>
              <a:buChar char="n"/>
            </a:pPr>
            <a:r>
              <a:rPr lang="zh-CN" altLang="en-US" sz="2200" i="0" dirty="0" smtClean="0">
                <a:latin typeface="+mn-lt"/>
                <a:ea typeface="+mj-ea"/>
                <a:cs typeface="楷体" panose="02010609060101010101" pitchFamily="49" charset="-122"/>
              </a:rPr>
              <a:t>“授课方式”</a:t>
            </a:r>
            <a:r>
              <a:rPr lang="zh-CN" altLang="en-US" sz="2200" i="0" dirty="0" smtClean="0">
                <a:latin typeface="+mn-lt"/>
                <a:ea typeface="仿宋" panose="02010609060101010101" pitchFamily="49" charset="-122"/>
                <a:cs typeface="楷体" panose="02010609060101010101" pitchFamily="49" charset="-122"/>
              </a:rPr>
              <a:t>中</a:t>
            </a:r>
            <a:r>
              <a:rPr lang="zh-CN" altLang="en-US" sz="2200" i="0" dirty="0">
                <a:latin typeface="+mn-lt"/>
                <a:ea typeface="仿宋" panose="02010609060101010101" pitchFamily="49" charset="-122"/>
                <a:cs typeface="楷体" panose="02010609060101010101" pitchFamily="49" charset="-122"/>
              </a:rPr>
              <a:t>的双语、全外语授课均不含语言类专业的语言课</a:t>
            </a:r>
            <a:r>
              <a:rPr lang="zh-CN" altLang="en-US" sz="2200" i="0" dirty="0" smtClean="0">
                <a:latin typeface="+mn-lt"/>
                <a:ea typeface="仿宋" panose="02010609060101010101" pitchFamily="49" charset="-122"/>
                <a:cs typeface="楷体" panose="02010609060101010101" pitchFamily="49" charset="-122"/>
              </a:rPr>
              <a:t>程。</a:t>
            </a:r>
            <a:endParaRPr lang="zh-CN" altLang="en-US" sz="2200" i="0" dirty="0">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200" i="0" dirty="0">
                <a:latin typeface="+mn-lt"/>
                <a:ea typeface="仿宋" panose="02010609060101010101" pitchFamily="49" charset="-122"/>
                <a:cs typeface="楷体" panose="02010609060101010101" pitchFamily="49" charset="-122"/>
              </a:rPr>
              <a:t>多位授课教师授同一门次课程时，填报时用</a:t>
            </a:r>
            <a:r>
              <a:rPr lang="zh-CN" altLang="en-US" sz="2200" i="0" dirty="0">
                <a:solidFill>
                  <a:srgbClr val="FF0000"/>
                </a:solidFill>
                <a:latin typeface="+mn-lt"/>
                <a:ea typeface="+mj-ea"/>
                <a:cs typeface="楷体" panose="02010609060101010101" pitchFamily="49" charset="-122"/>
              </a:rPr>
              <a:t>英文分号</a:t>
            </a:r>
            <a:r>
              <a:rPr lang="zh-CN" altLang="en-US" sz="2200" i="0" dirty="0">
                <a:latin typeface="+mn-lt"/>
                <a:ea typeface="仿宋" panose="02010609060101010101" pitchFamily="49" charset="-122"/>
                <a:cs typeface="楷体" panose="02010609060101010101" pitchFamily="49" charset="-122"/>
              </a:rPr>
              <a:t>隔开。</a:t>
            </a:r>
          </a:p>
          <a:p>
            <a:pPr>
              <a:spcBef>
                <a:spcPct val="0"/>
              </a:spcBef>
              <a:buFont typeface="Wingdings" panose="05000000000000000000" pitchFamily="2" charset="2"/>
              <a:buChar char="n"/>
            </a:pPr>
            <a:r>
              <a:rPr lang="zh-CN" altLang="en-US" sz="2200" i="0" dirty="0">
                <a:latin typeface="+mn-lt"/>
                <a:ea typeface="仿宋" panose="02010609060101010101" pitchFamily="49" charset="-122"/>
                <a:cs typeface="楷体" panose="02010609060101010101" pitchFamily="49" charset="-122"/>
              </a:rPr>
              <a:t>培养计划内实际开设的本科</a:t>
            </a:r>
            <a:r>
              <a:rPr lang="zh-CN" altLang="en-US" sz="2200" i="0" dirty="0">
                <a:solidFill>
                  <a:srgbClr val="FF0000"/>
                </a:solidFill>
                <a:latin typeface="+mn-lt"/>
                <a:ea typeface="+mj-ea"/>
                <a:cs typeface="楷体" panose="02010609060101010101" pitchFamily="49" charset="-122"/>
              </a:rPr>
              <a:t>网络课程</a:t>
            </a:r>
            <a:r>
              <a:rPr lang="zh-CN" altLang="en-US" sz="2200" i="0" dirty="0">
                <a:latin typeface="+mn-lt"/>
                <a:ea typeface="仿宋" panose="02010609060101010101" pitchFamily="49" charset="-122"/>
                <a:cs typeface="楷体" panose="02010609060101010101" pitchFamily="49" charset="-122"/>
              </a:rPr>
              <a:t>纳入统计。</a:t>
            </a:r>
          </a:p>
          <a:p>
            <a:pPr>
              <a:spcBef>
                <a:spcPct val="0"/>
              </a:spcBef>
              <a:buFont typeface="Wingdings" panose="05000000000000000000" pitchFamily="2" charset="2"/>
              <a:buChar char="n"/>
            </a:pPr>
            <a:r>
              <a:rPr lang="zh-CN" altLang="en-US" sz="2200" i="0" dirty="0">
                <a:latin typeface="+mn-lt"/>
                <a:ea typeface="+mj-ea"/>
                <a:cs typeface="楷体" panose="02010609060101010101" pitchFamily="49" charset="-122"/>
              </a:rPr>
              <a:t>“使用教材</a:t>
            </a:r>
            <a:r>
              <a:rPr lang="zh-CN" altLang="en-US" sz="2200" i="0" dirty="0" smtClean="0">
                <a:latin typeface="+mn-lt"/>
                <a:ea typeface="+mj-ea"/>
                <a:cs typeface="楷体" panose="02010609060101010101" pitchFamily="49" charset="-122"/>
              </a:rPr>
              <a:t>”</a:t>
            </a:r>
            <a:r>
              <a:rPr lang="zh-CN" altLang="en-US" sz="2200" i="0" dirty="0" smtClean="0">
                <a:latin typeface="+mn-lt"/>
                <a:ea typeface="仿宋" panose="02010609060101010101" pitchFamily="49" charset="-122"/>
                <a:cs typeface="楷体" panose="02010609060101010101" pitchFamily="49" charset="-122"/>
              </a:rPr>
              <a:t>为</a:t>
            </a:r>
            <a:r>
              <a:rPr lang="zh-CN" altLang="en-US" sz="2200" i="0" dirty="0">
                <a:latin typeface="+mn-lt"/>
                <a:ea typeface="仿宋" panose="02010609060101010101" pitchFamily="49" charset="-122"/>
                <a:cs typeface="楷体" panose="02010609060101010101" pitchFamily="49" charset="-122"/>
              </a:rPr>
              <a:t>必填项，如课程无教材，则选择“无”。</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4900" y="1914359"/>
            <a:ext cx="8420100" cy="1352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18"/>
          <p:cNvSpPr txBox="1">
            <a:spLocks noChangeArrowheads="1"/>
          </p:cNvSpPr>
          <p:nvPr/>
        </p:nvSpPr>
        <p:spPr bwMode="auto">
          <a:xfrm>
            <a:off x="467544" y="908720"/>
            <a:ext cx="8784976" cy="923330"/>
          </a:xfrm>
          <a:prstGeom prst="rect">
            <a:avLst/>
          </a:prstGeom>
          <a:noFill/>
          <a:ln w="9525" algn="ctr">
            <a:noFill/>
            <a:miter lim="800000"/>
            <a:headEnd/>
            <a:tailEnd/>
          </a:ln>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eaLnBrk="0" hangingPunct="0">
              <a:defRPr/>
            </a:pPr>
            <a:r>
              <a:rPr lang="zh-CN" altLang="en-US" sz="3200" i="0" kern="0" dirty="0" smtClean="0">
                <a:solidFill>
                  <a:srgbClr val="0033CC"/>
                </a:solidFill>
                <a:latin typeface="+mn-lt"/>
                <a:ea typeface="黑体" panose="02010609060101010101" pitchFamily="49" charset="-122"/>
                <a:cs typeface="经典粗黑简" panose="02010609000101010101" pitchFamily="49" charset="-122"/>
              </a:rPr>
              <a:t>数据：</a:t>
            </a:r>
            <a:r>
              <a:rPr lang="en-US" altLang="zh-CN" sz="5400" i="0" spc="-80" dirty="0">
                <a:ln w="11430"/>
                <a:solidFill>
                  <a:srgbClr val="FF0000"/>
                </a:solidFill>
                <a:effectLst>
                  <a:outerShdw blurRad="38100" dist="38100" dir="2700000" algn="tl">
                    <a:srgbClr val="000000">
                      <a:alpha val="43137"/>
                    </a:srgbClr>
                  </a:outerShdw>
                </a:effectLst>
                <a:latin typeface="+mn-lt"/>
                <a:ea typeface="微软雅黑" pitchFamily="34" charset="-122"/>
                <a:cs typeface="Arial" charset="0"/>
              </a:rPr>
              <a:t>7</a:t>
            </a:r>
            <a:r>
              <a:rPr lang="zh-CN" altLang="en-US" sz="3200" i="0" kern="0" dirty="0">
                <a:solidFill>
                  <a:srgbClr val="0033CC"/>
                </a:solidFill>
                <a:latin typeface="+mn-lt"/>
                <a:ea typeface="黑体" panose="02010609060101010101" pitchFamily="49" charset="-122"/>
                <a:cs typeface="经典粗黑简" panose="02010609000101010101" pitchFamily="49" charset="-122"/>
              </a:rPr>
              <a:t>大类</a:t>
            </a:r>
            <a:r>
              <a:rPr lang="zh-CN" altLang="en-US" sz="3200" i="0" kern="0" dirty="0" smtClean="0">
                <a:solidFill>
                  <a:srgbClr val="0033CC"/>
                </a:solidFill>
                <a:latin typeface="+mn-lt"/>
                <a:ea typeface="黑体" panose="02010609060101010101" pitchFamily="49" charset="-122"/>
                <a:cs typeface="经典粗黑简" panose="02010609000101010101" pitchFamily="49" charset="-122"/>
              </a:rPr>
              <a:t>、</a:t>
            </a:r>
            <a:r>
              <a:rPr lang="en-US" altLang="zh-CN" sz="5400" i="0" spc="-80" dirty="0" smtClean="0">
                <a:ln w="11430"/>
                <a:solidFill>
                  <a:srgbClr val="FF0000"/>
                </a:solidFill>
                <a:effectLst>
                  <a:outerShdw blurRad="38100" dist="38100" dir="2700000" algn="tl">
                    <a:srgbClr val="000000">
                      <a:alpha val="43137"/>
                    </a:srgbClr>
                  </a:outerShdw>
                </a:effectLst>
                <a:latin typeface="+mn-lt"/>
                <a:ea typeface="微软雅黑" pitchFamily="34" charset="-122"/>
                <a:cs typeface="Arial" charset="0"/>
              </a:rPr>
              <a:t>81</a:t>
            </a:r>
            <a:r>
              <a:rPr lang="zh-CN" altLang="en-US" sz="3200" i="0" kern="0" dirty="0" smtClean="0">
                <a:solidFill>
                  <a:srgbClr val="0033CC"/>
                </a:solidFill>
                <a:latin typeface="+mn-lt"/>
                <a:ea typeface="黑体" panose="02010609060101010101" pitchFamily="49" charset="-122"/>
                <a:cs typeface="经典粗黑简" panose="02010609000101010101" pitchFamily="49" charset="-122"/>
              </a:rPr>
              <a:t>张</a:t>
            </a:r>
            <a:r>
              <a:rPr lang="zh-CN" altLang="en-US" sz="3200" i="0" kern="0" dirty="0">
                <a:solidFill>
                  <a:srgbClr val="0033CC"/>
                </a:solidFill>
                <a:latin typeface="+mn-lt"/>
                <a:ea typeface="黑体" panose="02010609060101010101" pitchFamily="49" charset="-122"/>
                <a:cs typeface="经典粗黑简" panose="02010609000101010101" pitchFamily="49" charset="-122"/>
              </a:rPr>
              <a:t>表</a:t>
            </a:r>
            <a:r>
              <a:rPr lang="zh-CN" altLang="en-US" sz="3200" i="0" kern="0" dirty="0" smtClean="0">
                <a:solidFill>
                  <a:srgbClr val="0033CC"/>
                </a:solidFill>
                <a:latin typeface="+mn-lt"/>
                <a:ea typeface="黑体" panose="02010609060101010101" pitchFamily="49" charset="-122"/>
                <a:cs typeface="经典粗黑简" panose="02010609000101010101" pitchFamily="49" charset="-122"/>
              </a:rPr>
              <a:t>、</a:t>
            </a:r>
            <a:r>
              <a:rPr lang="en-US" altLang="zh-CN" sz="5400" i="0" spc="-80" dirty="0" smtClean="0">
                <a:ln w="11430"/>
                <a:solidFill>
                  <a:srgbClr val="FF0000"/>
                </a:solidFill>
                <a:effectLst>
                  <a:outerShdw blurRad="38100" dist="38100" dir="2700000" algn="tl">
                    <a:srgbClr val="000000">
                      <a:alpha val="43137"/>
                    </a:srgbClr>
                  </a:outerShdw>
                </a:effectLst>
                <a:latin typeface="+mn-lt"/>
                <a:ea typeface="微软雅黑" pitchFamily="34" charset="-122"/>
                <a:cs typeface="Arial" charset="0"/>
              </a:rPr>
              <a:t>700</a:t>
            </a:r>
            <a:r>
              <a:rPr lang="zh-CN" altLang="en-US" sz="3200" i="0" kern="0" dirty="0" smtClean="0">
                <a:solidFill>
                  <a:srgbClr val="0033CC"/>
                </a:solidFill>
                <a:latin typeface="+mn-lt"/>
                <a:ea typeface="黑体" panose="02010609060101010101" pitchFamily="49" charset="-122"/>
                <a:cs typeface="经典粗黑简" panose="02010609000101010101" pitchFamily="49" charset="-122"/>
              </a:rPr>
              <a:t>项</a:t>
            </a:r>
            <a:r>
              <a:rPr lang="zh-CN" altLang="en-US" sz="3200" i="0" kern="0" dirty="0">
                <a:solidFill>
                  <a:srgbClr val="0033CC"/>
                </a:solidFill>
                <a:latin typeface="+mn-lt"/>
                <a:ea typeface="黑体" panose="02010609060101010101" pitchFamily="49" charset="-122"/>
                <a:cs typeface="经典粗黑简" panose="02010609000101010101" pitchFamily="49" charset="-122"/>
              </a:rPr>
              <a:t>数据</a:t>
            </a:r>
          </a:p>
        </p:txBody>
      </p:sp>
      <p:sp>
        <p:nvSpPr>
          <p:cNvPr id="7" name="Text Box 18"/>
          <p:cNvSpPr txBox="1">
            <a:spLocks noChangeArrowheads="1"/>
          </p:cNvSpPr>
          <p:nvPr/>
        </p:nvSpPr>
        <p:spPr bwMode="auto">
          <a:xfrm>
            <a:off x="395536" y="62866"/>
            <a:ext cx="7715272" cy="70788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defPPr>
              <a:defRPr lang="zh-CN"/>
            </a:defPPr>
            <a:lvl1pPr latinLnBrk="1">
              <a:defRPr sz="4000" i="0">
                <a:solidFill>
                  <a:srgbClr val="0033CC"/>
                </a:solidFill>
                <a:effectLst/>
                <a:latin typeface="Haettenschweiler" panose="020B0706040902060204" pitchFamily="34" charset="0"/>
                <a:ea typeface="微软雅黑" pitchFamily="34" charset="-122"/>
                <a:cs typeface="+mj-cs"/>
              </a:defRPr>
            </a:lvl1pPr>
            <a:lvl2pPr algn="ctr">
              <a:defRPr sz="4000">
                <a:solidFill>
                  <a:srgbClr val="0033CC"/>
                </a:solidFill>
                <a:latin typeface="微软雅黑" panose="020B0503020204020204" pitchFamily="34" charset="-122"/>
                <a:ea typeface="微软雅黑" panose="020B0503020204020204" pitchFamily="34" charset="-122"/>
              </a:defRPr>
            </a:lvl2pPr>
            <a:lvl3pPr algn="ctr">
              <a:defRPr sz="4000">
                <a:solidFill>
                  <a:srgbClr val="0033CC"/>
                </a:solidFill>
                <a:latin typeface="微软雅黑" panose="020B0503020204020204" pitchFamily="34" charset="-122"/>
                <a:ea typeface="微软雅黑" panose="020B0503020204020204" pitchFamily="34" charset="-122"/>
              </a:defRPr>
            </a:lvl3pPr>
            <a:lvl4pPr algn="ctr">
              <a:defRPr sz="4000">
                <a:solidFill>
                  <a:srgbClr val="0033CC"/>
                </a:solidFill>
                <a:latin typeface="微软雅黑" panose="020B0503020204020204" pitchFamily="34" charset="-122"/>
                <a:ea typeface="微软雅黑" panose="020B0503020204020204" pitchFamily="34" charset="-122"/>
              </a:defRPr>
            </a:lvl4pPr>
            <a:lvl5pPr algn="ctr">
              <a:defRPr sz="4000">
                <a:solidFill>
                  <a:srgbClr val="0033CC"/>
                </a:solidFill>
                <a:latin typeface="微软雅黑" panose="020B0503020204020204" pitchFamily="34" charset="-122"/>
                <a:ea typeface="微软雅黑" panose="020B0503020204020204" pitchFamily="34" charset="-122"/>
              </a:defRPr>
            </a:lvl5pPr>
            <a:lvl6pPr marL="457200" algn="ctr" fontAlgn="base">
              <a:spcBef>
                <a:spcPct val="0"/>
              </a:spcBef>
              <a:spcAft>
                <a:spcPct val="0"/>
              </a:spcAft>
              <a:defRPr sz="4400">
                <a:solidFill>
                  <a:schemeClr val="tx1"/>
                </a:solidFill>
                <a:latin typeface="Calibri" pitchFamily="34" charset="0"/>
                <a:ea typeface="宋体" charset="-122"/>
              </a:defRPr>
            </a:lvl6pPr>
            <a:lvl7pPr marL="914400" algn="ctr" fontAlgn="base">
              <a:spcBef>
                <a:spcPct val="0"/>
              </a:spcBef>
              <a:spcAft>
                <a:spcPct val="0"/>
              </a:spcAft>
              <a:defRPr sz="4400">
                <a:solidFill>
                  <a:schemeClr val="tx1"/>
                </a:solidFill>
                <a:latin typeface="Calibri" pitchFamily="34" charset="0"/>
                <a:ea typeface="宋体" charset="-122"/>
              </a:defRPr>
            </a:lvl7pPr>
            <a:lvl8pPr marL="1371600" algn="ctr" fontAlgn="base">
              <a:spcBef>
                <a:spcPct val="0"/>
              </a:spcBef>
              <a:spcAft>
                <a:spcPct val="0"/>
              </a:spcAft>
              <a:defRPr sz="4400">
                <a:solidFill>
                  <a:schemeClr val="tx1"/>
                </a:solidFill>
                <a:latin typeface="Calibri" pitchFamily="34" charset="0"/>
                <a:ea typeface="宋体" charset="-122"/>
              </a:defRPr>
            </a:lvl8pPr>
            <a:lvl9pPr marL="1828800" algn="ctr" fontAlgn="base">
              <a:spcBef>
                <a:spcPct val="0"/>
              </a:spcBef>
              <a:spcAft>
                <a:spcPct val="0"/>
              </a:spcAft>
              <a:defRPr sz="4400">
                <a:solidFill>
                  <a:schemeClr val="tx1"/>
                </a:solidFill>
                <a:latin typeface="Calibri" pitchFamily="34" charset="0"/>
                <a:ea typeface="宋体" charset="-122"/>
              </a:defRPr>
            </a:lvl9pPr>
          </a:lstStyle>
          <a:p>
            <a:r>
              <a:rPr lang="zh-CN" altLang="en-US" dirty="0">
                <a:latin typeface="+mn-lt"/>
                <a:sym typeface="Haettenschweiler" panose="020B0706040902060204" pitchFamily="34" charset="0"/>
              </a:rPr>
              <a:t>数据平台</a:t>
            </a:r>
            <a:r>
              <a:rPr lang="zh-CN" altLang="en-US" dirty="0" smtClean="0">
                <a:latin typeface="+mn-lt"/>
                <a:sym typeface="Haettenschweiler" panose="020B0706040902060204" pitchFamily="34" charset="0"/>
              </a:rPr>
              <a:t>采集数据</a:t>
            </a:r>
            <a:endParaRPr lang="zh-CN" altLang="en-US" dirty="0">
              <a:latin typeface="+mn-lt"/>
            </a:endParaRPr>
          </a:p>
        </p:txBody>
      </p:sp>
      <p:grpSp>
        <p:nvGrpSpPr>
          <p:cNvPr id="49" name="组合 48"/>
          <p:cNvGrpSpPr/>
          <p:nvPr/>
        </p:nvGrpSpPr>
        <p:grpSpPr>
          <a:xfrm>
            <a:off x="539552" y="1851426"/>
            <a:ext cx="7129505" cy="4364151"/>
            <a:chOff x="610847" y="1978863"/>
            <a:chExt cx="7129505" cy="4364151"/>
          </a:xfrm>
        </p:grpSpPr>
        <p:sp>
          <p:nvSpPr>
            <p:cNvPr id="5" name="任意多边形 4"/>
            <p:cNvSpPr/>
            <p:nvPr/>
          </p:nvSpPr>
          <p:spPr>
            <a:xfrm>
              <a:off x="1980424" y="1988840"/>
              <a:ext cx="5759928" cy="594819"/>
            </a:xfrm>
            <a:custGeom>
              <a:avLst/>
              <a:gdLst>
                <a:gd name="connsiteX0" fmla="*/ 0 w 5756656"/>
                <a:gd name="connsiteY0" fmla="*/ 0 h 594819"/>
                <a:gd name="connsiteX1" fmla="*/ 5756656 w 5756656"/>
                <a:gd name="connsiteY1" fmla="*/ 0 h 594819"/>
                <a:gd name="connsiteX2" fmla="*/ 5756656 w 5756656"/>
                <a:gd name="connsiteY2" fmla="*/ 594819 h 594819"/>
                <a:gd name="connsiteX3" fmla="*/ 0 w 5756656"/>
                <a:gd name="connsiteY3" fmla="*/ 594819 h 594819"/>
                <a:gd name="connsiteX4" fmla="*/ 0 w 5756656"/>
                <a:gd name="connsiteY4" fmla="*/ 0 h 59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6656" h="594819">
                  <a:moveTo>
                    <a:pt x="0" y="0"/>
                  </a:moveTo>
                  <a:lnTo>
                    <a:pt x="5756656" y="0"/>
                  </a:lnTo>
                  <a:lnTo>
                    <a:pt x="5756656" y="594819"/>
                  </a:lnTo>
                  <a:lnTo>
                    <a:pt x="0" y="594819"/>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293161" tIns="35560" rIns="35560" bIns="35560" numCol="1" spcCol="1270" anchor="ctr" anchorCtr="0">
              <a:noAutofit/>
            </a:bodyPr>
            <a:lstStyle/>
            <a:p>
              <a:pPr lvl="0" algn="l" defTabSz="622300">
                <a:lnSpc>
                  <a:spcPct val="150000"/>
                </a:lnSpc>
                <a:spcBef>
                  <a:spcPct val="0"/>
                </a:spcBef>
                <a:spcAft>
                  <a:spcPct val="35000"/>
                </a:spcAft>
              </a:pPr>
              <a:r>
                <a:rPr lang="zh-CN" altLang="en-US" sz="1400" b="1" i="0" kern="1200" dirty="0" smtClean="0">
                  <a:solidFill>
                    <a:srgbClr val="0033CC"/>
                  </a:solidFill>
                  <a:ea typeface="微软雅黑" panose="020B0503020204020204" pitchFamily="34" charset="-122"/>
                </a:rPr>
                <a:t>学校概况、校区、教学行政单位、办学指导思想、</a:t>
              </a:r>
              <a:r>
                <a:rPr lang="zh-CN" altLang="en-US" sz="1400" b="1" i="0" kern="1200" dirty="0" smtClean="0">
                  <a:solidFill>
                    <a:srgbClr val="C00000"/>
                  </a:solidFill>
                  <a:ea typeface="微软雅黑" panose="020B0503020204020204" pitchFamily="34" charset="-122"/>
                </a:rPr>
                <a:t>教职工、专业、学生、实验室</a:t>
              </a:r>
              <a:r>
                <a:rPr lang="zh-CN" altLang="en-US" sz="1400" b="1" i="0" kern="1200" dirty="0" smtClean="0">
                  <a:solidFill>
                    <a:srgbClr val="0033CC"/>
                  </a:solidFill>
                  <a:ea typeface="微软雅黑" panose="020B0503020204020204" pitchFamily="34" charset="-122"/>
                </a:rPr>
                <a:t>、校友会等</a:t>
              </a:r>
              <a:endParaRPr lang="zh-CN" altLang="en-US" sz="1400" i="0" kern="1200" dirty="0"/>
            </a:p>
          </p:txBody>
        </p:sp>
        <p:sp>
          <p:nvSpPr>
            <p:cNvPr id="24" name="任意多边形 23"/>
            <p:cNvSpPr/>
            <p:nvPr/>
          </p:nvSpPr>
          <p:spPr>
            <a:xfrm>
              <a:off x="610847" y="1978863"/>
              <a:ext cx="1584888" cy="614506"/>
            </a:xfrm>
            <a:custGeom>
              <a:avLst/>
              <a:gdLst>
                <a:gd name="connsiteX0" fmla="*/ 1221193 w 1452028"/>
                <a:gd name="connsiteY0" fmla="*/ 0 h 461670"/>
                <a:gd name="connsiteX1" fmla="*/ 1452028 w 1452028"/>
                <a:gd name="connsiteY1" fmla="*/ 230835 h 461670"/>
                <a:gd name="connsiteX2" fmla="*/ 1221193 w 1452028"/>
                <a:gd name="connsiteY2" fmla="*/ 461670 h 461670"/>
                <a:gd name="connsiteX3" fmla="*/ 1216878 w 1452028"/>
                <a:gd name="connsiteY3" fmla="*/ 461235 h 461670"/>
                <a:gd name="connsiteX4" fmla="*/ 0 w 1452028"/>
                <a:gd name="connsiteY4" fmla="*/ 461235 h 461670"/>
                <a:gd name="connsiteX5" fmla="*/ 0 w 1452028"/>
                <a:gd name="connsiteY5" fmla="*/ 435 h 461670"/>
                <a:gd name="connsiteX6" fmla="*/ 1216878 w 1452028"/>
                <a:gd name="connsiteY6" fmla="*/ 435 h 46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2028" h="461670">
                  <a:moveTo>
                    <a:pt x="1221193" y="0"/>
                  </a:moveTo>
                  <a:cubicBezTo>
                    <a:pt x="1348680" y="0"/>
                    <a:pt x="1452028" y="103348"/>
                    <a:pt x="1452028" y="230835"/>
                  </a:cubicBezTo>
                  <a:cubicBezTo>
                    <a:pt x="1452028" y="358322"/>
                    <a:pt x="1348680" y="461670"/>
                    <a:pt x="1221193" y="461670"/>
                  </a:cubicBezTo>
                  <a:lnTo>
                    <a:pt x="1216878" y="461235"/>
                  </a:lnTo>
                  <a:lnTo>
                    <a:pt x="0" y="461235"/>
                  </a:lnTo>
                  <a:lnTo>
                    <a:pt x="0" y="435"/>
                  </a:lnTo>
                  <a:lnTo>
                    <a:pt x="1216878" y="435"/>
                  </a:lnTo>
                  <a:close/>
                </a:path>
              </a:pathLst>
            </a:custGeom>
            <a:solidFill>
              <a:srgbClr val="2D18C6"/>
            </a:solidFill>
          </p:spPr>
          <p:style>
            <a:lnRef idx="0">
              <a:schemeClr val="accent1"/>
            </a:lnRef>
            <a:fillRef idx="3">
              <a:schemeClr val="accent1"/>
            </a:fillRef>
            <a:effectRef idx="3">
              <a:schemeClr val="accent1"/>
            </a:effectRef>
            <a:fontRef idx="minor">
              <a:schemeClr val="lt1"/>
            </a:fontRef>
          </p:style>
        </p:sp>
        <p:sp>
          <p:nvSpPr>
            <p:cNvPr id="22" name="文本框 21"/>
            <p:cNvSpPr txBox="1"/>
            <p:nvPr/>
          </p:nvSpPr>
          <p:spPr bwMode="auto">
            <a:xfrm>
              <a:off x="682856" y="2032383"/>
              <a:ext cx="902811" cy="523220"/>
            </a:xfrm>
            <a:prstGeom prst="rect">
              <a:avLst/>
            </a:prstGeom>
            <a:noFill/>
            <a:ln w="9525">
              <a:noFill/>
              <a:miter lim="800000"/>
              <a:headEnd/>
              <a:tailEnd/>
            </a:ln>
          </p:spPr>
          <p:txBody>
            <a:bodyPr wrap="none" rtlCol="0">
              <a:spAutoFit/>
            </a:bodyPr>
            <a:lstStyle/>
            <a:p>
              <a:pPr eaLnBrk="0" hangingPunct="0"/>
              <a:r>
                <a:rPr lang="zh-CN" altLang="en-US" sz="1400" b="1" i="0" dirty="0" smtClean="0">
                  <a:solidFill>
                    <a:schemeClr val="bg1"/>
                  </a:solidFill>
                  <a:latin typeface="+mn-lt"/>
                  <a:ea typeface="微软雅黑" panose="020B0503020204020204" pitchFamily="34" charset="-122"/>
                </a:rPr>
                <a:t>学校基本</a:t>
              </a:r>
              <a:endParaRPr lang="en-US" altLang="zh-CN" sz="1400" b="1" i="0" dirty="0" smtClean="0">
                <a:solidFill>
                  <a:schemeClr val="bg1"/>
                </a:solidFill>
                <a:latin typeface="+mn-lt"/>
                <a:ea typeface="微软雅黑" panose="020B0503020204020204" pitchFamily="34" charset="-122"/>
              </a:endParaRPr>
            </a:p>
            <a:p>
              <a:pPr eaLnBrk="0" hangingPunct="0"/>
              <a:r>
                <a:rPr lang="zh-CN" altLang="en-US" sz="1400" b="1" i="0" dirty="0" smtClean="0">
                  <a:solidFill>
                    <a:schemeClr val="bg1"/>
                  </a:solidFill>
                  <a:latin typeface="+mn-lt"/>
                  <a:ea typeface="微软雅黑" panose="020B0503020204020204" pitchFamily="34" charset="-122"/>
                </a:rPr>
                <a:t>情况</a:t>
              </a:r>
              <a:r>
                <a:rPr lang="en-US" altLang="zh-CN" sz="1400" b="1" i="0" dirty="0" smtClean="0">
                  <a:solidFill>
                    <a:schemeClr val="bg1"/>
                  </a:solidFill>
                  <a:latin typeface="+mn-lt"/>
                  <a:ea typeface="微软雅黑" panose="020B0503020204020204" pitchFamily="34" charset="-122"/>
                </a:rPr>
                <a:t>-14</a:t>
              </a:r>
              <a:endParaRPr lang="zh-CN" altLang="en-US" sz="1400" b="1" i="0" dirty="0">
                <a:solidFill>
                  <a:schemeClr val="bg1"/>
                </a:solidFill>
                <a:latin typeface="+mn-lt"/>
                <a:ea typeface="微软雅黑" panose="020B0503020204020204" pitchFamily="34" charset="-122"/>
              </a:endParaRPr>
            </a:p>
          </p:txBody>
        </p:sp>
        <p:sp>
          <p:nvSpPr>
            <p:cNvPr id="8" name="任意多边形 7"/>
            <p:cNvSpPr/>
            <p:nvPr/>
          </p:nvSpPr>
          <p:spPr>
            <a:xfrm>
              <a:off x="1980424" y="2756545"/>
              <a:ext cx="5759928" cy="431379"/>
            </a:xfrm>
            <a:custGeom>
              <a:avLst/>
              <a:gdLst>
                <a:gd name="connsiteX0" fmla="*/ 0 w 5422188"/>
                <a:gd name="connsiteY0" fmla="*/ 0 h 369336"/>
                <a:gd name="connsiteX1" fmla="*/ 5422188 w 5422188"/>
                <a:gd name="connsiteY1" fmla="*/ 0 h 369336"/>
                <a:gd name="connsiteX2" fmla="*/ 5422188 w 5422188"/>
                <a:gd name="connsiteY2" fmla="*/ 369336 h 369336"/>
                <a:gd name="connsiteX3" fmla="*/ 0 w 5422188"/>
                <a:gd name="connsiteY3" fmla="*/ 369336 h 369336"/>
                <a:gd name="connsiteX4" fmla="*/ 0 w 5422188"/>
                <a:gd name="connsiteY4" fmla="*/ 0 h 369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2188" h="369336">
                  <a:moveTo>
                    <a:pt x="0" y="0"/>
                  </a:moveTo>
                  <a:lnTo>
                    <a:pt x="5422188" y="0"/>
                  </a:lnTo>
                  <a:lnTo>
                    <a:pt x="5422188" y="369336"/>
                  </a:lnTo>
                  <a:lnTo>
                    <a:pt x="0" y="369336"/>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293161" tIns="35560" rIns="35560" bIns="35560" numCol="1" spcCol="1270" anchor="ctr" anchorCtr="0">
              <a:noAutofit/>
            </a:bodyPr>
            <a:lstStyle/>
            <a:p>
              <a:pPr lvl="0" algn="l" defTabSz="622300">
                <a:lnSpc>
                  <a:spcPct val="90000"/>
                </a:lnSpc>
                <a:spcBef>
                  <a:spcPct val="0"/>
                </a:spcBef>
                <a:spcAft>
                  <a:spcPct val="35000"/>
                </a:spcAft>
              </a:pPr>
              <a:r>
                <a:rPr lang="zh-CN" altLang="en-US" sz="1400" b="1" i="0" kern="1200" dirty="0" smtClean="0">
                  <a:solidFill>
                    <a:srgbClr val="0033CC"/>
                  </a:solidFill>
                  <a:ea typeface="微软雅黑" panose="020B0503020204020204" pitchFamily="34" charset="-122"/>
                </a:rPr>
                <a:t>学校占地面积、教学行政用房、图书、经费、实习实训基地等</a:t>
              </a:r>
              <a:endParaRPr lang="zh-CN" altLang="en-US" sz="1400" i="0" kern="1200" dirty="0"/>
            </a:p>
          </p:txBody>
        </p:sp>
        <p:sp>
          <p:nvSpPr>
            <p:cNvPr id="25" name="任意多边形 24"/>
            <p:cNvSpPr/>
            <p:nvPr/>
          </p:nvSpPr>
          <p:spPr>
            <a:xfrm>
              <a:off x="610847" y="2742932"/>
              <a:ext cx="1584888" cy="461670"/>
            </a:xfrm>
            <a:custGeom>
              <a:avLst/>
              <a:gdLst>
                <a:gd name="connsiteX0" fmla="*/ 1221193 w 1452028"/>
                <a:gd name="connsiteY0" fmla="*/ 0 h 461670"/>
                <a:gd name="connsiteX1" fmla="*/ 1452028 w 1452028"/>
                <a:gd name="connsiteY1" fmla="*/ 230835 h 461670"/>
                <a:gd name="connsiteX2" fmla="*/ 1221193 w 1452028"/>
                <a:gd name="connsiteY2" fmla="*/ 461670 h 461670"/>
                <a:gd name="connsiteX3" fmla="*/ 1216878 w 1452028"/>
                <a:gd name="connsiteY3" fmla="*/ 461235 h 461670"/>
                <a:gd name="connsiteX4" fmla="*/ 0 w 1452028"/>
                <a:gd name="connsiteY4" fmla="*/ 461235 h 461670"/>
                <a:gd name="connsiteX5" fmla="*/ 0 w 1452028"/>
                <a:gd name="connsiteY5" fmla="*/ 435 h 461670"/>
                <a:gd name="connsiteX6" fmla="*/ 1216878 w 1452028"/>
                <a:gd name="connsiteY6" fmla="*/ 435 h 46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2028" h="461670">
                  <a:moveTo>
                    <a:pt x="1221193" y="0"/>
                  </a:moveTo>
                  <a:cubicBezTo>
                    <a:pt x="1348680" y="0"/>
                    <a:pt x="1452028" y="103348"/>
                    <a:pt x="1452028" y="230835"/>
                  </a:cubicBezTo>
                  <a:cubicBezTo>
                    <a:pt x="1452028" y="358322"/>
                    <a:pt x="1348680" y="461670"/>
                    <a:pt x="1221193" y="461670"/>
                  </a:cubicBezTo>
                  <a:lnTo>
                    <a:pt x="1216878" y="461235"/>
                  </a:lnTo>
                  <a:lnTo>
                    <a:pt x="0" y="461235"/>
                  </a:lnTo>
                  <a:lnTo>
                    <a:pt x="0" y="435"/>
                  </a:lnTo>
                  <a:lnTo>
                    <a:pt x="1216878" y="435"/>
                  </a:lnTo>
                  <a:close/>
                </a:path>
              </a:pathLst>
            </a:custGeom>
            <a:solidFill>
              <a:srgbClr val="2D18C6"/>
            </a:solidFill>
          </p:spPr>
          <p:style>
            <a:lnRef idx="0">
              <a:schemeClr val="accent1"/>
            </a:lnRef>
            <a:fillRef idx="3">
              <a:schemeClr val="accent1"/>
            </a:fillRef>
            <a:effectRef idx="3">
              <a:schemeClr val="accent1"/>
            </a:effectRef>
            <a:fontRef idx="minor">
              <a:schemeClr val="lt1"/>
            </a:fontRef>
          </p:style>
        </p:sp>
        <p:sp>
          <p:nvSpPr>
            <p:cNvPr id="32" name="文本框 31"/>
            <p:cNvSpPr txBox="1"/>
            <p:nvPr/>
          </p:nvSpPr>
          <p:spPr bwMode="auto">
            <a:xfrm>
              <a:off x="682856" y="2825298"/>
              <a:ext cx="1584888" cy="307777"/>
            </a:xfrm>
            <a:prstGeom prst="rect">
              <a:avLst/>
            </a:prstGeom>
            <a:noFill/>
            <a:ln w="9525">
              <a:noFill/>
              <a:miter lim="800000"/>
              <a:headEnd/>
              <a:tailEnd/>
            </a:ln>
          </p:spPr>
          <p:txBody>
            <a:bodyPr wrap="square" rtlCol="0">
              <a:spAutoFit/>
            </a:bodyPr>
            <a:lstStyle/>
            <a:p>
              <a:pPr eaLnBrk="0" hangingPunct="0"/>
              <a:r>
                <a:rPr lang="zh-CN" altLang="en-US" sz="1400" b="1" i="0" dirty="0" smtClean="0">
                  <a:solidFill>
                    <a:schemeClr val="bg1"/>
                  </a:solidFill>
                  <a:latin typeface="+mn-lt"/>
                  <a:ea typeface="微软雅黑" panose="020B0503020204020204" pitchFamily="34" charset="-122"/>
                </a:rPr>
                <a:t>学校基本</a:t>
              </a:r>
              <a:r>
                <a:rPr lang="zh-CN" altLang="en-US" sz="1400" i="0" dirty="0">
                  <a:solidFill>
                    <a:schemeClr val="bg1"/>
                  </a:solidFill>
                  <a:latin typeface="+mn-lt"/>
                  <a:ea typeface="微软雅黑" panose="020B0503020204020204" pitchFamily="34" charset="-122"/>
                </a:rPr>
                <a:t>条件</a:t>
              </a:r>
              <a:r>
                <a:rPr lang="en-US" altLang="zh-CN" sz="1400" b="1" i="0" dirty="0" smtClean="0">
                  <a:solidFill>
                    <a:schemeClr val="bg1"/>
                  </a:solidFill>
                  <a:latin typeface="+mn-lt"/>
                  <a:ea typeface="微软雅黑" panose="020B0503020204020204" pitchFamily="34" charset="-122"/>
                </a:rPr>
                <a:t>-12</a:t>
              </a:r>
              <a:endParaRPr lang="zh-CN" altLang="en-US" sz="1400" b="1" i="0" dirty="0">
                <a:solidFill>
                  <a:schemeClr val="bg1"/>
                </a:solidFill>
                <a:latin typeface="+mn-lt"/>
                <a:ea typeface="微软雅黑" panose="020B0503020204020204" pitchFamily="34" charset="-122"/>
              </a:endParaRPr>
            </a:p>
          </p:txBody>
        </p:sp>
        <p:sp>
          <p:nvSpPr>
            <p:cNvPr id="11" name="任意多边形 10"/>
            <p:cNvSpPr/>
            <p:nvPr/>
          </p:nvSpPr>
          <p:spPr>
            <a:xfrm>
              <a:off x="1980424" y="3374873"/>
              <a:ext cx="5759928" cy="431379"/>
            </a:xfrm>
            <a:custGeom>
              <a:avLst/>
              <a:gdLst>
                <a:gd name="connsiteX0" fmla="*/ 0 w 5238902"/>
                <a:gd name="connsiteY0" fmla="*/ 0 h 369336"/>
                <a:gd name="connsiteX1" fmla="*/ 5238902 w 5238902"/>
                <a:gd name="connsiteY1" fmla="*/ 0 h 369336"/>
                <a:gd name="connsiteX2" fmla="*/ 5238902 w 5238902"/>
                <a:gd name="connsiteY2" fmla="*/ 369336 h 369336"/>
                <a:gd name="connsiteX3" fmla="*/ 0 w 5238902"/>
                <a:gd name="connsiteY3" fmla="*/ 369336 h 369336"/>
                <a:gd name="connsiteX4" fmla="*/ 0 w 5238902"/>
                <a:gd name="connsiteY4" fmla="*/ 0 h 369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902" h="369336">
                  <a:moveTo>
                    <a:pt x="0" y="0"/>
                  </a:moveTo>
                  <a:lnTo>
                    <a:pt x="5238902" y="0"/>
                  </a:lnTo>
                  <a:lnTo>
                    <a:pt x="5238902" y="369336"/>
                  </a:lnTo>
                  <a:lnTo>
                    <a:pt x="0" y="369336"/>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293161" tIns="35560" rIns="35560" bIns="35560" numCol="1" spcCol="1270" anchor="ctr" anchorCtr="0">
              <a:noAutofit/>
            </a:bodyPr>
            <a:lstStyle/>
            <a:p>
              <a:pPr lvl="0" algn="l" defTabSz="622300">
                <a:lnSpc>
                  <a:spcPct val="90000"/>
                </a:lnSpc>
                <a:spcBef>
                  <a:spcPct val="0"/>
                </a:spcBef>
                <a:spcAft>
                  <a:spcPct val="35000"/>
                </a:spcAft>
              </a:pPr>
              <a:r>
                <a:rPr lang="zh-CN" altLang="en-US" sz="1400" b="1" i="0" kern="1200" dirty="0" smtClean="0">
                  <a:solidFill>
                    <a:srgbClr val="0033CC"/>
                  </a:solidFill>
                  <a:ea typeface="微软雅黑" panose="020B0503020204020204" pitchFamily="34" charset="-122"/>
                </a:rPr>
                <a:t>校领导、管理人员、高层次人才、教师培养、科研成果等</a:t>
              </a:r>
              <a:endParaRPr lang="zh-CN" altLang="en-US" sz="1400" i="0" kern="1200" dirty="0"/>
            </a:p>
          </p:txBody>
        </p:sp>
        <p:sp>
          <p:nvSpPr>
            <p:cNvPr id="26" name="任意多边形 25"/>
            <p:cNvSpPr/>
            <p:nvPr/>
          </p:nvSpPr>
          <p:spPr>
            <a:xfrm>
              <a:off x="610848" y="3363875"/>
              <a:ext cx="1584888" cy="461670"/>
            </a:xfrm>
            <a:custGeom>
              <a:avLst/>
              <a:gdLst>
                <a:gd name="connsiteX0" fmla="*/ 1221193 w 1452028"/>
                <a:gd name="connsiteY0" fmla="*/ 0 h 461670"/>
                <a:gd name="connsiteX1" fmla="*/ 1452028 w 1452028"/>
                <a:gd name="connsiteY1" fmla="*/ 230835 h 461670"/>
                <a:gd name="connsiteX2" fmla="*/ 1221193 w 1452028"/>
                <a:gd name="connsiteY2" fmla="*/ 461670 h 461670"/>
                <a:gd name="connsiteX3" fmla="*/ 1216878 w 1452028"/>
                <a:gd name="connsiteY3" fmla="*/ 461235 h 461670"/>
                <a:gd name="connsiteX4" fmla="*/ 0 w 1452028"/>
                <a:gd name="connsiteY4" fmla="*/ 461235 h 461670"/>
                <a:gd name="connsiteX5" fmla="*/ 0 w 1452028"/>
                <a:gd name="connsiteY5" fmla="*/ 435 h 461670"/>
                <a:gd name="connsiteX6" fmla="*/ 1216878 w 1452028"/>
                <a:gd name="connsiteY6" fmla="*/ 435 h 46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2028" h="461670">
                  <a:moveTo>
                    <a:pt x="1221193" y="0"/>
                  </a:moveTo>
                  <a:cubicBezTo>
                    <a:pt x="1348680" y="0"/>
                    <a:pt x="1452028" y="103348"/>
                    <a:pt x="1452028" y="230835"/>
                  </a:cubicBezTo>
                  <a:cubicBezTo>
                    <a:pt x="1452028" y="358322"/>
                    <a:pt x="1348680" y="461670"/>
                    <a:pt x="1221193" y="461670"/>
                  </a:cubicBezTo>
                  <a:lnTo>
                    <a:pt x="1216878" y="461235"/>
                  </a:lnTo>
                  <a:lnTo>
                    <a:pt x="0" y="461235"/>
                  </a:lnTo>
                  <a:lnTo>
                    <a:pt x="0" y="435"/>
                  </a:lnTo>
                  <a:lnTo>
                    <a:pt x="1216878" y="435"/>
                  </a:lnTo>
                  <a:close/>
                </a:path>
              </a:pathLst>
            </a:custGeom>
            <a:solidFill>
              <a:srgbClr val="2D18C6"/>
            </a:solidFill>
          </p:spPr>
          <p:style>
            <a:lnRef idx="0">
              <a:schemeClr val="accent1"/>
            </a:lnRef>
            <a:fillRef idx="3">
              <a:schemeClr val="accent1"/>
            </a:fillRef>
            <a:effectRef idx="3">
              <a:schemeClr val="accent1"/>
            </a:effectRef>
            <a:fontRef idx="minor">
              <a:schemeClr val="lt1"/>
            </a:fontRef>
          </p:style>
        </p:sp>
        <p:sp>
          <p:nvSpPr>
            <p:cNvPr id="34" name="文本框 33"/>
            <p:cNvSpPr txBox="1"/>
            <p:nvPr/>
          </p:nvSpPr>
          <p:spPr bwMode="auto">
            <a:xfrm>
              <a:off x="682856" y="3417447"/>
              <a:ext cx="1584888" cy="307777"/>
            </a:xfrm>
            <a:prstGeom prst="rect">
              <a:avLst/>
            </a:prstGeom>
            <a:noFill/>
            <a:ln w="9525">
              <a:noFill/>
              <a:miter lim="800000"/>
              <a:headEnd/>
              <a:tailEnd/>
            </a:ln>
          </p:spPr>
          <p:txBody>
            <a:bodyPr wrap="square" rtlCol="0">
              <a:spAutoFit/>
            </a:bodyPr>
            <a:lstStyle/>
            <a:p>
              <a:pPr eaLnBrk="0" hangingPunct="0"/>
              <a:r>
                <a:rPr lang="zh-CN" altLang="en-US" sz="1400" b="1" i="0" dirty="0" smtClean="0">
                  <a:solidFill>
                    <a:schemeClr val="bg1"/>
                  </a:solidFill>
                  <a:latin typeface="+mn-lt"/>
                  <a:ea typeface="微软雅黑" panose="020B0503020204020204" pitchFamily="34" charset="-122"/>
                </a:rPr>
                <a:t>教职工信息</a:t>
              </a:r>
              <a:r>
                <a:rPr lang="en-US" altLang="zh-CN" sz="1400" b="1" i="0" dirty="0" smtClean="0">
                  <a:solidFill>
                    <a:schemeClr val="bg1"/>
                  </a:solidFill>
                  <a:latin typeface="+mn-lt"/>
                  <a:ea typeface="微软雅黑" panose="020B0503020204020204" pitchFamily="34" charset="-122"/>
                </a:rPr>
                <a:t>-12</a:t>
              </a:r>
              <a:endParaRPr lang="zh-CN" altLang="en-US" sz="1400" b="1" i="0" dirty="0">
                <a:solidFill>
                  <a:schemeClr val="bg1"/>
                </a:solidFill>
                <a:latin typeface="+mn-lt"/>
                <a:ea typeface="微软雅黑" panose="020B0503020204020204" pitchFamily="34" charset="-122"/>
              </a:endParaRPr>
            </a:p>
          </p:txBody>
        </p:sp>
        <p:sp>
          <p:nvSpPr>
            <p:cNvPr id="13" name="任意多边形 12"/>
            <p:cNvSpPr/>
            <p:nvPr/>
          </p:nvSpPr>
          <p:spPr>
            <a:xfrm>
              <a:off x="1980424" y="3993608"/>
              <a:ext cx="5759928" cy="431379"/>
            </a:xfrm>
            <a:custGeom>
              <a:avLst/>
              <a:gdLst>
                <a:gd name="connsiteX0" fmla="*/ 0 w 5180380"/>
                <a:gd name="connsiteY0" fmla="*/ 0 h 369336"/>
                <a:gd name="connsiteX1" fmla="*/ 5180380 w 5180380"/>
                <a:gd name="connsiteY1" fmla="*/ 0 h 369336"/>
                <a:gd name="connsiteX2" fmla="*/ 5180380 w 5180380"/>
                <a:gd name="connsiteY2" fmla="*/ 369336 h 369336"/>
                <a:gd name="connsiteX3" fmla="*/ 0 w 5180380"/>
                <a:gd name="connsiteY3" fmla="*/ 369336 h 369336"/>
                <a:gd name="connsiteX4" fmla="*/ 0 w 5180380"/>
                <a:gd name="connsiteY4" fmla="*/ 0 h 369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380" h="369336">
                  <a:moveTo>
                    <a:pt x="0" y="0"/>
                  </a:moveTo>
                  <a:lnTo>
                    <a:pt x="5180380" y="0"/>
                  </a:lnTo>
                  <a:lnTo>
                    <a:pt x="5180380" y="369336"/>
                  </a:lnTo>
                  <a:lnTo>
                    <a:pt x="0" y="369336"/>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293161" tIns="35560" rIns="35560" bIns="35560" numCol="1" spcCol="1270" anchor="ctr" anchorCtr="0">
              <a:noAutofit/>
            </a:bodyPr>
            <a:lstStyle/>
            <a:p>
              <a:pPr lvl="0" algn="l" defTabSz="622300">
                <a:lnSpc>
                  <a:spcPct val="90000"/>
                </a:lnSpc>
                <a:spcBef>
                  <a:spcPct val="0"/>
                </a:spcBef>
                <a:spcAft>
                  <a:spcPct val="35000"/>
                </a:spcAft>
              </a:pPr>
              <a:r>
                <a:rPr lang="zh-CN" altLang="en-US" sz="1400" b="1" i="0" kern="1200" dirty="0" smtClean="0">
                  <a:solidFill>
                    <a:srgbClr val="0033CC"/>
                  </a:solidFill>
                  <a:ea typeface="微软雅黑" panose="020B0503020204020204" pitchFamily="34" charset="-122"/>
                </a:rPr>
                <a:t>学科建设、专业基本情况等</a:t>
              </a:r>
              <a:endParaRPr lang="zh-CN" altLang="en-US" sz="1400" i="0" kern="1200" dirty="0"/>
            </a:p>
          </p:txBody>
        </p:sp>
        <p:sp>
          <p:nvSpPr>
            <p:cNvPr id="27" name="任意多边形 26"/>
            <p:cNvSpPr/>
            <p:nvPr/>
          </p:nvSpPr>
          <p:spPr>
            <a:xfrm>
              <a:off x="610847" y="3984819"/>
              <a:ext cx="1584888" cy="461670"/>
            </a:xfrm>
            <a:custGeom>
              <a:avLst/>
              <a:gdLst>
                <a:gd name="connsiteX0" fmla="*/ 1221193 w 1452028"/>
                <a:gd name="connsiteY0" fmla="*/ 0 h 461670"/>
                <a:gd name="connsiteX1" fmla="*/ 1452028 w 1452028"/>
                <a:gd name="connsiteY1" fmla="*/ 230835 h 461670"/>
                <a:gd name="connsiteX2" fmla="*/ 1221193 w 1452028"/>
                <a:gd name="connsiteY2" fmla="*/ 461670 h 461670"/>
                <a:gd name="connsiteX3" fmla="*/ 1216878 w 1452028"/>
                <a:gd name="connsiteY3" fmla="*/ 461235 h 461670"/>
                <a:gd name="connsiteX4" fmla="*/ 0 w 1452028"/>
                <a:gd name="connsiteY4" fmla="*/ 461235 h 461670"/>
                <a:gd name="connsiteX5" fmla="*/ 0 w 1452028"/>
                <a:gd name="connsiteY5" fmla="*/ 435 h 461670"/>
                <a:gd name="connsiteX6" fmla="*/ 1216878 w 1452028"/>
                <a:gd name="connsiteY6" fmla="*/ 435 h 46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2028" h="461670">
                  <a:moveTo>
                    <a:pt x="1221193" y="0"/>
                  </a:moveTo>
                  <a:cubicBezTo>
                    <a:pt x="1348680" y="0"/>
                    <a:pt x="1452028" y="103348"/>
                    <a:pt x="1452028" y="230835"/>
                  </a:cubicBezTo>
                  <a:cubicBezTo>
                    <a:pt x="1452028" y="358322"/>
                    <a:pt x="1348680" y="461670"/>
                    <a:pt x="1221193" y="461670"/>
                  </a:cubicBezTo>
                  <a:lnTo>
                    <a:pt x="1216878" y="461235"/>
                  </a:lnTo>
                  <a:lnTo>
                    <a:pt x="0" y="461235"/>
                  </a:lnTo>
                  <a:lnTo>
                    <a:pt x="0" y="435"/>
                  </a:lnTo>
                  <a:lnTo>
                    <a:pt x="1216878" y="435"/>
                  </a:lnTo>
                  <a:close/>
                </a:path>
              </a:pathLst>
            </a:custGeom>
            <a:solidFill>
              <a:srgbClr val="2D18C6"/>
            </a:solidFill>
          </p:spPr>
          <p:style>
            <a:lnRef idx="0">
              <a:schemeClr val="accent1"/>
            </a:lnRef>
            <a:fillRef idx="3">
              <a:schemeClr val="accent1"/>
            </a:fillRef>
            <a:effectRef idx="3">
              <a:schemeClr val="accent1"/>
            </a:effectRef>
            <a:fontRef idx="minor">
              <a:schemeClr val="lt1"/>
            </a:fontRef>
          </p:style>
        </p:sp>
        <p:sp>
          <p:nvSpPr>
            <p:cNvPr id="35" name="文本框 34"/>
            <p:cNvSpPr txBox="1"/>
            <p:nvPr/>
          </p:nvSpPr>
          <p:spPr bwMode="auto">
            <a:xfrm>
              <a:off x="682856" y="4049680"/>
              <a:ext cx="1584888" cy="307777"/>
            </a:xfrm>
            <a:prstGeom prst="rect">
              <a:avLst/>
            </a:prstGeom>
            <a:noFill/>
            <a:ln w="9525">
              <a:noFill/>
              <a:miter lim="800000"/>
              <a:headEnd/>
              <a:tailEnd/>
            </a:ln>
          </p:spPr>
          <p:txBody>
            <a:bodyPr wrap="square" rtlCol="0">
              <a:spAutoFit/>
            </a:bodyPr>
            <a:lstStyle/>
            <a:p>
              <a:pPr eaLnBrk="0" hangingPunct="0"/>
              <a:r>
                <a:rPr lang="zh-CN" altLang="en-US" sz="1400" b="1" i="0" dirty="0" smtClean="0">
                  <a:solidFill>
                    <a:schemeClr val="bg1"/>
                  </a:solidFill>
                  <a:latin typeface="+mn-lt"/>
                  <a:ea typeface="微软雅黑" panose="020B0503020204020204" pitchFamily="34" charset="-122"/>
                </a:rPr>
                <a:t>学科专业</a:t>
              </a:r>
              <a:r>
                <a:rPr lang="en-US" altLang="zh-CN" sz="1400" b="1" i="0" dirty="0" smtClean="0">
                  <a:solidFill>
                    <a:schemeClr val="bg1"/>
                  </a:solidFill>
                  <a:latin typeface="+mn-lt"/>
                  <a:ea typeface="微软雅黑" panose="020B0503020204020204" pitchFamily="34" charset="-122"/>
                </a:rPr>
                <a:t>-5</a:t>
              </a:r>
              <a:endParaRPr lang="zh-CN" altLang="en-US" sz="1400" b="1" i="0" dirty="0">
                <a:solidFill>
                  <a:schemeClr val="bg1"/>
                </a:solidFill>
                <a:latin typeface="+mn-lt"/>
                <a:ea typeface="微软雅黑" panose="020B0503020204020204" pitchFamily="34" charset="-122"/>
              </a:endParaRPr>
            </a:p>
          </p:txBody>
        </p:sp>
        <p:sp>
          <p:nvSpPr>
            <p:cNvPr id="15" name="任意多边形 14"/>
            <p:cNvSpPr/>
            <p:nvPr/>
          </p:nvSpPr>
          <p:spPr>
            <a:xfrm>
              <a:off x="1980424" y="4617622"/>
              <a:ext cx="5759928" cy="431379"/>
            </a:xfrm>
            <a:custGeom>
              <a:avLst/>
              <a:gdLst>
                <a:gd name="connsiteX0" fmla="*/ 0 w 5238902"/>
                <a:gd name="connsiteY0" fmla="*/ 0 h 369336"/>
                <a:gd name="connsiteX1" fmla="*/ 5238902 w 5238902"/>
                <a:gd name="connsiteY1" fmla="*/ 0 h 369336"/>
                <a:gd name="connsiteX2" fmla="*/ 5238902 w 5238902"/>
                <a:gd name="connsiteY2" fmla="*/ 369336 h 369336"/>
                <a:gd name="connsiteX3" fmla="*/ 0 w 5238902"/>
                <a:gd name="connsiteY3" fmla="*/ 369336 h 369336"/>
                <a:gd name="connsiteX4" fmla="*/ 0 w 5238902"/>
                <a:gd name="connsiteY4" fmla="*/ 0 h 369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902" h="369336">
                  <a:moveTo>
                    <a:pt x="0" y="0"/>
                  </a:moveTo>
                  <a:lnTo>
                    <a:pt x="5238902" y="0"/>
                  </a:lnTo>
                  <a:lnTo>
                    <a:pt x="5238902" y="369336"/>
                  </a:lnTo>
                  <a:lnTo>
                    <a:pt x="0" y="369336"/>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293161" tIns="35560" rIns="35560" bIns="35560" numCol="1" spcCol="1270" anchor="ctr" anchorCtr="0">
              <a:noAutofit/>
            </a:bodyPr>
            <a:lstStyle/>
            <a:p>
              <a:pPr lvl="0" algn="l" defTabSz="622300">
                <a:lnSpc>
                  <a:spcPct val="90000"/>
                </a:lnSpc>
                <a:spcBef>
                  <a:spcPct val="0"/>
                </a:spcBef>
                <a:spcAft>
                  <a:spcPct val="35000"/>
                </a:spcAft>
              </a:pPr>
              <a:r>
                <a:rPr lang="zh-CN" altLang="en-US" sz="1400" b="1" i="0" kern="1200" dirty="0" smtClean="0">
                  <a:solidFill>
                    <a:srgbClr val="0033CC"/>
                  </a:solidFill>
                  <a:ea typeface="微软雅黑" panose="020B0503020204020204" pitchFamily="34" charset="-122"/>
                </a:rPr>
                <a:t>开课情况、实验教学、毕业综合训练等</a:t>
              </a:r>
              <a:endParaRPr lang="zh-CN" altLang="en-US" sz="1400" i="0" kern="1200" dirty="0"/>
            </a:p>
          </p:txBody>
        </p:sp>
        <p:sp>
          <p:nvSpPr>
            <p:cNvPr id="28" name="任意多边形 27"/>
            <p:cNvSpPr/>
            <p:nvPr/>
          </p:nvSpPr>
          <p:spPr>
            <a:xfrm>
              <a:off x="610847" y="4605763"/>
              <a:ext cx="1584888" cy="461670"/>
            </a:xfrm>
            <a:custGeom>
              <a:avLst/>
              <a:gdLst>
                <a:gd name="connsiteX0" fmla="*/ 1221193 w 1452028"/>
                <a:gd name="connsiteY0" fmla="*/ 0 h 461670"/>
                <a:gd name="connsiteX1" fmla="*/ 1452028 w 1452028"/>
                <a:gd name="connsiteY1" fmla="*/ 230835 h 461670"/>
                <a:gd name="connsiteX2" fmla="*/ 1221193 w 1452028"/>
                <a:gd name="connsiteY2" fmla="*/ 461670 h 461670"/>
                <a:gd name="connsiteX3" fmla="*/ 1216878 w 1452028"/>
                <a:gd name="connsiteY3" fmla="*/ 461235 h 461670"/>
                <a:gd name="connsiteX4" fmla="*/ 0 w 1452028"/>
                <a:gd name="connsiteY4" fmla="*/ 461235 h 461670"/>
                <a:gd name="connsiteX5" fmla="*/ 0 w 1452028"/>
                <a:gd name="connsiteY5" fmla="*/ 435 h 461670"/>
                <a:gd name="connsiteX6" fmla="*/ 1216878 w 1452028"/>
                <a:gd name="connsiteY6" fmla="*/ 435 h 46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2028" h="461670">
                  <a:moveTo>
                    <a:pt x="1221193" y="0"/>
                  </a:moveTo>
                  <a:cubicBezTo>
                    <a:pt x="1348680" y="0"/>
                    <a:pt x="1452028" y="103348"/>
                    <a:pt x="1452028" y="230835"/>
                  </a:cubicBezTo>
                  <a:cubicBezTo>
                    <a:pt x="1452028" y="358322"/>
                    <a:pt x="1348680" y="461670"/>
                    <a:pt x="1221193" y="461670"/>
                  </a:cubicBezTo>
                  <a:lnTo>
                    <a:pt x="1216878" y="461235"/>
                  </a:lnTo>
                  <a:lnTo>
                    <a:pt x="0" y="461235"/>
                  </a:lnTo>
                  <a:lnTo>
                    <a:pt x="0" y="435"/>
                  </a:lnTo>
                  <a:lnTo>
                    <a:pt x="1216878" y="435"/>
                  </a:lnTo>
                  <a:close/>
                </a:path>
              </a:pathLst>
            </a:custGeom>
            <a:solidFill>
              <a:srgbClr val="2D18C6"/>
            </a:solidFill>
          </p:spPr>
          <p:style>
            <a:lnRef idx="0">
              <a:schemeClr val="accent1"/>
            </a:lnRef>
            <a:fillRef idx="3">
              <a:schemeClr val="accent1"/>
            </a:fillRef>
            <a:effectRef idx="3">
              <a:schemeClr val="accent1"/>
            </a:effectRef>
            <a:fontRef idx="minor">
              <a:schemeClr val="lt1"/>
            </a:fontRef>
          </p:style>
        </p:sp>
        <p:sp>
          <p:nvSpPr>
            <p:cNvPr id="36" name="文本框 35"/>
            <p:cNvSpPr txBox="1"/>
            <p:nvPr/>
          </p:nvSpPr>
          <p:spPr bwMode="auto">
            <a:xfrm>
              <a:off x="682856" y="4679001"/>
              <a:ext cx="1584888" cy="307777"/>
            </a:xfrm>
            <a:prstGeom prst="rect">
              <a:avLst/>
            </a:prstGeom>
            <a:noFill/>
            <a:ln w="9525">
              <a:noFill/>
              <a:miter lim="800000"/>
              <a:headEnd/>
              <a:tailEnd/>
            </a:ln>
          </p:spPr>
          <p:txBody>
            <a:bodyPr wrap="square" rtlCol="0">
              <a:spAutoFit/>
            </a:bodyPr>
            <a:lstStyle/>
            <a:p>
              <a:pPr eaLnBrk="0" hangingPunct="0"/>
              <a:r>
                <a:rPr lang="zh-CN" altLang="en-US" sz="1400" b="1" i="0" dirty="0" smtClean="0">
                  <a:solidFill>
                    <a:schemeClr val="bg1"/>
                  </a:solidFill>
                  <a:latin typeface="+mn-lt"/>
                  <a:ea typeface="微软雅黑" panose="020B0503020204020204" pitchFamily="34" charset="-122"/>
                </a:rPr>
                <a:t>人才培养</a:t>
              </a:r>
              <a:r>
                <a:rPr lang="en-US" altLang="zh-CN" sz="1400" b="1" i="0" dirty="0" smtClean="0">
                  <a:solidFill>
                    <a:schemeClr val="bg1"/>
                  </a:solidFill>
                  <a:latin typeface="+mn-lt"/>
                  <a:ea typeface="微软雅黑" panose="020B0503020204020204" pitchFamily="34" charset="-122"/>
                </a:rPr>
                <a:t>-12</a:t>
              </a:r>
              <a:endParaRPr lang="zh-CN" altLang="en-US" sz="1400" b="1" i="0" dirty="0">
                <a:solidFill>
                  <a:schemeClr val="bg1"/>
                </a:solidFill>
                <a:latin typeface="+mn-lt"/>
                <a:ea typeface="微软雅黑" panose="020B0503020204020204" pitchFamily="34" charset="-122"/>
              </a:endParaRPr>
            </a:p>
          </p:txBody>
        </p:sp>
        <p:sp>
          <p:nvSpPr>
            <p:cNvPr id="17" name="任意多边形 16"/>
            <p:cNvSpPr/>
            <p:nvPr/>
          </p:nvSpPr>
          <p:spPr>
            <a:xfrm>
              <a:off x="1980424" y="5233648"/>
              <a:ext cx="5759928" cy="431379"/>
            </a:xfrm>
            <a:custGeom>
              <a:avLst/>
              <a:gdLst>
                <a:gd name="connsiteX0" fmla="*/ 0 w 5422188"/>
                <a:gd name="connsiteY0" fmla="*/ 0 h 369336"/>
                <a:gd name="connsiteX1" fmla="*/ 5422188 w 5422188"/>
                <a:gd name="connsiteY1" fmla="*/ 0 h 369336"/>
                <a:gd name="connsiteX2" fmla="*/ 5422188 w 5422188"/>
                <a:gd name="connsiteY2" fmla="*/ 369336 h 369336"/>
                <a:gd name="connsiteX3" fmla="*/ 0 w 5422188"/>
                <a:gd name="connsiteY3" fmla="*/ 369336 h 369336"/>
                <a:gd name="connsiteX4" fmla="*/ 0 w 5422188"/>
                <a:gd name="connsiteY4" fmla="*/ 0 h 369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2188" h="369336">
                  <a:moveTo>
                    <a:pt x="0" y="0"/>
                  </a:moveTo>
                  <a:lnTo>
                    <a:pt x="5422188" y="0"/>
                  </a:lnTo>
                  <a:lnTo>
                    <a:pt x="5422188" y="369336"/>
                  </a:lnTo>
                  <a:lnTo>
                    <a:pt x="0" y="369336"/>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293161" tIns="35560" rIns="35560" bIns="35560" numCol="1" spcCol="1270" anchor="ctr" anchorCtr="0">
              <a:noAutofit/>
            </a:bodyPr>
            <a:lstStyle/>
            <a:p>
              <a:pPr lvl="0" algn="l" defTabSz="622300">
                <a:lnSpc>
                  <a:spcPct val="90000"/>
                </a:lnSpc>
                <a:spcBef>
                  <a:spcPct val="0"/>
                </a:spcBef>
                <a:spcAft>
                  <a:spcPct val="35000"/>
                </a:spcAft>
              </a:pPr>
              <a:r>
                <a:rPr lang="zh-CN" altLang="en-US" sz="1400" b="1" i="0" kern="1200" dirty="0" smtClean="0">
                  <a:solidFill>
                    <a:srgbClr val="0033CC"/>
                  </a:solidFill>
                  <a:ea typeface="微软雅黑" panose="020B0503020204020204" pitchFamily="34" charset="-122"/>
                </a:rPr>
                <a:t>学生数量、分专业学生、学习成果、交流情况等</a:t>
              </a:r>
              <a:endParaRPr lang="zh-CN" altLang="en-US" sz="1400" i="0" kern="1200" dirty="0"/>
            </a:p>
          </p:txBody>
        </p:sp>
        <p:sp>
          <p:nvSpPr>
            <p:cNvPr id="29" name="任意多边形 28"/>
            <p:cNvSpPr/>
            <p:nvPr/>
          </p:nvSpPr>
          <p:spPr>
            <a:xfrm>
              <a:off x="610847" y="5226707"/>
              <a:ext cx="1584888" cy="461670"/>
            </a:xfrm>
            <a:custGeom>
              <a:avLst/>
              <a:gdLst>
                <a:gd name="connsiteX0" fmla="*/ 1221193 w 1452028"/>
                <a:gd name="connsiteY0" fmla="*/ 0 h 461670"/>
                <a:gd name="connsiteX1" fmla="*/ 1452028 w 1452028"/>
                <a:gd name="connsiteY1" fmla="*/ 230835 h 461670"/>
                <a:gd name="connsiteX2" fmla="*/ 1221193 w 1452028"/>
                <a:gd name="connsiteY2" fmla="*/ 461670 h 461670"/>
                <a:gd name="connsiteX3" fmla="*/ 1216878 w 1452028"/>
                <a:gd name="connsiteY3" fmla="*/ 461235 h 461670"/>
                <a:gd name="connsiteX4" fmla="*/ 0 w 1452028"/>
                <a:gd name="connsiteY4" fmla="*/ 461235 h 461670"/>
                <a:gd name="connsiteX5" fmla="*/ 0 w 1452028"/>
                <a:gd name="connsiteY5" fmla="*/ 435 h 461670"/>
                <a:gd name="connsiteX6" fmla="*/ 1216878 w 1452028"/>
                <a:gd name="connsiteY6" fmla="*/ 435 h 46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2028" h="461670">
                  <a:moveTo>
                    <a:pt x="1221193" y="0"/>
                  </a:moveTo>
                  <a:cubicBezTo>
                    <a:pt x="1348680" y="0"/>
                    <a:pt x="1452028" y="103348"/>
                    <a:pt x="1452028" y="230835"/>
                  </a:cubicBezTo>
                  <a:cubicBezTo>
                    <a:pt x="1452028" y="358322"/>
                    <a:pt x="1348680" y="461670"/>
                    <a:pt x="1221193" y="461670"/>
                  </a:cubicBezTo>
                  <a:lnTo>
                    <a:pt x="1216878" y="461235"/>
                  </a:lnTo>
                  <a:lnTo>
                    <a:pt x="0" y="461235"/>
                  </a:lnTo>
                  <a:lnTo>
                    <a:pt x="0" y="435"/>
                  </a:lnTo>
                  <a:lnTo>
                    <a:pt x="1216878" y="435"/>
                  </a:lnTo>
                  <a:close/>
                </a:path>
              </a:pathLst>
            </a:custGeom>
            <a:solidFill>
              <a:srgbClr val="2D18C6"/>
            </a:solidFill>
          </p:spPr>
          <p:style>
            <a:lnRef idx="0">
              <a:schemeClr val="accent1"/>
            </a:lnRef>
            <a:fillRef idx="3">
              <a:schemeClr val="accent1"/>
            </a:fillRef>
            <a:effectRef idx="3">
              <a:schemeClr val="accent1"/>
            </a:effectRef>
            <a:fontRef idx="minor">
              <a:schemeClr val="lt1"/>
            </a:fontRef>
          </p:style>
        </p:sp>
        <p:sp>
          <p:nvSpPr>
            <p:cNvPr id="37" name="文本框 36"/>
            <p:cNvSpPr txBox="1"/>
            <p:nvPr/>
          </p:nvSpPr>
          <p:spPr bwMode="auto">
            <a:xfrm>
              <a:off x="682856" y="5300602"/>
              <a:ext cx="1584888" cy="307777"/>
            </a:xfrm>
            <a:prstGeom prst="rect">
              <a:avLst/>
            </a:prstGeom>
            <a:noFill/>
            <a:ln w="9525">
              <a:noFill/>
              <a:miter lim="800000"/>
              <a:headEnd/>
              <a:tailEnd/>
            </a:ln>
          </p:spPr>
          <p:txBody>
            <a:bodyPr wrap="square" rtlCol="0">
              <a:spAutoFit/>
            </a:bodyPr>
            <a:lstStyle/>
            <a:p>
              <a:pPr eaLnBrk="0" hangingPunct="0"/>
              <a:r>
                <a:rPr lang="zh-CN" altLang="en-US" sz="1400" b="1" i="0" dirty="0" smtClean="0">
                  <a:solidFill>
                    <a:schemeClr val="bg1"/>
                  </a:solidFill>
                  <a:latin typeface="+mn-lt"/>
                  <a:ea typeface="微软雅黑" panose="020B0503020204020204" pitchFamily="34" charset="-122"/>
                </a:rPr>
                <a:t>学生信息</a:t>
              </a:r>
              <a:r>
                <a:rPr lang="en-US" altLang="zh-CN" sz="1400" b="1" i="0" dirty="0" smtClean="0">
                  <a:solidFill>
                    <a:schemeClr val="bg1"/>
                  </a:solidFill>
                  <a:latin typeface="+mn-lt"/>
                  <a:ea typeface="微软雅黑" panose="020B0503020204020204" pitchFamily="34" charset="-122"/>
                </a:rPr>
                <a:t>-20</a:t>
              </a:r>
              <a:endParaRPr lang="zh-CN" altLang="en-US" sz="1400" b="1" i="0" dirty="0">
                <a:solidFill>
                  <a:schemeClr val="bg1"/>
                </a:solidFill>
                <a:latin typeface="+mn-lt"/>
                <a:ea typeface="微软雅黑" panose="020B0503020204020204" pitchFamily="34" charset="-122"/>
              </a:endParaRPr>
            </a:p>
          </p:txBody>
        </p:sp>
        <p:sp>
          <p:nvSpPr>
            <p:cNvPr id="19" name="任意多边形 18"/>
            <p:cNvSpPr/>
            <p:nvPr/>
          </p:nvSpPr>
          <p:spPr>
            <a:xfrm>
              <a:off x="1980424" y="5852774"/>
              <a:ext cx="5759928" cy="431379"/>
            </a:xfrm>
            <a:custGeom>
              <a:avLst/>
              <a:gdLst>
                <a:gd name="connsiteX0" fmla="*/ 0 w 5756656"/>
                <a:gd name="connsiteY0" fmla="*/ 0 h 369336"/>
                <a:gd name="connsiteX1" fmla="*/ 5756656 w 5756656"/>
                <a:gd name="connsiteY1" fmla="*/ 0 h 369336"/>
                <a:gd name="connsiteX2" fmla="*/ 5756656 w 5756656"/>
                <a:gd name="connsiteY2" fmla="*/ 369336 h 369336"/>
                <a:gd name="connsiteX3" fmla="*/ 0 w 5756656"/>
                <a:gd name="connsiteY3" fmla="*/ 369336 h 369336"/>
                <a:gd name="connsiteX4" fmla="*/ 0 w 5756656"/>
                <a:gd name="connsiteY4" fmla="*/ 0 h 369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6656" h="369336">
                  <a:moveTo>
                    <a:pt x="0" y="0"/>
                  </a:moveTo>
                  <a:lnTo>
                    <a:pt x="5756656" y="0"/>
                  </a:lnTo>
                  <a:lnTo>
                    <a:pt x="5756656" y="369336"/>
                  </a:lnTo>
                  <a:lnTo>
                    <a:pt x="0" y="369336"/>
                  </a:lnTo>
                  <a:lnTo>
                    <a:pt x="0" y="0"/>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293161" tIns="35560" rIns="35560" bIns="35560" numCol="1" spcCol="1270" anchor="ctr" anchorCtr="0">
              <a:noAutofit/>
            </a:bodyPr>
            <a:lstStyle/>
            <a:p>
              <a:pPr lvl="0" algn="l" defTabSz="622300">
                <a:lnSpc>
                  <a:spcPct val="90000"/>
                </a:lnSpc>
                <a:spcBef>
                  <a:spcPct val="0"/>
                </a:spcBef>
                <a:spcAft>
                  <a:spcPct val="35000"/>
                </a:spcAft>
              </a:pPr>
              <a:r>
                <a:rPr lang="zh-CN" altLang="en-US" sz="1400" b="1" i="0" kern="1200" dirty="0" smtClean="0">
                  <a:solidFill>
                    <a:srgbClr val="0033CC"/>
                  </a:solidFill>
                  <a:ea typeface="微软雅黑" panose="020B0503020204020204" pitchFamily="34" charset="-122"/>
                </a:rPr>
                <a:t>教学研究与改革、教学成果、质量管理与监控等</a:t>
              </a:r>
              <a:endParaRPr lang="zh-CN" altLang="en-US" sz="1400" i="0" kern="1200" dirty="0"/>
            </a:p>
          </p:txBody>
        </p:sp>
        <p:sp>
          <p:nvSpPr>
            <p:cNvPr id="30" name="任意多边形 29"/>
            <p:cNvSpPr/>
            <p:nvPr/>
          </p:nvSpPr>
          <p:spPr>
            <a:xfrm>
              <a:off x="610848" y="5847650"/>
              <a:ext cx="1584888" cy="461670"/>
            </a:xfrm>
            <a:custGeom>
              <a:avLst/>
              <a:gdLst>
                <a:gd name="connsiteX0" fmla="*/ 1221193 w 1452028"/>
                <a:gd name="connsiteY0" fmla="*/ 0 h 461670"/>
                <a:gd name="connsiteX1" fmla="*/ 1452028 w 1452028"/>
                <a:gd name="connsiteY1" fmla="*/ 230835 h 461670"/>
                <a:gd name="connsiteX2" fmla="*/ 1221193 w 1452028"/>
                <a:gd name="connsiteY2" fmla="*/ 461670 h 461670"/>
                <a:gd name="connsiteX3" fmla="*/ 1216878 w 1452028"/>
                <a:gd name="connsiteY3" fmla="*/ 461235 h 461670"/>
                <a:gd name="connsiteX4" fmla="*/ 0 w 1452028"/>
                <a:gd name="connsiteY4" fmla="*/ 461235 h 461670"/>
                <a:gd name="connsiteX5" fmla="*/ 0 w 1452028"/>
                <a:gd name="connsiteY5" fmla="*/ 435 h 461670"/>
                <a:gd name="connsiteX6" fmla="*/ 1216878 w 1452028"/>
                <a:gd name="connsiteY6" fmla="*/ 435 h 46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2028" h="461670">
                  <a:moveTo>
                    <a:pt x="1221193" y="0"/>
                  </a:moveTo>
                  <a:cubicBezTo>
                    <a:pt x="1348680" y="0"/>
                    <a:pt x="1452028" y="103348"/>
                    <a:pt x="1452028" y="230835"/>
                  </a:cubicBezTo>
                  <a:cubicBezTo>
                    <a:pt x="1452028" y="358322"/>
                    <a:pt x="1348680" y="461670"/>
                    <a:pt x="1221193" y="461670"/>
                  </a:cubicBezTo>
                  <a:lnTo>
                    <a:pt x="1216878" y="461235"/>
                  </a:lnTo>
                  <a:lnTo>
                    <a:pt x="0" y="461235"/>
                  </a:lnTo>
                  <a:lnTo>
                    <a:pt x="0" y="435"/>
                  </a:lnTo>
                  <a:lnTo>
                    <a:pt x="1216878" y="435"/>
                  </a:lnTo>
                  <a:close/>
                </a:path>
              </a:pathLst>
            </a:custGeom>
            <a:solidFill>
              <a:srgbClr val="2D18C6"/>
            </a:solidFill>
          </p:spPr>
          <p:style>
            <a:lnRef idx="0">
              <a:schemeClr val="accent1"/>
            </a:lnRef>
            <a:fillRef idx="3">
              <a:schemeClr val="accent1"/>
            </a:fillRef>
            <a:effectRef idx="3">
              <a:schemeClr val="accent1"/>
            </a:effectRef>
            <a:fontRef idx="minor">
              <a:schemeClr val="lt1"/>
            </a:fontRef>
          </p:style>
        </p:sp>
        <p:sp>
          <p:nvSpPr>
            <p:cNvPr id="38" name="文本框 37"/>
            <p:cNvSpPr txBox="1"/>
            <p:nvPr/>
          </p:nvSpPr>
          <p:spPr bwMode="auto">
            <a:xfrm>
              <a:off x="682856" y="5819794"/>
              <a:ext cx="1584888" cy="523220"/>
            </a:xfrm>
            <a:prstGeom prst="rect">
              <a:avLst/>
            </a:prstGeom>
            <a:noFill/>
            <a:ln w="9525">
              <a:noFill/>
              <a:miter lim="800000"/>
              <a:headEnd/>
              <a:tailEnd/>
            </a:ln>
          </p:spPr>
          <p:txBody>
            <a:bodyPr wrap="square" rtlCol="0">
              <a:spAutoFit/>
            </a:bodyPr>
            <a:lstStyle/>
            <a:p>
              <a:pPr eaLnBrk="0" hangingPunct="0"/>
              <a:r>
                <a:rPr lang="zh-CN" altLang="en-US" sz="1400" b="1" i="0" dirty="0" smtClean="0">
                  <a:solidFill>
                    <a:schemeClr val="bg1"/>
                  </a:solidFill>
                  <a:latin typeface="+mn-lt"/>
                  <a:ea typeface="微软雅黑" panose="020B0503020204020204" pitchFamily="34" charset="-122"/>
                </a:rPr>
                <a:t>教学管理</a:t>
              </a:r>
              <a:endParaRPr lang="en-US" altLang="zh-CN" sz="1400" b="1" i="0" dirty="0" smtClean="0">
                <a:solidFill>
                  <a:schemeClr val="bg1"/>
                </a:solidFill>
                <a:latin typeface="+mn-lt"/>
                <a:ea typeface="微软雅黑" panose="020B0503020204020204" pitchFamily="34" charset="-122"/>
              </a:endParaRPr>
            </a:p>
            <a:p>
              <a:pPr eaLnBrk="0" hangingPunct="0"/>
              <a:r>
                <a:rPr lang="zh-CN" altLang="en-US" sz="1400" b="1" i="0" dirty="0" smtClean="0">
                  <a:solidFill>
                    <a:schemeClr val="bg1"/>
                  </a:solidFill>
                  <a:latin typeface="+mn-lt"/>
                  <a:ea typeface="微软雅黑" panose="020B0503020204020204" pitchFamily="34" charset="-122"/>
                </a:rPr>
                <a:t>与质量监控</a:t>
              </a:r>
              <a:r>
                <a:rPr lang="en-US" altLang="zh-CN" sz="1400" b="1" i="0" dirty="0" smtClean="0">
                  <a:solidFill>
                    <a:schemeClr val="bg1"/>
                  </a:solidFill>
                  <a:latin typeface="+mn-lt"/>
                  <a:ea typeface="微软雅黑" panose="020B0503020204020204" pitchFamily="34" charset="-122"/>
                </a:rPr>
                <a:t>-6</a:t>
              </a:r>
              <a:endParaRPr lang="zh-CN" altLang="en-US" sz="1400" b="1" i="0" dirty="0">
                <a:solidFill>
                  <a:schemeClr val="bg1"/>
                </a:solidFill>
                <a:latin typeface="+mn-lt"/>
                <a:ea typeface="微软雅黑" panose="020B0503020204020204" pitchFamily="34" charset="-122"/>
              </a:endParaRPr>
            </a:p>
          </p:txBody>
        </p:sp>
      </p:grpSp>
    </p:spTree>
    <p:extLst>
      <p:ext uri="{BB962C8B-B14F-4D97-AF65-F5344CB8AC3E}">
        <p14:creationId xmlns:p14="http://schemas.microsoft.com/office/powerpoint/2010/main" xmlns="" val="10751902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（五）人才培养</a:t>
            </a:r>
          </a:p>
        </p:txBody>
      </p:sp>
      <p:sp>
        <p:nvSpPr>
          <p:cNvPr id="99331" name="文本框 3"/>
          <p:cNvSpPr txBox="1">
            <a:spLocks noChangeArrowheads="1"/>
          </p:cNvSpPr>
          <p:nvPr/>
        </p:nvSpPr>
        <p:spPr bwMode="auto">
          <a:xfrm>
            <a:off x="378618" y="972210"/>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2. </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5-1-2  </a:t>
            </a:r>
            <a:r>
              <a:rPr lang="zh-CN" altLang="en-US" i="0" dirty="0">
                <a:latin typeface="+mn-lt"/>
                <a:ea typeface="宋体" panose="02010600030101010101" pitchFamily="2" charset="-122"/>
              </a:rPr>
              <a:t> 专业教学实施情况表 （学年）</a:t>
            </a:r>
          </a:p>
        </p:txBody>
      </p:sp>
      <p:sp>
        <p:nvSpPr>
          <p:cNvPr id="99332" name="Rectangle 1"/>
          <p:cNvSpPr>
            <a:spLocks noChangeArrowheads="1"/>
          </p:cNvSpPr>
          <p:nvPr/>
        </p:nvSpPr>
        <p:spPr bwMode="auto">
          <a:xfrm>
            <a:off x="617538" y="3537845"/>
            <a:ext cx="8307387" cy="307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marL="0" indent="0">
              <a:lnSpc>
                <a:spcPct val="150000"/>
              </a:lnSpc>
              <a:spcBef>
                <a:spcPct val="0"/>
              </a:spcBef>
              <a:buNone/>
            </a:pPr>
            <a:r>
              <a:rPr lang="zh-CN" altLang="en-US" sz="2200" i="0" dirty="0">
                <a:solidFill>
                  <a:srgbClr val="FF0000"/>
                </a:solidFill>
                <a:latin typeface="+mn-lt"/>
                <a:ea typeface="+mj-ea"/>
                <a:cs typeface="楷体" panose="02010609060101010101" pitchFamily="49" charset="-122"/>
              </a:rPr>
              <a:t>表</a:t>
            </a:r>
            <a:r>
              <a:rPr lang="en-US" altLang="zh-CN" sz="2200" i="0" dirty="0">
                <a:solidFill>
                  <a:srgbClr val="FF0000"/>
                </a:solidFill>
                <a:latin typeface="+mn-lt"/>
                <a:ea typeface="+mj-ea"/>
                <a:cs typeface="楷体" panose="02010609060101010101" pitchFamily="49" charset="-122"/>
              </a:rPr>
              <a:t>5-1-2</a:t>
            </a:r>
            <a:r>
              <a:rPr lang="zh-CN" altLang="en-US" sz="2200" i="0" dirty="0">
                <a:solidFill>
                  <a:srgbClr val="FF0000"/>
                </a:solidFill>
                <a:latin typeface="+mn-lt"/>
                <a:ea typeface="+mj-ea"/>
                <a:cs typeface="楷体" panose="02010609060101010101" pitchFamily="49" charset="-122"/>
              </a:rPr>
              <a:t>填报的是每个校内专业（大类）开设的专业课程。</a:t>
            </a:r>
          </a:p>
          <a:p>
            <a:pPr>
              <a:lnSpc>
                <a:spcPct val="150000"/>
              </a:lnSpc>
              <a:spcBef>
                <a:spcPct val="0"/>
              </a:spcBef>
              <a:buFont typeface="Wingdings" panose="05000000000000000000" pitchFamily="2" charset="2"/>
              <a:buChar char="n"/>
            </a:pPr>
            <a:r>
              <a:rPr lang="zh-CN" altLang="en-US" sz="2200" i="0" dirty="0">
                <a:latin typeface="+mn-lt"/>
                <a:ea typeface="仿宋" panose="02010609060101010101" pitchFamily="49" charset="-122"/>
                <a:cs typeface="楷体" panose="02010609060101010101" pitchFamily="49" charset="-122"/>
              </a:rPr>
              <a:t>注意“课程性质”要求，</a:t>
            </a:r>
            <a:r>
              <a:rPr lang="zh-CN" altLang="en-US" sz="2200" i="0" dirty="0">
                <a:solidFill>
                  <a:srgbClr val="FF0000"/>
                </a:solidFill>
                <a:latin typeface="+mn-lt"/>
                <a:ea typeface="+mj-ea"/>
                <a:cs typeface="楷体" panose="02010609060101010101" pitchFamily="49" charset="-122"/>
              </a:rPr>
              <a:t>仅填报专业课</a:t>
            </a:r>
            <a:r>
              <a:rPr lang="zh-CN" altLang="en-US" sz="2200" i="0" dirty="0" smtClean="0">
                <a:latin typeface="+mn-lt"/>
                <a:ea typeface="仿宋" panose="02010609060101010101" pitchFamily="49" charset="-122"/>
                <a:cs typeface="楷体" panose="02010609060101010101" pitchFamily="49" charset="-122"/>
              </a:rPr>
              <a:t>。不同</a:t>
            </a:r>
            <a:r>
              <a:rPr lang="zh-CN" altLang="en-US" sz="2200" i="0" dirty="0">
                <a:latin typeface="+mn-lt"/>
                <a:ea typeface="仿宋" panose="02010609060101010101" pitchFamily="49" charset="-122"/>
                <a:cs typeface="楷体" panose="02010609060101010101" pitchFamily="49" charset="-122"/>
              </a:rPr>
              <a:t>专业（大类）之间，同一开课号可重复填报</a:t>
            </a:r>
          </a:p>
          <a:p>
            <a:pPr>
              <a:lnSpc>
                <a:spcPct val="150000"/>
              </a:lnSpc>
              <a:spcBef>
                <a:spcPct val="0"/>
              </a:spcBef>
              <a:buFont typeface="Wingdings" panose="05000000000000000000" pitchFamily="2" charset="2"/>
              <a:buChar char="n"/>
            </a:pPr>
            <a:r>
              <a:rPr lang="zh-CN" altLang="en-US" sz="2200" i="0" dirty="0">
                <a:latin typeface="+mn-lt"/>
                <a:ea typeface="+mj-ea"/>
                <a:cs typeface="楷体" panose="02010609060101010101" pitchFamily="49" charset="-122"/>
              </a:rPr>
              <a:t>“学分”</a:t>
            </a:r>
            <a:r>
              <a:rPr lang="zh-CN" altLang="en-US" sz="2200" i="0" dirty="0">
                <a:latin typeface="+mn-lt"/>
                <a:ea typeface="仿宋" panose="02010609060101010101" pitchFamily="49" charset="-122"/>
                <a:cs typeface="楷体" panose="02010609060101010101" pitchFamily="49" charset="-122"/>
              </a:rPr>
              <a:t>是指专业的某一门专业课程的学分，而不是某一类课程的总学分。</a:t>
            </a:r>
            <a:endParaRPr lang="en-US" altLang="zh-CN" sz="2200" i="0" dirty="0">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r>
              <a:rPr lang="zh-CN" altLang="en-US" sz="2200" i="0" dirty="0" smtClean="0">
                <a:latin typeface="+mn-lt"/>
                <a:ea typeface="+mj-ea"/>
                <a:cs typeface="楷体" panose="02010609060101010101" pitchFamily="49" charset="-122"/>
              </a:rPr>
              <a:t>“年级”</a:t>
            </a:r>
            <a:r>
              <a:rPr lang="zh-CN" altLang="en-US" sz="2200" i="0" dirty="0">
                <a:latin typeface="+mn-lt"/>
                <a:ea typeface="仿宋" panose="02010609060101010101" pitchFamily="49" charset="-122"/>
                <a:cs typeface="楷体" panose="02010609060101010101" pitchFamily="49" charset="-122"/>
              </a:rPr>
              <a:t>按“年份”格式填报。</a:t>
            </a:r>
            <a:endParaRPr lang="en-US" altLang="zh-CN" sz="2200" i="0" dirty="0">
              <a:latin typeface="+mn-lt"/>
              <a:ea typeface="仿宋" panose="02010609060101010101" pitchFamily="49" charset="-122"/>
              <a:cs typeface="楷体" panose="02010609060101010101" pitchFamily="49" charset="-122"/>
            </a:endParaRPr>
          </a:p>
        </p:txBody>
      </p:sp>
      <p:pic>
        <p:nvPicPr>
          <p:cNvPr id="1026" name="Picture 2"/>
          <p:cNvPicPr>
            <a:picLocks noChangeAspect="1" noChangeArrowheads="1"/>
          </p:cNvPicPr>
          <p:nvPr/>
        </p:nvPicPr>
        <p:blipFill>
          <a:blip r:embed="rId3" cstate="print"/>
          <a:srcRect/>
          <a:stretch>
            <a:fillRect/>
          </a:stretch>
        </p:blipFill>
        <p:spPr bwMode="auto">
          <a:xfrm>
            <a:off x="617538" y="1720129"/>
            <a:ext cx="7867465" cy="181771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just" latinLnBrk="1"/>
            <a:r>
              <a:rPr lang="zh-CN" altLang="en-US" dirty="0">
                <a:effectLst/>
                <a:latin typeface="+mn-lt"/>
              </a:rPr>
              <a:t>（五）人才培养</a:t>
            </a:r>
          </a:p>
        </p:txBody>
      </p:sp>
      <p:sp>
        <p:nvSpPr>
          <p:cNvPr id="107523" name="文本框 3"/>
          <p:cNvSpPr txBox="1">
            <a:spLocks noChangeArrowheads="1"/>
          </p:cNvSpPr>
          <p:nvPr/>
        </p:nvSpPr>
        <p:spPr bwMode="auto">
          <a:xfrm>
            <a:off x="899592" y="1196752"/>
            <a:ext cx="7033644" cy="584200"/>
          </a:xfrm>
          <a:prstGeom prst="rect">
            <a:avLst/>
          </a:prstGeom>
          <a:ln/>
          <a:extLst/>
        </p:spPr>
        <p:style>
          <a:lnRef idx="1">
            <a:schemeClr val="dk1"/>
          </a:lnRef>
          <a:fillRef idx="2">
            <a:schemeClr val="dk1"/>
          </a:fillRef>
          <a:effectRef idx="1">
            <a:schemeClr val="dk1"/>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ctr">
              <a:spcBef>
                <a:spcPct val="0"/>
              </a:spcBef>
              <a:buFontTx/>
              <a:buNone/>
            </a:pPr>
            <a:r>
              <a:rPr lang="zh-CN" altLang="en-US" i="0" dirty="0">
                <a:solidFill>
                  <a:srgbClr val="FF0000"/>
                </a:solidFill>
                <a:latin typeface="+mn-lt"/>
              </a:rPr>
              <a:t>特别提醒</a:t>
            </a:r>
          </a:p>
        </p:txBody>
      </p:sp>
      <p:sp>
        <p:nvSpPr>
          <p:cNvPr id="8" name="Rectangle 1"/>
          <p:cNvSpPr>
            <a:spLocks noChangeArrowheads="1"/>
          </p:cNvSpPr>
          <p:nvPr/>
        </p:nvSpPr>
        <p:spPr bwMode="auto">
          <a:xfrm>
            <a:off x="539552" y="2132856"/>
            <a:ext cx="8039128" cy="3903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indent="17463" eaLnBrk="0" hangingPunct="0">
              <a:tabLst>
                <a:tab pos="5946775" algn="l"/>
              </a:tabLst>
              <a:defRPr>
                <a:solidFill>
                  <a:schemeClr val="tx1"/>
                </a:solidFill>
                <a:latin typeface="Arial" panose="020B0604020202020204" pitchFamily="34" charset="0"/>
              </a:defRPr>
            </a:lvl1pPr>
            <a:lvl2pPr eaLnBrk="0" hangingPunct="0">
              <a:tabLst>
                <a:tab pos="5946775" algn="l"/>
              </a:tabLst>
              <a:defRPr>
                <a:solidFill>
                  <a:schemeClr val="tx1"/>
                </a:solidFill>
                <a:latin typeface="Arial" panose="020B0604020202020204" pitchFamily="34" charset="0"/>
              </a:defRPr>
            </a:lvl2pPr>
            <a:lvl3pPr eaLnBrk="0" hangingPunct="0">
              <a:tabLst>
                <a:tab pos="5946775" algn="l"/>
              </a:tabLst>
              <a:defRPr>
                <a:solidFill>
                  <a:schemeClr val="tx1"/>
                </a:solidFill>
                <a:latin typeface="Arial" panose="020B0604020202020204" pitchFamily="34" charset="0"/>
              </a:defRPr>
            </a:lvl3pPr>
            <a:lvl4pPr eaLnBrk="0" hangingPunct="0">
              <a:tabLst>
                <a:tab pos="5946775" algn="l"/>
              </a:tabLst>
              <a:defRPr>
                <a:solidFill>
                  <a:schemeClr val="tx1"/>
                </a:solidFill>
                <a:latin typeface="Arial" panose="020B0604020202020204" pitchFamily="34" charset="0"/>
              </a:defRPr>
            </a:lvl4pPr>
            <a:lvl5pPr eaLnBrk="0" hangingPunct="0">
              <a:tabLst>
                <a:tab pos="5946775" algn="l"/>
              </a:tabLst>
              <a:defRPr>
                <a:solidFill>
                  <a:schemeClr val="tx1"/>
                </a:solidFill>
                <a:latin typeface="Arial" panose="020B0604020202020204" pitchFamily="34" charset="0"/>
              </a:defRPr>
            </a:lvl5pPr>
            <a:lvl6pPr eaLnBrk="0" fontAlgn="base" hangingPunct="0">
              <a:spcBef>
                <a:spcPct val="0"/>
              </a:spcBef>
              <a:spcAft>
                <a:spcPct val="0"/>
              </a:spcAft>
              <a:tabLst>
                <a:tab pos="5946775" algn="l"/>
              </a:tabLst>
              <a:defRPr>
                <a:solidFill>
                  <a:schemeClr val="tx1"/>
                </a:solidFill>
                <a:latin typeface="Arial" panose="020B0604020202020204" pitchFamily="34" charset="0"/>
              </a:defRPr>
            </a:lvl6pPr>
            <a:lvl7pPr eaLnBrk="0" fontAlgn="base" hangingPunct="0">
              <a:spcBef>
                <a:spcPct val="0"/>
              </a:spcBef>
              <a:spcAft>
                <a:spcPct val="0"/>
              </a:spcAft>
              <a:tabLst>
                <a:tab pos="5946775" algn="l"/>
              </a:tabLst>
              <a:defRPr>
                <a:solidFill>
                  <a:schemeClr val="tx1"/>
                </a:solidFill>
                <a:latin typeface="Arial" panose="020B0604020202020204" pitchFamily="34" charset="0"/>
              </a:defRPr>
            </a:lvl7pPr>
            <a:lvl8pPr eaLnBrk="0" fontAlgn="base" hangingPunct="0">
              <a:spcBef>
                <a:spcPct val="0"/>
              </a:spcBef>
              <a:spcAft>
                <a:spcPct val="0"/>
              </a:spcAft>
              <a:tabLst>
                <a:tab pos="5946775" algn="l"/>
              </a:tabLst>
              <a:defRPr>
                <a:solidFill>
                  <a:schemeClr val="tx1"/>
                </a:solidFill>
                <a:latin typeface="Arial" panose="020B0604020202020204" pitchFamily="34" charset="0"/>
              </a:defRPr>
            </a:lvl8pPr>
            <a:lvl9pPr eaLnBrk="0" fontAlgn="base" hangingPunct="0">
              <a:spcBef>
                <a:spcPct val="0"/>
              </a:spcBef>
              <a:spcAft>
                <a:spcPct val="0"/>
              </a:spcAft>
              <a:tabLst>
                <a:tab pos="5946775" algn="l"/>
              </a:tabLst>
              <a:defRPr>
                <a:solidFill>
                  <a:schemeClr val="tx1"/>
                </a:solidFill>
                <a:latin typeface="Arial" panose="020B0604020202020204" pitchFamily="34" charset="0"/>
              </a:defRPr>
            </a:lvl9pPr>
          </a:lstStyle>
          <a:p>
            <a:pPr marL="457200" indent="-457200" algn="just">
              <a:lnSpc>
                <a:spcPct val="150000"/>
              </a:lnSpc>
              <a:buFont typeface="Wingdings" panose="05000000000000000000" pitchFamily="2" charset="2"/>
              <a:buChar char="n"/>
              <a:defRPr/>
            </a:pPr>
            <a:r>
              <a:rPr lang="zh-CN" altLang="en-US" sz="2400" i="0" dirty="0" bmk="_Toc392188109">
                <a:solidFill>
                  <a:prstClr val="black"/>
                </a:solidFill>
                <a:latin typeface="+mn-lt"/>
                <a:ea typeface="+mj-ea"/>
                <a:cs typeface="楷体" panose="02010609060101010101" pitchFamily="49" charset="-122"/>
              </a:rPr>
              <a:t>“表</a:t>
            </a:r>
            <a:r>
              <a:rPr lang="en-US" altLang="zh-CN" sz="2400" i="0" dirty="0" bmk="_Toc392188109">
                <a:solidFill>
                  <a:prstClr val="black"/>
                </a:solidFill>
                <a:latin typeface="+mn-lt"/>
                <a:ea typeface="+mj-ea"/>
                <a:cs typeface="楷体" panose="02010609060101010101" pitchFamily="49" charset="-122"/>
              </a:rPr>
              <a:t>5-1-1 </a:t>
            </a:r>
            <a:r>
              <a:rPr lang="zh-CN" altLang="en-US" sz="2400" i="0" dirty="0" bmk="_Toc392188109">
                <a:solidFill>
                  <a:prstClr val="black"/>
                </a:solidFill>
                <a:latin typeface="+mn-lt"/>
                <a:ea typeface="+mj-ea"/>
                <a:cs typeface="楷体" panose="02010609060101010101" pitchFamily="49" charset="-122"/>
              </a:rPr>
              <a:t>开课情况</a:t>
            </a:r>
            <a:r>
              <a:rPr lang="zh-CN" altLang="en-US" sz="2400" i="0" dirty="0" smtClean="0" bmk="_Toc392188109">
                <a:solidFill>
                  <a:prstClr val="black"/>
                </a:solidFill>
                <a:latin typeface="+mn-lt"/>
                <a:ea typeface="+mj-ea"/>
                <a:cs typeface="楷体" panose="02010609060101010101" pitchFamily="49" charset="-122"/>
              </a:rPr>
              <a:t>”：</a:t>
            </a:r>
            <a:r>
              <a:rPr lang="zh-CN" altLang="en-US" sz="2400" i="0" dirty="0" smtClean="0" bmk="_Toc392188109">
                <a:solidFill>
                  <a:prstClr val="black"/>
                </a:solidFill>
                <a:latin typeface="+mn-lt"/>
                <a:ea typeface="仿宋" panose="02010609060101010101" pitchFamily="49" charset="-122"/>
                <a:cs typeface="楷体" panose="02010609060101010101" pitchFamily="49" charset="-122"/>
              </a:rPr>
              <a:t>填报</a:t>
            </a:r>
            <a:r>
              <a:rPr lang="zh-CN" altLang="en-US" sz="2400" i="0" dirty="0" bmk="_Toc392188109">
                <a:solidFill>
                  <a:prstClr val="black"/>
                </a:solidFill>
                <a:latin typeface="+mn-lt"/>
                <a:ea typeface="仿宋" panose="02010609060101010101" pitchFamily="49" charset="-122"/>
                <a:cs typeface="楷体" panose="02010609060101010101" pitchFamily="49" charset="-122"/>
              </a:rPr>
              <a:t>的是学年内实际开设的</a:t>
            </a:r>
            <a:r>
              <a:rPr lang="zh-CN" altLang="en-US" sz="2400" i="0" dirty="0" bmk="_Toc392188109">
                <a:solidFill>
                  <a:srgbClr val="FF0000"/>
                </a:solidFill>
                <a:latin typeface="+mn-lt"/>
                <a:ea typeface="+mj-ea"/>
                <a:cs typeface="楷体" panose="02010609060101010101" pitchFamily="49" charset="-122"/>
              </a:rPr>
              <a:t>所有课程</a:t>
            </a:r>
            <a:r>
              <a:rPr lang="zh-CN" altLang="en-US" sz="2400" i="0" dirty="0" bmk="_Toc392188109">
                <a:solidFill>
                  <a:prstClr val="black"/>
                </a:solidFill>
                <a:latin typeface="+mn-lt"/>
                <a:ea typeface="仿宋" panose="02010609060101010101" pitchFamily="49" charset="-122"/>
                <a:cs typeface="楷体" panose="02010609060101010101" pitchFamily="49" charset="-122"/>
              </a:rPr>
              <a:t>（</a:t>
            </a:r>
            <a:r>
              <a:rPr lang="zh-CN" altLang="en-US" sz="2400" i="0" dirty="0" smtClean="0" bmk="_Toc392188109">
                <a:solidFill>
                  <a:prstClr val="black"/>
                </a:solidFill>
                <a:latin typeface="+mn-lt"/>
                <a:ea typeface="仿宋" panose="02010609060101010101" pitchFamily="49" charset="-122"/>
                <a:cs typeface="楷体" panose="02010609060101010101" pitchFamily="49" charset="-122"/>
              </a:rPr>
              <a:t>不包含集中性</a:t>
            </a:r>
            <a:r>
              <a:rPr lang="zh-CN" altLang="en-US" sz="2400" i="0" dirty="0" bmk="_Toc392188109">
                <a:solidFill>
                  <a:prstClr val="black"/>
                </a:solidFill>
                <a:latin typeface="+mn-lt"/>
                <a:ea typeface="仿宋" panose="02010609060101010101" pitchFamily="49" charset="-122"/>
                <a:cs typeface="楷体" panose="02010609060101010101" pitchFamily="49" charset="-122"/>
              </a:rPr>
              <a:t>实践环节内容）</a:t>
            </a:r>
            <a:r>
              <a:rPr lang="zh-CN" altLang="en-US" sz="2400" i="0" dirty="0" smtClean="0" bmk="_Toc392188109">
                <a:solidFill>
                  <a:prstClr val="black"/>
                </a:solidFill>
                <a:latin typeface="+mn-lt"/>
                <a:ea typeface="仿宋" panose="02010609060101010101" pitchFamily="49" charset="-122"/>
                <a:cs typeface="楷体" panose="02010609060101010101" pitchFamily="49" charset="-122"/>
              </a:rPr>
              <a:t>。</a:t>
            </a:r>
            <a:r>
              <a:rPr lang="zh-CN" altLang="en-US" sz="2400" i="0" dirty="0" smtClean="0" bmk="_Toc392188109">
                <a:solidFill>
                  <a:srgbClr val="FF0000"/>
                </a:solidFill>
                <a:latin typeface="+mn-lt"/>
                <a:ea typeface="+mj-ea"/>
                <a:cs typeface="楷体" panose="02010609060101010101" pitchFamily="49" charset="-122"/>
              </a:rPr>
              <a:t>“开课号”</a:t>
            </a:r>
            <a:r>
              <a:rPr lang="zh-CN" altLang="en-US" sz="2400" i="0" dirty="0" bmk="_Toc392188109">
                <a:solidFill>
                  <a:srgbClr val="FF0000"/>
                </a:solidFill>
                <a:latin typeface="+mn-lt"/>
                <a:ea typeface="+mj-ea"/>
                <a:cs typeface="楷体" panose="02010609060101010101" pitchFamily="49" charset="-122"/>
              </a:rPr>
              <a:t>唯一</a:t>
            </a:r>
            <a:r>
              <a:rPr lang="zh-CN" altLang="en-US" sz="2400" i="0" dirty="0" bmk="_Toc392188109">
                <a:solidFill>
                  <a:prstClr val="black"/>
                </a:solidFill>
                <a:latin typeface="+mn-lt"/>
                <a:ea typeface="仿宋" panose="02010609060101010101" pitchFamily="49" charset="-122"/>
                <a:cs typeface="楷体" panose="02010609060101010101" pitchFamily="49" charset="-122"/>
              </a:rPr>
              <a:t>， “课程号”可重复的。</a:t>
            </a:r>
            <a:endParaRPr lang="en-US" altLang="zh-CN" sz="2400" i="0" dirty="0" bmk="_Toc392188109">
              <a:solidFill>
                <a:prstClr val="black"/>
              </a:solidFill>
              <a:latin typeface="+mn-lt"/>
              <a:ea typeface="仿宋" panose="02010609060101010101" pitchFamily="49" charset="-122"/>
              <a:cs typeface="楷体" panose="02010609060101010101" pitchFamily="49" charset="-122"/>
            </a:endParaRPr>
          </a:p>
          <a:p>
            <a:pPr marL="457200" indent="-457200" algn="just">
              <a:lnSpc>
                <a:spcPct val="150000"/>
              </a:lnSpc>
              <a:buFont typeface="Wingdings" panose="05000000000000000000" pitchFamily="2" charset="2"/>
              <a:buChar char="n"/>
              <a:defRPr/>
            </a:pPr>
            <a:r>
              <a:rPr lang="zh-CN" altLang="en-US" sz="2400" i="0" dirty="0" bmk="_Toc392188109">
                <a:solidFill>
                  <a:prstClr val="black"/>
                </a:solidFill>
                <a:latin typeface="+mn-lt"/>
                <a:ea typeface="+mj-ea"/>
                <a:cs typeface="楷体" panose="02010609060101010101" pitchFamily="49" charset="-122"/>
              </a:rPr>
              <a:t>“表</a:t>
            </a:r>
            <a:r>
              <a:rPr lang="en-US" altLang="zh-CN" sz="2400" i="0" dirty="0" bmk="_Toc392188109">
                <a:solidFill>
                  <a:prstClr val="black"/>
                </a:solidFill>
                <a:latin typeface="+mn-lt"/>
                <a:ea typeface="+mj-ea"/>
                <a:cs typeface="楷体" panose="02010609060101010101" pitchFamily="49" charset="-122"/>
              </a:rPr>
              <a:t>5-1-2 </a:t>
            </a:r>
            <a:r>
              <a:rPr lang="zh-CN" altLang="en-US" sz="2400" i="0" dirty="0" bmk="_Toc392188109">
                <a:solidFill>
                  <a:prstClr val="black"/>
                </a:solidFill>
                <a:latin typeface="+mn-lt"/>
                <a:ea typeface="+mj-ea"/>
                <a:cs typeface="楷体" panose="02010609060101010101" pitchFamily="49" charset="-122"/>
              </a:rPr>
              <a:t>专业课教学实施情况</a:t>
            </a:r>
            <a:r>
              <a:rPr lang="zh-CN" altLang="en-US" sz="2400" i="0" dirty="0" smtClean="0" bmk="_Toc392188109">
                <a:solidFill>
                  <a:prstClr val="black"/>
                </a:solidFill>
                <a:latin typeface="+mn-lt"/>
                <a:ea typeface="+mj-ea"/>
                <a:cs typeface="楷体" panose="02010609060101010101" pitchFamily="49" charset="-122"/>
              </a:rPr>
              <a:t>”：</a:t>
            </a:r>
            <a:r>
              <a:rPr lang="zh-CN" altLang="en-US" sz="2400" i="0" dirty="0" smtClean="0" bmk="_Toc392188109">
                <a:solidFill>
                  <a:prstClr val="black"/>
                </a:solidFill>
                <a:latin typeface="+mn-lt"/>
                <a:ea typeface="仿宋" panose="02010609060101010101" pitchFamily="49" charset="-122"/>
                <a:cs typeface="楷体" panose="02010609060101010101" pitchFamily="49" charset="-122"/>
              </a:rPr>
              <a:t>以</a:t>
            </a:r>
            <a:r>
              <a:rPr lang="zh-CN" altLang="en-US" sz="2400" i="0" dirty="0" bmk="_Toc392188109">
                <a:solidFill>
                  <a:prstClr val="black"/>
                </a:solidFill>
                <a:latin typeface="+mn-lt"/>
                <a:ea typeface="仿宋" panose="02010609060101010101" pitchFamily="49" charset="-122"/>
                <a:cs typeface="楷体" panose="02010609060101010101" pitchFamily="49" charset="-122"/>
              </a:rPr>
              <a:t>专业或大类为维度，填报每个校内</a:t>
            </a:r>
            <a:r>
              <a:rPr lang="zh-CN" altLang="en-US" sz="2400" i="0" dirty="0" smtClean="0" bmk="_Toc392188109">
                <a:solidFill>
                  <a:prstClr val="black"/>
                </a:solidFill>
                <a:latin typeface="+mn-lt"/>
                <a:ea typeface="仿宋" panose="02010609060101010101" pitchFamily="49" charset="-122"/>
                <a:cs typeface="楷体" panose="02010609060101010101" pitchFamily="49" charset="-122"/>
              </a:rPr>
              <a:t>专业（</a:t>
            </a:r>
            <a:r>
              <a:rPr lang="zh-CN" altLang="en-US" sz="2400" i="0" dirty="0" bmk="_Toc392188109">
                <a:solidFill>
                  <a:prstClr val="black"/>
                </a:solidFill>
                <a:latin typeface="+mn-lt"/>
                <a:ea typeface="仿宋" panose="02010609060101010101" pitchFamily="49" charset="-122"/>
                <a:cs typeface="楷体" panose="02010609060101010101" pitchFamily="49" charset="-122"/>
              </a:rPr>
              <a:t>大类）开设的专业课程</a:t>
            </a:r>
            <a:r>
              <a:rPr lang="zh-CN" altLang="en-US" sz="2400" i="0" dirty="0" smtClean="0" bmk="_Toc392188109">
                <a:solidFill>
                  <a:prstClr val="black"/>
                </a:solidFill>
                <a:latin typeface="+mn-lt"/>
                <a:ea typeface="仿宋" panose="02010609060101010101" pitchFamily="49" charset="-122"/>
                <a:cs typeface="楷体" panose="02010609060101010101" pitchFamily="49" charset="-122"/>
              </a:rPr>
              <a:t>。</a:t>
            </a:r>
            <a:endParaRPr lang="en-US" altLang="zh-CN" sz="2400" i="0" dirty="0" smtClean="0" bmk="_Toc392188109">
              <a:solidFill>
                <a:prstClr val="black"/>
              </a:solidFill>
              <a:latin typeface="+mn-lt"/>
              <a:ea typeface="仿宋" panose="02010609060101010101" pitchFamily="49" charset="-122"/>
              <a:cs typeface="楷体" panose="02010609060101010101" pitchFamily="49" charset="-122"/>
            </a:endParaRPr>
          </a:p>
          <a:p>
            <a:pPr marL="457200" indent="-457200" algn="just">
              <a:lnSpc>
                <a:spcPct val="150000"/>
              </a:lnSpc>
              <a:buFont typeface="Wingdings" panose="05000000000000000000" pitchFamily="2" charset="2"/>
              <a:buChar char="n"/>
              <a:defRPr/>
            </a:pPr>
            <a:r>
              <a:rPr lang="zh-CN" altLang="en-US" sz="2400" i="0" dirty="0" smtClean="0" bmk="_Toc392188109">
                <a:solidFill>
                  <a:prstClr val="black"/>
                </a:solidFill>
                <a:latin typeface="+mn-lt"/>
                <a:ea typeface="仿宋" panose="02010609060101010101" pitchFamily="49" charset="-122"/>
                <a:cs typeface="楷体" panose="02010609060101010101" pitchFamily="49" charset="-122"/>
              </a:rPr>
              <a:t>表</a:t>
            </a:r>
            <a:r>
              <a:rPr lang="en-US" altLang="zh-CN" sz="2400" i="0" dirty="0" bmk="_Toc392188109">
                <a:solidFill>
                  <a:prstClr val="black"/>
                </a:solidFill>
                <a:latin typeface="+mn-lt"/>
                <a:ea typeface="仿宋" panose="02010609060101010101" pitchFamily="49" charset="-122"/>
                <a:cs typeface="楷体" panose="02010609060101010101" pitchFamily="49" charset="-122"/>
              </a:rPr>
              <a:t>5-1-2</a:t>
            </a:r>
            <a:r>
              <a:rPr lang="zh-CN" altLang="en-US" sz="2400" i="0" dirty="0" bmk="_Toc392188109">
                <a:solidFill>
                  <a:prstClr val="black"/>
                </a:solidFill>
                <a:latin typeface="+mn-lt"/>
                <a:ea typeface="仿宋" panose="02010609060101010101" pitchFamily="49" charset="-122"/>
                <a:cs typeface="楷体" panose="02010609060101010101" pitchFamily="49" charset="-122"/>
              </a:rPr>
              <a:t>中，不同专业（大类）之间，同一开课号可重复填报。同一专业（大类）之间，开课号不重复</a:t>
            </a:r>
            <a:r>
              <a:rPr lang="zh-CN" altLang="en-US" sz="2400" i="0" dirty="0" smtClean="0" bmk="_Toc392188109">
                <a:solidFill>
                  <a:prstClr val="black"/>
                </a:solidFill>
                <a:latin typeface="+mn-lt"/>
                <a:ea typeface="仿宋" panose="02010609060101010101" pitchFamily="49" charset="-122"/>
                <a:cs typeface="楷体" panose="02010609060101010101" pitchFamily="49" charset="-122"/>
              </a:rPr>
              <a:t>。</a:t>
            </a:r>
            <a:endParaRPr lang="en-US" altLang="zh-CN" sz="2400" i="0" dirty="0" bmk="_Toc392188109">
              <a:solidFill>
                <a:prstClr val="black"/>
              </a:solidFill>
              <a:latin typeface="+mn-lt"/>
              <a:ea typeface="仿宋" panose="02010609060101010101" pitchFamily="49" charset="-122"/>
              <a:cs typeface="楷体" panose="02010609060101010101" pitchFamily="49" charset="-122"/>
            </a:endParaRPr>
          </a:p>
        </p:txBody>
      </p:sp>
    </p:spTree>
    <p:extLst>
      <p:ext uri="{BB962C8B-B14F-4D97-AF65-F5344CB8AC3E}">
        <p14:creationId xmlns:p14="http://schemas.microsoft.com/office/powerpoint/2010/main" xmlns="" val="214047107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（五）人才培养</a:t>
            </a:r>
          </a:p>
        </p:txBody>
      </p:sp>
      <p:sp>
        <p:nvSpPr>
          <p:cNvPr id="97283"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mn-lt"/>
                <a:ea typeface="宋体" panose="02010600030101010101" pitchFamily="2" charset="-122"/>
              </a:rPr>
              <a:t>3. </a:t>
            </a:r>
            <a:r>
              <a:rPr lang="zh-CN" altLang="en-US" i="0" dirty="0">
                <a:latin typeface="+mn-lt"/>
                <a:ea typeface="宋体" panose="02010600030101010101" pitchFamily="2" charset="-122"/>
              </a:rPr>
              <a:t>表</a:t>
            </a:r>
            <a:r>
              <a:rPr lang="en-US" altLang="zh-CN" i="0" dirty="0">
                <a:latin typeface="+mn-lt"/>
                <a:ea typeface="宋体" panose="02010600030101010101" pitchFamily="2" charset="-122"/>
              </a:rPr>
              <a:t>5-1-3  </a:t>
            </a:r>
            <a:r>
              <a:rPr lang="zh-CN" altLang="en-US" i="0" dirty="0">
                <a:latin typeface="+mn-lt"/>
                <a:ea typeface="宋体" panose="02010600030101010101" pitchFamily="2" charset="-122"/>
              </a:rPr>
              <a:t>专业核心课程情况（学年）</a:t>
            </a:r>
          </a:p>
        </p:txBody>
      </p:sp>
      <p:sp>
        <p:nvSpPr>
          <p:cNvPr id="97284" name="Rectangle 1"/>
          <p:cNvSpPr>
            <a:spLocks noChangeArrowheads="1"/>
          </p:cNvSpPr>
          <p:nvPr/>
        </p:nvSpPr>
        <p:spPr bwMode="auto">
          <a:xfrm>
            <a:off x="285720" y="3861048"/>
            <a:ext cx="8552405" cy="307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a:spcBef>
                <a:spcPct val="0"/>
              </a:spcBef>
              <a:buFont typeface="Wingdings" panose="05000000000000000000" pitchFamily="2" charset="2"/>
              <a:buChar char="n"/>
            </a:pPr>
            <a:r>
              <a:rPr lang="zh-CN" altLang="en-US" sz="2200" i="0" dirty="0">
                <a:latin typeface="+mn-lt"/>
                <a:ea typeface="仿宋" panose="02010609060101010101" pitchFamily="49" charset="-122"/>
                <a:cs typeface="楷体" panose="02010609060101010101" pitchFamily="49" charset="-122"/>
              </a:rPr>
              <a:t>填报</a:t>
            </a:r>
            <a:r>
              <a:rPr lang="en-US" altLang="zh-CN" sz="2200" i="0" dirty="0" smtClean="0">
                <a:latin typeface="+mn-lt"/>
                <a:ea typeface="仿宋" panose="02010609060101010101" pitchFamily="49" charset="-122"/>
                <a:cs typeface="楷体" panose="02010609060101010101" pitchFamily="49" charset="-122"/>
              </a:rPr>
              <a:t>2017</a:t>
            </a:r>
            <a:r>
              <a:rPr lang="zh-CN" altLang="en-US" sz="2200" i="0" dirty="0" smtClean="0">
                <a:latin typeface="+mn-lt"/>
                <a:ea typeface="仿宋" panose="02010609060101010101" pitchFamily="49" charset="-122"/>
                <a:cs typeface="楷体" panose="02010609060101010101" pitchFamily="49" charset="-122"/>
              </a:rPr>
              <a:t>年</a:t>
            </a:r>
            <a:r>
              <a:rPr lang="zh-CN" altLang="en-US" sz="2200" i="0" dirty="0">
                <a:solidFill>
                  <a:srgbClr val="FF0000"/>
                </a:solidFill>
                <a:latin typeface="+mj-ea"/>
                <a:ea typeface="+mj-ea"/>
                <a:cs typeface="楷体" panose="02010609060101010101" pitchFamily="49" charset="-122"/>
              </a:rPr>
              <a:t>有毕业</a:t>
            </a:r>
            <a:r>
              <a:rPr lang="zh-CN" altLang="en-US" sz="2200" i="0" dirty="0" smtClean="0">
                <a:solidFill>
                  <a:srgbClr val="FF0000"/>
                </a:solidFill>
                <a:latin typeface="+mj-ea"/>
                <a:ea typeface="+mj-ea"/>
                <a:cs typeface="楷体" panose="02010609060101010101" pitchFamily="49" charset="-122"/>
              </a:rPr>
              <a:t>生且未停招</a:t>
            </a:r>
            <a:r>
              <a:rPr lang="zh-CN" altLang="en-US" sz="2200" i="0" dirty="0" smtClean="0">
                <a:latin typeface="+mn-lt"/>
                <a:ea typeface="仿宋" panose="02010609060101010101" pitchFamily="49" charset="-122"/>
                <a:cs typeface="楷体" panose="02010609060101010101" pitchFamily="49" charset="-122"/>
              </a:rPr>
              <a:t>的</a:t>
            </a:r>
            <a:r>
              <a:rPr lang="zh-CN" altLang="en-US" sz="2200" i="0" dirty="0">
                <a:latin typeface="+mn-lt"/>
                <a:ea typeface="仿宋" panose="02010609060101010101" pitchFamily="49" charset="-122"/>
                <a:cs typeface="楷体" panose="02010609060101010101" pitchFamily="49" charset="-122"/>
              </a:rPr>
              <a:t>专业，在学年内实际开设</a:t>
            </a:r>
            <a:r>
              <a:rPr lang="zh-CN" altLang="en-US" sz="2200" i="0" dirty="0" smtClean="0">
                <a:latin typeface="+mn-lt"/>
                <a:ea typeface="仿宋" panose="02010609060101010101" pitchFamily="49" charset="-122"/>
                <a:cs typeface="楷体" panose="02010609060101010101" pitchFamily="49" charset="-122"/>
              </a:rPr>
              <a:t>的专业</a:t>
            </a:r>
            <a:r>
              <a:rPr lang="zh-CN" altLang="en-US" sz="2200" i="0" dirty="0">
                <a:latin typeface="+mn-lt"/>
                <a:ea typeface="仿宋" panose="02010609060101010101" pitchFamily="49" charset="-122"/>
                <a:cs typeface="楷体" panose="02010609060101010101" pitchFamily="49" charset="-122"/>
              </a:rPr>
              <a:t>核心课程</a:t>
            </a:r>
            <a:r>
              <a:rPr lang="zh-CN" altLang="en-US" sz="2200" i="0" dirty="0" smtClean="0">
                <a:latin typeface="+mn-lt"/>
                <a:ea typeface="仿宋" panose="02010609060101010101" pitchFamily="49" charset="-122"/>
                <a:cs typeface="楷体" panose="02010609060101010101" pitchFamily="49" charset="-122"/>
              </a:rPr>
              <a:t>情况（不限门数）。</a:t>
            </a:r>
            <a:endParaRPr lang="en-US" altLang="zh-CN" sz="2200" i="0" dirty="0">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endParaRPr lang="zh-CN" altLang="en-US" sz="2200" i="0" dirty="0">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r>
              <a:rPr lang="zh-CN" altLang="en-US" sz="2200" i="0" dirty="0">
                <a:latin typeface="+mn-lt"/>
                <a:ea typeface="仿宋" panose="02010609060101010101" pitchFamily="49" charset="-122"/>
                <a:cs typeface="楷体" panose="02010609060101010101" pitchFamily="49" charset="-122"/>
              </a:rPr>
              <a:t>“知识要求”</a:t>
            </a:r>
            <a:r>
              <a:rPr lang="zh-CN" altLang="en-US" sz="2200" i="0" dirty="0" smtClean="0">
                <a:latin typeface="+mn-lt"/>
                <a:ea typeface="仿宋" panose="02010609060101010101" pitchFamily="49" charset="-122"/>
                <a:cs typeface="楷体" panose="02010609060101010101" pitchFamily="49" charset="-122"/>
              </a:rPr>
              <a:t>、“能力要求”、“达成目标”</a:t>
            </a:r>
            <a:r>
              <a:rPr lang="zh-CN" altLang="en-US" sz="2200" i="0" dirty="0">
                <a:latin typeface="+mn-lt"/>
                <a:ea typeface="仿宋" panose="02010609060101010101" pitchFamily="49" charset="-122"/>
                <a:cs typeface="楷体" panose="02010609060101010101" pitchFamily="49" charset="-122"/>
              </a:rPr>
              <a:t>为文本，如无法填写，填报“</a:t>
            </a:r>
            <a:r>
              <a:rPr lang="zh-CN" altLang="en-US" sz="2200" i="0" dirty="0">
                <a:solidFill>
                  <a:srgbClr val="FF0000"/>
                </a:solidFill>
                <a:latin typeface="+mj-ea"/>
                <a:ea typeface="+mj-ea"/>
                <a:cs typeface="楷体" panose="02010609060101010101" pitchFamily="49" charset="-122"/>
              </a:rPr>
              <a:t>无</a:t>
            </a:r>
            <a:r>
              <a:rPr lang="zh-CN" altLang="en-US" sz="2200" i="0" dirty="0">
                <a:latin typeface="+mn-lt"/>
                <a:ea typeface="仿宋" panose="02010609060101010101" pitchFamily="49" charset="-122"/>
                <a:cs typeface="楷体" panose="02010609060101010101" pitchFamily="49" charset="-122"/>
              </a:rPr>
              <a:t>”即可 。</a:t>
            </a:r>
            <a:endParaRPr lang="en-US" altLang="zh-CN" sz="2200" i="0" dirty="0">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endParaRPr lang="zh-CN" altLang="en-US" sz="2200" i="0" dirty="0">
              <a:latin typeface="+mn-lt"/>
              <a:ea typeface="仿宋" panose="02010609060101010101" pitchFamily="49" charset="-122"/>
              <a:cs typeface="楷体" panose="02010609060101010101" pitchFamily="49" charset="-122"/>
            </a:endParaRPr>
          </a:p>
          <a:p>
            <a:pPr algn="just">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楷体" panose="02010609060101010101" pitchFamily="49" charset="-122"/>
              </a:rPr>
              <a:t>精品开放课程：指国家、省级精品视频公开课，国家、省级精品资源共享课程，无；就高填报。</a:t>
            </a:r>
            <a:endParaRPr lang="zh-CN" altLang="en-US" sz="2200" i="0" dirty="0">
              <a:latin typeface="+mn-lt"/>
              <a:ea typeface="仿宋" panose="02010609060101010101" pitchFamily="49" charset="-122"/>
              <a:cs typeface="楷体" panose="02010609060101010101" pitchFamily="49" charset="-122"/>
            </a:endParaRPr>
          </a:p>
        </p:txBody>
      </p:sp>
      <p:pic>
        <p:nvPicPr>
          <p:cNvPr id="6146" name="Picture 2"/>
          <p:cNvPicPr>
            <a:picLocks noChangeAspect="1" noChangeArrowheads="1"/>
          </p:cNvPicPr>
          <p:nvPr/>
        </p:nvPicPr>
        <p:blipFill>
          <a:blip r:embed="rId3"/>
          <a:srcRect/>
          <a:stretch>
            <a:fillRect/>
          </a:stretch>
        </p:blipFill>
        <p:spPr bwMode="auto">
          <a:xfrm>
            <a:off x="285720" y="1714488"/>
            <a:ext cx="8466137" cy="2143140"/>
          </a:xfrm>
          <a:prstGeom prst="rect">
            <a:avLst/>
          </a:prstGeom>
          <a:noFill/>
          <a:ln w="9525">
            <a:noFill/>
            <a:miter lim="800000"/>
            <a:headEnd/>
            <a:tailEnd/>
          </a:ln>
          <a:effectLst/>
        </p:spPr>
      </p:pic>
    </p:spTree>
    <p:extLst>
      <p:ext uri="{BB962C8B-B14F-4D97-AF65-F5344CB8AC3E}">
        <p14:creationId xmlns:p14="http://schemas.microsoft.com/office/powerpoint/2010/main" xmlns="" val="94777864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Haettenschweiler" panose="020B0706040902060204" pitchFamily="34" charset="0"/>
              </a:rPr>
              <a:t>（五）人才培养</a:t>
            </a:r>
          </a:p>
        </p:txBody>
      </p:sp>
      <p:sp>
        <p:nvSpPr>
          <p:cNvPr id="97283"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latin typeface="Times New Roman" panose="02020603050405020304" pitchFamily="18" charset="0"/>
                <a:ea typeface="宋体" panose="02010600030101010101" pitchFamily="2" charset="-122"/>
              </a:rPr>
              <a:t>4. </a:t>
            </a:r>
            <a:r>
              <a:rPr lang="zh-CN" altLang="en-US" i="0" dirty="0">
                <a:latin typeface="Times New Roman" panose="02020603050405020304" pitchFamily="18" charset="0"/>
                <a:ea typeface="宋体" panose="02010600030101010101" pitchFamily="2" charset="-122"/>
              </a:rPr>
              <a:t>表</a:t>
            </a:r>
            <a:r>
              <a:rPr lang="en-US" altLang="zh-CN" i="0" dirty="0">
                <a:latin typeface="Times New Roman" panose="02020603050405020304" pitchFamily="18" charset="0"/>
                <a:ea typeface="宋体" panose="02010600030101010101" pitchFamily="2" charset="-122"/>
              </a:rPr>
              <a:t>5-1-4  </a:t>
            </a:r>
            <a:r>
              <a:rPr lang="zh-CN" altLang="en-US" i="0" dirty="0">
                <a:latin typeface="Times New Roman" panose="02020603050405020304" pitchFamily="18" charset="0"/>
                <a:ea typeface="宋体" panose="02010600030101010101" pitchFamily="2" charset="-122"/>
              </a:rPr>
              <a:t>分专业（大类）实验课情况（学年）</a:t>
            </a:r>
          </a:p>
        </p:txBody>
      </p:sp>
      <p:sp>
        <p:nvSpPr>
          <p:cNvPr id="97284" name="Rectangle 1"/>
          <p:cNvSpPr>
            <a:spLocks noChangeArrowheads="1"/>
          </p:cNvSpPr>
          <p:nvPr/>
        </p:nvSpPr>
        <p:spPr bwMode="auto">
          <a:xfrm>
            <a:off x="398137" y="3356992"/>
            <a:ext cx="8766175" cy="37189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spcBef>
                <a:spcPct val="0"/>
              </a:spcBef>
              <a:buFont typeface="Wingdings" panose="05000000000000000000" pitchFamily="2" charset="2"/>
              <a:buChar char="n"/>
            </a:pPr>
            <a:r>
              <a:rPr lang="zh-CN" altLang="en-US" sz="2400" i="0" dirty="0">
                <a:latin typeface="仿宋" panose="02010609060101010101" pitchFamily="49" charset="-122"/>
                <a:ea typeface="仿宋" panose="02010609060101010101" pitchFamily="49" charset="-122"/>
                <a:cs typeface="楷体" panose="02010609060101010101" pitchFamily="49" charset="-122"/>
              </a:rPr>
              <a:t>填报学</a:t>
            </a:r>
            <a:r>
              <a:rPr lang="zh-CN" altLang="en-US" sz="2400" i="0" dirty="0" smtClean="0">
                <a:latin typeface="仿宋" panose="02010609060101010101" pitchFamily="49" charset="-122"/>
                <a:ea typeface="仿宋" panose="02010609060101010101" pitchFamily="49" charset="-122"/>
                <a:cs typeface="楷体" panose="02010609060101010101" pitchFamily="49" charset="-122"/>
              </a:rPr>
              <a:t>年实</a:t>
            </a:r>
            <a:r>
              <a:rPr lang="zh-CN" altLang="en-US" sz="2400" i="0" dirty="0">
                <a:latin typeface="仿宋" panose="02010609060101010101" pitchFamily="49" charset="-122"/>
                <a:ea typeface="仿宋" panose="02010609060101010101" pitchFamily="49" charset="-122"/>
                <a:cs typeface="楷体" panose="02010609060101010101" pitchFamily="49" charset="-122"/>
              </a:rPr>
              <a:t>际开设的本科实验课</a:t>
            </a:r>
            <a:r>
              <a:rPr lang="zh-CN" altLang="en-US" sz="2400" i="0" dirty="0" smtClean="0">
                <a:latin typeface="仿宋" panose="02010609060101010101" pitchFamily="49" charset="-122"/>
                <a:ea typeface="仿宋" panose="02010609060101010101" pitchFamily="49" charset="-122"/>
                <a:cs typeface="楷体" panose="02010609060101010101" pitchFamily="49" charset="-122"/>
              </a:rPr>
              <a:t>程（课程号来自于</a:t>
            </a:r>
            <a:r>
              <a:rPr lang="en-US" altLang="zh-CN" sz="2400" i="0" dirty="0" smtClean="0">
                <a:solidFill>
                  <a:srgbClr val="FF0000"/>
                </a:solidFill>
                <a:latin typeface="仿宋" panose="02010609060101010101" pitchFamily="49" charset="-122"/>
                <a:ea typeface="仿宋" panose="02010609060101010101" pitchFamily="49" charset="-122"/>
                <a:cs typeface="楷体" panose="02010609060101010101" pitchFamily="49" charset="-122"/>
              </a:rPr>
              <a:t>5-1-1</a:t>
            </a:r>
            <a:r>
              <a:rPr lang="zh-CN" altLang="en-US" sz="2400" i="0" dirty="0" smtClean="0">
                <a:latin typeface="仿宋" panose="02010609060101010101" pitchFamily="49" charset="-122"/>
                <a:ea typeface="仿宋" panose="02010609060101010101" pitchFamily="49" charset="-122"/>
                <a:cs typeface="楷体" panose="02010609060101010101" pitchFamily="49" charset="-122"/>
              </a:rPr>
              <a:t>）。</a:t>
            </a:r>
            <a:endParaRPr lang="en-US" altLang="zh-CN" sz="24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en-US" altLang="zh-CN" sz="24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zh-CN" altLang="en-US" sz="2400" i="0" dirty="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400" i="0" dirty="0">
                <a:latin typeface="仿宋" panose="02010609060101010101" pitchFamily="49" charset="-122"/>
                <a:ea typeface="仿宋" panose="02010609060101010101" pitchFamily="49" charset="-122"/>
                <a:cs typeface="楷体" panose="02010609060101010101" pitchFamily="49" charset="-122"/>
              </a:rPr>
              <a:t>如一门课程使用多个实验场所</a:t>
            </a:r>
            <a:r>
              <a:rPr lang="zh-CN" altLang="en-US" sz="2400" i="0" dirty="0" smtClean="0">
                <a:latin typeface="仿宋" panose="02010609060101010101" pitchFamily="49" charset="-122"/>
                <a:ea typeface="仿宋" panose="02010609060101010101" pitchFamily="49" charset="-122"/>
                <a:cs typeface="楷体" panose="02010609060101010101" pitchFamily="49" charset="-122"/>
              </a:rPr>
              <a:t>，按</a:t>
            </a:r>
            <a:r>
              <a:rPr lang="zh-CN" altLang="en-US" sz="2400" i="0" dirty="0">
                <a:latin typeface="仿宋" panose="02010609060101010101" pitchFamily="49" charset="-122"/>
                <a:ea typeface="仿宋" panose="02010609060101010101" pitchFamily="49" charset="-122"/>
                <a:cs typeface="楷体" panose="02010609060101010101" pitchFamily="49" charset="-122"/>
              </a:rPr>
              <a:t>多条填</a:t>
            </a:r>
            <a:r>
              <a:rPr lang="zh-CN" altLang="en-US" sz="2400" i="0" dirty="0" smtClean="0">
                <a:latin typeface="仿宋" panose="02010609060101010101" pitchFamily="49" charset="-122"/>
                <a:ea typeface="仿宋" panose="02010609060101010101" pitchFamily="49" charset="-122"/>
                <a:cs typeface="楷体" panose="02010609060101010101" pitchFamily="49" charset="-122"/>
              </a:rPr>
              <a:t>报，一行一个实验场所（场所代码来自于</a:t>
            </a:r>
            <a:r>
              <a:rPr lang="en-US" altLang="zh-CN" sz="2400" i="0" dirty="0" smtClean="0">
                <a:solidFill>
                  <a:srgbClr val="FF0000"/>
                </a:solidFill>
                <a:latin typeface="仿宋" panose="02010609060101010101" pitchFamily="49" charset="-122"/>
                <a:ea typeface="仿宋" panose="02010609060101010101" pitchFamily="49" charset="-122"/>
                <a:cs typeface="楷体" panose="02010609060101010101" pitchFamily="49" charset="-122"/>
              </a:rPr>
              <a:t>1-8-1</a:t>
            </a:r>
            <a:r>
              <a:rPr lang="zh-CN" altLang="en-US" sz="2400" i="0" dirty="0" smtClean="0">
                <a:latin typeface="仿宋" panose="02010609060101010101" pitchFamily="49" charset="-122"/>
                <a:ea typeface="仿宋" panose="02010609060101010101" pitchFamily="49" charset="-122"/>
                <a:cs typeface="楷体" panose="02010609060101010101" pitchFamily="49" charset="-122"/>
              </a:rPr>
              <a:t>）。</a:t>
            </a:r>
            <a:endParaRPr lang="en-US" altLang="zh-CN" sz="2400" i="0" dirty="0" smtClean="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en-US" altLang="zh-CN" sz="2400" i="0" dirty="0" smtClean="0">
              <a:latin typeface="仿宋" panose="02010609060101010101" pitchFamily="49" charset="-122"/>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400" i="0" dirty="0" smtClean="0">
                <a:latin typeface="仿宋" panose="02010609060101010101" pitchFamily="49" charset="-122"/>
                <a:ea typeface="仿宋" panose="02010609060101010101" pitchFamily="49" charset="-122"/>
                <a:cs typeface="楷体" panose="02010609060101010101" pitchFamily="49" charset="-122"/>
              </a:rPr>
              <a:t>场所名称、场所代码：如不在</a:t>
            </a:r>
            <a:r>
              <a:rPr lang="en-US" altLang="en-US" sz="2400" i="0" dirty="0" smtClean="0">
                <a:latin typeface="仿宋" panose="02010609060101010101" pitchFamily="49" charset="-122"/>
                <a:ea typeface="仿宋" panose="02010609060101010101" pitchFamily="49" charset="-122"/>
                <a:cs typeface="楷体" panose="02010609060101010101" pitchFamily="49" charset="-122"/>
              </a:rPr>
              <a:t>1-8-1</a:t>
            </a:r>
            <a:r>
              <a:rPr lang="zh-CN" altLang="en-US" sz="2400" i="0" dirty="0" smtClean="0">
                <a:latin typeface="仿宋" panose="02010609060101010101" pitchFamily="49" charset="-122"/>
                <a:ea typeface="仿宋" panose="02010609060101010101" pitchFamily="49" charset="-122"/>
                <a:cs typeface="楷体" panose="02010609060101010101" pitchFamily="49" charset="-122"/>
              </a:rPr>
              <a:t>中，名称填报实际名称，场所代码填报“</a:t>
            </a:r>
            <a:r>
              <a:rPr lang="en-US" altLang="en-US" sz="2400" i="0" dirty="0" smtClean="0">
                <a:solidFill>
                  <a:srgbClr val="FF0000"/>
                </a:solidFill>
                <a:latin typeface="仿宋" panose="02010609060101010101" pitchFamily="49" charset="-122"/>
                <a:ea typeface="仿宋" panose="02010609060101010101" pitchFamily="49" charset="-122"/>
                <a:cs typeface="楷体" panose="02010609060101010101" pitchFamily="49" charset="-122"/>
              </a:rPr>
              <a:t>000000</a:t>
            </a:r>
            <a:r>
              <a:rPr lang="zh-CN" altLang="en-US" sz="2400" i="0" dirty="0" smtClean="0">
                <a:latin typeface="仿宋" panose="02010609060101010101" pitchFamily="49" charset="-122"/>
                <a:ea typeface="仿宋" panose="02010609060101010101" pitchFamily="49" charset="-122"/>
                <a:cs typeface="楷体" panose="02010609060101010101" pitchFamily="49" charset="-122"/>
              </a:rPr>
              <a:t>”</a:t>
            </a:r>
            <a:r>
              <a:rPr lang="zh-CN" altLang="en-US" sz="2400" dirty="0" smtClean="0"/>
              <a:t>。</a:t>
            </a:r>
          </a:p>
          <a:p>
            <a:pPr>
              <a:spcBef>
                <a:spcPct val="0"/>
              </a:spcBef>
              <a:buFont typeface="Wingdings" panose="05000000000000000000" pitchFamily="2" charset="2"/>
              <a:buChar char="n"/>
            </a:pPr>
            <a:endParaRPr lang="en-US" altLang="zh-CN" sz="2400" i="0" dirty="0" smtClean="0">
              <a:latin typeface="仿宋" panose="02010609060101010101" pitchFamily="49" charset="-122"/>
              <a:ea typeface="仿宋" panose="02010609060101010101" pitchFamily="49" charset="-122"/>
              <a:cs typeface="楷体" panose="02010609060101010101" pitchFamily="49" charset="-122"/>
            </a:endParaRPr>
          </a:p>
          <a:p>
            <a:pPr>
              <a:spcBef>
                <a:spcPct val="0"/>
              </a:spcBef>
              <a:buNone/>
            </a:pPr>
            <a:endParaRPr lang="en-US" altLang="zh-CN" sz="2400" i="0" dirty="0">
              <a:latin typeface="仿宋" panose="02010609060101010101" pitchFamily="49" charset="-122"/>
              <a:ea typeface="仿宋" panose="02010609060101010101" pitchFamily="49" charset="-122"/>
              <a:cs typeface="楷体" panose="02010609060101010101" pitchFamily="49" charset="-122"/>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1619" y="1844824"/>
            <a:ext cx="8410575"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3549576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smtClean="0">
                <a:effectLst/>
                <a:latin typeface="+mn-lt"/>
              </a:rPr>
              <a:t>（五）人</a:t>
            </a:r>
            <a:r>
              <a:rPr lang="zh-CN" altLang="en-US" dirty="0">
                <a:effectLst/>
                <a:latin typeface="+mn-lt"/>
              </a:rPr>
              <a:t>才培养</a:t>
            </a:r>
          </a:p>
        </p:txBody>
      </p:sp>
      <p:sp>
        <p:nvSpPr>
          <p:cNvPr id="97283" name="文本框 3"/>
          <p:cNvSpPr txBox="1">
            <a:spLocks noChangeArrowheads="1"/>
          </p:cNvSpPr>
          <p:nvPr/>
        </p:nvSpPr>
        <p:spPr bwMode="auto">
          <a:xfrm>
            <a:off x="358775" y="1142984"/>
            <a:ext cx="878522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smtClean="0">
                <a:latin typeface="+mn-lt"/>
                <a:ea typeface="宋体" panose="02010600030101010101" pitchFamily="2" charset="-122"/>
              </a:rPr>
              <a:t>5.</a:t>
            </a:r>
            <a:r>
              <a:rPr lang="zh-CN" altLang="en-US" i="0" dirty="0" smtClean="0">
                <a:latin typeface="+mn-lt"/>
                <a:ea typeface="宋体" panose="02010600030101010101" pitchFamily="2" charset="-122"/>
              </a:rPr>
              <a:t>表</a:t>
            </a:r>
            <a:r>
              <a:rPr lang="en-US" altLang="zh-CN" i="0" dirty="0">
                <a:latin typeface="+mn-lt"/>
                <a:ea typeface="宋体" panose="02010600030101010101" pitchFamily="2" charset="-122"/>
              </a:rPr>
              <a:t>5-3-2</a:t>
            </a:r>
            <a:r>
              <a:rPr lang="zh-CN" altLang="en-US" i="0" dirty="0">
                <a:latin typeface="+mn-lt"/>
                <a:ea typeface="宋体" panose="02010600030101010101" pitchFamily="2" charset="-122"/>
              </a:rPr>
              <a:t>本科教学信息化（学年）</a:t>
            </a:r>
          </a:p>
        </p:txBody>
      </p:sp>
      <p:sp>
        <p:nvSpPr>
          <p:cNvPr id="97284" name="Rectangle 1"/>
          <p:cNvSpPr>
            <a:spLocks noChangeArrowheads="1"/>
          </p:cNvSpPr>
          <p:nvPr/>
        </p:nvSpPr>
        <p:spPr bwMode="auto">
          <a:xfrm>
            <a:off x="499696" y="3289190"/>
            <a:ext cx="8143972" cy="33496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a:lnSpc>
                <a:spcPct val="150000"/>
              </a:lnSpc>
              <a:spcBef>
                <a:spcPct val="0"/>
              </a:spcBef>
              <a:buFont typeface="Wingdings" panose="05000000000000000000" pitchFamily="2" charset="2"/>
              <a:buChar char="n"/>
            </a:pPr>
            <a:r>
              <a:rPr lang="zh-CN" altLang="en-US" sz="2400" i="0" dirty="0">
                <a:latin typeface="+mn-lt"/>
                <a:ea typeface="仿宋" panose="02010609060101010101" pitchFamily="49" charset="-122"/>
                <a:cs typeface="楷体" panose="02010609060101010101" pitchFamily="49" charset="-122"/>
              </a:rPr>
              <a:t>项目类型：精品视频公开课、精品资源共享课、</a:t>
            </a:r>
            <a:r>
              <a:rPr lang="en-US" altLang="zh-CN" sz="2400" i="0" dirty="0">
                <a:latin typeface="+mn-lt"/>
                <a:ea typeface="仿宋" panose="02010609060101010101" pitchFamily="49" charset="-122"/>
                <a:cs typeface="楷体" panose="02010609060101010101" pitchFamily="49" charset="-122"/>
              </a:rPr>
              <a:t>MOOC</a:t>
            </a:r>
            <a:r>
              <a:rPr lang="zh-CN" altLang="en-US" sz="2400" i="0" dirty="0">
                <a:latin typeface="+mn-lt"/>
                <a:ea typeface="仿宋" panose="02010609060101010101" pitchFamily="49" charset="-122"/>
                <a:cs typeface="楷体" panose="02010609060101010101" pitchFamily="49" charset="-122"/>
              </a:rPr>
              <a:t>（大型开放式网络课程）、</a:t>
            </a:r>
            <a:r>
              <a:rPr lang="en-US" altLang="zh-CN" sz="2400" i="0" dirty="0">
                <a:latin typeface="+mn-lt"/>
                <a:ea typeface="仿宋" panose="02010609060101010101" pitchFamily="49" charset="-122"/>
                <a:cs typeface="楷体" panose="02010609060101010101" pitchFamily="49" charset="-122"/>
              </a:rPr>
              <a:t>SPOC</a:t>
            </a:r>
            <a:r>
              <a:rPr lang="zh-CN" altLang="en-US" sz="2400" i="0" dirty="0">
                <a:latin typeface="+mn-lt"/>
                <a:ea typeface="仿宋" panose="02010609060101010101" pitchFamily="49" charset="-122"/>
                <a:cs typeface="楷体" panose="02010609060101010101" pitchFamily="49" charset="-122"/>
              </a:rPr>
              <a:t>（小规模限制性网络课程）</a:t>
            </a:r>
          </a:p>
          <a:p>
            <a:pPr algn="just">
              <a:lnSpc>
                <a:spcPct val="150000"/>
              </a:lnSpc>
              <a:spcBef>
                <a:spcPct val="0"/>
              </a:spcBef>
              <a:buFont typeface="Wingdings" panose="05000000000000000000" pitchFamily="2" charset="2"/>
              <a:buChar char="n"/>
            </a:pPr>
            <a:r>
              <a:rPr lang="zh-CN" altLang="en-US" sz="2400" i="0" dirty="0">
                <a:latin typeface="+mn-lt"/>
                <a:ea typeface="仿宋" panose="02010609060101010101" pitchFamily="49" charset="-122"/>
                <a:cs typeface="楷体" panose="02010609060101010101" pitchFamily="49" charset="-122"/>
              </a:rPr>
              <a:t>课程号：如无</a:t>
            </a:r>
            <a:r>
              <a:rPr lang="en-US" altLang="zh-CN" sz="2400" i="0" dirty="0">
                <a:latin typeface="+mn-lt"/>
                <a:ea typeface="仿宋" panose="02010609060101010101" pitchFamily="49" charset="-122"/>
                <a:cs typeface="楷体" panose="02010609060101010101" pitchFamily="49" charset="-122"/>
              </a:rPr>
              <a:t>5-1-1</a:t>
            </a:r>
            <a:r>
              <a:rPr lang="zh-CN" altLang="en-US" sz="2400" i="0" dirty="0">
                <a:latin typeface="+mn-lt"/>
                <a:ea typeface="仿宋" panose="02010609060101010101" pitchFamily="49" charset="-122"/>
                <a:cs typeface="楷体" panose="02010609060101010101" pitchFamily="49" charset="-122"/>
              </a:rPr>
              <a:t>的课程号，则填报“</a:t>
            </a:r>
            <a:r>
              <a:rPr lang="en-US" altLang="zh-CN" sz="2400" i="0" dirty="0">
                <a:solidFill>
                  <a:srgbClr val="FF0000"/>
                </a:solidFill>
                <a:latin typeface="+mn-lt"/>
                <a:ea typeface="仿宋" panose="02010609060101010101" pitchFamily="49" charset="-122"/>
                <a:cs typeface="楷体" panose="02010609060101010101" pitchFamily="49" charset="-122"/>
              </a:rPr>
              <a:t>000</a:t>
            </a:r>
            <a:r>
              <a:rPr lang="en-US" altLang="zh-CN" sz="2400" i="0" dirty="0">
                <a:latin typeface="+mn-lt"/>
                <a:ea typeface="仿宋" panose="02010609060101010101" pitchFamily="49" charset="-122"/>
                <a:cs typeface="楷体" panose="02010609060101010101" pitchFamily="49" charset="-122"/>
              </a:rPr>
              <a:t>”.</a:t>
            </a:r>
          </a:p>
          <a:p>
            <a:pPr algn="just">
              <a:lnSpc>
                <a:spcPct val="150000"/>
              </a:lnSpc>
              <a:spcBef>
                <a:spcPct val="0"/>
              </a:spcBef>
              <a:buFont typeface="Wingdings" panose="05000000000000000000" pitchFamily="2" charset="2"/>
              <a:buChar char="n"/>
            </a:pPr>
            <a:r>
              <a:rPr lang="zh-CN" altLang="en-US" sz="2400" i="0" dirty="0">
                <a:latin typeface="+mn-lt"/>
                <a:ea typeface="仿宋" panose="02010609060101010101" pitchFamily="49" charset="-122"/>
                <a:cs typeface="楷体" panose="02010609060101010101" pitchFamily="49" charset="-122"/>
              </a:rPr>
              <a:t>项目级别：国家级、省级。（</a:t>
            </a:r>
            <a:r>
              <a:rPr lang="en-US" altLang="zh-CN" sz="2400" i="0" dirty="0">
                <a:latin typeface="+mn-lt"/>
                <a:ea typeface="仿宋" panose="02010609060101010101" pitchFamily="49" charset="-122"/>
                <a:cs typeface="楷体" panose="02010609060101010101" pitchFamily="49" charset="-122"/>
              </a:rPr>
              <a:t>MOOC</a:t>
            </a:r>
            <a:r>
              <a:rPr lang="zh-CN" altLang="en-US" sz="2400" i="0" dirty="0">
                <a:latin typeface="+mn-lt"/>
                <a:ea typeface="仿宋" panose="02010609060101010101" pitchFamily="49" charset="-122"/>
                <a:cs typeface="楷体" panose="02010609060101010101" pitchFamily="49" charset="-122"/>
              </a:rPr>
              <a:t>、</a:t>
            </a:r>
            <a:r>
              <a:rPr lang="en-US" altLang="zh-CN" sz="2400" i="0" dirty="0">
                <a:latin typeface="+mn-lt"/>
                <a:ea typeface="仿宋" panose="02010609060101010101" pitchFamily="49" charset="-122"/>
                <a:cs typeface="楷体" panose="02010609060101010101" pitchFamily="49" charset="-122"/>
              </a:rPr>
              <a:t>SPOC</a:t>
            </a:r>
            <a:r>
              <a:rPr lang="zh-CN" altLang="en-US" sz="2400" i="0" dirty="0">
                <a:latin typeface="+mn-lt"/>
                <a:ea typeface="仿宋" panose="02010609060101010101" pitchFamily="49" charset="-122"/>
                <a:cs typeface="楷体" panose="02010609060101010101" pitchFamily="49" charset="-122"/>
              </a:rPr>
              <a:t>选择“无”）就高填报。</a:t>
            </a:r>
          </a:p>
        </p:txBody>
      </p:sp>
      <p:pic>
        <p:nvPicPr>
          <p:cNvPr id="2" name="图片 1">
            <a:extLst>
              <a:ext uri="{FF2B5EF4-FFF2-40B4-BE49-F238E27FC236}">
                <a16:creationId xmlns="" xmlns:a16="http://schemas.microsoft.com/office/drawing/2014/main" id="{A1BBD531-C55D-4D4E-998F-EDCDBADCD137}"/>
              </a:ext>
            </a:extLst>
          </p:cNvPr>
          <p:cNvPicPr>
            <a:picLocks noChangeAspect="1"/>
          </p:cNvPicPr>
          <p:nvPr/>
        </p:nvPicPr>
        <p:blipFill>
          <a:blip r:embed="rId3"/>
          <a:stretch>
            <a:fillRect/>
          </a:stretch>
        </p:blipFill>
        <p:spPr>
          <a:xfrm>
            <a:off x="518743" y="2011293"/>
            <a:ext cx="8280199" cy="904435"/>
          </a:xfrm>
          <a:prstGeom prst="rect">
            <a:avLst/>
          </a:prstGeom>
        </p:spPr>
      </p:pic>
    </p:spTree>
    <p:extLst>
      <p:ext uri="{BB962C8B-B14F-4D97-AF65-F5344CB8AC3E}">
        <p14:creationId xmlns="" xmlns:p14="http://schemas.microsoft.com/office/powerpoint/2010/main" val="287033783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（五）人才培养</a:t>
            </a:r>
          </a:p>
        </p:txBody>
      </p:sp>
      <p:sp>
        <p:nvSpPr>
          <p:cNvPr id="97283"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smtClean="0">
                <a:latin typeface="+mn-lt"/>
                <a:ea typeface="宋体" panose="02010600030101010101" pitchFamily="2" charset="-122"/>
              </a:rPr>
              <a:t>6. </a:t>
            </a:r>
            <a:r>
              <a:rPr lang="zh-CN" altLang="en-US" i="0" dirty="0">
                <a:latin typeface="+mn-lt"/>
                <a:ea typeface="宋体" panose="02010600030101010101" pitchFamily="2" charset="-122"/>
              </a:rPr>
              <a:t>表</a:t>
            </a:r>
            <a:r>
              <a:rPr lang="en-US" altLang="zh-CN" i="0" dirty="0" smtClean="0">
                <a:latin typeface="+mn-lt"/>
                <a:ea typeface="宋体" panose="02010600030101010101" pitchFamily="2" charset="-122"/>
              </a:rPr>
              <a:t>5-4-1  </a:t>
            </a:r>
            <a:r>
              <a:rPr lang="zh-CN" altLang="en-US" i="0" dirty="0">
                <a:latin typeface="+mn-lt"/>
                <a:ea typeface="宋体" panose="02010600030101010101" pitchFamily="2" charset="-122"/>
              </a:rPr>
              <a:t>创新创业教育情况（时点）</a:t>
            </a:r>
          </a:p>
        </p:txBody>
      </p:sp>
      <p:sp>
        <p:nvSpPr>
          <p:cNvPr id="97284" name="Rectangle 1"/>
          <p:cNvSpPr>
            <a:spLocks noChangeArrowheads="1"/>
          </p:cNvSpPr>
          <p:nvPr/>
        </p:nvSpPr>
        <p:spPr bwMode="auto">
          <a:xfrm>
            <a:off x="683568" y="2070101"/>
            <a:ext cx="7632848" cy="4457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nSpc>
                <a:spcPct val="150000"/>
              </a:lnSpc>
              <a:spcBef>
                <a:spcPct val="0"/>
              </a:spcBef>
              <a:buFont typeface="Wingdings" panose="05000000000000000000" pitchFamily="2" charset="2"/>
              <a:buChar char="n"/>
            </a:pPr>
            <a:r>
              <a:rPr lang="zh-CN" altLang="en-US" sz="2400" i="0" dirty="0">
                <a:latin typeface="+mn-lt"/>
                <a:ea typeface="仿宋" panose="02010609060101010101" pitchFamily="49" charset="-122"/>
                <a:cs typeface="楷体" panose="02010609060101010101" pitchFamily="49" charset="-122"/>
              </a:rPr>
              <a:t>培训人次数、培训项目数、课程门数、创业指导课程数、创新创业讲座数按</a:t>
            </a:r>
            <a:r>
              <a:rPr lang="zh-CN" altLang="en-US" sz="2400" i="0" dirty="0">
                <a:solidFill>
                  <a:srgbClr val="FF0000"/>
                </a:solidFill>
                <a:latin typeface="+mn-lt"/>
                <a:ea typeface="+mj-ea"/>
                <a:cs typeface="楷体" panose="02010609060101010101" pitchFamily="49" charset="-122"/>
              </a:rPr>
              <a:t>学年</a:t>
            </a:r>
            <a:r>
              <a:rPr lang="zh-CN" altLang="en-US" sz="2400" i="0" dirty="0">
                <a:latin typeface="+mn-lt"/>
                <a:ea typeface="仿宋" panose="02010609060101010101" pitchFamily="49" charset="-122"/>
                <a:cs typeface="楷体" panose="02010609060101010101" pitchFamily="49" charset="-122"/>
              </a:rPr>
              <a:t>进行统计。</a:t>
            </a:r>
            <a:endParaRPr lang="en-US" altLang="zh-CN" sz="2400" i="0" dirty="0">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endParaRPr lang="zh-CN" altLang="en-US" sz="2400" i="0" dirty="0">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r>
              <a:rPr lang="zh-CN" altLang="en-US" sz="2400" i="0" dirty="0">
                <a:latin typeface="+mn-lt"/>
                <a:ea typeface="仿宋" panose="02010609060101010101" pitchFamily="49" charset="-122"/>
                <a:cs typeface="楷体" panose="02010609060101010101" pitchFamily="49" charset="-122"/>
              </a:rPr>
              <a:t>创新创业</a:t>
            </a:r>
            <a:r>
              <a:rPr lang="zh-CN" altLang="en-US" sz="2400" i="0" dirty="0" smtClean="0">
                <a:latin typeface="+mn-lt"/>
                <a:ea typeface="仿宋" panose="02010609060101010101" pitchFamily="49" charset="-122"/>
                <a:cs typeface="楷体" panose="02010609060101010101" pitchFamily="49" charset="-122"/>
              </a:rPr>
              <a:t>奖学金、专项资金投入、编写教材数均按</a:t>
            </a:r>
            <a:r>
              <a:rPr lang="zh-CN" altLang="en-US" sz="2400" i="0" dirty="0">
                <a:solidFill>
                  <a:srgbClr val="FF0000"/>
                </a:solidFill>
                <a:latin typeface="+mn-lt"/>
                <a:ea typeface="+mj-ea"/>
                <a:cs typeface="楷体" panose="02010609060101010101" pitchFamily="49" charset="-122"/>
              </a:rPr>
              <a:t>自然年</a:t>
            </a:r>
            <a:r>
              <a:rPr lang="zh-CN" altLang="en-US" sz="2400" i="0" dirty="0">
                <a:latin typeface="+mn-lt"/>
                <a:ea typeface="仿宋" panose="02010609060101010101" pitchFamily="49" charset="-122"/>
                <a:cs typeface="楷体" panose="02010609060101010101" pitchFamily="49" charset="-122"/>
              </a:rPr>
              <a:t>进行统计。</a:t>
            </a:r>
            <a:endParaRPr lang="en-US" altLang="zh-CN" sz="2400" i="0" dirty="0">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endParaRPr lang="en-US" altLang="zh-CN" sz="2400" i="0" dirty="0">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r>
              <a:rPr lang="zh-CN" altLang="en-US" sz="2400" i="0" dirty="0">
                <a:latin typeface="+mn-lt"/>
                <a:ea typeface="仿宋" panose="02010609060101010101" pitchFamily="49" charset="-122"/>
                <a:cs typeface="楷体" panose="02010609060101010101" pitchFamily="49" charset="-122"/>
              </a:rPr>
              <a:t>如目前无此表中的部分数据，可</a:t>
            </a:r>
            <a:r>
              <a:rPr lang="zh-CN" altLang="en-US" sz="2400" i="0" dirty="0">
                <a:solidFill>
                  <a:srgbClr val="FF0000"/>
                </a:solidFill>
                <a:latin typeface="+mn-lt"/>
                <a:ea typeface="+mj-ea"/>
                <a:cs typeface="楷体" panose="02010609060101010101" pitchFamily="49" charset="-122"/>
              </a:rPr>
              <a:t>填</a:t>
            </a:r>
            <a:r>
              <a:rPr lang="en-US" altLang="zh-CN" sz="2400" i="0" dirty="0">
                <a:solidFill>
                  <a:srgbClr val="FF0000"/>
                </a:solidFill>
                <a:latin typeface="+mn-lt"/>
                <a:ea typeface="+mj-ea"/>
                <a:cs typeface="楷体" panose="02010609060101010101" pitchFamily="49" charset="-122"/>
              </a:rPr>
              <a:t>0</a:t>
            </a:r>
            <a:r>
              <a:rPr lang="zh-CN" altLang="en-US" sz="2400" i="0" dirty="0">
                <a:latin typeface="+mn-lt"/>
                <a:ea typeface="仿宋" panose="02010609060101010101" pitchFamily="49" charset="-122"/>
                <a:cs typeface="楷体" panose="02010609060101010101" pitchFamily="49" charset="-122"/>
              </a:rPr>
              <a:t>。</a:t>
            </a:r>
            <a:endParaRPr lang="en-US" altLang="zh-CN" sz="2400" i="0" dirty="0">
              <a:solidFill>
                <a:srgbClr val="FF0000"/>
              </a:solidFill>
              <a:latin typeface="+mn-lt"/>
              <a:ea typeface="仿宋" panose="02010609060101010101" pitchFamily="49" charset="-122"/>
              <a:cs typeface="楷体" panose="02010609060101010101" pitchFamily="49" charset="-122"/>
            </a:endParaRPr>
          </a:p>
          <a:p>
            <a:pPr>
              <a:lnSpc>
                <a:spcPct val="150000"/>
              </a:lnSpc>
              <a:spcBef>
                <a:spcPct val="0"/>
              </a:spcBef>
              <a:buFont typeface="Wingdings" panose="05000000000000000000" pitchFamily="2" charset="2"/>
              <a:buChar char="n"/>
            </a:pPr>
            <a:endParaRPr lang="en-US" altLang="zh-CN" sz="2400" i="0" dirty="0">
              <a:latin typeface="+mn-lt"/>
              <a:ea typeface="仿宋" panose="02010609060101010101" pitchFamily="49" charset="-122"/>
              <a:cs typeface="楷体" panose="02010609060101010101" pitchFamily="49" charset="-122"/>
            </a:endParaRPr>
          </a:p>
        </p:txBody>
      </p:sp>
    </p:spTree>
    <p:extLst>
      <p:ext uri="{BB962C8B-B14F-4D97-AF65-F5344CB8AC3E}">
        <p14:creationId xmlns:p14="http://schemas.microsoft.com/office/powerpoint/2010/main" xmlns="" val="198596553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（六）学生信息</a:t>
            </a:r>
          </a:p>
        </p:txBody>
      </p:sp>
      <p:sp>
        <p:nvSpPr>
          <p:cNvPr id="109571"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a:solidFill>
                  <a:srgbClr val="000000"/>
                </a:solidFill>
                <a:latin typeface="+mn-lt"/>
                <a:ea typeface="宋体" panose="02010600030101010101" pitchFamily="2" charset="-122"/>
              </a:rPr>
              <a:t>1. </a:t>
            </a:r>
            <a:r>
              <a:rPr lang="zh-CN" altLang="en-US" i="0">
                <a:solidFill>
                  <a:srgbClr val="000000"/>
                </a:solidFill>
                <a:latin typeface="+mn-lt"/>
                <a:ea typeface="宋体" panose="02010600030101010101" pitchFamily="2" charset="-122"/>
              </a:rPr>
              <a:t>表</a:t>
            </a:r>
            <a:r>
              <a:rPr lang="en-US" altLang="zh-CN" i="0">
                <a:solidFill>
                  <a:srgbClr val="000000"/>
                </a:solidFill>
                <a:latin typeface="+mn-lt"/>
                <a:ea typeface="宋体" panose="02010600030101010101" pitchFamily="2" charset="-122"/>
              </a:rPr>
              <a:t>6-1-1  </a:t>
            </a:r>
            <a:r>
              <a:rPr lang="zh-CN" altLang="en-US" i="0">
                <a:solidFill>
                  <a:srgbClr val="000000"/>
                </a:solidFill>
                <a:latin typeface="+mn-lt"/>
                <a:ea typeface="宋体" panose="02010600030101010101" pitchFamily="2" charset="-122"/>
              </a:rPr>
              <a:t>学生数量基本情况   （时点）</a:t>
            </a:r>
          </a:p>
        </p:txBody>
      </p:sp>
      <p:sp>
        <p:nvSpPr>
          <p:cNvPr id="109572" name="Rectangle 1"/>
          <p:cNvSpPr>
            <a:spLocks noChangeArrowheads="1"/>
          </p:cNvSpPr>
          <p:nvPr/>
        </p:nvSpPr>
        <p:spPr bwMode="auto">
          <a:xfrm>
            <a:off x="683569" y="1979786"/>
            <a:ext cx="7560840" cy="3903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a:lnSpc>
                <a:spcPct val="150000"/>
              </a:lnSpc>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本表统计的人数，均为在校注册具有学籍的学生数</a:t>
            </a:r>
            <a:r>
              <a:rPr lang="zh-CN" altLang="en-US" sz="2400" i="0" dirty="0" smtClean="0">
                <a:solidFill>
                  <a:srgbClr val="000000"/>
                </a:solidFill>
                <a:latin typeface="+mn-lt"/>
                <a:ea typeface="仿宋" panose="02010609060101010101" pitchFamily="49" charset="-122"/>
                <a:cs typeface="楷体" panose="02010609060101010101" pitchFamily="49" charset="-122"/>
              </a:rPr>
              <a:t>（</a:t>
            </a:r>
            <a:r>
              <a:rPr lang="en-US" altLang="zh-CN" sz="2400" i="0" dirty="0" smtClean="0">
                <a:solidFill>
                  <a:srgbClr val="FF0000"/>
                </a:solidFill>
                <a:latin typeface="+mn-lt"/>
                <a:ea typeface="仿宋" panose="02010609060101010101" pitchFamily="49" charset="-122"/>
                <a:cs typeface="楷体" panose="02010609060101010101" pitchFamily="49" charset="-122"/>
              </a:rPr>
              <a:t>17</a:t>
            </a:r>
            <a:r>
              <a:rPr lang="zh-CN" altLang="en-US" sz="2400" i="0" dirty="0" smtClean="0">
                <a:solidFill>
                  <a:srgbClr val="FF0000"/>
                </a:solidFill>
                <a:latin typeface="+mn-lt"/>
                <a:ea typeface="仿宋" panose="02010609060101010101" pitchFamily="49" charset="-122"/>
                <a:cs typeface="楷体" panose="02010609060101010101" pitchFamily="49" charset="-122"/>
              </a:rPr>
              <a:t>年新生</a:t>
            </a:r>
            <a:r>
              <a:rPr lang="zh-CN" altLang="en-US" sz="2400" i="0" dirty="0">
                <a:solidFill>
                  <a:srgbClr val="FF0000"/>
                </a:solidFill>
                <a:latin typeface="+mn-lt"/>
                <a:ea typeface="仿宋" panose="02010609060101010101" pitchFamily="49" charset="-122"/>
                <a:cs typeface="楷体" panose="02010609060101010101" pitchFamily="49" charset="-122"/>
              </a:rPr>
              <a:t>需计入</a:t>
            </a:r>
            <a:r>
              <a:rPr lang="zh-CN" altLang="en-US" sz="2400" i="0" dirty="0">
                <a:solidFill>
                  <a:srgbClr val="000000"/>
                </a:solidFill>
                <a:latin typeface="+mn-lt"/>
                <a:ea typeface="仿宋" panose="02010609060101010101" pitchFamily="49" charset="-122"/>
                <a:cs typeface="楷体" panose="02010609060101010101" pitchFamily="49" charset="-122"/>
              </a:rPr>
              <a:t>）</a:t>
            </a:r>
            <a:r>
              <a:rPr lang="zh-CN" altLang="en-US" sz="2400" i="0" dirty="0" smtClean="0">
                <a:solidFill>
                  <a:srgbClr val="000000"/>
                </a:solidFill>
                <a:latin typeface="+mn-lt"/>
                <a:ea typeface="仿宋" panose="02010609060101010101" pitchFamily="49" charset="-122"/>
                <a:cs typeface="楷体" panose="02010609060101010101" pitchFamily="49" charset="-122"/>
              </a:rPr>
              <a:t>。</a:t>
            </a:r>
            <a:endParaRPr lang="en-US" altLang="zh-CN" sz="2400" i="0" dirty="0" smtClean="0">
              <a:solidFill>
                <a:srgbClr val="000000"/>
              </a:solidFill>
              <a:latin typeface="+mn-lt"/>
              <a:ea typeface="仿宋" panose="02010609060101010101" pitchFamily="49" charset="-122"/>
              <a:cs typeface="楷体" panose="02010609060101010101" pitchFamily="49" charset="-122"/>
            </a:endParaRPr>
          </a:p>
          <a:p>
            <a:pPr algn="just">
              <a:lnSpc>
                <a:spcPct val="150000"/>
              </a:lnSpc>
              <a:spcBef>
                <a:spcPct val="0"/>
              </a:spcBef>
              <a:buFont typeface="Wingdings" panose="05000000000000000000" pitchFamily="2" charset="2"/>
              <a:buChar char="n"/>
            </a:pPr>
            <a:endParaRPr lang="en-US" altLang="zh-CN" sz="2400" i="0" dirty="0">
              <a:solidFill>
                <a:srgbClr val="000000"/>
              </a:solidFill>
              <a:latin typeface="+mn-lt"/>
              <a:ea typeface="仿宋" panose="02010609060101010101" pitchFamily="49" charset="-122"/>
              <a:cs typeface="楷体" panose="02010609060101010101" pitchFamily="49" charset="-122"/>
            </a:endParaRPr>
          </a:p>
          <a:p>
            <a:pPr algn="just">
              <a:lnSpc>
                <a:spcPct val="150000"/>
              </a:lnSpc>
              <a:spcBef>
                <a:spcPct val="0"/>
              </a:spcBef>
              <a:buFont typeface="Wingdings" panose="05000000000000000000" pitchFamily="2" charset="2"/>
              <a:buChar char="n"/>
            </a:pPr>
            <a:r>
              <a:rPr lang="zh-CN" altLang="en-US" sz="2400" i="0" dirty="0" smtClean="0">
                <a:solidFill>
                  <a:srgbClr val="000000"/>
                </a:solidFill>
                <a:latin typeface="+mn-lt"/>
                <a:ea typeface="仿宋" panose="02010609060101010101" pitchFamily="49" charset="-122"/>
                <a:cs typeface="楷体" panose="02010609060101010101" pitchFamily="49" charset="-122"/>
              </a:rPr>
              <a:t>港澳台</a:t>
            </a:r>
            <a:r>
              <a:rPr lang="zh-CN" altLang="en-US" sz="2400" i="0" dirty="0">
                <a:solidFill>
                  <a:srgbClr val="000000"/>
                </a:solidFill>
                <a:latin typeface="+mn-lt"/>
                <a:ea typeface="仿宋" panose="02010609060101010101" pitchFamily="49" charset="-122"/>
                <a:cs typeface="楷体" panose="02010609060101010101" pitchFamily="49" charset="-122"/>
              </a:rPr>
              <a:t>学生按高基表要求，纳入普通本科生、硕士研究生、博士研究生和普通预科生中统计，而不纳入留学生中填报。</a:t>
            </a:r>
          </a:p>
          <a:p>
            <a:pPr algn="just">
              <a:lnSpc>
                <a:spcPct val="150000"/>
              </a:lnSpc>
              <a:spcBef>
                <a:spcPct val="0"/>
              </a:spcBef>
              <a:buFont typeface="Wingdings" panose="05000000000000000000" pitchFamily="2" charset="2"/>
              <a:buChar char="n"/>
            </a:pPr>
            <a:endParaRPr lang="zh-CN" altLang="en-US" sz="2400" i="0" dirty="0">
              <a:solidFill>
                <a:srgbClr val="000000"/>
              </a:solidFill>
              <a:latin typeface="+mn-lt"/>
              <a:ea typeface="仿宋" panose="02010609060101010101" pitchFamily="49" charset="-122"/>
              <a:cs typeface="楷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（六）学生信息</a:t>
            </a:r>
          </a:p>
        </p:txBody>
      </p:sp>
      <p:sp>
        <p:nvSpPr>
          <p:cNvPr id="113667"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solidFill>
                  <a:srgbClr val="000000"/>
                </a:solidFill>
                <a:latin typeface="+mn-lt"/>
                <a:ea typeface="宋体" panose="02010600030101010101" pitchFamily="2" charset="-122"/>
              </a:rPr>
              <a:t>2.</a:t>
            </a:r>
            <a:r>
              <a:rPr lang="zh-CN" altLang="en-US" i="0" dirty="0">
                <a:solidFill>
                  <a:srgbClr val="000000"/>
                </a:solidFill>
                <a:latin typeface="+mn-lt"/>
                <a:ea typeface="宋体" panose="02010600030101010101" pitchFamily="2" charset="-122"/>
              </a:rPr>
              <a:t>表</a:t>
            </a:r>
            <a:r>
              <a:rPr lang="en-US" altLang="zh-CN" i="0" dirty="0">
                <a:solidFill>
                  <a:srgbClr val="000000"/>
                </a:solidFill>
                <a:latin typeface="+mn-lt"/>
                <a:ea typeface="宋体" panose="02010600030101010101" pitchFamily="2" charset="-122"/>
              </a:rPr>
              <a:t>6-3-2  </a:t>
            </a:r>
            <a:r>
              <a:rPr lang="zh-CN" altLang="en-US" i="0" dirty="0">
                <a:solidFill>
                  <a:srgbClr val="000000"/>
                </a:solidFill>
                <a:latin typeface="+mn-lt"/>
                <a:ea typeface="宋体" panose="02010600030101010101" pitchFamily="2" charset="-122"/>
              </a:rPr>
              <a:t>国外及港澳台学生情况  （时点）</a:t>
            </a:r>
          </a:p>
        </p:txBody>
      </p:sp>
      <p:sp>
        <p:nvSpPr>
          <p:cNvPr id="113668" name="Rectangle 1"/>
          <p:cNvSpPr>
            <a:spLocks noChangeArrowheads="1"/>
          </p:cNvSpPr>
          <p:nvPr/>
        </p:nvSpPr>
        <p:spPr bwMode="auto">
          <a:xfrm>
            <a:off x="611188" y="2492375"/>
            <a:ext cx="7866062" cy="1872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国外及港澳台学生，均指具有学籍的注册学生</a:t>
            </a:r>
            <a:r>
              <a:rPr lang="zh-CN" altLang="en-US" sz="2400" i="0" dirty="0" smtClean="0">
                <a:solidFill>
                  <a:srgbClr val="000000"/>
                </a:solidFill>
                <a:latin typeface="+mn-lt"/>
                <a:ea typeface="仿宋" panose="02010609060101010101" pitchFamily="49" charset="-122"/>
                <a:cs typeface="楷体" panose="02010609060101010101" pitchFamily="49" charset="-122"/>
              </a:rPr>
              <a:t>。</a:t>
            </a:r>
            <a:endParaRPr lang="en-US" altLang="zh-CN" sz="2400" i="0" dirty="0" smtClean="0">
              <a:solidFill>
                <a:srgbClr val="000000"/>
              </a:solidFill>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zh-CN" altLang="en-US" sz="2400" i="0" dirty="0">
              <a:solidFill>
                <a:srgbClr val="000000"/>
              </a:solidFill>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zh-CN" altLang="en-US" sz="2400" i="0" dirty="0">
              <a:solidFill>
                <a:srgbClr val="000000"/>
              </a:solidFill>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本表只统计接受学历教育的学生情况，非学历教育、培训交流等不计入。</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（六）学生信息</a:t>
            </a:r>
          </a:p>
        </p:txBody>
      </p:sp>
      <p:sp>
        <p:nvSpPr>
          <p:cNvPr id="115715" name="文本框 3"/>
          <p:cNvSpPr txBox="1">
            <a:spLocks noChangeArrowheads="1"/>
          </p:cNvSpPr>
          <p:nvPr/>
        </p:nvSpPr>
        <p:spPr bwMode="auto">
          <a:xfrm>
            <a:off x="377825" y="1125538"/>
            <a:ext cx="7434263"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solidFill>
                  <a:srgbClr val="000000"/>
                </a:solidFill>
                <a:latin typeface="+mn-lt"/>
                <a:ea typeface="宋体" panose="02010600030101010101" pitchFamily="2" charset="-122"/>
              </a:rPr>
              <a:t>3.</a:t>
            </a:r>
            <a:r>
              <a:rPr lang="zh-CN" altLang="en-US" i="0" dirty="0">
                <a:solidFill>
                  <a:srgbClr val="000000"/>
                </a:solidFill>
                <a:latin typeface="+mn-lt"/>
                <a:ea typeface="宋体" panose="02010600030101010101" pitchFamily="2" charset="-122"/>
              </a:rPr>
              <a:t>表</a:t>
            </a:r>
            <a:r>
              <a:rPr lang="en-US" altLang="zh-CN" i="0" dirty="0">
                <a:solidFill>
                  <a:srgbClr val="000000"/>
                </a:solidFill>
                <a:latin typeface="+mn-lt"/>
                <a:ea typeface="宋体" panose="02010600030101010101" pitchFamily="2" charset="-122"/>
              </a:rPr>
              <a:t>6-3-3  </a:t>
            </a:r>
            <a:r>
              <a:rPr lang="zh-CN" altLang="en-US" i="0" dirty="0">
                <a:solidFill>
                  <a:srgbClr val="000000"/>
                </a:solidFill>
                <a:latin typeface="+mn-lt"/>
                <a:ea typeface="宋体" panose="02010600030101010101" pitchFamily="2" charset="-122"/>
              </a:rPr>
              <a:t>近一届本科生录取标准及人数  （时点）</a:t>
            </a:r>
          </a:p>
        </p:txBody>
      </p:sp>
      <p:sp>
        <p:nvSpPr>
          <p:cNvPr id="115716" name="Rectangle 1"/>
          <p:cNvSpPr>
            <a:spLocks noChangeArrowheads="1"/>
          </p:cNvSpPr>
          <p:nvPr/>
        </p:nvSpPr>
        <p:spPr bwMode="auto">
          <a:xfrm>
            <a:off x="611560" y="2348880"/>
            <a:ext cx="8324850" cy="3749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marL="0" indent="0" algn="just">
              <a:spcBef>
                <a:spcPct val="0"/>
              </a:spcBef>
              <a:buNone/>
            </a:pPr>
            <a:r>
              <a:rPr lang="zh-CN" altLang="en-US" sz="2200" i="0" dirty="0">
                <a:solidFill>
                  <a:srgbClr val="FF0000"/>
                </a:solidFill>
                <a:latin typeface="+mn-lt"/>
                <a:ea typeface="+mj-ea"/>
                <a:cs typeface="楷体" panose="02010609060101010101" pitchFamily="49" charset="-122"/>
              </a:rPr>
              <a:t>统计的为</a:t>
            </a:r>
            <a:r>
              <a:rPr lang="en-US" altLang="zh-CN" sz="2200" i="0" dirty="0" smtClean="0">
                <a:solidFill>
                  <a:srgbClr val="FF0000"/>
                </a:solidFill>
                <a:latin typeface="+mn-lt"/>
                <a:ea typeface="+mj-ea"/>
                <a:cs typeface="楷体" panose="02010609060101010101" pitchFamily="49" charset="-122"/>
              </a:rPr>
              <a:t>2017</a:t>
            </a:r>
            <a:r>
              <a:rPr lang="zh-CN" altLang="en-US" sz="2200" i="0" dirty="0" smtClean="0">
                <a:solidFill>
                  <a:srgbClr val="FF0000"/>
                </a:solidFill>
                <a:latin typeface="+mn-lt"/>
                <a:ea typeface="+mj-ea"/>
                <a:cs typeface="楷体" panose="02010609060101010101" pitchFamily="49" charset="-122"/>
              </a:rPr>
              <a:t>年</a:t>
            </a:r>
            <a:r>
              <a:rPr lang="zh-CN" altLang="en-US" sz="2200" i="0" dirty="0">
                <a:solidFill>
                  <a:srgbClr val="FF0000"/>
                </a:solidFill>
                <a:latin typeface="+mn-lt"/>
                <a:ea typeface="+mj-ea"/>
                <a:cs typeface="楷体" panose="02010609060101010101" pitchFamily="49" charset="-122"/>
              </a:rPr>
              <a:t>招生情况，只统计普通高考，艺术、体育考生及专升</a:t>
            </a:r>
            <a:r>
              <a:rPr lang="zh-CN" altLang="en-US" sz="2200" i="0" dirty="0" smtClean="0">
                <a:solidFill>
                  <a:srgbClr val="FF0000"/>
                </a:solidFill>
                <a:latin typeface="+mn-lt"/>
                <a:ea typeface="+mj-ea"/>
                <a:cs typeface="楷体" panose="02010609060101010101" pitchFamily="49" charset="-122"/>
              </a:rPr>
              <a:t>本、专项考生</a:t>
            </a:r>
            <a:r>
              <a:rPr lang="zh-CN" altLang="en-US" sz="2200" i="0" dirty="0">
                <a:solidFill>
                  <a:srgbClr val="FF0000"/>
                </a:solidFill>
                <a:latin typeface="+mn-lt"/>
                <a:ea typeface="+mj-ea"/>
                <a:cs typeface="楷体" panose="02010609060101010101" pitchFamily="49" charset="-122"/>
              </a:rPr>
              <a:t>无需统计。</a:t>
            </a:r>
          </a:p>
          <a:p>
            <a:pPr algn="just">
              <a:spcBef>
                <a:spcPct val="0"/>
              </a:spcBef>
              <a:buFont typeface="Wingdings" panose="05000000000000000000" pitchFamily="2" charset="2"/>
              <a:buChar char="n"/>
            </a:pPr>
            <a:endParaRPr lang="zh-CN" altLang="en-US" sz="2200" i="0" dirty="0">
              <a:solidFill>
                <a:srgbClr val="000000"/>
              </a:solidFill>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r>
              <a:rPr lang="zh-CN" altLang="en-US" sz="2200" i="0" dirty="0">
                <a:solidFill>
                  <a:srgbClr val="000000"/>
                </a:solidFill>
                <a:latin typeface="+mn-lt"/>
                <a:ea typeface="+mj-ea"/>
                <a:cs typeface="楷体" panose="02010609060101010101" pitchFamily="49" charset="-122"/>
              </a:rPr>
              <a:t>批次：</a:t>
            </a:r>
            <a:r>
              <a:rPr lang="zh-CN" altLang="en-US" sz="2200" i="0" dirty="0">
                <a:solidFill>
                  <a:srgbClr val="000000"/>
                </a:solidFill>
                <a:latin typeface="+mn-lt"/>
                <a:ea typeface="仿宋" panose="02010609060101010101" pitchFamily="49" charset="-122"/>
                <a:cs typeface="楷体" panose="02010609060101010101" pitchFamily="49" charset="-122"/>
              </a:rPr>
              <a:t>选择</a:t>
            </a:r>
            <a:r>
              <a:rPr lang="zh-CN" altLang="en-US" sz="2200" i="0" dirty="0">
                <a:solidFill>
                  <a:srgbClr val="FF0000"/>
                </a:solidFill>
                <a:latin typeface="+mn-lt"/>
                <a:ea typeface="仿宋" panose="02010609060101010101" pitchFamily="49" charset="-122"/>
                <a:cs typeface="楷体" panose="02010609060101010101" pitchFamily="49" charset="-122"/>
              </a:rPr>
              <a:t>春季招生</a:t>
            </a:r>
            <a:r>
              <a:rPr lang="zh-CN" altLang="en-US" sz="2200" i="0" dirty="0">
                <a:solidFill>
                  <a:srgbClr val="000000"/>
                </a:solidFill>
                <a:latin typeface="+mn-lt"/>
                <a:ea typeface="仿宋" panose="02010609060101010101" pitchFamily="49" charset="-122"/>
                <a:cs typeface="楷体" panose="02010609060101010101" pitchFamily="49" charset="-122"/>
              </a:rPr>
              <a:t>、提前批招生、</a:t>
            </a:r>
            <a:r>
              <a:rPr lang="zh-CN" altLang="en-US" sz="2200" i="0" dirty="0">
                <a:solidFill>
                  <a:srgbClr val="FF0000"/>
                </a:solidFill>
                <a:latin typeface="+mn-lt"/>
                <a:ea typeface="仿宋" panose="02010609060101010101" pitchFamily="49" charset="-122"/>
                <a:cs typeface="楷体" panose="02010609060101010101" pitchFamily="49" charset="-122"/>
              </a:rPr>
              <a:t>无批次招生</a:t>
            </a:r>
            <a:r>
              <a:rPr lang="zh-CN" altLang="en-US" sz="2200" i="0" dirty="0">
                <a:solidFill>
                  <a:srgbClr val="000000"/>
                </a:solidFill>
                <a:latin typeface="+mn-lt"/>
                <a:ea typeface="仿宋" panose="02010609060101010101" pitchFamily="49" charset="-122"/>
                <a:cs typeface="楷体" panose="02010609060101010101" pitchFamily="49" charset="-122"/>
              </a:rPr>
              <a:t>、第一批次招生、第二批次招生</a:t>
            </a:r>
            <a:r>
              <a:rPr lang="en-US" altLang="zh-CN" sz="2200" i="0" dirty="0">
                <a:solidFill>
                  <a:srgbClr val="000000"/>
                </a:solidFill>
                <a:latin typeface="+mn-lt"/>
                <a:ea typeface="仿宋" panose="02010609060101010101" pitchFamily="49" charset="-122"/>
                <a:cs typeface="楷体" panose="02010609060101010101" pitchFamily="49" charset="-122"/>
              </a:rPr>
              <a:t>A</a:t>
            </a:r>
            <a:r>
              <a:rPr lang="zh-CN" altLang="en-US" sz="2200" i="0" dirty="0">
                <a:solidFill>
                  <a:srgbClr val="000000"/>
                </a:solidFill>
                <a:latin typeface="+mn-lt"/>
                <a:ea typeface="仿宋" panose="02010609060101010101" pitchFamily="49" charset="-122"/>
                <a:cs typeface="楷体" panose="02010609060101010101" pitchFamily="49" charset="-122"/>
              </a:rPr>
              <a:t>、第二批次招生</a:t>
            </a:r>
            <a:r>
              <a:rPr lang="en-US" altLang="zh-CN" sz="2200" i="0" dirty="0">
                <a:solidFill>
                  <a:srgbClr val="000000"/>
                </a:solidFill>
                <a:latin typeface="+mn-lt"/>
                <a:ea typeface="仿宋" panose="02010609060101010101" pitchFamily="49" charset="-122"/>
                <a:cs typeface="楷体" panose="02010609060101010101" pitchFamily="49" charset="-122"/>
              </a:rPr>
              <a:t>B</a:t>
            </a:r>
            <a:r>
              <a:rPr lang="zh-CN" altLang="en-US" sz="2200" i="0" dirty="0">
                <a:solidFill>
                  <a:srgbClr val="000000"/>
                </a:solidFill>
                <a:latin typeface="+mn-lt"/>
                <a:ea typeface="仿宋" panose="02010609060101010101" pitchFamily="49" charset="-122"/>
                <a:cs typeface="楷体" panose="02010609060101010101" pitchFamily="49" charset="-122"/>
              </a:rPr>
              <a:t>、第三批次招生</a:t>
            </a:r>
            <a:r>
              <a:rPr lang="en-US" altLang="zh-CN" sz="2200" i="0" dirty="0">
                <a:solidFill>
                  <a:srgbClr val="000000"/>
                </a:solidFill>
                <a:latin typeface="+mn-lt"/>
                <a:ea typeface="仿宋" panose="02010609060101010101" pitchFamily="49" charset="-122"/>
                <a:cs typeface="楷体" panose="02010609060101010101" pitchFamily="49" charset="-122"/>
              </a:rPr>
              <a:t>A</a:t>
            </a:r>
            <a:r>
              <a:rPr lang="zh-CN" altLang="en-US" sz="2200" i="0" dirty="0">
                <a:solidFill>
                  <a:srgbClr val="000000"/>
                </a:solidFill>
                <a:latin typeface="+mn-lt"/>
                <a:ea typeface="仿宋" panose="02010609060101010101" pitchFamily="49" charset="-122"/>
                <a:cs typeface="楷体" panose="02010609060101010101" pitchFamily="49" charset="-122"/>
              </a:rPr>
              <a:t>、第三批次招生</a:t>
            </a:r>
            <a:r>
              <a:rPr lang="en-US" altLang="zh-CN" sz="2200" i="0" dirty="0">
                <a:solidFill>
                  <a:srgbClr val="000000"/>
                </a:solidFill>
                <a:latin typeface="+mn-lt"/>
                <a:ea typeface="仿宋" panose="02010609060101010101" pitchFamily="49" charset="-122"/>
                <a:cs typeface="楷体" panose="02010609060101010101" pitchFamily="49" charset="-122"/>
              </a:rPr>
              <a:t>B</a:t>
            </a:r>
            <a:r>
              <a:rPr lang="zh-CN" altLang="en-US" sz="2200" i="0" dirty="0">
                <a:solidFill>
                  <a:srgbClr val="000000"/>
                </a:solidFill>
                <a:latin typeface="+mn-lt"/>
                <a:ea typeface="仿宋" panose="02010609060101010101" pitchFamily="49" charset="-122"/>
                <a:cs typeface="楷体" panose="02010609060101010101" pitchFamily="49" charset="-122"/>
              </a:rPr>
              <a:t>。</a:t>
            </a:r>
            <a:endParaRPr lang="en-US" altLang="zh-CN" sz="2200" i="0" dirty="0">
              <a:solidFill>
                <a:srgbClr val="000000"/>
              </a:solidFill>
              <a:latin typeface="+mn-lt"/>
              <a:ea typeface="仿宋" panose="02010609060101010101" pitchFamily="49" charset="-122"/>
              <a:cs typeface="楷体" panose="02010609060101010101" pitchFamily="49" charset="-122"/>
            </a:endParaRPr>
          </a:p>
          <a:p>
            <a:pPr algn="just">
              <a:spcBef>
                <a:spcPct val="0"/>
              </a:spcBef>
              <a:buFontTx/>
              <a:buNone/>
            </a:pPr>
            <a:endParaRPr lang="en-US" altLang="zh-CN" sz="2200" i="0" dirty="0">
              <a:solidFill>
                <a:srgbClr val="000000"/>
              </a:solidFill>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r>
              <a:rPr lang="zh-CN" altLang="en-US" sz="2200" i="0" dirty="0">
                <a:solidFill>
                  <a:srgbClr val="000000"/>
                </a:solidFill>
                <a:latin typeface="+mn-lt"/>
                <a:ea typeface="仿宋" panose="02010609060101010101" pitchFamily="49" charset="-122"/>
                <a:cs typeface="楷体" panose="02010609060101010101" pitchFamily="49" charset="-122"/>
              </a:rPr>
              <a:t>如有第一批次</a:t>
            </a:r>
            <a:r>
              <a:rPr lang="en-US" altLang="zh-CN" sz="2200" i="0" dirty="0">
                <a:solidFill>
                  <a:srgbClr val="000000"/>
                </a:solidFill>
                <a:latin typeface="+mn-lt"/>
                <a:ea typeface="仿宋" panose="02010609060101010101" pitchFamily="49" charset="-122"/>
                <a:cs typeface="楷体" panose="02010609060101010101" pitchFamily="49" charset="-122"/>
              </a:rPr>
              <a:t>B</a:t>
            </a:r>
            <a:r>
              <a:rPr lang="zh-CN" altLang="en-US" sz="2200" i="0" dirty="0">
                <a:solidFill>
                  <a:srgbClr val="000000"/>
                </a:solidFill>
                <a:latin typeface="+mn-lt"/>
                <a:ea typeface="仿宋" panose="02010609060101010101" pitchFamily="49" charset="-122"/>
                <a:cs typeface="楷体" panose="02010609060101010101" pitchFamily="49" charset="-122"/>
              </a:rPr>
              <a:t>，请按第一批次统一填报；招生如有第二批次</a:t>
            </a:r>
            <a:r>
              <a:rPr lang="en-US" altLang="zh-CN" sz="2200" i="0" dirty="0">
                <a:solidFill>
                  <a:srgbClr val="000000"/>
                </a:solidFill>
                <a:latin typeface="+mn-lt"/>
                <a:ea typeface="仿宋" panose="02010609060101010101" pitchFamily="49" charset="-122"/>
                <a:cs typeface="楷体" panose="02010609060101010101" pitchFamily="49" charset="-122"/>
              </a:rPr>
              <a:t>C</a:t>
            </a:r>
            <a:r>
              <a:rPr lang="zh-CN" altLang="en-US" sz="2200" i="0" dirty="0">
                <a:solidFill>
                  <a:srgbClr val="000000"/>
                </a:solidFill>
                <a:latin typeface="+mn-lt"/>
                <a:ea typeface="仿宋" panose="02010609060101010101" pitchFamily="49" charset="-122"/>
                <a:cs typeface="楷体" panose="02010609060101010101" pitchFamily="49" charset="-122"/>
              </a:rPr>
              <a:t>，则按第二批次</a:t>
            </a:r>
            <a:r>
              <a:rPr lang="en-US" altLang="zh-CN" sz="2200" i="0" dirty="0">
                <a:solidFill>
                  <a:srgbClr val="000000"/>
                </a:solidFill>
                <a:latin typeface="+mn-lt"/>
                <a:ea typeface="仿宋" panose="02010609060101010101" pitchFamily="49" charset="-122"/>
                <a:cs typeface="楷体" panose="02010609060101010101" pitchFamily="49" charset="-122"/>
              </a:rPr>
              <a:t>B</a:t>
            </a:r>
            <a:r>
              <a:rPr lang="zh-CN" altLang="en-US" sz="2200" i="0" dirty="0">
                <a:solidFill>
                  <a:srgbClr val="000000"/>
                </a:solidFill>
                <a:latin typeface="+mn-lt"/>
                <a:ea typeface="仿宋" panose="02010609060101010101" pitchFamily="49" charset="-122"/>
                <a:cs typeface="楷体" panose="02010609060101010101" pitchFamily="49" charset="-122"/>
              </a:rPr>
              <a:t>填报。如第二批次不分</a:t>
            </a:r>
            <a:r>
              <a:rPr lang="en-US" altLang="zh-CN" sz="2200" i="0" dirty="0">
                <a:solidFill>
                  <a:srgbClr val="000000"/>
                </a:solidFill>
                <a:latin typeface="+mn-lt"/>
                <a:ea typeface="仿宋" panose="02010609060101010101" pitchFamily="49" charset="-122"/>
                <a:cs typeface="楷体" panose="02010609060101010101" pitchFamily="49" charset="-122"/>
              </a:rPr>
              <a:t>A</a:t>
            </a:r>
            <a:r>
              <a:rPr lang="zh-CN" altLang="en-US" sz="2200" i="0" dirty="0">
                <a:solidFill>
                  <a:srgbClr val="000000"/>
                </a:solidFill>
                <a:latin typeface="+mn-lt"/>
                <a:ea typeface="仿宋" panose="02010609060101010101" pitchFamily="49" charset="-122"/>
                <a:cs typeface="楷体" panose="02010609060101010101" pitchFamily="49" charset="-122"/>
              </a:rPr>
              <a:t>、</a:t>
            </a:r>
            <a:r>
              <a:rPr lang="en-US" altLang="zh-CN" sz="2200" i="0" dirty="0">
                <a:solidFill>
                  <a:srgbClr val="000000"/>
                </a:solidFill>
                <a:latin typeface="+mn-lt"/>
                <a:ea typeface="仿宋" panose="02010609060101010101" pitchFamily="49" charset="-122"/>
                <a:cs typeface="楷体" panose="02010609060101010101" pitchFamily="49" charset="-122"/>
              </a:rPr>
              <a:t>B</a:t>
            </a:r>
            <a:r>
              <a:rPr lang="zh-CN" altLang="en-US" sz="2200" i="0" dirty="0">
                <a:solidFill>
                  <a:srgbClr val="000000"/>
                </a:solidFill>
                <a:latin typeface="+mn-lt"/>
                <a:ea typeface="仿宋" panose="02010609060101010101" pitchFamily="49" charset="-122"/>
                <a:cs typeface="楷体" panose="02010609060101010101" pitchFamily="49" charset="-122"/>
              </a:rPr>
              <a:t>，则统一按第二批次</a:t>
            </a:r>
            <a:r>
              <a:rPr lang="en-US" altLang="zh-CN" sz="2200" i="0" dirty="0">
                <a:solidFill>
                  <a:srgbClr val="000000"/>
                </a:solidFill>
                <a:latin typeface="+mn-lt"/>
                <a:ea typeface="仿宋" panose="02010609060101010101" pitchFamily="49" charset="-122"/>
                <a:cs typeface="楷体" panose="02010609060101010101" pitchFamily="49" charset="-122"/>
              </a:rPr>
              <a:t>A</a:t>
            </a:r>
            <a:r>
              <a:rPr lang="zh-CN" altLang="en-US" sz="2200" i="0" dirty="0">
                <a:solidFill>
                  <a:srgbClr val="000000"/>
                </a:solidFill>
                <a:latin typeface="+mn-lt"/>
                <a:ea typeface="仿宋" panose="02010609060101010101" pitchFamily="49" charset="-122"/>
                <a:cs typeface="楷体" panose="02010609060101010101" pitchFamily="49" charset="-122"/>
              </a:rPr>
              <a:t>填报；并在“说明”加以备注。</a:t>
            </a:r>
            <a:endParaRPr lang="en-US" altLang="zh-CN" sz="2200" i="0" dirty="0">
              <a:solidFill>
                <a:srgbClr val="000000"/>
              </a:solidFill>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endParaRPr lang="en-US" altLang="zh-CN" sz="2200" i="0" dirty="0">
              <a:solidFill>
                <a:srgbClr val="000000"/>
              </a:solidFill>
              <a:latin typeface="+mn-lt"/>
              <a:ea typeface="仿宋" panose="02010609060101010101" pitchFamily="49" charset="-122"/>
              <a:cs typeface="楷体" panose="02010609060101010101" pitchFamily="49" charset="-122"/>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（六）学生信息</a:t>
            </a:r>
          </a:p>
        </p:txBody>
      </p:sp>
      <p:sp>
        <p:nvSpPr>
          <p:cNvPr id="115715" name="文本框 3"/>
          <p:cNvSpPr txBox="1">
            <a:spLocks noChangeArrowheads="1"/>
          </p:cNvSpPr>
          <p:nvPr/>
        </p:nvSpPr>
        <p:spPr bwMode="auto">
          <a:xfrm>
            <a:off x="377825" y="1125538"/>
            <a:ext cx="7434263"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solidFill>
                  <a:srgbClr val="000000"/>
                </a:solidFill>
                <a:latin typeface="+mn-lt"/>
                <a:ea typeface="宋体" panose="02010600030101010101" pitchFamily="2" charset="-122"/>
              </a:rPr>
              <a:t>4.</a:t>
            </a:r>
            <a:r>
              <a:rPr lang="zh-CN" altLang="en-US" i="0" dirty="0">
                <a:solidFill>
                  <a:srgbClr val="000000"/>
                </a:solidFill>
                <a:latin typeface="+mn-lt"/>
                <a:ea typeface="宋体" panose="02010600030101010101" pitchFamily="2" charset="-122"/>
              </a:rPr>
              <a:t>表</a:t>
            </a:r>
            <a:r>
              <a:rPr lang="en-US" altLang="zh-CN" i="0" dirty="0">
                <a:solidFill>
                  <a:srgbClr val="000000"/>
                </a:solidFill>
                <a:latin typeface="+mn-lt"/>
                <a:ea typeface="宋体" panose="02010600030101010101" pitchFamily="2" charset="-122"/>
              </a:rPr>
              <a:t>6-3-4  </a:t>
            </a:r>
            <a:r>
              <a:rPr lang="zh-CN" altLang="en-US" i="0" dirty="0">
                <a:solidFill>
                  <a:srgbClr val="000000"/>
                </a:solidFill>
                <a:latin typeface="+mn-lt"/>
                <a:ea typeface="宋体" panose="02010600030101010101" pitchFamily="2" charset="-122"/>
              </a:rPr>
              <a:t>近一届各专业（大类）招生报到情况（时点）</a:t>
            </a:r>
          </a:p>
        </p:txBody>
      </p:sp>
      <p:sp>
        <p:nvSpPr>
          <p:cNvPr id="115716" name="Rectangle 1"/>
          <p:cNvSpPr>
            <a:spLocks noChangeArrowheads="1"/>
          </p:cNvSpPr>
          <p:nvPr/>
        </p:nvSpPr>
        <p:spPr bwMode="auto">
          <a:xfrm>
            <a:off x="357158" y="3500438"/>
            <a:ext cx="8324850" cy="33496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a:lnSpc>
                <a:spcPct val="150000"/>
              </a:lnSpc>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统计的为</a:t>
            </a:r>
            <a:r>
              <a:rPr lang="en-US" altLang="zh-CN" sz="2400" i="0" dirty="0" smtClean="0">
                <a:solidFill>
                  <a:srgbClr val="000000"/>
                </a:solidFill>
                <a:latin typeface="+mn-lt"/>
                <a:ea typeface="仿宋" panose="02010609060101010101" pitchFamily="49" charset="-122"/>
                <a:cs typeface="楷体" panose="02010609060101010101" pitchFamily="49" charset="-122"/>
              </a:rPr>
              <a:t>2017</a:t>
            </a:r>
            <a:r>
              <a:rPr lang="zh-CN" altLang="en-US" sz="2400" i="0" dirty="0" smtClean="0">
                <a:solidFill>
                  <a:srgbClr val="000000"/>
                </a:solidFill>
                <a:latin typeface="+mn-lt"/>
                <a:ea typeface="仿宋" panose="02010609060101010101" pitchFamily="49" charset="-122"/>
                <a:cs typeface="楷体" panose="02010609060101010101" pitchFamily="49" charset="-122"/>
              </a:rPr>
              <a:t>年</a:t>
            </a:r>
            <a:r>
              <a:rPr lang="zh-CN" altLang="en-US" sz="2400" i="0" dirty="0">
                <a:solidFill>
                  <a:srgbClr val="000000"/>
                </a:solidFill>
                <a:latin typeface="+mn-lt"/>
                <a:ea typeface="仿宋" panose="02010609060101010101" pitchFamily="49" charset="-122"/>
                <a:cs typeface="楷体" panose="02010609060101010101" pitchFamily="49" charset="-122"/>
              </a:rPr>
              <a:t>招生报到情况。</a:t>
            </a:r>
          </a:p>
          <a:p>
            <a:pPr algn="just">
              <a:lnSpc>
                <a:spcPct val="150000"/>
              </a:lnSpc>
              <a:spcBef>
                <a:spcPct val="0"/>
              </a:spcBef>
              <a:buFont typeface="Wingdings" panose="05000000000000000000" pitchFamily="2" charset="2"/>
              <a:buChar char="n"/>
            </a:pPr>
            <a:r>
              <a:rPr lang="zh-CN" altLang="zh-CN" sz="2400" i="0" dirty="0" smtClean="0">
                <a:solidFill>
                  <a:srgbClr val="000000"/>
                </a:solidFill>
                <a:latin typeface="+mn-lt"/>
                <a:cs typeface="楷体" panose="02010609060101010101" pitchFamily="49" charset="-122"/>
              </a:rPr>
              <a:t>第一</a:t>
            </a:r>
            <a:r>
              <a:rPr lang="zh-CN" altLang="zh-CN" sz="2400" i="0" dirty="0">
                <a:solidFill>
                  <a:srgbClr val="000000"/>
                </a:solidFill>
                <a:latin typeface="+mn-lt"/>
                <a:cs typeface="楷体" panose="02010609060101010101" pitchFamily="49" charset="-122"/>
              </a:rPr>
              <a:t>志愿专业</a:t>
            </a:r>
            <a:r>
              <a:rPr lang="zh-CN" altLang="zh-CN" sz="2400" i="0" dirty="0">
                <a:solidFill>
                  <a:srgbClr val="000000"/>
                </a:solidFill>
                <a:latin typeface="+mn-lt"/>
                <a:ea typeface="仿宋" panose="02010609060101010101" pitchFamily="49" charset="-122"/>
                <a:cs typeface="楷体" panose="02010609060101010101" pitchFamily="49" charset="-122"/>
              </a:rPr>
              <a:t>：是指将该专业作为学生报考本校的专业第一志愿。</a:t>
            </a:r>
            <a:endParaRPr lang="en-US" altLang="zh-CN" sz="2400" i="0" dirty="0">
              <a:solidFill>
                <a:srgbClr val="000000"/>
              </a:solidFill>
              <a:latin typeface="+mn-lt"/>
              <a:ea typeface="仿宋" panose="02010609060101010101" pitchFamily="49" charset="-122"/>
              <a:cs typeface="楷体" panose="02010609060101010101" pitchFamily="49" charset="-122"/>
            </a:endParaRPr>
          </a:p>
          <a:p>
            <a:pPr algn="just">
              <a:lnSpc>
                <a:spcPct val="150000"/>
              </a:lnSpc>
              <a:spcBef>
                <a:spcPct val="0"/>
              </a:spcBef>
              <a:buFont typeface="Wingdings" panose="05000000000000000000" pitchFamily="2" charset="2"/>
              <a:buChar char="n"/>
            </a:pPr>
            <a:r>
              <a:rPr lang="en-US" altLang="zh-CN" sz="2400" i="0" dirty="0" smtClean="0">
                <a:solidFill>
                  <a:srgbClr val="000000"/>
                </a:solidFill>
                <a:latin typeface="+mn-lt"/>
                <a:ea typeface="仿宋" panose="02010609060101010101" pitchFamily="49" charset="-122"/>
                <a:cs typeface="楷体" panose="02010609060101010101" pitchFamily="49" charset="-122"/>
              </a:rPr>
              <a:t>“</a:t>
            </a:r>
            <a:r>
              <a:rPr lang="zh-CN" altLang="en-US" sz="2400" i="0" dirty="0" smtClean="0">
                <a:solidFill>
                  <a:srgbClr val="000000"/>
                </a:solidFill>
                <a:latin typeface="+mn-lt"/>
                <a:ea typeface="仿宋" panose="02010609060101010101" pitchFamily="49" charset="-122"/>
                <a:cs typeface="楷体" panose="02010609060101010101" pitchFamily="49" charset="-122"/>
              </a:rPr>
              <a:t>不分文理”用于填报艺术、体育类专业数据。</a:t>
            </a:r>
            <a:endParaRPr lang="en-US" altLang="zh-CN" sz="2400" i="0" dirty="0" smtClean="0">
              <a:solidFill>
                <a:srgbClr val="000000"/>
              </a:solidFill>
              <a:latin typeface="+mn-lt"/>
              <a:ea typeface="仿宋" panose="02010609060101010101" pitchFamily="49" charset="-122"/>
              <a:cs typeface="楷体" panose="02010609060101010101" pitchFamily="49" charset="-122"/>
            </a:endParaRPr>
          </a:p>
          <a:p>
            <a:pPr algn="just">
              <a:lnSpc>
                <a:spcPct val="150000"/>
              </a:lnSpc>
              <a:spcBef>
                <a:spcPct val="0"/>
              </a:spcBef>
              <a:buFont typeface="Wingdings" panose="05000000000000000000" pitchFamily="2" charset="2"/>
              <a:buChar char="n"/>
            </a:pPr>
            <a:endParaRPr lang="en-US" altLang="zh-CN" sz="2400" i="0" dirty="0">
              <a:solidFill>
                <a:srgbClr val="000000"/>
              </a:solidFill>
              <a:latin typeface="+mn-lt"/>
              <a:ea typeface="仿宋" panose="02010609060101010101" pitchFamily="49" charset="-122"/>
              <a:cs typeface="楷体" panose="02010609060101010101" pitchFamily="49" charset="-122"/>
            </a:endParaRPr>
          </a:p>
          <a:p>
            <a:pPr marL="0" indent="0" algn="just">
              <a:lnSpc>
                <a:spcPct val="150000"/>
              </a:lnSpc>
              <a:spcBef>
                <a:spcPct val="0"/>
              </a:spcBef>
              <a:buNone/>
            </a:pPr>
            <a:endParaRPr lang="zh-CN" altLang="en-US" sz="2400" i="0" dirty="0">
              <a:solidFill>
                <a:srgbClr val="000000"/>
              </a:solidFill>
              <a:latin typeface="+mn-lt"/>
              <a:ea typeface="仿宋" panose="02010609060101010101" pitchFamily="49" charset="-122"/>
              <a:cs typeface="楷体" panose="02010609060101010101" pitchFamily="49" charset="-122"/>
            </a:endParaRPr>
          </a:p>
        </p:txBody>
      </p:sp>
      <p:pic>
        <p:nvPicPr>
          <p:cNvPr id="2" name="Picture 2"/>
          <p:cNvPicPr>
            <a:picLocks noChangeAspect="1" noChangeArrowheads="1"/>
          </p:cNvPicPr>
          <p:nvPr/>
        </p:nvPicPr>
        <p:blipFill>
          <a:blip r:embed="rId3"/>
          <a:srcRect/>
          <a:stretch>
            <a:fillRect/>
          </a:stretch>
        </p:blipFill>
        <p:spPr bwMode="auto">
          <a:xfrm>
            <a:off x="428596" y="2143116"/>
            <a:ext cx="8161337" cy="1428760"/>
          </a:xfrm>
          <a:prstGeom prst="rect">
            <a:avLst/>
          </a:prstGeom>
          <a:noFill/>
          <a:ln w="9525">
            <a:noFill/>
            <a:miter lim="800000"/>
            <a:headEnd/>
            <a:tailEnd/>
          </a:ln>
          <a:effectLst/>
        </p:spPr>
      </p:pic>
    </p:spTree>
    <p:extLst>
      <p:ext uri="{BB962C8B-B14F-4D97-AF65-F5344CB8AC3E}">
        <p14:creationId xmlns:p14="http://schemas.microsoft.com/office/powerpoint/2010/main" xmlns="" val="382311532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bwMode="auto">
          <a:xfrm>
            <a:off x="1150771" y="1800161"/>
            <a:ext cx="3834475" cy="502702"/>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l" defTabSz="914400" rtl="0" eaLnBrk="1" fontAlgn="base" latinLnBrk="0" hangingPunct="1">
              <a:lnSpc>
                <a:spcPts val="3225"/>
              </a:lnSpc>
              <a:spcBef>
                <a:spcPct val="0"/>
              </a:spcBef>
              <a:spcAft>
                <a:spcPct val="0"/>
              </a:spcAft>
              <a:buClrTx/>
              <a:buSzTx/>
              <a:buFontTx/>
              <a:buNone/>
              <a:tabLst/>
              <a:defRPr/>
            </a:pPr>
            <a:r>
              <a:rPr kumimoji="0" lang="en-US" altLang="zh-CN" sz="3300" b="1" i="0" u="none" strike="noStrike" kern="1200" cap="none" spc="38" normalizeH="0" baseline="0" noProof="0" dirty="0">
                <a:ln w="0"/>
                <a:solidFill>
                  <a:srgbClr val="70AD47"/>
                </a:solidFill>
                <a:effectLst>
                  <a:innerShdw blurRad="63500" dist="50800" dir="13500000">
                    <a:srgbClr val="000000">
                      <a:alpha val="50000"/>
                    </a:srgbClr>
                  </a:innerShdw>
                </a:effectLst>
                <a:uLnTx/>
                <a:uFillTx/>
                <a:latin typeface="微软雅黑" pitchFamily="34" charset="-122"/>
                <a:ea typeface="微软雅黑" pitchFamily="34" charset="-122"/>
                <a:cs typeface="+mn-cs"/>
              </a:rPr>
              <a:t>31</a:t>
            </a:r>
            <a:r>
              <a:rPr kumimoji="0" lang="zh-CN" altLang="en-US" sz="3300" b="1" i="0" u="none" strike="noStrike" kern="1200" cap="none" spc="38" normalizeH="0" baseline="0" noProof="0" dirty="0">
                <a:ln w="0"/>
                <a:solidFill>
                  <a:srgbClr val="70AD47"/>
                </a:solidFill>
                <a:effectLst>
                  <a:innerShdw blurRad="63500" dist="50800" dir="13500000">
                    <a:srgbClr val="000000">
                      <a:alpha val="50000"/>
                    </a:srgbClr>
                  </a:innerShdw>
                </a:effectLst>
                <a:uLnTx/>
                <a:uFillTx/>
                <a:latin typeface="微软雅黑" pitchFamily="34" charset="-122"/>
                <a:ea typeface="微软雅黑" pitchFamily="34" charset="-122"/>
                <a:cs typeface="+mn-cs"/>
              </a:rPr>
              <a:t>个</a:t>
            </a:r>
            <a:r>
              <a:rPr kumimoji="0" lang="zh-CN" altLang="en-US" sz="3300" b="1" i="0" u="none" strike="noStrike" kern="1200" cap="none" spc="38" normalizeH="0" baseline="0" noProof="0" dirty="0">
                <a:ln w="0"/>
                <a:solidFill>
                  <a:srgbClr val="4472C4"/>
                </a:solidFill>
                <a:effectLst>
                  <a:innerShdw blurRad="63500" dist="50800" dir="13500000">
                    <a:srgbClr val="000000">
                      <a:alpha val="50000"/>
                    </a:srgbClr>
                  </a:innerShdw>
                </a:effectLst>
                <a:uLnTx/>
                <a:uFillTx/>
                <a:latin typeface="微软雅黑" pitchFamily="34" charset="-122"/>
                <a:ea typeface="微软雅黑" pitchFamily="34" charset="-122"/>
                <a:cs typeface="+mn-cs"/>
              </a:rPr>
              <a:t>省市自治区</a:t>
            </a:r>
            <a:endParaRPr kumimoji="0" lang="en-US" altLang="zh-CN" sz="3300" b="1" i="0" u="none" strike="noStrike" kern="1200" cap="none" spc="38" normalizeH="0" baseline="0" noProof="0" dirty="0">
              <a:ln w="0"/>
              <a:solidFill>
                <a:srgbClr val="4472C4"/>
              </a:solidFill>
              <a:effectLst>
                <a:innerShdw blurRad="63500" dist="50800" dir="13500000">
                  <a:srgbClr val="000000">
                    <a:alpha val="50000"/>
                  </a:srgbClr>
                </a:innerShdw>
              </a:effectLst>
              <a:uLnTx/>
              <a:uFillTx/>
              <a:latin typeface="微软雅黑" pitchFamily="34" charset="-122"/>
              <a:ea typeface="微软雅黑" pitchFamily="34" charset="-122"/>
              <a:cs typeface="+mn-cs"/>
            </a:endParaRPr>
          </a:p>
        </p:txBody>
      </p:sp>
      <p:sp>
        <p:nvSpPr>
          <p:cNvPr id="5" name="Freeform 4"/>
          <p:cNvSpPr>
            <a:spLocks/>
          </p:cNvSpPr>
          <p:nvPr/>
        </p:nvSpPr>
        <p:spPr bwMode="auto">
          <a:xfrm>
            <a:off x="3905155" y="2535928"/>
            <a:ext cx="892969" cy="792956"/>
          </a:xfrm>
          <a:custGeom>
            <a:avLst/>
            <a:gdLst>
              <a:gd name="T0" fmla="*/ 2147483647 w 1088"/>
              <a:gd name="T1" fmla="*/ 2147483647 h 988"/>
              <a:gd name="T2" fmla="*/ 2147483647 w 1088"/>
              <a:gd name="T3" fmla="*/ 2147483647 h 988"/>
              <a:gd name="T4" fmla="*/ 2147483647 w 1088"/>
              <a:gd name="T5" fmla="*/ 2147483647 h 988"/>
              <a:gd name="T6" fmla="*/ 2147483647 w 1088"/>
              <a:gd name="T7" fmla="*/ 2147483647 h 988"/>
              <a:gd name="T8" fmla="*/ 2147483647 w 1088"/>
              <a:gd name="T9" fmla="*/ 2147483647 h 988"/>
              <a:gd name="T10" fmla="*/ 2147483647 w 1088"/>
              <a:gd name="T11" fmla="*/ 2147483647 h 988"/>
              <a:gd name="T12" fmla="*/ 2147483647 w 1088"/>
              <a:gd name="T13" fmla="*/ 2147483647 h 988"/>
              <a:gd name="T14" fmla="*/ 2147483647 w 1088"/>
              <a:gd name="T15" fmla="*/ 2147483647 h 988"/>
              <a:gd name="T16" fmla="*/ 2147483647 w 1088"/>
              <a:gd name="T17" fmla="*/ 2147483647 h 988"/>
              <a:gd name="T18" fmla="*/ 2147483647 w 1088"/>
              <a:gd name="T19" fmla="*/ 2147483647 h 988"/>
              <a:gd name="T20" fmla="*/ 2147483647 w 1088"/>
              <a:gd name="T21" fmla="*/ 2147483647 h 988"/>
              <a:gd name="T22" fmla="*/ 2147483647 w 1088"/>
              <a:gd name="T23" fmla="*/ 2147483647 h 988"/>
              <a:gd name="T24" fmla="*/ 2147483647 w 1088"/>
              <a:gd name="T25" fmla="*/ 2147483647 h 988"/>
              <a:gd name="T26" fmla="*/ 2147483647 w 1088"/>
              <a:gd name="T27" fmla="*/ 2147483647 h 988"/>
              <a:gd name="T28" fmla="*/ 2147483647 w 1088"/>
              <a:gd name="T29" fmla="*/ 2147483647 h 988"/>
              <a:gd name="T30" fmla="*/ 2147483647 w 1088"/>
              <a:gd name="T31" fmla="*/ 2147483647 h 988"/>
              <a:gd name="T32" fmla="*/ 2147483647 w 1088"/>
              <a:gd name="T33" fmla="*/ 2147483647 h 988"/>
              <a:gd name="T34" fmla="*/ 2147483647 w 1088"/>
              <a:gd name="T35" fmla="*/ 2147483647 h 988"/>
              <a:gd name="T36" fmla="*/ 2147483647 w 1088"/>
              <a:gd name="T37" fmla="*/ 2147483647 h 988"/>
              <a:gd name="T38" fmla="*/ 2147483647 w 1088"/>
              <a:gd name="T39" fmla="*/ 2147483647 h 988"/>
              <a:gd name="T40" fmla="*/ 2147483647 w 1088"/>
              <a:gd name="T41" fmla="*/ 2147483647 h 988"/>
              <a:gd name="T42" fmla="*/ 2147483647 w 1088"/>
              <a:gd name="T43" fmla="*/ 2147483647 h 988"/>
              <a:gd name="T44" fmla="*/ 2147483647 w 1088"/>
              <a:gd name="T45" fmla="*/ 2147483647 h 988"/>
              <a:gd name="T46" fmla="*/ 2147483647 w 1088"/>
              <a:gd name="T47" fmla="*/ 2147483647 h 988"/>
              <a:gd name="T48" fmla="*/ 2147483647 w 1088"/>
              <a:gd name="T49" fmla="*/ 2147483647 h 988"/>
              <a:gd name="T50" fmla="*/ 2147483647 w 1088"/>
              <a:gd name="T51" fmla="*/ 2147483647 h 988"/>
              <a:gd name="T52" fmla="*/ 2147483647 w 1088"/>
              <a:gd name="T53" fmla="*/ 2147483647 h 988"/>
              <a:gd name="T54" fmla="*/ 2147483647 w 1088"/>
              <a:gd name="T55" fmla="*/ 2147483647 h 988"/>
              <a:gd name="T56" fmla="*/ 2147483647 w 1088"/>
              <a:gd name="T57" fmla="*/ 2147483647 h 988"/>
              <a:gd name="T58" fmla="*/ 2147483647 w 1088"/>
              <a:gd name="T59" fmla="*/ 2147483647 h 988"/>
              <a:gd name="T60" fmla="*/ 2147483647 w 1088"/>
              <a:gd name="T61" fmla="*/ 2147483647 h 988"/>
              <a:gd name="T62" fmla="*/ 2147483647 w 1088"/>
              <a:gd name="T63" fmla="*/ 2147483647 h 988"/>
              <a:gd name="T64" fmla="*/ 2147483647 w 1088"/>
              <a:gd name="T65" fmla="*/ 2147483647 h 988"/>
              <a:gd name="T66" fmla="*/ 2147483647 w 1088"/>
              <a:gd name="T67" fmla="*/ 2147483647 h 988"/>
              <a:gd name="T68" fmla="*/ 2147483647 w 1088"/>
              <a:gd name="T69" fmla="*/ 2147483647 h 988"/>
              <a:gd name="T70" fmla="*/ 2147483647 w 1088"/>
              <a:gd name="T71" fmla="*/ 2147483647 h 988"/>
              <a:gd name="T72" fmla="*/ 2147483647 w 1088"/>
              <a:gd name="T73" fmla="*/ 0 h 988"/>
              <a:gd name="T74" fmla="*/ 2147483647 w 1088"/>
              <a:gd name="T75" fmla="*/ 2147483647 h 988"/>
              <a:gd name="T76" fmla="*/ 0 w 1088"/>
              <a:gd name="T77" fmla="*/ 2147483647 h 988"/>
              <a:gd name="T78" fmla="*/ 2147483647 w 1088"/>
              <a:gd name="T79" fmla="*/ 2147483647 h 988"/>
              <a:gd name="T80" fmla="*/ 2147483647 w 1088"/>
              <a:gd name="T81" fmla="*/ 2147483647 h 988"/>
              <a:gd name="T82" fmla="*/ 2147483647 w 1088"/>
              <a:gd name="T83" fmla="*/ 2147483647 h 988"/>
              <a:gd name="T84" fmla="*/ 2147483647 w 1088"/>
              <a:gd name="T85" fmla="*/ 2147483647 h 988"/>
              <a:gd name="T86" fmla="*/ 2147483647 w 1088"/>
              <a:gd name="T87" fmla="*/ 2147483647 h 988"/>
              <a:gd name="T88" fmla="*/ 2147483647 w 1088"/>
              <a:gd name="T89" fmla="*/ 2147483647 h 988"/>
              <a:gd name="T90" fmla="*/ 2147483647 w 1088"/>
              <a:gd name="T91" fmla="*/ 2147483647 h 988"/>
              <a:gd name="T92" fmla="*/ 2147483647 w 1088"/>
              <a:gd name="T93" fmla="*/ 2147483647 h 988"/>
              <a:gd name="T94" fmla="*/ 2147483647 w 1088"/>
              <a:gd name="T95" fmla="*/ 2147483647 h 988"/>
              <a:gd name="T96" fmla="*/ 2147483647 w 1088"/>
              <a:gd name="T97" fmla="*/ 2147483647 h 988"/>
              <a:gd name="T98" fmla="*/ 2147483647 w 1088"/>
              <a:gd name="T99" fmla="*/ 2147483647 h 988"/>
              <a:gd name="T100" fmla="*/ 2147483647 w 1088"/>
              <a:gd name="T101" fmla="*/ 2147483647 h 988"/>
              <a:gd name="T102" fmla="*/ 2147483647 w 1088"/>
              <a:gd name="T103" fmla="*/ 2147483647 h 988"/>
              <a:gd name="T104" fmla="*/ 2147483647 w 1088"/>
              <a:gd name="T105" fmla="*/ 2147483647 h 988"/>
              <a:gd name="T106" fmla="*/ 2147483647 w 1088"/>
              <a:gd name="T107" fmla="*/ 2147483647 h 9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88"/>
              <a:gd name="T163" fmla="*/ 0 h 988"/>
              <a:gd name="T164" fmla="*/ 1088 w 1088"/>
              <a:gd name="T165" fmla="*/ 988 h 9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88" h="988">
                <a:moveTo>
                  <a:pt x="275" y="816"/>
                </a:moveTo>
                <a:lnTo>
                  <a:pt x="332" y="807"/>
                </a:lnTo>
                <a:lnTo>
                  <a:pt x="357" y="853"/>
                </a:lnTo>
                <a:lnTo>
                  <a:pt x="394" y="879"/>
                </a:lnTo>
                <a:lnTo>
                  <a:pt x="419" y="869"/>
                </a:lnTo>
                <a:lnTo>
                  <a:pt x="441" y="869"/>
                </a:lnTo>
                <a:lnTo>
                  <a:pt x="478" y="846"/>
                </a:lnTo>
                <a:lnTo>
                  <a:pt x="502" y="874"/>
                </a:lnTo>
                <a:lnTo>
                  <a:pt x="520" y="879"/>
                </a:lnTo>
                <a:lnTo>
                  <a:pt x="567" y="859"/>
                </a:lnTo>
                <a:lnTo>
                  <a:pt x="602" y="879"/>
                </a:lnTo>
                <a:lnTo>
                  <a:pt x="614" y="915"/>
                </a:lnTo>
                <a:lnTo>
                  <a:pt x="638" y="915"/>
                </a:lnTo>
                <a:lnTo>
                  <a:pt x="651" y="929"/>
                </a:lnTo>
                <a:lnTo>
                  <a:pt x="682" y="964"/>
                </a:lnTo>
                <a:lnTo>
                  <a:pt x="695" y="957"/>
                </a:lnTo>
                <a:lnTo>
                  <a:pt x="689" y="915"/>
                </a:lnTo>
                <a:lnTo>
                  <a:pt x="707" y="903"/>
                </a:lnTo>
                <a:lnTo>
                  <a:pt x="733" y="952"/>
                </a:lnTo>
                <a:lnTo>
                  <a:pt x="754" y="959"/>
                </a:lnTo>
                <a:lnTo>
                  <a:pt x="779" y="987"/>
                </a:lnTo>
                <a:lnTo>
                  <a:pt x="797" y="984"/>
                </a:lnTo>
                <a:lnTo>
                  <a:pt x="805" y="971"/>
                </a:lnTo>
                <a:lnTo>
                  <a:pt x="843" y="927"/>
                </a:lnTo>
                <a:lnTo>
                  <a:pt x="860" y="940"/>
                </a:lnTo>
                <a:lnTo>
                  <a:pt x="873" y="922"/>
                </a:lnTo>
                <a:lnTo>
                  <a:pt x="884" y="945"/>
                </a:lnTo>
                <a:lnTo>
                  <a:pt x="922" y="957"/>
                </a:lnTo>
                <a:lnTo>
                  <a:pt x="947" y="957"/>
                </a:lnTo>
                <a:lnTo>
                  <a:pt x="964" y="959"/>
                </a:lnTo>
                <a:lnTo>
                  <a:pt x="955" y="940"/>
                </a:lnTo>
                <a:lnTo>
                  <a:pt x="950" y="881"/>
                </a:lnTo>
                <a:lnTo>
                  <a:pt x="904" y="811"/>
                </a:lnTo>
                <a:lnTo>
                  <a:pt x="929" y="786"/>
                </a:lnTo>
                <a:lnTo>
                  <a:pt x="952" y="744"/>
                </a:lnTo>
                <a:lnTo>
                  <a:pt x="1035" y="744"/>
                </a:lnTo>
                <a:lnTo>
                  <a:pt x="1049" y="733"/>
                </a:lnTo>
                <a:lnTo>
                  <a:pt x="1045" y="697"/>
                </a:lnTo>
                <a:lnTo>
                  <a:pt x="1063" y="669"/>
                </a:lnTo>
                <a:lnTo>
                  <a:pt x="1058" y="651"/>
                </a:lnTo>
                <a:lnTo>
                  <a:pt x="1064" y="622"/>
                </a:lnTo>
                <a:lnTo>
                  <a:pt x="1063" y="468"/>
                </a:lnTo>
                <a:lnTo>
                  <a:pt x="1087" y="419"/>
                </a:lnTo>
                <a:lnTo>
                  <a:pt x="1059" y="388"/>
                </a:lnTo>
                <a:lnTo>
                  <a:pt x="1064" y="368"/>
                </a:lnTo>
                <a:lnTo>
                  <a:pt x="1053" y="352"/>
                </a:lnTo>
                <a:lnTo>
                  <a:pt x="1021" y="363"/>
                </a:lnTo>
                <a:lnTo>
                  <a:pt x="983" y="406"/>
                </a:lnTo>
                <a:lnTo>
                  <a:pt x="947" y="422"/>
                </a:lnTo>
                <a:lnTo>
                  <a:pt x="909" y="473"/>
                </a:lnTo>
                <a:lnTo>
                  <a:pt x="818" y="503"/>
                </a:lnTo>
                <a:lnTo>
                  <a:pt x="777" y="473"/>
                </a:lnTo>
                <a:lnTo>
                  <a:pt x="782" y="454"/>
                </a:lnTo>
                <a:lnTo>
                  <a:pt x="761" y="422"/>
                </a:lnTo>
                <a:lnTo>
                  <a:pt x="749" y="388"/>
                </a:lnTo>
                <a:lnTo>
                  <a:pt x="715" y="388"/>
                </a:lnTo>
                <a:lnTo>
                  <a:pt x="652" y="357"/>
                </a:lnTo>
                <a:lnTo>
                  <a:pt x="629" y="366"/>
                </a:lnTo>
                <a:lnTo>
                  <a:pt x="602" y="352"/>
                </a:lnTo>
                <a:lnTo>
                  <a:pt x="559" y="358"/>
                </a:lnTo>
                <a:lnTo>
                  <a:pt x="520" y="345"/>
                </a:lnTo>
                <a:lnTo>
                  <a:pt x="497" y="314"/>
                </a:lnTo>
                <a:lnTo>
                  <a:pt x="478" y="290"/>
                </a:lnTo>
                <a:lnTo>
                  <a:pt x="467" y="263"/>
                </a:lnTo>
                <a:lnTo>
                  <a:pt x="441" y="236"/>
                </a:lnTo>
                <a:lnTo>
                  <a:pt x="424" y="208"/>
                </a:lnTo>
                <a:lnTo>
                  <a:pt x="382" y="154"/>
                </a:lnTo>
                <a:lnTo>
                  <a:pt x="370" y="122"/>
                </a:lnTo>
                <a:lnTo>
                  <a:pt x="325" y="65"/>
                </a:lnTo>
                <a:lnTo>
                  <a:pt x="313" y="35"/>
                </a:lnTo>
                <a:lnTo>
                  <a:pt x="259" y="9"/>
                </a:lnTo>
                <a:lnTo>
                  <a:pt x="221" y="21"/>
                </a:lnTo>
                <a:lnTo>
                  <a:pt x="190" y="14"/>
                </a:lnTo>
                <a:lnTo>
                  <a:pt x="118" y="0"/>
                </a:lnTo>
                <a:lnTo>
                  <a:pt x="22" y="33"/>
                </a:lnTo>
                <a:lnTo>
                  <a:pt x="4" y="49"/>
                </a:lnTo>
                <a:lnTo>
                  <a:pt x="25" y="76"/>
                </a:lnTo>
                <a:lnTo>
                  <a:pt x="0" y="139"/>
                </a:lnTo>
                <a:lnTo>
                  <a:pt x="7" y="146"/>
                </a:lnTo>
                <a:lnTo>
                  <a:pt x="50" y="173"/>
                </a:lnTo>
                <a:lnTo>
                  <a:pt x="71" y="136"/>
                </a:lnTo>
                <a:lnTo>
                  <a:pt x="110" y="161"/>
                </a:lnTo>
                <a:lnTo>
                  <a:pt x="107" y="179"/>
                </a:lnTo>
                <a:lnTo>
                  <a:pt x="123" y="223"/>
                </a:lnTo>
                <a:lnTo>
                  <a:pt x="147" y="249"/>
                </a:lnTo>
                <a:lnTo>
                  <a:pt x="197" y="257"/>
                </a:lnTo>
                <a:lnTo>
                  <a:pt x="212" y="243"/>
                </a:lnTo>
                <a:lnTo>
                  <a:pt x="242" y="238"/>
                </a:lnTo>
                <a:lnTo>
                  <a:pt x="295" y="190"/>
                </a:lnTo>
                <a:lnTo>
                  <a:pt x="370" y="245"/>
                </a:lnTo>
                <a:lnTo>
                  <a:pt x="345" y="345"/>
                </a:lnTo>
                <a:lnTo>
                  <a:pt x="350" y="417"/>
                </a:lnTo>
                <a:lnTo>
                  <a:pt x="350" y="461"/>
                </a:lnTo>
                <a:lnTo>
                  <a:pt x="332" y="471"/>
                </a:lnTo>
                <a:lnTo>
                  <a:pt x="329" y="585"/>
                </a:lnTo>
                <a:lnTo>
                  <a:pt x="325" y="582"/>
                </a:lnTo>
                <a:lnTo>
                  <a:pt x="304" y="558"/>
                </a:lnTo>
                <a:lnTo>
                  <a:pt x="295" y="558"/>
                </a:lnTo>
                <a:lnTo>
                  <a:pt x="289" y="566"/>
                </a:lnTo>
                <a:lnTo>
                  <a:pt x="229" y="659"/>
                </a:lnTo>
                <a:lnTo>
                  <a:pt x="197" y="696"/>
                </a:lnTo>
                <a:lnTo>
                  <a:pt x="202" y="708"/>
                </a:lnTo>
                <a:lnTo>
                  <a:pt x="265" y="749"/>
                </a:lnTo>
                <a:lnTo>
                  <a:pt x="295" y="742"/>
                </a:lnTo>
                <a:lnTo>
                  <a:pt x="299" y="749"/>
                </a:lnTo>
                <a:lnTo>
                  <a:pt x="295" y="762"/>
                </a:lnTo>
                <a:lnTo>
                  <a:pt x="265" y="774"/>
                </a:lnTo>
                <a:lnTo>
                  <a:pt x="262" y="804"/>
                </a:lnTo>
                <a:lnTo>
                  <a:pt x="275" y="816"/>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6" name="Freeform 5"/>
          <p:cNvSpPr>
            <a:spLocks/>
          </p:cNvSpPr>
          <p:nvPr/>
        </p:nvSpPr>
        <p:spPr bwMode="auto">
          <a:xfrm>
            <a:off x="2479840" y="2567976"/>
            <a:ext cx="1735931" cy="1528763"/>
          </a:xfrm>
          <a:custGeom>
            <a:avLst/>
            <a:gdLst>
              <a:gd name="T0" fmla="*/ 2147483647 w 2117"/>
              <a:gd name="T1" fmla="*/ 2147483647 h 1903"/>
              <a:gd name="T2" fmla="*/ 2147483647 w 2117"/>
              <a:gd name="T3" fmla="*/ 2147483647 h 1903"/>
              <a:gd name="T4" fmla="*/ 2147483647 w 2117"/>
              <a:gd name="T5" fmla="*/ 2147483647 h 1903"/>
              <a:gd name="T6" fmla="*/ 2147483647 w 2117"/>
              <a:gd name="T7" fmla="*/ 2147483647 h 1903"/>
              <a:gd name="T8" fmla="*/ 2147483647 w 2117"/>
              <a:gd name="T9" fmla="*/ 2147483647 h 1903"/>
              <a:gd name="T10" fmla="*/ 2147483647 w 2117"/>
              <a:gd name="T11" fmla="*/ 2147483647 h 1903"/>
              <a:gd name="T12" fmla="*/ 2147483647 w 2117"/>
              <a:gd name="T13" fmla="*/ 2147483647 h 1903"/>
              <a:gd name="T14" fmla="*/ 2147483647 w 2117"/>
              <a:gd name="T15" fmla="*/ 2147483647 h 1903"/>
              <a:gd name="T16" fmla="*/ 2147483647 w 2117"/>
              <a:gd name="T17" fmla="*/ 2147483647 h 1903"/>
              <a:gd name="T18" fmla="*/ 2147483647 w 2117"/>
              <a:gd name="T19" fmla="*/ 2147483647 h 1903"/>
              <a:gd name="T20" fmla="*/ 2147483647 w 2117"/>
              <a:gd name="T21" fmla="*/ 2147483647 h 1903"/>
              <a:gd name="T22" fmla="*/ 2147483647 w 2117"/>
              <a:gd name="T23" fmla="*/ 2147483647 h 1903"/>
              <a:gd name="T24" fmla="*/ 2147483647 w 2117"/>
              <a:gd name="T25" fmla="*/ 2147483647 h 1903"/>
              <a:gd name="T26" fmla="*/ 2147483647 w 2117"/>
              <a:gd name="T27" fmla="*/ 2147483647 h 1903"/>
              <a:gd name="T28" fmla="*/ 2147483647 w 2117"/>
              <a:gd name="T29" fmla="*/ 2147483647 h 1903"/>
              <a:gd name="T30" fmla="*/ 2147483647 w 2117"/>
              <a:gd name="T31" fmla="*/ 2147483647 h 1903"/>
              <a:gd name="T32" fmla="*/ 2147483647 w 2117"/>
              <a:gd name="T33" fmla="*/ 2147483647 h 1903"/>
              <a:gd name="T34" fmla="*/ 2147483647 w 2117"/>
              <a:gd name="T35" fmla="*/ 2147483647 h 1903"/>
              <a:gd name="T36" fmla="*/ 2147483647 w 2117"/>
              <a:gd name="T37" fmla="*/ 2147483647 h 1903"/>
              <a:gd name="T38" fmla="*/ 2147483647 w 2117"/>
              <a:gd name="T39" fmla="*/ 2147483647 h 1903"/>
              <a:gd name="T40" fmla="*/ 2147483647 w 2117"/>
              <a:gd name="T41" fmla="*/ 2147483647 h 1903"/>
              <a:gd name="T42" fmla="*/ 2147483647 w 2117"/>
              <a:gd name="T43" fmla="*/ 2147483647 h 1903"/>
              <a:gd name="T44" fmla="*/ 2147483647 w 2117"/>
              <a:gd name="T45" fmla="*/ 2147483647 h 1903"/>
              <a:gd name="T46" fmla="*/ 2147483647 w 2117"/>
              <a:gd name="T47" fmla="*/ 2147483647 h 1903"/>
              <a:gd name="T48" fmla="*/ 2147483647 w 2117"/>
              <a:gd name="T49" fmla="*/ 2147483647 h 1903"/>
              <a:gd name="T50" fmla="*/ 2147483647 w 2117"/>
              <a:gd name="T51" fmla="*/ 2147483647 h 1903"/>
              <a:gd name="T52" fmla="*/ 2147483647 w 2117"/>
              <a:gd name="T53" fmla="*/ 2147483647 h 1903"/>
              <a:gd name="T54" fmla="*/ 2147483647 w 2117"/>
              <a:gd name="T55" fmla="*/ 2147483647 h 1903"/>
              <a:gd name="T56" fmla="*/ 2147483647 w 2117"/>
              <a:gd name="T57" fmla="*/ 0 h 1903"/>
              <a:gd name="T58" fmla="*/ 2147483647 w 2117"/>
              <a:gd name="T59" fmla="*/ 2147483647 h 1903"/>
              <a:gd name="T60" fmla="*/ 2147483647 w 2117"/>
              <a:gd name="T61" fmla="*/ 2147483647 h 1903"/>
              <a:gd name="T62" fmla="*/ 2147483647 w 2117"/>
              <a:gd name="T63" fmla="*/ 2147483647 h 1903"/>
              <a:gd name="T64" fmla="*/ 2147483647 w 2117"/>
              <a:gd name="T65" fmla="*/ 2147483647 h 1903"/>
              <a:gd name="T66" fmla="*/ 2147483647 w 2117"/>
              <a:gd name="T67" fmla="*/ 2147483647 h 1903"/>
              <a:gd name="T68" fmla="*/ 2147483647 w 2117"/>
              <a:gd name="T69" fmla="*/ 2147483647 h 1903"/>
              <a:gd name="T70" fmla="*/ 2147483647 w 2117"/>
              <a:gd name="T71" fmla="*/ 2147483647 h 1903"/>
              <a:gd name="T72" fmla="*/ 2147483647 w 2117"/>
              <a:gd name="T73" fmla="*/ 2147483647 h 1903"/>
              <a:gd name="T74" fmla="*/ 2147483647 w 2117"/>
              <a:gd name="T75" fmla="*/ 2147483647 h 1903"/>
              <a:gd name="T76" fmla="*/ 2147483647 w 2117"/>
              <a:gd name="T77" fmla="*/ 2147483647 h 1903"/>
              <a:gd name="T78" fmla="*/ 2147483647 w 2117"/>
              <a:gd name="T79" fmla="*/ 2147483647 h 1903"/>
              <a:gd name="T80" fmla="*/ 2147483647 w 2117"/>
              <a:gd name="T81" fmla="*/ 2147483647 h 1903"/>
              <a:gd name="T82" fmla="*/ 2147483647 w 2117"/>
              <a:gd name="T83" fmla="*/ 2147483647 h 1903"/>
              <a:gd name="T84" fmla="*/ 2147483647 w 2117"/>
              <a:gd name="T85" fmla="*/ 2147483647 h 1903"/>
              <a:gd name="T86" fmla="*/ 2147483647 w 2117"/>
              <a:gd name="T87" fmla="*/ 2147483647 h 1903"/>
              <a:gd name="T88" fmla="*/ 2147483647 w 2117"/>
              <a:gd name="T89" fmla="*/ 2147483647 h 1903"/>
              <a:gd name="T90" fmla="*/ 2147483647 w 2117"/>
              <a:gd name="T91" fmla="*/ 2147483647 h 1903"/>
              <a:gd name="T92" fmla="*/ 2147483647 w 2117"/>
              <a:gd name="T93" fmla="*/ 2147483647 h 1903"/>
              <a:gd name="T94" fmla="*/ 2147483647 w 2117"/>
              <a:gd name="T95" fmla="*/ 2147483647 h 1903"/>
              <a:gd name="T96" fmla="*/ 2147483647 w 2117"/>
              <a:gd name="T97" fmla="*/ 2147483647 h 1903"/>
              <a:gd name="T98" fmla="*/ 2147483647 w 2117"/>
              <a:gd name="T99" fmla="*/ 2147483647 h 190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117"/>
              <a:gd name="T151" fmla="*/ 0 h 1903"/>
              <a:gd name="T152" fmla="*/ 2117 w 2117"/>
              <a:gd name="T153" fmla="*/ 1903 h 190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117" h="1903">
                <a:moveTo>
                  <a:pt x="596" y="1893"/>
                </a:moveTo>
                <a:lnTo>
                  <a:pt x="626" y="1888"/>
                </a:lnTo>
                <a:lnTo>
                  <a:pt x="650" y="1879"/>
                </a:lnTo>
                <a:lnTo>
                  <a:pt x="690" y="1843"/>
                </a:lnTo>
                <a:lnTo>
                  <a:pt x="700" y="1789"/>
                </a:lnTo>
                <a:lnTo>
                  <a:pt x="724" y="1711"/>
                </a:lnTo>
                <a:lnTo>
                  <a:pt x="775" y="1676"/>
                </a:lnTo>
                <a:lnTo>
                  <a:pt x="782" y="1683"/>
                </a:lnTo>
                <a:lnTo>
                  <a:pt x="799" y="1738"/>
                </a:lnTo>
                <a:lnTo>
                  <a:pt x="775" y="1772"/>
                </a:lnTo>
                <a:lnTo>
                  <a:pt x="766" y="1804"/>
                </a:lnTo>
                <a:lnTo>
                  <a:pt x="849" y="1833"/>
                </a:lnTo>
                <a:lnTo>
                  <a:pt x="854" y="1856"/>
                </a:lnTo>
                <a:lnTo>
                  <a:pt x="901" y="1854"/>
                </a:lnTo>
                <a:lnTo>
                  <a:pt x="921" y="1860"/>
                </a:lnTo>
                <a:lnTo>
                  <a:pt x="932" y="1866"/>
                </a:lnTo>
                <a:lnTo>
                  <a:pt x="1014" y="1750"/>
                </a:lnTo>
                <a:lnTo>
                  <a:pt x="1036" y="1743"/>
                </a:lnTo>
                <a:lnTo>
                  <a:pt x="1041" y="1729"/>
                </a:lnTo>
                <a:lnTo>
                  <a:pt x="1039" y="1706"/>
                </a:lnTo>
                <a:lnTo>
                  <a:pt x="1067" y="1666"/>
                </a:lnTo>
                <a:lnTo>
                  <a:pt x="1119" y="1664"/>
                </a:lnTo>
                <a:lnTo>
                  <a:pt x="1139" y="1641"/>
                </a:lnTo>
                <a:lnTo>
                  <a:pt x="1151" y="1652"/>
                </a:lnTo>
                <a:lnTo>
                  <a:pt x="1181" y="1627"/>
                </a:lnTo>
                <a:lnTo>
                  <a:pt x="1197" y="1627"/>
                </a:lnTo>
                <a:lnTo>
                  <a:pt x="1251" y="1548"/>
                </a:lnTo>
                <a:lnTo>
                  <a:pt x="1279" y="1550"/>
                </a:lnTo>
                <a:lnTo>
                  <a:pt x="1314" y="1525"/>
                </a:lnTo>
                <a:lnTo>
                  <a:pt x="1323" y="1534"/>
                </a:lnTo>
                <a:lnTo>
                  <a:pt x="1388" y="1502"/>
                </a:lnTo>
                <a:lnTo>
                  <a:pt x="1356" y="1448"/>
                </a:lnTo>
                <a:lnTo>
                  <a:pt x="1365" y="1394"/>
                </a:lnTo>
                <a:lnTo>
                  <a:pt x="1393" y="1336"/>
                </a:lnTo>
                <a:lnTo>
                  <a:pt x="1416" y="1327"/>
                </a:lnTo>
                <a:lnTo>
                  <a:pt x="1430" y="1334"/>
                </a:lnTo>
                <a:lnTo>
                  <a:pt x="1430" y="1375"/>
                </a:lnTo>
                <a:lnTo>
                  <a:pt x="1447" y="1387"/>
                </a:lnTo>
                <a:lnTo>
                  <a:pt x="1488" y="1357"/>
                </a:lnTo>
                <a:lnTo>
                  <a:pt x="1505" y="1339"/>
                </a:lnTo>
                <a:lnTo>
                  <a:pt x="1521" y="1347"/>
                </a:lnTo>
                <a:lnTo>
                  <a:pt x="1542" y="1329"/>
                </a:lnTo>
                <a:lnTo>
                  <a:pt x="1584" y="1327"/>
                </a:lnTo>
                <a:lnTo>
                  <a:pt x="1591" y="1312"/>
                </a:lnTo>
                <a:lnTo>
                  <a:pt x="1581" y="1290"/>
                </a:lnTo>
                <a:lnTo>
                  <a:pt x="1610" y="1261"/>
                </a:lnTo>
                <a:lnTo>
                  <a:pt x="1645" y="1243"/>
                </a:lnTo>
                <a:lnTo>
                  <a:pt x="1700" y="1303"/>
                </a:lnTo>
                <a:lnTo>
                  <a:pt x="1697" y="1324"/>
                </a:lnTo>
                <a:lnTo>
                  <a:pt x="1724" y="1368"/>
                </a:lnTo>
                <a:lnTo>
                  <a:pt x="1789" y="1372"/>
                </a:lnTo>
                <a:lnTo>
                  <a:pt x="1803" y="1342"/>
                </a:lnTo>
                <a:lnTo>
                  <a:pt x="1787" y="1255"/>
                </a:lnTo>
                <a:lnTo>
                  <a:pt x="1801" y="1240"/>
                </a:lnTo>
                <a:lnTo>
                  <a:pt x="1831" y="1261"/>
                </a:lnTo>
                <a:lnTo>
                  <a:pt x="1859" y="1300"/>
                </a:lnTo>
                <a:lnTo>
                  <a:pt x="1901" y="1236"/>
                </a:lnTo>
                <a:lnTo>
                  <a:pt x="1921" y="1231"/>
                </a:lnTo>
                <a:lnTo>
                  <a:pt x="1951" y="1198"/>
                </a:lnTo>
                <a:lnTo>
                  <a:pt x="1967" y="1198"/>
                </a:lnTo>
                <a:lnTo>
                  <a:pt x="1994" y="1171"/>
                </a:lnTo>
                <a:lnTo>
                  <a:pt x="2009" y="1171"/>
                </a:lnTo>
                <a:lnTo>
                  <a:pt x="2023" y="1146"/>
                </a:lnTo>
                <a:lnTo>
                  <a:pt x="2060" y="1146"/>
                </a:lnTo>
                <a:lnTo>
                  <a:pt x="2099" y="1111"/>
                </a:lnTo>
                <a:lnTo>
                  <a:pt x="2116" y="1095"/>
                </a:lnTo>
                <a:lnTo>
                  <a:pt x="2116" y="1076"/>
                </a:lnTo>
                <a:lnTo>
                  <a:pt x="2085" y="1060"/>
                </a:lnTo>
                <a:lnTo>
                  <a:pt x="2085" y="1023"/>
                </a:lnTo>
                <a:lnTo>
                  <a:pt x="2036" y="958"/>
                </a:lnTo>
                <a:lnTo>
                  <a:pt x="1986" y="1005"/>
                </a:lnTo>
                <a:lnTo>
                  <a:pt x="1971" y="996"/>
                </a:lnTo>
                <a:lnTo>
                  <a:pt x="1969" y="969"/>
                </a:lnTo>
                <a:lnTo>
                  <a:pt x="1949" y="939"/>
                </a:lnTo>
                <a:lnTo>
                  <a:pt x="1944" y="907"/>
                </a:lnTo>
                <a:lnTo>
                  <a:pt x="1944" y="870"/>
                </a:lnTo>
                <a:lnTo>
                  <a:pt x="1910" y="844"/>
                </a:lnTo>
                <a:lnTo>
                  <a:pt x="1905" y="832"/>
                </a:lnTo>
                <a:lnTo>
                  <a:pt x="1913" y="810"/>
                </a:lnTo>
                <a:lnTo>
                  <a:pt x="1979" y="828"/>
                </a:lnTo>
                <a:lnTo>
                  <a:pt x="1981" y="798"/>
                </a:lnTo>
                <a:lnTo>
                  <a:pt x="2004" y="771"/>
                </a:lnTo>
                <a:lnTo>
                  <a:pt x="1989" y="759"/>
                </a:lnTo>
                <a:lnTo>
                  <a:pt x="1992" y="729"/>
                </a:lnTo>
                <a:lnTo>
                  <a:pt x="2023" y="717"/>
                </a:lnTo>
                <a:lnTo>
                  <a:pt x="2028" y="704"/>
                </a:lnTo>
                <a:lnTo>
                  <a:pt x="2023" y="697"/>
                </a:lnTo>
                <a:lnTo>
                  <a:pt x="1992" y="704"/>
                </a:lnTo>
                <a:lnTo>
                  <a:pt x="1931" y="662"/>
                </a:lnTo>
                <a:lnTo>
                  <a:pt x="1926" y="650"/>
                </a:lnTo>
                <a:lnTo>
                  <a:pt x="1956" y="613"/>
                </a:lnTo>
                <a:lnTo>
                  <a:pt x="2017" y="518"/>
                </a:lnTo>
                <a:lnTo>
                  <a:pt x="2023" y="511"/>
                </a:lnTo>
                <a:lnTo>
                  <a:pt x="2033" y="511"/>
                </a:lnTo>
                <a:lnTo>
                  <a:pt x="2053" y="536"/>
                </a:lnTo>
                <a:lnTo>
                  <a:pt x="2058" y="538"/>
                </a:lnTo>
                <a:lnTo>
                  <a:pt x="2060" y="424"/>
                </a:lnTo>
                <a:lnTo>
                  <a:pt x="2078" y="415"/>
                </a:lnTo>
                <a:lnTo>
                  <a:pt x="2078" y="370"/>
                </a:lnTo>
                <a:lnTo>
                  <a:pt x="2073" y="297"/>
                </a:lnTo>
                <a:lnTo>
                  <a:pt x="2099" y="196"/>
                </a:lnTo>
                <a:lnTo>
                  <a:pt x="2023" y="142"/>
                </a:lnTo>
                <a:lnTo>
                  <a:pt x="1969" y="189"/>
                </a:lnTo>
                <a:lnTo>
                  <a:pt x="1939" y="194"/>
                </a:lnTo>
                <a:lnTo>
                  <a:pt x="1926" y="210"/>
                </a:lnTo>
                <a:lnTo>
                  <a:pt x="1875" y="201"/>
                </a:lnTo>
                <a:lnTo>
                  <a:pt x="1851" y="174"/>
                </a:lnTo>
                <a:lnTo>
                  <a:pt x="1836" y="132"/>
                </a:lnTo>
                <a:lnTo>
                  <a:pt x="1838" y="114"/>
                </a:lnTo>
                <a:lnTo>
                  <a:pt x="1799" y="88"/>
                </a:lnTo>
                <a:lnTo>
                  <a:pt x="1777" y="126"/>
                </a:lnTo>
                <a:lnTo>
                  <a:pt x="1734" y="98"/>
                </a:lnTo>
                <a:lnTo>
                  <a:pt x="1727" y="91"/>
                </a:lnTo>
                <a:lnTo>
                  <a:pt x="1752" y="27"/>
                </a:lnTo>
                <a:lnTo>
                  <a:pt x="1731" y="0"/>
                </a:lnTo>
                <a:lnTo>
                  <a:pt x="1715" y="0"/>
                </a:lnTo>
                <a:lnTo>
                  <a:pt x="1669" y="32"/>
                </a:lnTo>
                <a:lnTo>
                  <a:pt x="1633" y="86"/>
                </a:lnTo>
                <a:lnTo>
                  <a:pt x="1647" y="96"/>
                </a:lnTo>
                <a:lnTo>
                  <a:pt x="1674" y="98"/>
                </a:lnTo>
                <a:lnTo>
                  <a:pt x="1697" y="156"/>
                </a:lnTo>
                <a:lnTo>
                  <a:pt x="1685" y="177"/>
                </a:lnTo>
                <a:lnTo>
                  <a:pt x="1663" y="210"/>
                </a:lnTo>
                <a:lnTo>
                  <a:pt x="1622" y="358"/>
                </a:lnTo>
                <a:lnTo>
                  <a:pt x="1638" y="384"/>
                </a:lnTo>
                <a:lnTo>
                  <a:pt x="1625" y="405"/>
                </a:lnTo>
                <a:lnTo>
                  <a:pt x="1535" y="470"/>
                </a:lnTo>
                <a:lnTo>
                  <a:pt x="1485" y="463"/>
                </a:lnTo>
                <a:lnTo>
                  <a:pt x="1458" y="452"/>
                </a:lnTo>
                <a:lnTo>
                  <a:pt x="1452" y="465"/>
                </a:lnTo>
                <a:lnTo>
                  <a:pt x="1412" y="625"/>
                </a:lnTo>
                <a:lnTo>
                  <a:pt x="1393" y="646"/>
                </a:lnTo>
                <a:lnTo>
                  <a:pt x="1403" y="674"/>
                </a:lnTo>
                <a:lnTo>
                  <a:pt x="1428" y="697"/>
                </a:lnTo>
                <a:lnTo>
                  <a:pt x="1470" y="672"/>
                </a:lnTo>
                <a:lnTo>
                  <a:pt x="1537" y="679"/>
                </a:lnTo>
                <a:lnTo>
                  <a:pt x="1556" y="646"/>
                </a:lnTo>
                <a:lnTo>
                  <a:pt x="1591" y="637"/>
                </a:lnTo>
                <a:lnTo>
                  <a:pt x="1657" y="662"/>
                </a:lnTo>
                <a:lnTo>
                  <a:pt x="1739" y="746"/>
                </a:lnTo>
                <a:lnTo>
                  <a:pt x="1739" y="764"/>
                </a:lnTo>
                <a:lnTo>
                  <a:pt x="1722" y="776"/>
                </a:lnTo>
                <a:lnTo>
                  <a:pt x="1627" y="783"/>
                </a:lnTo>
                <a:lnTo>
                  <a:pt x="1596" y="807"/>
                </a:lnTo>
                <a:lnTo>
                  <a:pt x="1572" y="802"/>
                </a:lnTo>
                <a:lnTo>
                  <a:pt x="1554" y="832"/>
                </a:lnTo>
                <a:lnTo>
                  <a:pt x="1509" y="840"/>
                </a:lnTo>
                <a:lnTo>
                  <a:pt x="1479" y="884"/>
                </a:lnTo>
                <a:lnTo>
                  <a:pt x="1475" y="916"/>
                </a:lnTo>
                <a:lnTo>
                  <a:pt x="1411" y="958"/>
                </a:lnTo>
                <a:lnTo>
                  <a:pt x="1370" y="964"/>
                </a:lnTo>
                <a:lnTo>
                  <a:pt x="1326" y="1023"/>
                </a:lnTo>
                <a:lnTo>
                  <a:pt x="1284" y="1048"/>
                </a:lnTo>
                <a:lnTo>
                  <a:pt x="1202" y="1030"/>
                </a:lnTo>
                <a:lnTo>
                  <a:pt x="1176" y="1018"/>
                </a:lnTo>
                <a:lnTo>
                  <a:pt x="1143" y="1051"/>
                </a:lnTo>
                <a:lnTo>
                  <a:pt x="1129" y="1107"/>
                </a:lnTo>
                <a:lnTo>
                  <a:pt x="1172" y="1171"/>
                </a:lnTo>
                <a:lnTo>
                  <a:pt x="1143" y="1201"/>
                </a:lnTo>
                <a:lnTo>
                  <a:pt x="1104" y="1226"/>
                </a:lnTo>
                <a:lnTo>
                  <a:pt x="1044" y="1300"/>
                </a:lnTo>
                <a:lnTo>
                  <a:pt x="967" y="1334"/>
                </a:lnTo>
                <a:lnTo>
                  <a:pt x="841" y="1347"/>
                </a:lnTo>
                <a:lnTo>
                  <a:pt x="825" y="1345"/>
                </a:lnTo>
                <a:lnTo>
                  <a:pt x="679" y="1407"/>
                </a:lnTo>
                <a:lnTo>
                  <a:pt x="608" y="1448"/>
                </a:lnTo>
                <a:lnTo>
                  <a:pt x="590" y="1438"/>
                </a:lnTo>
                <a:lnTo>
                  <a:pt x="583" y="1420"/>
                </a:lnTo>
                <a:lnTo>
                  <a:pt x="492" y="1414"/>
                </a:lnTo>
                <a:lnTo>
                  <a:pt x="391" y="1382"/>
                </a:lnTo>
                <a:lnTo>
                  <a:pt x="363" y="1350"/>
                </a:lnTo>
                <a:lnTo>
                  <a:pt x="212" y="1332"/>
                </a:lnTo>
                <a:lnTo>
                  <a:pt x="184" y="1345"/>
                </a:lnTo>
                <a:lnTo>
                  <a:pt x="2" y="1327"/>
                </a:lnTo>
                <a:lnTo>
                  <a:pt x="0" y="1354"/>
                </a:lnTo>
                <a:lnTo>
                  <a:pt x="12" y="1398"/>
                </a:lnTo>
                <a:lnTo>
                  <a:pt x="4" y="1465"/>
                </a:lnTo>
                <a:lnTo>
                  <a:pt x="56" y="1542"/>
                </a:lnTo>
                <a:lnTo>
                  <a:pt x="85" y="1560"/>
                </a:lnTo>
                <a:lnTo>
                  <a:pt x="127" y="1527"/>
                </a:lnTo>
                <a:lnTo>
                  <a:pt x="214" y="1527"/>
                </a:lnTo>
                <a:lnTo>
                  <a:pt x="236" y="1534"/>
                </a:lnTo>
                <a:lnTo>
                  <a:pt x="249" y="1555"/>
                </a:lnTo>
                <a:lnTo>
                  <a:pt x="240" y="1576"/>
                </a:lnTo>
                <a:lnTo>
                  <a:pt x="190" y="1616"/>
                </a:lnTo>
                <a:lnTo>
                  <a:pt x="195" y="1636"/>
                </a:lnTo>
                <a:lnTo>
                  <a:pt x="253" y="1678"/>
                </a:lnTo>
                <a:lnTo>
                  <a:pt x="274" y="1678"/>
                </a:lnTo>
                <a:lnTo>
                  <a:pt x="282" y="1688"/>
                </a:lnTo>
                <a:lnTo>
                  <a:pt x="277" y="1706"/>
                </a:lnTo>
                <a:lnTo>
                  <a:pt x="312" y="1734"/>
                </a:lnTo>
                <a:lnTo>
                  <a:pt x="394" y="1744"/>
                </a:lnTo>
                <a:lnTo>
                  <a:pt x="430" y="1736"/>
                </a:lnTo>
                <a:lnTo>
                  <a:pt x="481" y="1686"/>
                </a:lnTo>
                <a:lnTo>
                  <a:pt x="541" y="1690"/>
                </a:lnTo>
                <a:lnTo>
                  <a:pt x="566" y="1729"/>
                </a:lnTo>
                <a:lnTo>
                  <a:pt x="552" y="1761"/>
                </a:lnTo>
                <a:lnTo>
                  <a:pt x="554" y="1782"/>
                </a:lnTo>
                <a:lnTo>
                  <a:pt x="523" y="1802"/>
                </a:lnTo>
                <a:lnTo>
                  <a:pt x="510" y="1819"/>
                </a:lnTo>
                <a:lnTo>
                  <a:pt x="514" y="1860"/>
                </a:lnTo>
                <a:lnTo>
                  <a:pt x="571" y="1902"/>
                </a:lnTo>
                <a:lnTo>
                  <a:pt x="596" y="1893"/>
                </a:lnTo>
              </a:path>
            </a:pathLst>
          </a:custGeom>
          <a:solidFill>
            <a:srgbClr val="C00000"/>
          </a:solidFill>
          <a:ln w="12700">
            <a:noFill/>
            <a:round/>
            <a:headEnd/>
            <a:tailEnd/>
          </a:ln>
          <a:effectLst>
            <a:outerShdw blurRad="50800" dist="50800" dir="5400000" algn="ctr" rotWithShape="0">
              <a:srgbClr val="C00000"/>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w="18000">
                <a:solidFill>
                  <a:srgbClr val="C0504D">
                    <a:satMod val="140000"/>
                  </a:srgbClr>
                </a:solidFill>
                <a:prstDash val="solid"/>
                <a:miter lim="800000"/>
              </a:ln>
              <a:noFill/>
              <a:effectLst>
                <a:outerShdw blurRad="25500" dist="23000" dir="7020000" algn="tl">
                  <a:srgbClr val="000000">
                    <a:alpha val="50000"/>
                  </a:srgbClr>
                </a:outerShdw>
              </a:effectLst>
              <a:uLnTx/>
              <a:uFillTx/>
              <a:latin typeface="Times New Roman" pitchFamily="18" charset="0"/>
              <a:ea typeface="宋体" panose="02010600030101010101" pitchFamily="2" charset="-122"/>
              <a:cs typeface="Times New Roman" pitchFamily="18" charset="0"/>
            </a:endParaRPr>
          </a:p>
        </p:txBody>
      </p:sp>
      <p:sp>
        <p:nvSpPr>
          <p:cNvPr id="7" name="Freeform 6"/>
          <p:cNvSpPr>
            <a:spLocks/>
          </p:cNvSpPr>
          <p:nvPr/>
        </p:nvSpPr>
        <p:spPr bwMode="auto">
          <a:xfrm>
            <a:off x="847213" y="2992621"/>
            <a:ext cx="1576388" cy="1169194"/>
          </a:xfrm>
          <a:custGeom>
            <a:avLst/>
            <a:gdLst>
              <a:gd name="T0" fmla="*/ 2147483647 w 1922"/>
              <a:gd name="T1" fmla="*/ 2147483647 h 1456"/>
              <a:gd name="T2" fmla="*/ 2147483647 w 1922"/>
              <a:gd name="T3" fmla="*/ 2147483647 h 1456"/>
              <a:gd name="T4" fmla="*/ 2147483647 w 1922"/>
              <a:gd name="T5" fmla="*/ 2147483647 h 1456"/>
              <a:gd name="T6" fmla="*/ 2147483647 w 1922"/>
              <a:gd name="T7" fmla="*/ 2147483647 h 1456"/>
              <a:gd name="T8" fmla="*/ 2147483647 w 1922"/>
              <a:gd name="T9" fmla="*/ 2147483647 h 1456"/>
              <a:gd name="T10" fmla="*/ 2147483647 w 1922"/>
              <a:gd name="T11" fmla="*/ 2147483647 h 1456"/>
              <a:gd name="T12" fmla="*/ 2147483647 w 1922"/>
              <a:gd name="T13" fmla="*/ 2147483647 h 1456"/>
              <a:gd name="T14" fmla="*/ 2147483647 w 1922"/>
              <a:gd name="T15" fmla="*/ 2147483647 h 1456"/>
              <a:gd name="T16" fmla="*/ 2147483647 w 1922"/>
              <a:gd name="T17" fmla="*/ 2147483647 h 1456"/>
              <a:gd name="T18" fmla="*/ 2147483647 w 1922"/>
              <a:gd name="T19" fmla="*/ 2147483647 h 1456"/>
              <a:gd name="T20" fmla="*/ 2147483647 w 1922"/>
              <a:gd name="T21" fmla="*/ 2147483647 h 1456"/>
              <a:gd name="T22" fmla="*/ 2147483647 w 1922"/>
              <a:gd name="T23" fmla="*/ 2147483647 h 1456"/>
              <a:gd name="T24" fmla="*/ 2147483647 w 1922"/>
              <a:gd name="T25" fmla="*/ 2147483647 h 1456"/>
              <a:gd name="T26" fmla="*/ 2147483647 w 1922"/>
              <a:gd name="T27" fmla="*/ 2147483647 h 1456"/>
              <a:gd name="T28" fmla="*/ 2147483647 w 1922"/>
              <a:gd name="T29" fmla="*/ 2147483647 h 1456"/>
              <a:gd name="T30" fmla="*/ 2147483647 w 1922"/>
              <a:gd name="T31" fmla="*/ 2147483647 h 1456"/>
              <a:gd name="T32" fmla="*/ 2147483647 w 1922"/>
              <a:gd name="T33" fmla="*/ 2147483647 h 1456"/>
              <a:gd name="T34" fmla="*/ 2147483647 w 1922"/>
              <a:gd name="T35" fmla="*/ 2147483647 h 1456"/>
              <a:gd name="T36" fmla="*/ 2147483647 w 1922"/>
              <a:gd name="T37" fmla="*/ 2147483647 h 1456"/>
              <a:gd name="T38" fmla="*/ 2147483647 w 1922"/>
              <a:gd name="T39" fmla="*/ 2147483647 h 1456"/>
              <a:gd name="T40" fmla="*/ 2147483647 w 1922"/>
              <a:gd name="T41" fmla="*/ 2147483647 h 1456"/>
              <a:gd name="T42" fmla="*/ 2147483647 w 1922"/>
              <a:gd name="T43" fmla="*/ 2147483647 h 1456"/>
              <a:gd name="T44" fmla="*/ 2147483647 w 1922"/>
              <a:gd name="T45" fmla="*/ 2147483647 h 1456"/>
              <a:gd name="T46" fmla="*/ 2147483647 w 1922"/>
              <a:gd name="T47" fmla="*/ 2147483647 h 1456"/>
              <a:gd name="T48" fmla="*/ 2147483647 w 1922"/>
              <a:gd name="T49" fmla="*/ 2147483647 h 1456"/>
              <a:gd name="T50" fmla="*/ 2147483647 w 1922"/>
              <a:gd name="T51" fmla="*/ 2147483647 h 1456"/>
              <a:gd name="T52" fmla="*/ 2147483647 w 1922"/>
              <a:gd name="T53" fmla="*/ 2147483647 h 1456"/>
              <a:gd name="T54" fmla="*/ 2147483647 w 1922"/>
              <a:gd name="T55" fmla="*/ 2147483647 h 1456"/>
              <a:gd name="T56" fmla="*/ 2147483647 w 1922"/>
              <a:gd name="T57" fmla="*/ 2147483647 h 1456"/>
              <a:gd name="T58" fmla="*/ 2147483647 w 1922"/>
              <a:gd name="T59" fmla="*/ 2147483647 h 1456"/>
              <a:gd name="T60" fmla="*/ 2147483647 w 1922"/>
              <a:gd name="T61" fmla="*/ 2147483647 h 1456"/>
              <a:gd name="T62" fmla="*/ 2147483647 w 1922"/>
              <a:gd name="T63" fmla="*/ 2147483647 h 1456"/>
              <a:gd name="T64" fmla="*/ 2147483647 w 1922"/>
              <a:gd name="T65" fmla="*/ 2147483647 h 1456"/>
              <a:gd name="T66" fmla="*/ 2147483647 w 1922"/>
              <a:gd name="T67" fmla="*/ 2147483647 h 1456"/>
              <a:gd name="T68" fmla="*/ 2147483647 w 1922"/>
              <a:gd name="T69" fmla="*/ 2147483647 h 1456"/>
              <a:gd name="T70" fmla="*/ 2147483647 w 1922"/>
              <a:gd name="T71" fmla="*/ 2147483647 h 1456"/>
              <a:gd name="T72" fmla="*/ 2147483647 w 1922"/>
              <a:gd name="T73" fmla="*/ 2147483647 h 1456"/>
              <a:gd name="T74" fmla="*/ 2147483647 w 1922"/>
              <a:gd name="T75" fmla="*/ 2147483647 h 1456"/>
              <a:gd name="T76" fmla="*/ 2147483647 w 1922"/>
              <a:gd name="T77" fmla="*/ 2147483647 h 1456"/>
              <a:gd name="T78" fmla="*/ 2147483647 w 1922"/>
              <a:gd name="T79" fmla="*/ 2147483647 h 1456"/>
              <a:gd name="T80" fmla="*/ 2147483647 w 1922"/>
              <a:gd name="T81" fmla="*/ 2147483647 h 1456"/>
              <a:gd name="T82" fmla="*/ 2147483647 w 1922"/>
              <a:gd name="T83" fmla="*/ 2147483647 h 1456"/>
              <a:gd name="T84" fmla="*/ 2147483647 w 1922"/>
              <a:gd name="T85" fmla="*/ 2147483647 h 1456"/>
              <a:gd name="T86" fmla="*/ 2147483647 w 1922"/>
              <a:gd name="T87" fmla="*/ 2147483647 h 14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22"/>
              <a:gd name="T133" fmla="*/ 0 h 1456"/>
              <a:gd name="T134" fmla="*/ 1922 w 1922"/>
              <a:gd name="T135" fmla="*/ 1456 h 14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22" h="1456">
                <a:moveTo>
                  <a:pt x="1310" y="13"/>
                </a:moveTo>
                <a:lnTo>
                  <a:pt x="1333" y="13"/>
                </a:lnTo>
                <a:lnTo>
                  <a:pt x="1318" y="50"/>
                </a:lnTo>
                <a:lnTo>
                  <a:pt x="1337" y="71"/>
                </a:lnTo>
                <a:lnTo>
                  <a:pt x="1337" y="87"/>
                </a:lnTo>
                <a:lnTo>
                  <a:pt x="1377" y="123"/>
                </a:lnTo>
                <a:lnTo>
                  <a:pt x="1387" y="152"/>
                </a:lnTo>
                <a:lnTo>
                  <a:pt x="1439" y="158"/>
                </a:lnTo>
                <a:lnTo>
                  <a:pt x="1460" y="177"/>
                </a:lnTo>
                <a:lnTo>
                  <a:pt x="1473" y="177"/>
                </a:lnTo>
                <a:lnTo>
                  <a:pt x="1503" y="239"/>
                </a:lnTo>
                <a:lnTo>
                  <a:pt x="1532" y="319"/>
                </a:lnTo>
                <a:lnTo>
                  <a:pt x="1517" y="363"/>
                </a:lnTo>
                <a:lnTo>
                  <a:pt x="1520" y="380"/>
                </a:lnTo>
                <a:lnTo>
                  <a:pt x="1492" y="427"/>
                </a:lnTo>
                <a:lnTo>
                  <a:pt x="1499" y="467"/>
                </a:lnTo>
                <a:lnTo>
                  <a:pt x="1597" y="506"/>
                </a:lnTo>
                <a:lnTo>
                  <a:pt x="1701" y="521"/>
                </a:lnTo>
                <a:lnTo>
                  <a:pt x="1809" y="596"/>
                </a:lnTo>
                <a:lnTo>
                  <a:pt x="1844" y="606"/>
                </a:lnTo>
                <a:lnTo>
                  <a:pt x="1846" y="627"/>
                </a:lnTo>
                <a:lnTo>
                  <a:pt x="1869" y="674"/>
                </a:lnTo>
                <a:lnTo>
                  <a:pt x="1891" y="735"/>
                </a:lnTo>
                <a:lnTo>
                  <a:pt x="1921" y="788"/>
                </a:lnTo>
                <a:lnTo>
                  <a:pt x="1904" y="807"/>
                </a:lnTo>
                <a:lnTo>
                  <a:pt x="1904" y="843"/>
                </a:lnTo>
                <a:lnTo>
                  <a:pt x="1867" y="858"/>
                </a:lnTo>
                <a:lnTo>
                  <a:pt x="1774" y="897"/>
                </a:lnTo>
                <a:lnTo>
                  <a:pt x="1715" y="945"/>
                </a:lnTo>
                <a:lnTo>
                  <a:pt x="1673" y="965"/>
                </a:lnTo>
                <a:lnTo>
                  <a:pt x="1666" y="995"/>
                </a:lnTo>
                <a:lnTo>
                  <a:pt x="1678" y="1138"/>
                </a:lnTo>
                <a:lnTo>
                  <a:pt x="1645" y="1133"/>
                </a:lnTo>
                <a:lnTo>
                  <a:pt x="1629" y="1145"/>
                </a:lnTo>
                <a:lnTo>
                  <a:pt x="1402" y="1189"/>
                </a:lnTo>
                <a:lnTo>
                  <a:pt x="1370" y="1215"/>
                </a:lnTo>
                <a:lnTo>
                  <a:pt x="1375" y="1275"/>
                </a:lnTo>
                <a:lnTo>
                  <a:pt x="1441" y="1332"/>
                </a:lnTo>
                <a:lnTo>
                  <a:pt x="1419" y="1367"/>
                </a:lnTo>
                <a:lnTo>
                  <a:pt x="1387" y="1383"/>
                </a:lnTo>
                <a:lnTo>
                  <a:pt x="1382" y="1401"/>
                </a:lnTo>
                <a:lnTo>
                  <a:pt x="1389" y="1416"/>
                </a:lnTo>
                <a:lnTo>
                  <a:pt x="1407" y="1416"/>
                </a:lnTo>
                <a:lnTo>
                  <a:pt x="1417" y="1429"/>
                </a:lnTo>
                <a:lnTo>
                  <a:pt x="1349" y="1455"/>
                </a:lnTo>
                <a:lnTo>
                  <a:pt x="1310" y="1439"/>
                </a:lnTo>
                <a:lnTo>
                  <a:pt x="1291" y="1427"/>
                </a:lnTo>
                <a:lnTo>
                  <a:pt x="1240" y="1427"/>
                </a:lnTo>
                <a:lnTo>
                  <a:pt x="1151" y="1387"/>
                </a:lnTo>
                <a:lnTo>
                  <a:pt x="1097" y="1387"/>
                </a:lnTo>
                <a:lnTo>
                  <a:pt x="1053" y="1401"/>
                </a:lnTo>
                <a:lnTo>
                  <a:pt x="1004" y="1401"/>
                </a:lnTo>
                <a:lnTo>
                  <a:pt x="927" y="1441"/>
                </a:lnTo>
                <a:lnTo>
                  <a:pt x="865" y="1434"/>
                </a:lnTo>
                <a:lnTo>
                  <a:pt x="802" y="1455"/>
                </a:lnTo>
                <a:lnTo>
                  <a:pt x="752" y="1439"/>
                </a:lnTo>
                <a:lnTo>
                  <a:pt x="719" y="1411"/>
                </a:lnTo>
                <a:lnTo>
                  <a:pt x="638" y="1401"/>
                </a:lnTo>
                <a:lnTo>
                  <a:pt x="583" y="1437"/>
                </a:lnTo>
                <a:lnTo>
                  <a:pt x="553" y="1425"/>
                </a:lnTo>
                <a:lnTo>
                  <a:pt x="529" y="1405"/>
                </a:lnTo>
                <a:lnTo>
                  <a:pt x="470" y="1389"/>
                </a:lnTo>
                <a:lnTo>
                  <a:pt x="459" y="1379"/>
                </a:lnTo>
                <a:lnTo>
                  <a:pt x="435" y="1378"/>
                </a:lnTo>
                <a:lnTo>
                  <a:pt x="398" y="1319"/>
                </a:lnTo>
                <a:lnTo>
                  <a:pt x="359" y="1311"/>
                </a:lnTo>
                <a:lnTo>
                  <a:pt x="267" y="1341"/>
                </a:lnTo>
                <a:lnTo>
                  <a:pt x="226" y="1332"/>
                </a:lnTo>
                <a:lnTo>
                  <a:pt x="146" y="1272"/>
                </a:lnTo>
                <a:lnTo>
                  <a:pt x="123" y="1270"/>
                </a:lnTo>
                <a:lnTo>
                  <a:pt x="105" y="1229"/>
                </a:lnTo>
                <a:lnTo>
                  <a:pt x="118" y="1189"/>
                </a:lnTo>
                <a:lnTo>
                  <a:pt x="113" y="1170"/>
                </a:lnTo>
                <a:lnTo>
                  <a:pt x="83" y="1150"/>
                </a:lnTo>
                <a:lnTo>
                  <a:pt x="74" y="1131"/>
                </a:lnTo>
                <a:lnTo>
                  <a:pt x="11" y="1096"/>
                </a:lnTo>
                <a:lnTo>
                  <a:pt x="11" y="1086"/>
                </a:lnTo>
                <a:lnTo>
                  <a:pt x="41" y="1074"/>
                </a:lnTo>
                <a:lnTo>
                  <a:pt x="58" y="1084"/>
                </a:lnTo>
                <a:lnTo>
                  <a:pt x="76" y="1067"/>
                </a:lnTo>
                <a:lnTo>
                  <a:pt x="71" y="1007"/>
                </a:lnTo>
                <a:lnTo>
                  <a:pt x="76" y="958"/>
                </a:lnTo>
                <a:lnTo>
                  <a:pt x="37" y="918"/>
                </a:lnTo>
                <a:lnTo>
                  <a:pt x="9" y="926"/>
                </a:lnTo>
                <a:lnTo>
                  <a:pt x="0" y="897"/>
                </a:lnTo>
                <a:lnTo>
                  <a:pt x="14" y="866"/>
                </a:lnTo>
                <a:lnTo>
                  <a:pt x="7" y="840"/>
                </a:lnTo>
                <a:lnTo>
                  <a:pt x="34" y="815"/>
                </a:lnTo>
                <a:lnTo>
                  <a:pt x="44" y="804"/>
                </a:lnTo>
                <a:lnTo>
                  <a:pt x="44" y="783"/>
                </a:lnTo>
                <a:lnTo>
                  <a:pt x="81" y="766"/>
                </a:lnTo>
                <a:lnTo>
                  <a:pt x="118" y="758"/>
                </a:lnTo>
                <a:lnTo>
                  <a:pt x="151" y="746"/>
                </a:lnTo>
                <a:lnTo>
                  <a:pt x="177" y="753"/>
                </a:lnTo>
                <a:lnTo>
                  <a:pt x="197" y="746"/>
                </a:lnTo>
                <a:lnTo>
                  <a:pt x="203" y="750"/>
                </a:lnTo>
                <a:lnTo>
                  <a:pt x="207" y="776"/>
                </a:lnTo>
                <a:lnTo>
                  <a:pt x="224" y="783"/>
                </a:lnTo>
                <a:lnTo>
                  <a:pt x="267" y="780"/>
                </a:lnTo>
                <a:lnTo>
                  <a:pt x="314" y="728"/>
                </a:lnTo>
                <a:lnTo>
                  <a:pt x="410" y="748"/>
                </a:lnTo>
                <a:lnTo>
                  <a:pt x="459" y="713"/>
                </a:lnTo>
                <a:lnTo>
                  <a:pt x="602" y="681"/>
                </a:lnTo>
                <a:lnTo>
                  <a:pt x="611" y="660"/>
                </a:lnTo>
                <a:lnTo>
                  <a:pt x="625" y="606"/>
                </a:lnTo>
                <a:lnTo>
                  <a:pt x="664" y="575"/>
                </a:lnTo>
                <a:lnTo>
                  <a:pt x="676" y="575"/>
                </a:lnTo>
                <a:lnTo>
                  <a:pt x="676" y="560"/>
                </a:lnTo>
                <a:lnTo>
                  <a:pt x="680" y="422"/>
                </a:lnTo>
                <a:lnTo>
                  <a:pt x="686" y="394"/>
                </a:lnTo>
                <a:lnTo>
                  <a:pt x="647" y="380"/>
                </a:lnTo>
                <a:lnTo>
                  <a:pt x="645" y="370"/>
                </a:lnTo>
                <a:lnTo>
                  <a:pt x="686" y="358"/>
                </a:lnTo>
                <a:lnTo>
                  <a:pt x="794" y="349"/>
                </a:lnTo>
                <a:lnTo>
                  <a:pt x="807" y="370"/>
                </a:lnTo>
                <a:lnTo>
                  <a:pt x="848" y="380"/>
                </a:lnTo>
                <a:lnTo>
                  <a:pt x="857" y="380"/>
                </a:lnTo>
                <a:lnTo>
                  <a:pt x="872" y="362"/>
                </a:lnTo>
                <a:lnTo>
                  <a:pt x="853" y="344"/>
                </a:lnTo>
                <a:lnTo>
                  <a:pt x="932" y="183"/>
                </a:lnTo>
                <a:lnTo>
                  <a:pt x="944" y="172"/>
                </a:lnTo>
                <a:lnTo>
                  <a:pt x="1016" y="207"/>
                </a:lnTo>
                <a:lnTo>
                  <a:pt x="1048" y="207"/>
                </a:lnTo>
                <a:lnTo>
                  <a:pt x="1063" y="227"/>
                </a:lnTo>
                <a:lnTo>
                  <a:pt x="1129" y="207"/>
                </a:lnTo>
                <a:lnTo>
                  <a:pt x="1147" y="92"/>
                </a:lnTo>
                <a:lnTo>
                  <a:pt x="1175" y="74"/>
                </a:lnTo>
                <a:lnTo>
                  <a:pt x="1214" y="71"/>
                </a:lnTo>
                <a:lnTo>
                  <a:pt x="1238" y="41"/>
                </a:lnTo>
                <a:lnTo>
                  <a:pt x="1245" y="13"/>
                </a:lnTo>
                <a:lnTo>
                  <a:pt x="1265" y="0"/>
                </a:lnTo>
                <a:lnTo>
                  <a:pt x="1310" y="13"/>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8" name="Freeform 7"/>
          <p:cNvSpPr>
            <a:spLocks/>
          </p:cNvSpPr>
          <p:nvPr/>
        </p:nvSpPr>
        <p:spPr bwMode="auto">
          <a:xfrm>
            <a:off x="3934783" y="3419274"/>
            <a:ext cx="447675" cy="426244"/>
          </a:xfrm>
          <a:custGeom>
            <a:avLst/>
            <a:gdLst>
              <a:gd name="T0" fmla="*/ 2147483647 w 548"/>
              <a:gd name="T1" fmla="*/ 2147483647 h 530"/>
              <a:gd name="T2" fmla="*/ 2147483647 w 548"/>
              <a:gd name="T3" fmla="*/ 2147483647 h 530"/>
              <a:gd name="T4" fmla="*/ 2147483647 w 548"/>
              <a:gd name="T5" fmla="*/ 2147483647 h 530"/>
              <a:gd name="T6" fmla="*/ 2147483647 w 548"/>
              <a:gd name="T7" fmla="*/ 2147483647 h 530"/>
              <a:gd name="T8" fmla="*/ 2147483647 w 548"/>
              <a:gd name="T9" fmla="*/ 2147483647 h 530"/>
              <a:gd name="T10" fmla="*/ 2147483647 w 548"/>
              <a:gd name="T11" fmla="*/ 2147483647 h 530"/>
              <a:gd name="T12" fmla="*/ 2147483647 w 548"/>
              <a:gd name="T13" fmla="*/ 2147483647 h 530"/>
              <a:gd name="T14" fmla="*/ 2147483647 w 548"/>
              <a:gd name="T15" fmla="*/ 2147483647 h 530"/>
              <a:gd name="T16" fmla="*/ 2147483647 w 548"/>
              <a:gd name="T17" fmla="*/ 2147483647 h 530"/>
              <a:gd name="T18" fmla="*/ 2147483647 w 548"/>
              <a:gd name="T19" fmla="*/ 2147483647 h 530"/>
              <a:gd name="T20" fmla="*/ 2147483647 w 548"/>
              <a:gd name="T21" fmla="*/ 0 h 530"/>
              <a:gd name="T22" fmla="*/ 2147483647 w 548"/>
              <a:gd name="T23" fmla="*/ 2147483647 h 530"/>
              <a:gd name="T24" fmla="*/ 2147483647 w 548"/>
              <a:gd name="T25" fmla="*/ 2147483647 h 530"/>
              <a:gd name="T26" fmla="*/ 2147483647 w 548"/>
              <a:gd name="T27" fmla="*/ 2147483647 h 530"/>
              <a:gd name="T28" fmla="*/ 2147483647 w 548"/>
              <a:gd name="T29" fmla="*/ 2147483647 h 530"/>
              <a:gd name="T30" fmla="*/ 2147483647 w 548"/>
              <a:gd name="T31" fmla="*/ 2147483647 h 530"/>
              <a:gd name="T32" fmla="*/ 2147483647 w 548"/>
              <a:gd name="T33" fmla="*/ 2147483647 h 530"/>
              <a:gd name="T34" fmla="*/ 2147483647 w 548"/>
              <a:gd name="T35" fmla="*/ 2147483647 h 530"/>
              <a:gd name="T36" fmla="*/ 2147483647 w 548"/>
              <a:gd name="T37" fmla="*/ 2147483647 h 530"/>
              <a:gd name="T38" fmla="*/ 2147483647 w 548"/>
              <a:gd name="T39" fmla="*/ 2147483647 h 530"/>
              <a:gd name="T40" fmla="*/ 2147483647 w 548"/>
              <a:gd name="T41" fmla="*/ 2147483647 h 530"/>
              <a:gd name="T42" fmla="*/ 2147483647 w 548"/>
              <a:gd name="T43" fmla="*/ 2147483647 h 530"/>
              <a:gd name="T44" fmla="*/ 2147483647 w 548"/>
              <a:gd name="T45" fmla="*/ 2147483647 h 530"/>
              <a:gd name="T46" fmla="*/ 2147483647 w 548"/>
              <a:gd name="T47" fmla="*/ 2147483647 h 530"/>
              <a:gd name="T48" fmla="*/ 2147483647 w 548"/>
              <a:gd name="T49" fmla="*/ 2147483647 h 530"/>
              <a:gd name="T50" fmla="*/ 2147483647 w 548"/>
              <a:gd name="T51" fmla="*/ 2147483647 h 530"/>
              <a:gd name="T52" fmla="*/ 2147483647 w 548"/>
              <a:gd name="T53" fmla="*/ 2147483647 h 530"/>
              <a:gd name="T54" fmla="*/ 2147483647 w 548"/>
              <a:gd name="T55" fmla="*/ 2147483647 h 530"/>
              <a:gd name="T56" fmla="*/ 0 w 548"/>
              <a:gd name="T57" fmla="*/ 2147483647 h 530"/>
              <a:gd name="T58" fmla="*/ 2147483647 w 548"/>
              <a:gd name="T59" fmla="*/ 2147483647 h 530"/>
              <a:gd name="T60" fmla="*/ 2147483647 w 548"/>
              <a:gd name="T61" fmla="*/ 2147483647 h 530"/>
              <a:gd name="T62" fmla="*/ 2147483647 w 548"/>
              <a:gd name="T63" fmla="*/ 2147483647 h 530"/>
              <a:gd name="T64" fmla="*/ 2147483647 w 548"/>
              <a:gd name="T65" fmla="*/ 2147483647 h 530"/>
              <a:gd name="T66" fmla="*/ 2147483647 w 548"/>
              <a:gd name="T67" fmla="*/ 2147483647 h 530"/>
              <a:gd name="T68" fmla="*/ 2147483647 w 548"/>
              <a:gd name="T69" fmla="*/ 2147483647 h 530"/>
              <a:gd name="T70" fmla="*/ 2147483647 w 548"/>
              <a:gd name="T71" fmla="*/ 2147483647 h 530"/>
              <a:gd name="T72" fmla="*/ 2147483647 w 548"/>
              <a:gd name="T73" fmla="*/ 2147483647 h 530"/>
              <a:gd name="T74" fmla="*/ 2147483647 w 548"/>
              <a:gd name="T75" fmla="*/ 2147483647 h 530"/>
              <a:gd name="T76" fmla="*/ 2147483647 w 548"/>
              <a:gd name="T77" fmla="*/ 2147483647 h 530"/>
              <a:gd name="T78" fmla="*/ 2147483647 w 548"/>
              <a:gd name="T79" fmla="*/ 2147483647 h 530"/>
              <a:gd name="T80" fmla="*/ 2147483647 w 548"/>
              <a:gd name="T81" fmla="*/ 2147483647 h 530"/>
              <a:gd name="T82" fmla="*/ 2147483647 w 548"/>
              <a:gd name="T83" fmla="*/ 2147483647 h 530"/>
              <a:gd name="T84" fmla="*/ 2147483647 w 548"/>
              <a:gd name="T85" fmla="*/ 2147483647 h 530"/>
              <a:gd name="T86" fmla="*/ 2147483647 w 548"/>
              <a:gd name="T87" fmla="*/ 2147483647 h 530"/>
              <a:gd name="T88" fmla="*/ 2147483647 w 548"/>
              <a:gd name="T89" fmla="*/ 2147483647 h 530"/>
              <a:gd name="T90" fmla="*/ 2147483647 w 548"/>
              <a:gd name="T91" fmla="*/ 2147483647 h 530"/>
              <a:gd name="T92" fmla="*/ 2147483647 w 548"/>
              <a:gd name="T93" fmla="*/ 2147483647 h 5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8"/>
              <a:gd name="T142" fmla="*/ 0 h 530"/>
              <a:gd name="T143" fmla="*/ 548 w 548"/>
              <a:gd name="T144" fmla="*/ 530 h 5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8" h="530">
                <a:moveTo>
                  <a:pt x="453" y="368"/>
                </a:moveTo>
                <a:lnTo>
                  <a:pt x="508" y="281"/>
                </a:lnTo>
                <a:lnTo>
                  <a:pt x="547" y="239"/>
                </a:lnTo>
                <a:lnTo>
                  <a:pt x="542" y="197"/>
                </a:lnTo>
                <a:lnTo>
                  <a:pt x="503" y="153"/>
                </a:lnTo>
                <a:lnTo>
                  <a:pt x="497" y="117"/>
                </a:lnTo>
                <a:lnTo>
                  <a:pt x="429" y="22"/>
                </a:lnTo>
                <a:lnTo>
                  <a:pt x="423" y="32"/>
                </a:lnTo>
                <a:lnTo>
                  <a:pt x="411" y="45"/>
                </a:lnTo>
                <a:lnTo>
                  <a:pt x="382" y="13"/>
                </a:lnTo>
                <a:lnTo>
                  <a:pt x="337" y="0"/>
                </a:lnTo>
                <a:lnTo>
                  <a:pt x="337" y="13"/>
                </a:lnTo>
                <a:lnTo>
                  <a:pt x="337" y="32"/>
                </a:lnTo>
                <a:lnTo>
                  <a:pt x="320" y="47"/>
                </a:lnTo>
                <a:lnTo>
                  <a:pt x="283" y="82"/>
                </a:lnTo>
                <a:lnTo>
                  <a:pt x="246" y="82"/>
                </a:lnTo>
                <a:lnTo>
                  <a:pt x="232" y="107"/>
                </a:lnTo>
                <a:lnTo>
                  <a:pt x="218" y="107"/>
                </a:lnTo>
                <a:lnTo>
                  <a:pt x="191" y="134"/>
                </a:lnTo>
                <a:lnTo>
                  <a:pt x="175" y="134"/>
                </a:lnTo>
                <a:lnTo>
                  <a:pt x="144" y="166"/>
                </a:lnTo>
                <a:lnTo>
                  <a:pt x="125" y="171"/>
                </a:lnTo>
                <a:lnTo>
                  <a:pt x="82" y="235"/>
                </a:lnTo>
                <a:lnTo>
                  <a:pt x="55" y="196"/>
                </a:lnTo>
                <a:lnTo>
                  <a:pt x="26" y="176"/>
                </a:lnTo>
                <a:lnTo>
                  <a:pt x="12" y="190"/>
                </a:lnTo>
                <a:lnTo>
                  <a:pt x="28" y="277"/>
                </a:lnTo>
                <a:lnTo>
                  <a:pt x="14" y="307"/>
                </a:lnTo>
                <a:lnTo>
                  <a:pt x="0" y="350"/>
                </a:lnTo>
                <a:lnTo>
                  <a:pt x="42" y="377"/>
                </a:lnTo>
                <a:lnTo>
                  <a:pt x="62" y="380"/>
                </a:lnTo>
                <a:lnTo>
                  <a:pt x="92" y="421"/>
                </a:lnTo>
                <a:lnTo>
                  <a:pt x="115" y="409"/>
                </a:lnTo>
                <a:lnTo>
                  <a:pt x="149" y="368"/>
                </a:lnTo>
                <a:lnTo>
                  <a:pt x="182" y="308"/>
                </a:lnTo>
                <a:lnTo>
                  <a:pt x="240" y="296"/>
                </a:lnTo>
                <a:lnTo>
                  <a:pt x="276" y="332"/>
                </a:lnTo>
                <a:lnTo>
                  <a:pt x="251" y="392"/>
                </a:lnTo>
                <a:lnTo>
                  <a:pt x="218" y="445"/>
                </a:lnTo>
                <a:lnTo>
                  <a:pt x="246" y="467"/>
                </a:lnTo>
                <a:lnTo>
                  <a:pt x="246" y="494"/>
                </a:lnTo>
                <a:lnTo>
                  <a:pt x="223" y="518"/>
                </a:lnTo>
                <a:lnTo>
                  <a:pt x="228" y="529"/>
                </a:lnTo>
                <a:lnTo>
                  <a:pt x="269" y="507"/>
                </a:lnTo>
                <a:lnTo>
                  <a:pt x="330" y="425"/>
                </a:lnTo>
                <a:lnTo>
                  <a:pt x="423" y="374"/>
                </a:lnTo>
                <a:lnTo>
                  <a:pt x="453" y="368"/>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9" name="Freeform 8"/>
          <p:cNvSpPr>
            <a:spLocks/>
          </p:cNvSpPr>
          <p:nvPr/>
        </p:nvSpPr>
        <p:spPr bwMode="auto">
          <a:xfrm>
            <a:off x="4043129" y="3178768"/>
            <a:ext cx="652463" cy="434578"/>
          </a:xfrm>
          <a:custGeom>
            <a:avLst/>
            <a:gdLst>
              <a:gd name="T0" fmla="*/ 2147483647 w 793"/>
              <a:gd name="T1" fmla="*/ 2147483647 h 540"/>
              <a:gd name="T2" fmla="*/ 2147483647 w 793"/>
              <a:gd name="T3" fmla="*/ 2147483647 h 540"/>
              <a:gd name="T4" fmla="*/ 2147483647 w 793"/>
              <a:gd name="T5" fmla="*/ 2147483647 h 540"/>
              <a:gd name="T6" fmla="*/ 2147483647 w 793"/>
              <a:gd name="T7" fmla="*/ 2147483647 h 540"/>
              <a:gd name="T8" fmla="*/ 2147483647 w 793"/>
              <a:gd name="T9" fmla="*/ 2147483647 h 540"/>
              <a:gd name="T10" fmla="*/ 2147483647 w 793"/>
              <a:gd name="T11" fmla="*/ 2147483647 h 540"/>
              <a:gd name="T12" fmla="*/ 2147483647 w 793"/>
              <a:gd name="T13" fmla="*/ 2147483647 h 540"/>
              <a:gd name="T14" fmla="*/ 2147483647 w 793"/>
              <a:gd name="T15" fmla="*/ 2147483647 h 540"/>
              <a:gd name="T16" fmla="*/ 2147483647 w 793"/>
              <a:gd name="T17" fmla="*/ 2147483647 h 540"/>
              <a:gd name="T18" fmla="*/ 2147483647 w 793"/>
              <a:gd name="T19" fmla="*/ 2147483647 h 540"/>
              <a:gd name="T20" fmla="*/ 2147483647 w 793"/>
              <a:gd name="T21" fmla="*/ 2147483647 h 540"/>
              <a:gd name="T22" fmla="*/ 2147483647 w 793"/>
              <a:gd name="T23" fmla="*/ 2147483647 h 540"/>
              <a:gd name="T24" fmla="*/ 2147483647 w 793"/>
              <a:gd name="T25" fmla="*/ 2147483647 h 540"/>
              <a:gd name="T26" fmla="*/ 2147483647 w 793"/>
              <a:gd name="T27" fmla="*/ 2147483647 h 540"/>
              <a:gd name="T28" fmla="*/ 2147483647 w 793"/>
              <a:gd name="T29" fmla="*/ 2147483647 h 540"/>
              <a:gd name="T30" fmla="*/ 2147483647 w 793"/>
              <a:gd name="T31" fmla="*/ 2147483647 h 540"/>
              <a:gd name="T32" fmla="*/ 0 w 793"/>
              <a:gd name="T33" fmla="*/ 2147483647 h 540"/>
              <a:gd name="T34" fmla="*/ 2147483647 w 793"/>
              <a:gd name="T35" fmla="*/ 2147483647 h 540"/>
              <a:gd name="T36" fmla="*/ 2147483647 w 793"/>
              <a:gd name="T37" fmla="*/ 2147483647 h 540"/>
              <a:gd name="T38" fmla="*/ 2147483647 w 793"/>
              <a:gd name="T39" fmla="*/ 2147483647 h 540"/>
              <a:gd name="T40" fmla="*/ 2147483647 w 793"/>
              <a:gd name="T41" fmla="*/ 2147483647 h 540"/>
              <a:gd name="T42" fmla="*/ 2147483647 w 793"/>
              <a:gd name="T43" fmla="*/ 2147483647 h 540"/>
              <a:gd name="T44" fmla="*/ 2147483647 w 793"/>
              <a:gd name="T45" fmla="*/ 2147483647 h 540"/>
              <a:gd name="T46" fmla="*/ 2147483647 w 793"/>
              <a:gd name="T47" fmla="*/ 2147483647 h 540"/>
              <a:gd name="T48" fmla="*/ 2147483647 w 793"/>
              <a:gd name="T49" fmla="*/ 2147483647 h 540"/>
              <a:gd name="T50" fmla="*/ 2147483647 w 793"/>
              <a:gd name="T51" fmla="*/ 2147483647 h 540"/>
              <a:gd name="T52" fmla="*/ 2147483647 w 793"/>
              <a:gd name="T53" fmla="*/ 2147483647 h 540"/>
              <a:gd name="T54" fmla="*/ 2147483647 w 793"/>
              <a:gd name="T55" fmla="*/ 2147483647 h 540"/>
              <a:gd name="T56" fmla="*/ 2147483647 w 793"/>
              <a:gd name="T57" fmla="*/ 2147483647 h 540"/>
              <a:gd name="T58" fmla="*/ 2147483647 w 793"/>
              <a:gd name="T59" fmla="*/ 2147483647 h 540"/>
              <a:gd name="T60" fmla="*/ 2147483647 w 793"/>
              <a:gd name="T61" fmla="*/ 2147483647 h 540"/>
              <a:gd name="T62" fmla="*/ 2147483647 w 793"/>
              <a:gd name="T63" fmla="*/ 2147483647 h 540"/>
              <a:gd name="T64" fmla="*/ 2147483647 w 793"/>
              <a:gd name="T65" fmla="*/ 2147483647 h 540"/>
              <a:gd name="T66" fmla="*/ 2147483647 w 793"/>
              <a:gd name="T67" fmla="*/ 2147483647 h 540"/>
              <a:gd name="T68" fmla="*/ 2147483647 w 793"/>
              <a:gd name="T69" fmla="*/ 2147483647 h 540"/>
              <a:gd name="T70" fmla="*/ 2147483647 w 793"/>
              <a:gd name="T71" fmla="*/ 2147483647 h 5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3"/>
              <a:gd name="T109" fmla="*/ 0 h 540"/>
              <a:gd name="T110" fmla="*/ 793 w 793"/>
              <a:gd name="T111" fmla="*/ 540 h 5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3" h="540">
                <a:moveTo>
                  <a:pt x="784" y="151"/>
                </a:moveTo>
                <a:lnTo>
                  <a:pt x="768" y="148"/>
                </a:lnTo>
                <a:lnTo>
                  <a:pt x="742" y="148"/>
                </a:lnTo>
                <a:lnTo>
                  <a:pt x="705" y="136"/>
                </a:lnTo>
                <a:lnTo>
                  <a:pt x="694" y="115"/>
                </a:lnTo>
                <a:lnTo>
                  <a:pt x="681" y="133"/>
                </a:lnTo>
                <a:lnTo>
                  <a:pt x="664" y="120"/>
                </a:lnTo>
                <a:lnTo>
                  <a:pt x="625" y="163"/>
                </a:lnTo>
                <a:lnTo>
                  <a:pt x="618" y="176"/>
                </a:lnTo>
                <a:lnTo>
                  <a:pt x="600" y="178"/>
                </a:lnTo>
                <a:lnTo>
                  <a:pt x="576" y="151"/>
                </a:lnTo>
                <a:lnTo>
                  <a:pt x="554" y="144"/>
                </a:lnTo>
                <a:lnTo>
                  <a:pt x="529" y="94"/>
                </a:lnTo>
                <a:lnTo>
                  <a:pt x="511" y="108"/>
                </a:lnTo>
                <a:lnTo>
                  <a:pt x="517" y="148"/>
                </a:lnTo>
                <a:lnTo>
                  <a:pt x="504" y="156"/>
                </a:lnTo>
                <a:lnTo>
                  <a:pt x="472" y="122"/>
                </a:lnTo>
                <a:lnTo>
                  <a:pt x="460" y="108"/>
                </a:lnTo>
                <a:lnTo>
                  <a:pt x="435" y="108"/>
                </a:lnTo>
                <a:lnTo>
                  <a:pt x="423" y="70"/>
                </a:lnTo>
                <a:lnTo>
                  <a:pt x="388" y="51"/>
                </a:lnTo>
                <a:lnTo>
                  <a:pt x="342" y="70"/>
                </a:lnTo>
                <a:lnTo>
                  <a:pt x="325" y="66"/>
                </a:lnTo>
                <a:lnTo>
                  <a:pt x="301" y="39"/>
                </a:lnTo>
                <a:lnTo>
                  <a:pt x="262" y="61"/>
                </a:lnTo>
                <a:lnTo>
                  <a:pt x="241" y="61"/>
                </a:lnTo>
                <a:lnTo>
                  <a:pt x="216" y="70"/>
                </a:lnTo>
                <a:lnTo>
                  <a:pt x="180" y="45"/>
                </a:lnTo>
                <a:lnTo>
                  <a:pt x="154" y="0"/>
                </a:lnTo>
                <a:lnTo>
                  <a:pt x="98" y="9"/>
                </a:lnTo>
                <a:lnTo>
                  <a:pt x="75" y="37"/>
                </a:lnTo>
                <a:lnTo>
                  <a:pt x="73" y="66"/>
                </a:lnTo>
                <a:lnTo>
                  <a:pt x="7" y="48"/>
                </a:lnTo>
                <a:lnTo>
                  <a:pt x="0" y="70"/>
                </a:lnTo>
                <a:lnTo>
                  <a:pt x="4" y="82"/>
                </a:lnTo>
                <a:lnTo>
                  <a:pt x="39" y="108"/>
                </a:lnTo>
                <a:lnTo>
                  <a:pt x="39" y="144"/>
                </a:lnTo>
                <a:lnTo>
                  <a:pt x="44" y="176"/>
                </a:lnTo>
                <a:lnTo>
                  <a:pt x="64" y="206"/>
                </a:lnTo>
                <a:lnTo>
                  <a:pt x="66" y="231"/>
                </a:lnTo>
                <a:lnTo>
                  <a:pt x="80" y="241"/>
                </a:lnTo>
                <a:lnTo>
                  <a:pt x="130" y="195"/>
                </a:lnTo>
                <a:lnTo>
                  <a:pt x="180" y="259"/>
                </a:lnTo>
                <a:lnTo>
                  <a:pt x="180" y="296"/>
                </a:lnTo>
                <a:lnTo>
                  <a:pt x="208" y="312"/>
                </a:lnTo>
                <a:lnTo>
                  <a:pt x="208" y="298"/>
                </a:lnTo>
                <a:lnTo>
                  <a:pt x="253" y="312"/>
                </a:lnTo>
                <a:lnTo>
                  <a:pt x="283" y="344"/>
                </a:lnTo>
                <a:lnTo>
                  <a:pt x="295" y="330"/>
                </a:lnTo>
                <a:lnTo>
                  <a:pt x="301" y="320"/>
                </a:lnTo>
                <a:lnTo>
                  <a:pt x="368" y="415"/>
                </a:lnTo>
                <a:lnTo>
                  <a:pt x="375" y="452"/>
                </a:lnTo>
                <a:lnTo>
                  <a:pt x="414" y="495"/>
                </a:lnTo>
                <a:lnTo>
                  <a:pt x="418" y="539"/>
                </a:lnTo>
                <a:lnTo>
                  <a:pt x="452" y="517"/>
                </a:lnTo>
                <a:lnTo>
                  <a:pt x="483" y="426"/>
                </a:lnTo>
                <a:lnTo>
                  <a:pt x="499" y="420"/>
                </a:lnTo>
                <a:lnTo>
                  <a:pt x="534" y="440"/>
                </a:lnTo>
                <a:lnTo>
                  <a:pt x="591" y="433"/>
                </a:lnTo>
                <a:lnTo>
                  <a:pt x="609" y="415"/>
                </a:lnTo>
                <a:lnTo>
                  <a:pt x="583" y="375"/>
                </a:lnTo>
                <a:lnTo>
                  <a:pt x="591" y="364"/>
                </a:lnTo>
                <a:lnTo>
                  <a:pt x="642" y="346"/>
                </a:lnTo>
                <a:lnTo>
                  <a:pt x="664" y="307"/>
                </a:lnTo>
                <a:lnTo>
                  <a:pt x="691" y="294"/>
                </a:lnTo>
                <a:lnTo>
                  <a:pt x="694" y="252"/>
                </a:lnTo>
                <a:lnTo>
                  <a:pt x="700" y="225"/>
                </a:lnTo>
                <a:lnTo>
                  <a:pt x="716" y="220"/>
                </a:lnTo>
                <a:lnTo>
                  <a:pt x="729" y="235"/>
                </a:lnTo>
                <a:lnTo>
                  <a:pt x="745" y="246"/>
                </a:lnTo>
                <a:lnTo>
                  <a:pt x="782" y="199"/>
                </a:lnTo>
                <a:lnTo>
                  <a:pt x="792" y="160"/>
                </a:lnTo>
                <a:lnTo>
                  <a:pt x="784" y="151"/>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0" name="Freeform 9"/>
          <p:cNvSpPr>
            <a:spLocks/>
          </p:cNvSpPr>
          <p:nvPr/>
        </p:nvSpPr>
        <p:spPr bwMode="auto">
          <a:xfrm>
            <a:off x="2423879" y="4808733"/>
            <a:ext cx="710804" cy="721519"/>
          </a:xfrm>
          <a:custGeom>
            <a:avLst/>
            <a:gdLst>
              <a:gd name="T0" fmla="*/ 2147483647 w 867"/>
              <a:gd name="T1" fmla="*/ 2147483647 h 900"/>
              <a:gd name="T2" fmla="*/ 2147483647 w 867"/>
              <a:gd name="T3" fmla="*/ 2147483647 h 900"/>
              <a:gd name="T4" fmla="*/ 2147483647 w 867"/>
              <a:gd name="T5" fmla="*/ 2147483647 h 900"/>
              <a:gd name="T6" fmla="*/ 2147483647 w 867"/>
              <a:gd name="T7" fmla="*/ 2147483647 h 900"/>
              <a:gd name="T8" fmla="*/ 2147483647 w 867"/>
              <a:gd name="T9" fmla="*/ 2147483647 h 900"/>
              <a:gd name="T10" fmla="*/ 2147483647 w 867"/>
              <a:gd name="T11" fmla="*/ 2147483647 h 900"/>
              <a:gd name="T12" fmla="*/ 2147483647 w 867"/>
              <a:gd name="T13" fmla="*/ 2147483647 h 900"/>
              <a:gd name="T14" fmla="*/ 2147483647 w 867"/>
              <a:gd name="T15" fmla="*/ 2147483647 h 900"/>
              <a:gd name="T16" fmla="*/ 2147483647 w 867"/>
              <a:gd name="T17" fmla="*/ 2147483647 h 900"/>
              <a:gd name="T18" fmla="*/ 2147483647 w 867"/>
              <a:gd name="T19" fmla="*/ 2147483647 h 900"/>
              <a:gd name="T20" fmla="*/ 2147483647 w 867"/>
              <a:gd name="T21" fmla="*/ 2147483647 h 900"/>
              <a:gd name="T22" fmla="*/ 2147483647 w 867"/>
              <a:gd name="T23" fmla="*/ 2147483647 h 900"/>
              <a:gd name="T24" fmla="*/ 2147483647 w 867"/>
              <a:gd name="T25" fmla="*/ 2147483647 h 900"/>
              <a:gd name="T26" fmla="*/ 2147483647 w 867"/>
              <a:gd name="T27" fmla="*/ 2147483647 h 900"/>
              <a:gd name="T28" fmla="*/ 2147483647 w 867"/>
              <a:gd name="T29" fmla="*/ 0 h 900"/>
              <a:gd name="T30" fmla="*/ 2147483647 w 867"/>
              <a:gd name="T31" fmla="*/ 2147483647 h 900"/>
              <a:gd name="T32" fmla="*/ 2147483647 w 867"/>
              <a:gd name="T33" fmla="*/ 2147483647 h 900"/>
              <a:gd name="T34" fmla="*/ 2147483647 w 867"/>
              <a:gd name="T35" fmla="*/ 2147483647 h 900"/>
              <a:gd name="T36" fmla="*/ 2147483647 w 867"/>
              <a:gd name="T37" fmla="*/ 2147483647 h 900"/>
              <a:gd name="T38" fmla="*/ 2147483647 w 867"/>
              <a:gd name="T39" fmla="*/ 2147483647 h 900"/>
              <a:gd name="T40" fmla="*/ 2147483647 w 867"/>
              <a:gd name="T41" fmla="*/ 2147483647 h 900"/>
              <a:gd name="T42" fmla="*/ 2147483647 w 867"/>
              <a:gd name="T43" fmla="*/ 2147483647 h 900"/>
              <a:gd name="T44" fmla="*/ 0 w 867"/>
              <a:gd name="T45" fmla="*/ 2147483647 h 900"/>
              <a:gd name="T46" fmla="*/ 2147483647 w 867"/>
              <a:gd name="T47" fmla="*/ 2147483647 h 900"/>
              <a:gd name="T48" fmla="*/ 2147483647 w 867"/>
              <a:gd name="T49" fmla="*/ 2147483647 h 900"/>
              <a:gd name="T50" fmla="*/ 2147483647 w 867"/>
              <a:gd name="T51" fmla="*/ 2147483647 h 900"/>
              <a:gd name="T52" fmla="*/ 2147483647 w 867"/>
              <a:gd name="T53" fmla="*/ 2147483647 h 900"/>
              <a:gd name="T54" fmla="*/ 2147483647 w 867"/>
              <a:gd name="T55" fmla="*/ 2147483647 h 900"/>
              <a:gd name="T56" fmla="*/ 2147483647 w 867"/>
              <a:gd name="T57" fmla="*/ 2147483647 h 900"/>
              <a:gd name="T58" fmla="*/ 2147483647 w 867"/>
              <a:gd name="T59" fmla="*/ 2147483647 h 900"/>
              <a:gd name="T60" fmla="*/ 2147483647 w 867"/>
              <a:gd name="T61" fmla="*/ 2147483647 h 900"/>
              <a:gd name="T62" fmla="*/ 2147483647 w 867"/>
              <a:gd name="T63" fmla="*/ 2147483647 h 900"/>
              <a:gd name="T64" fmla="*/ 2147483647 w 867"/>
              <a:gd name="T65" fmla="*/ 2147483647 h 900"/>
              <a:gd name="T66" fmla="*/ 2147483647 w 867"/>
              <a:gd name="T67" fmla="*/ 2147483647 h 900"/>
              <a:gd name="T68" fmla="*/ 2147483647 w 867"/>
              <a:gd name="T69" fmla="*/ 2147483647 h 900"/>
              <a:gd name="T70" fmla="*/ 2147483647 w 867"/>
              <a:gd name="T71" fmla="*/ 2147483647 h 900"/>
              <a:gd name="T72" fmla="*/ 2147483647 w 867"/>
              <a:gd name="T73" fmla="*/ 2147483647 h 900"/>
              <a:gd name="T74" fmla="*/ 2147483647 w 867"/>
              <a:gd name="T75" fmla="*/ 2147483647 h 900"/>
              <a:gd name="T76" fmla="*/ 2147483647 w 867"/>
              <a:gd name="T77" fmla="*/ 2147483647 h 900"/>
              <a:gd name="T78" fmla="*/ 2147483647 w 867"/>
              <a:gd name="T79" fmla="*/ 2147483647 h 900"/>
              <a:gd name="T80" fmla="*/ 2147483647 w 867"/>
              <a:gd name="T81" fmla="*/ 2147483647 h 900"/>
              <a:gd name="T82" fmla="*/ 2147483647 w 867"/>
              <a:gd name="T83" fmla="*/ 2147483647 h 900"/>
              <a:gd name="T84" fmla="*/ 2147483647 w 867"/>
              <a:gd name="T85" fmla="*/ 2147483647 h 900"/>
              <a:gd name="T86" fmla="*/ 2147483647 w 867"/>
              <a:gd name="T87" fmla="*/ 2147483647 h 900"/>
              <a:gd name="T88" fmla="*/ 2147483647 w 867"/>
              <a:gd name="T89" fmla="*/ 2147483647 h 900"/>
              <a:gd name="T90" fmla="*/ 2147483647 w 867"/>
              <a:gd name="T91" fmla="*/ 2147483647 h 900"/>
              <a:gd name="T92" fmla="*/ 2147483647 w 867"/>
              <a:gd name="T93" fmla="*/ 2147483647 h 900"/>
              <a:gd name="T94" fmla="*/ 2147483647 w 867"/>
              <a:gd name="T95" fmla="*/ 2147483647 h 900"/>
              <a:gd name="T96" fmla="*/ 2147483647 w 867"/>
              <a:gd name="T97" fmla="*/ 2147483647 h 900"/>
              <a:gd name="T98" fmla="*/ 2147483647 w 867"/>
              <a:gd name="T99" fmla="*/ 2147483647 h 900"/>
              <a:gd name="T100" fmla="*/ 2147483647 w 867"/>
              <a:gd name="T101" fmla="*/ 2147483647 h 900"/>
              <a:gd name="T102" fmla="*/ 2147483647 w 867"/>
              <a:gd name="T103" fmla="*/ 2147483647 h 900"/>
              <a:gd name="T104" fmla="*/ 2147483647 w 867"/>
              <a:gd name="T105" fmla="*/ 2147483647 h 900"/>
              <a:gd name="T106" fmla="*/ 2147483647 w 867"/>
              <a:gd name="T107" fmla="*/ 2147483647 h 900"/>
              <a:gd name="T108" fmla="*/ 2147483647 w 867"/>
              <a:gd name="T109" fmla="*/ 2147483647 h 900"/>
              <a:gd name="T110" fmla="*/ 2147483647 w 867"/>
              <a:gd name="T111" fmla="*/ 2147483647 h 900"/>
              <a:gd name="T112" fmla="*/ 2147483647 w 867"/>
              <a:gd name="T113" fmla="*/ 2147483647 h 900"/>
              <a:gd name="T114" fmla="*/ 2147483647 w 867"/>
              <a:gd name="T115" fmla="*/ 2147483647 h 900"/>
              <a:gd name="T116" fmla="*/ 2147483647 w 867"/>
              <a:gd name="T117" fmla="*/ 2147483647 h 9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67"/>
              <a:gd name="T178" fmla="*/ 0 h 900"/>
              <a:gd name="T179" fmla="*/ 867 w 867"/>
              <a:gd name="T180" fmla="*/ 900 h 90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67" h="900">
                <a:moveTo>
                  <a:pt x="762" y="165"/>
                </a:moveTo>
                <a:lnTo>
                  <a:pt x="756" y="139"/>
                </a:lnTo>
                <a:lnTo>
                  <a:pt x="734" y="133"/>
                </a:lnTo>
                <a:lnTo>
                  <a:pt x="695" y="156"/>
                </a:lnTo>
                <a:lnTo>
                  <a:pt x="671" y="142"/>
                </a:lnTo>
                <a:lnTo>
                  <a:pt x="671" y="110"/>
                </a:lnTo>
                <a:lnTo>
                  <a:pt x="658" y="96"/>
                </a:lnTo>
                <a:lnTo>
                  <a:pt x="658" y="78"/>
                </a:lnTo>
                <a:lnTo>
                  <a:pt x="623" y="72"/>
                </a:lnTo>
                <a:lnTo>
                  <a:pt x="616" y="80"/>
                </a:lnTo>
                <a:lnTo>
                  <a:pt x="621" y="105"/>
                </a:lnTo>
                <a:lnTo>
                  <a:pt x="591" y="117"/>
                </a:lnTo>
                <a:lnTo>
                  <a:pt x="585" y="134"/>
                </a:lnTo>
                <a:lnTo>
                  <a:pt x="591" y="157"/>
                </a:lnTo>
                <a:lnTo>
                  <a:pt x="528" y="229"/>
                </a:lnTo>
                <a:lnTo>
                  <a:pt x="540" y="313"/>
                </a:lnTo>
                <a:lnTo>
                  <a:pt x="510" y="337"/>
                </a:lnTo>
                <a:lnTo>
                  <a:pt x="497" y="322"/>
                </a:lnTo>
                <a:lnTo>
                  <a:pt x="437" y="357"/>
                </a:lnTo>
                <a:lnTo>
                  <a:pt x="416" y="345"/>
                </a:lnTo>
                <a:lnTo>
                  <a:pt x="329" y="180"/>
                </a:lnTo>
                <a:lnTo>
                  <a:pt x="296" y="156"/>
                </a:lnTo>
                <a:lnTo>
                  <a:pt x="268" y="147"/>
                </a:lnTo>
                <a:lnTo>
                  <a:pt x="255" y="124"/>
                </a:lnTo>
                <a:lnTo>
                  <a:pt x="271" y="100"/>
                </a:lnTo>
                <a:lnTo>
                  <a:pt x="245" y="80"/>
                </a:lnTo>
                <a:lnTo>
                  <a:pt x="217" y="105"/>
                </a:lnTo>
                <a:lnTo>
                  <a:pt x="188" y="110"/>
                </a:lnTo>
                <a:lnTo>
                  <a:pt x="167" y="22"/>
                </a:lnTo>
                <a:lnTo>
                  <a:pt x="163" y="0"/>
                </a:lnTo>
                <a:lnTo>
                  <a:pt x="133" y="37"/>
                </a:lnTo>
                <a:lnTo>
                  <a:pt x="121" y="44"/>
                </a:lnTo>
                <a:lnTo>
                  <a:pt x="122" y="100"/>
                </a:lnTo>
                <a:lnTo>
                  <a:pt x="116" y="112"/>
                </a:lnTo>
                <a:lnTo>
                  <a:pt x="100" y="112"/>
                </a:lnTo>
                <a:lnTo>
                  <a:pt x="88" y="100"/>
                </a:lnTo>
                <a:lnTo>
                  <a:pt x="73" y="117"/>
                </a:lnTo>
                <a:lnTo>
                  <a:pt x="88" y="182"/>
                </a:lnTo>
                <a:lnTo>
                  <a:pt x="105" y="182"/>
                </a:lnTo>
                <a:lnTo>
                  <a:pt x="121" y="192"/>
                </a:lnTo>
                <a:lnTo>
                  <a:pt x="125" y="231"/>
                </a:lnTo>
                <a:lnTo>
                  <a:pt x="117" y="367"/>
                </a:lnTo>
                <a:lnTo>
                  <a:pt x="25" y="451"/>
                </a:lnTo>
                <a:lnTo>
                  <a:pt x="20" y="482"/>
                </a:lnTo>
                <a:lnTo>
                  <a:pt x="2" y="496"/>
                </a:lnTo>
                <a:lnTo>
                  <a:pt x="0" y="514"/>
                </a:lnTo>
                <a:lnTo>
                  <a:pt x="15" y="553"/>
                </a:lnTo>
                <a:lnTo>
                  <a:pt x="2" y="583"/>
                </a:lnTo>
                <a:lnTo>
                  <a:pt x="10" y="585"/>
                </a:lnTo>
                <a:lnTo>
                  <a:pt x="57" y="572"/>
                </a:lnTo>
                <a:lnTo>
                  <a:pt x="122" y="571"/>
                </a:lnTo>
                <a:lnTo>
                  <a:pt x="116" y="597"/>
                </a:lnTo>
                <a:lnTo>
                  <a:pt x="127" y="622"/>
                </a:lnTo>
                <a:lnTo>
                  <a:pt x="133" y="660"/>
                </a:lnTo>
                <a:lnTo>
                  <a:pt x="140" y="672"/>
                </a:lnTo>
                <a:lnTo>
                  <a:pt x="179" y="672"/>
                </a:lnTo>
                <a:lnTo>
                  <a:pt x="197" y="684"/>
                </a:lnTo>
                <a:lnTo>
                  <a:pt x="177" y="709"/>
                </a:lnTo>
                <a:lnTo>
                  <a:pt x="175" y="740"/>
                </a:lnTo>
                <a:lnTo>
                  <a:pt x="160" y="775"/>
                </a:lnTo>
                <a:lnTo>
                  <a:pt x="170" y="788"/>
                </a:lnTo>
                <a:lnTo>
                  <a:pt x="195" y="790"/>
                </a:lnTo>
                <a:lnTo>
                  <a:pt x="236" y="806"/>
                </a:lnTo>
                <a:lnTo>
                  <a:pt x="230" y="820"/>
                </a:lnTo>
                <a:lnTo>
                  <a:pt x="257" y="861"/>
                </a:lnTo>
                <a:lnTo>
                  <a:pt x="297" y="861"/>
                </a:lnTo>
                <a:lnTo>
                  <a:pt x="347" y="831"/>
                </a:lnTo>
                <a:lnTo>
                  <a:pt x="361" y="841"/>
                </a:lnTo>
                <a:lnTo>
                  <a:pt x="361" y="856"/>
                </a:lnTo>
                <a:lnTo>
                  <a:pt x="368" y="882"/>
                </a:lnTo>
                <a:lnTo>
                  <a:pt x="381" y="894"/>
                </a:lnTo>
                <a:lnTo>
                  <a:pt x="409" y="891"/>
                </a:lnTo>
                <a:lnTo>
                  <a:pt x="418" y="899"/>
                </a:lnTo>
                <a:lnTo>
                  <a:pt x="428" y="886"/>
                </a:lnTo>
                <a:lnTo>
                  <a:pt x="428" y="848"/>
                </a:lnTo>
                <a:lnTo>
                  <a:pt x="410" y="775"/>
                </a:lnTo>
                <a:lnTo>
                  <a:pt x="423" y="756"/>
                </a:lnTo>
                <a:lnTo>
                  <a:pt x="465" y="756"/>
                </a:lnTo>
                <a:lnTo>
                  <a:pt x="474" y="756"/>
                </a:lnTo>
                <a:lnTo>
                  <a:pt x="497" y="728"/>
                </a:lnTo>
                <a:lnTo>
                  <a:pt x="555" y="745"/>
                </a:lnTo>
                <a:lnTo>
                  <a:pt x="578" y="726"/>
                </a:lnTo>
                <a:lnTo>
                  <a:pt x="591" y="738"/>
                </a:lnTo>
                <a:lnTo>
                  <a:pt x="616" y="721"/>
                </a:lnTo>
                <a:lnTo>
                  <a:pt x="640" y="745"/>
                </a:lnTo>
                <a:lnTo>
                  <a:pt x="647" y="745"/>
                </a:lnTo>
                <a:lnTo>
                  <a:pt x="656" y="733"/>
                </a:lnTo>
                <a:lnTo>
                  <a:pt x="676" y="714"/>
                </a:lnTo>
                <a:lnTo>
                  <a:pt x="683" y="721"/>
                </a:lnTo>
                <a:lnTo>
                  <a:pt x="713" y="716"/>
                </a:lnTo>
                <a:lnTo>
                  <a:pt x="738" y="693"/>
                </a:lnTo>
                <a:lnTo>
                  <a:pt x="762" y="660"/>
                </a:lnTo>
                <a:lnTo>
                  <a:pt x="792" y="655"/>
                </a:lnTo>
                <a:lnTo>
                  <a:pt x="809" y="672"/>
                </a:lnTo>
                <a:lnTo>
                  <a:pt x="821" y="637"/>
                </a:lnTo>
                <a:lnTo>
                  <a:pt x="846" y="636"/>
                </a:lnTo>
                <a:lnTo>
                  <a:pt x="856" y="627"/>
                </a:lnTo>
                <a:lnTo>
                  <a:pt x="866" y="595"/>
                </a:lnTo>
                <a:lnTo>
                  <a:pt x="854" y="578"/>
                </a:lnTo>
                <a:lnTo>
                  <a:pt x="771" y="561"/>
                </a:lnTo>
                <a:lnTo>
                  <a:pt x="756" y="538"/>
                </a:lnTo>
                <a:lnTo>
                  <a:pt x="734" y="538"/>
                </a:lnTo>
                <a:lnTo>
                  <a:pt x="708" y="538"/>
                </a:lnTo>
                <a:lnTo>
                  <a:pt x="694" y="512"/>
                </a:lnTo>
                <a:lnTo>
                  <a:pt x="694" y="496"/>
                </a:lnTo>
                <a:lnTo>
                  <a:pt x="706" y="438"/>
                </a:lnTo>
                <a:lnTo>
                  <a:pt x="671" y="405"/>
                </a:lnTo>
                <a:lnTo>
                  <a:pt x="695" y="302"/>
                </a:lnTo>
                <a:lnTo>
                  <a:pt x="681" y="288"/>
                </a:lnTo>
                <a:lnTo>
                  <a:pt x="628" y="306"/>
                </a:lnTo>
                <a:lnTo>
                  <a:pt x="616" y="283"/>
                </a:lnTo>
                <a:lnTo>
                  <a:pt x="616" y="258"/>
                </a:lnTo>
                <a:lnTo>
                  <a:pt x="603" y="246"/>
                </a:lnTo>
                <a:lnTo>
                  <a:pt x="630" y="210"/>
                </a:lnTo>
                <a:lnTo>
                  <a:pt x="658" y="219"/>
                </a:lnTo>
                <a:lnTo>
                  <a:pt x="671" y="207"/>
                </a:lnTo>
                <a:lnTo>
                  <a:pt x="725" y="214"/>
                </a:lnTo>
                <a:lnTo>
                  <a:pt x="752" y="207"/>
                </a:lnTo>
                <a:lnTo>
                  <a:pt x="762" y="165"/>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1" name="Freeform 10"/>
          <p:cNvSpPr>
            <a:spLocks/>
          </p:cNvSpPr>
          <p:nvPr/>
        </p:nvSpPr>
        <p:spPr bwMode="auto">
          <a:xfrm>
            <a:off x="3722852" y="4658714"/>
            <a:ext cx="370284" cy="504825"/>
          </a:xfrm>
          <a:custGeom>
            <a:avLst/>
            <a:gdLst>
              <a:gd name="T0" fmla="*/ 2147483647 w 449"/>
              <a:gd name="T1" fmla="*/ 2147483647 h 630"/>
              <a:gd name="T2" fmla="*/ 2147483647 w 449"/>
              <a:gd name="T3" fmla="*/ 2147483647 h 630"/>
              <a:gd name="T4" fmla="*/ 2147483647 w 449"/>
              <a:gd name="T5" fmla="*/ 2147483647 h 630"/>
              <a:gd name="T6" fmla="*/ 2147483647 w 449"/>
              <a:gd name="T7" fmla="*/ 2147483647 h 630"/>
              <a:gd name="T8" fmla="*/ 2147483647 w 449"/>
              <a:gd name="T9" fmla="*/ 2147483647 h 630"/>
              <a:gd name="T10" fmla="*/ 0 w 449"/>
              <a:gd name="T11" fmla="*/ 2147483647 h 630"/>
              <a:gd name="T12" fmla="*/ 2147483647 w 449"/>
              <a:gd name="T13" fmla="*/ 2147483647 h 630"/>
              <a:gd name="T14" fmla="*/ 2147483647 w 449"/>
              <a:gd name="T15" fmla="*/ 2147483647 h 630"/>
              <a:gd name="T16" fmla="*/ 2147483647 w 449"/>
              <a:gd name="T17" fmla="*/ 2147483647 h 630"/>
              <a:gd name="T18" fmla="*/ 2147483647 w 449"/>
              <a:gd name="T19" fmla="*/ 2147483647 h 630"/>
              <a:gd name="T20" fmla="*/ 2147483647 w 449"/>
              <a:gd name="T21" fmla="*/ 2147483647 h 630"/>
              <a:gd name="T22" fmla="*/ 2147483647 w 449"/>
              <a:gd name="T23" fmla="*/ 2147483647 h 630"/>
              <a:gd name="T24" fmla="*/ 2147483647 w 449"/>
              <a:gd name="T25" fmla="*/ 2147483647 h 630"/>
              <a:gd name="T26" fmla="*/ 2147483647 w 449"/>
              <a:gd name="T27" fmla="*/ 2147483647 h 630"/>
              <a:gd name="T28" fmla="*/ 2147483647 w 449"/>
              <a:gd name="T29" fmla="*/ 2147483647 h 630"/>
              <a:gd name="T30" fmla="*/ 2147483647 w 449"/>
              <a:gd name="T31" fmla="*/ 2147483647 h 630"/>
              <a:gd name="T32" fmla="*/ 2147483647 w 449"/>
              <a:gd name="T33" fmla="*/ 2147483647 h 630"/>
              <a:gd name="T34" fmla="*/ 2147483647 w 449"/>
              <a:gd name="T35" fmla="*/ 2147483647 h 630"/>
              <a:gd name="T36" fmla="*/ 2147483647 w 449"/>
              <a:gd name="T37" fmla="*/ 2147483647 h 630"/>
              <a:gd name="T38" fmla="*/ 2147483647 w 449"/>
              <a:gd name="T39" fmla="*/ 2147483647 h 630"/>
              <a:gd name="T40" fmla="*/ 2147483647 w 449"/>
              <a:gd name="T41" fmla="*/ 2147483647 h 630"/>
              <a:gd name="T42" fmla="*/ 2147483647 w 449"/>
              <a:gd name="T43" fmla="*/ 2147483647 h 630"/>
              <a:gd name="T44" fmla="*/ 2147483647 w 449"/>
              <a:gd name="T45" fmla="*/ 2147483647 h 630"/>
              <a:gd name="T46" fmla="*/ 2147483647 w 449"/>
              <a:gd name="T47" fmla="*/ 2147483647 h 630"/>
              <a:gd name="T48" fmla="*/ 2147483647 w 449"/>
              <a:gd name="T49" fmla="*/ 2147483647 h 630"/>
              <a:gd name="T50" fmla="*/ 2147483647 w 449"/>
              <a:gd name="T51" fmla="*/ 2147483647 h 630"/>
              <a:gd name="T52" fmla="*/ 2147483647 w 449"/>
              <a:gd name="T53" fmla="*/ 2147483647 h 630"/>
              <a:gd name="T54" fmla="*/ 2147483647 w 449"/>
              <a:gd name="T55" fmla="*/ 2147483647 h 630"/>
              <a:gd name="T56" fmla="*/ 2147483647 w 449"/>
              <a:gd name="T57" fmla="*/ 2147483647 h 630"/>
              <a:gd name="T58" fmla="*/ 2147483647 w 449"/>
              <a:gd name="T59" fmla="*/ 2147483647 h 630"/>
              <a:gd name="T60" fmla="*/ 2147483647 w 449"/>
              <a:gd name="T61" fmla="*/ 2147483647 h 630"/>
              <a:gd name="T62" fmla="*/ 2147483647 w 449"/>
              <a:gd name="T63" fmla="*/ 2147483647 h 630"/>
              <a:gd name="T64" fmla="*/ 2147483647 w 449"/>
              <a:gd name="T65" fmla="*/ 2147483647 h 630"/>
              <a:gd name="T66" fmla="*/ 2147483647 w 449"/>
              <a:gd name="T67" fmla="*/ 2147483647 h 630"/>
              <a:gd name="T68" fmla="*/ 2147483647 w 449"/>
              <a:gd name="T69" fmla="*/ 2147483647 h 630"/>
              <a:gd name="T70" fmla="*/ 2147483647 w 449"/>
              <a:gd name="T71" fmla="*/ 2147483647 h 630"/>
              <a:gd name="T72" fmla="*/ 2147483647 w 449"/>
              <a:gd name="T73" fmla="*/ 2147483647 h 630"/>
              <a:gd name="T74" fmla="*/ 2147483647 w 449"/>
              <a:gd name="T75" fmla="*/ 2147483647 h 630"/>
              <a:gd name="T76" fmla="*/ 2147483647 w 449"/>
              <a:gd name="T77" fmla="*/ 2147483647 h 630"/>
              <a:gd name="T78" fmla="*/ 2147483647 w 449"/>
              <a:gd name="T79" fmla="*/ 2147483647 h 630"/>
              <a:gd name="T80" fmla="*/ 2147483647 w 449"/>
              <a:gd name="T81" fmla="*/ 2147483647 h 630"/>
              <a:gd name="T82" fmla="*/ 2147483647 w 449"/>
              <a:gd name="T83" fmla="*/ 2147483647 h 630"/>
              <a:gd name="T84" fmla="*/ 2147483647 w 449"/>
              <a:gd name="T85" fmla="*/ 2147483647 h 630"/>
              <a:gd name="T86" fmla="*/ 2147483647 w 449"/>
              <a:gd name="T87" fmla="*/ 2147483647 h 630"/>
              <a:gd name="T88" fmla="*/ 2147483647 w 449"/>
              <a:gd name="T89" fmla="*/ 2147483647 h 630"/>
              <a:gd name="T90" fmla="*/ 2147483647 w 449"/>
              <a:gd name="T91" fmla="*/ 2147483647 h 630"/>
              <a:gd name="T92" fmla="*/ 2147483647 w 449"/>
              <a:gd name="T93" fmla="*/ 2147483647 h 630"/>
              <a:gd name="T94" fmla="*/ 2147483647 w 449"/>
              <a:gd name="T95" fmla="*/ 2147483647 h 630"/>
              <a:gd name="T96" fmla="*/ 2147483647 w 449"/>
              <a:gd name="T97" fmla="*/ 2147483647 h 630"/>
              <a:gd name="T98" fmla="*/ 2147483647 w 449"/>
              <a:gd name="T99" fmla="*/ 0 h 630"/>
              <a:gd name="T100" fmla="*/ 2147483647 w 449"/>
              <a:gd name="T101" fmla="*/ 2147483647 h 630"/>
              <a:gd name="T102" fmla="*/ 2147483647 w 449"/>
              <a:gd name="T103" fmla="*/ 2147483647 h 630"/>
              <a:gd name="T104" fmla="*/ 2147483647 w 449"/>
              <a:gd name="T105" fmla="*/ 2147483647 h 630"/>
              <a:gd name="T106" fmla="*/ 2147483647 w 449"/>
              <a:gd name="T107" fmla="*/ 2147483647 h 630"/>
              <a:gd name="T108" fmla="*/ 2147483647 w 449"/>
              <a:gd name="T109" fmla="*/ 2147483647 h 630"/>
              <a:gd name="T110" fmla="*/ 2147483647 w 449"/>
              <a:gd name="T111" fmla="*/ 2147483647 h 6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49"/>
              <a:gd name="T169" fmla="*/ 0 h 630"/>
              <a:gd name="T170" fmla="*/ 449 w 449"/>
              <a:gd name="T171" fmla="*/ 630 h 63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49" h="630">
                <a:moveTo>
                  <a:pt x="9" y="138"/>
                </a:moveTo>
                <a:lnTo>
                  <a:pt x="38" y="194"/>
                </a:lnTo>
                <a:lnTo>
                  <a:pt x="40" y="223"/>
                </a:lnTo>
                <a:lnTo>
                  <a:pt x="27" y="253"/>
                </a:lnTo>
                <a:lnTo>
                  <a:pt x="4" y="270"/>
                </a:lnTo>
                <a:lnTo>
                  <a:pt x="0" y="322"/>
                </a:lnTo>
                <a:lnTo>
                  <a:pt x="7" y="331"/>
                </a:lnTo>
                <a:lnTo>
                  <a:pt x="19" y="326"/>
                </a:lnTo>
                <a:lnTo>
                  <a:pt x="27" y="331"/>
                </a:lnTo>
                <a:lnTo>
                  <a:pt x="27" y="366"/>
                </a:lnTo>
                <a:lnTo>
                  <a:pt x="40" y="405"/>
                </a:lnTo>
                <a:lnTo>
                  <a:pt x="58" y="412"/>
                </a:lnTo>
                <a:lnTo>
                  <a:pt x="61" y="471"/>
                </a:lnTo>
                <a:lnTo>
                  <a:pt x="50" y="510"/>
                </a:lnTo>
                <a:lnTo>
                  <a:pt x="61" y="528"/>
                </a:lnTo>
                <a:lnTo>
                  <a:pt x="81" y="547"/>
                </a:lnTo>
                <a:lnTo>
                  <a:pt x="126" y="535"/>
                </a:lnTo>
                <a:lnTo>
                  <a:pt x="136" y="553"/>
                </a:lnTo>
                <a:lnTo>
                  <a:pt x="120" y="572"/>
                </a:lnTo>
                <a:lnTo>
                  <a:pt x="97" y="608"/>
                </a:lnTo>
                <a:lnTo>
                  <a:pt x="97" y="618"/>
                </a:lnTo>
                <a:lnTo>
                  <a:pt x="112" y="629"/>
                </a:lnTo>
                <a:lnTo>
                  <a:pt x="209" y="588"/>
                </a:lnTo>
                <a:lnTo>
                  <a:pt x="244" y="608"/>
                </a:lnTo>
                <a:lnTo>
                  <a:pt x="253" y="598"/>
                </a:lnTo>
                <a:lnTo>
                  <a:pt x="244" y="576"/>
                </a:lnTo>
                <a:lnTo>
                  <a:pt x="246" y="562"/>
                </a:lnTo>
                <a:lnTo>
                  <a:pt x="261" y="472"/>
                </a:lnTo>
                <a:lnTo>
                  <a:pt x="275" y="452"/>
                </a:lnTo>
                <a:lnTo>
                  <a:pt x="282" y="427"/>
                </a:lnTo>
                <a:lnTo>
                  <a:pt x="299" y="390"/>
                </a:lnTo>
                <a:lnTo>
                  <a:pt x="289" y="375"/>
                </a:lnTo>
                <a:lnTo>
                  <a:pt x="292" y="344"/>
                </a:lnTo>
                <a:lnTo>
                  <a:pt x="334" y="296"/>
                </a:lnTo>
                <a:lnTo>
                  <a:pt x="333" y="264"/>
                </a:lnTo>
                <a:lnTo>
                  <a:pt x="358" y="218"/>
                </a:lnTo>
                <a:lnTo>
                  <a:pt x="385" y="226"/>
                </a:lnTo>
                <a:lnTo>
                  <a:pt x="438" y="186"/>
                </a:lnTo>
                <a:lnTo>
                  <a:pt x="448" y="166"/>
                </a:lnTo>
                <a:lnTo>
                  <a:pt x="414" y="103"/>
                </a:lnTo>
                <a:lnTo>
                  <a:pt x="392" y="70"/>
                </a:lnTo>
                <a:lnTo>
                  <a:pt x="408" y="56"/>
                </a:lnTo>
                <a:lnTo>
                  <a:pt x="388" y="37"/>
                </a:lnTo>
                <a:lnTo>
                  <a:pt x="336" y="37"/>
                </a:lnTo>
                <a:lnTo>
                  <a:pt x="315" y="12"/>
                </a:lnTo>
                <a:lnTo>
                  <a:pt x="273" y="54"/>
                </a:lnTo>
                <a:lnTo>
                  <a:pt x="258" y="46"/>
                </a:lnTo>
                <a:lnTo>
                  <a:pt x="275" y="14"/>
                </a:lnTo>
                <a:lnTo>
                  <a:pt x="273" y="4"/>
                </a:lnTo>
                <a:lnTo>
                  <a:pt x="258" y="0"/>
                </a:lnTo>
                <a:lnTo>
                  <a:pt x="209" y="27"/>
                </a:lnTo>
                <a:lnTo>
                  <a:pt x="171" y="39"/>
                </a:lnTo>
                <a:lnTo>
                  <a:pt x="138" y="37"/>
                </a:lnTo>
                <a:lnTo>
                  <a:pt x="70" y="100"/>
                </a:lnTo>
                <a:lnTo>
                  <a:pt x="34" y="112"/>
                </a:lnTo>
                <a:lnTo>
                  <a:pt x="9" y="138"/>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2" name="Freeform 11"/>
          <p:cNvSpPr>
            <a:spLocks/>
          </p:cNvSpPr>
          <p:nvPr/>
        </p:nvSpPr>
        <p:spPr bwMode="auto">
          <a:xfrm>
            <a:off x="2919180" y="4806351"/>
            <a:ext cx="492919" cy="406004"/>
          </a:xfrm>
          <a:custGeom>
            <a:avLst/>
            <a:gdLst>
              <a:gd name="T0" fmla="*/ 2147483647 w 600"/>
              <a:gd name="T1" fmla="*/ 2147483647 h 506"/>
              <a:gd name="T2" fmla="*/ 2147483647 w 600"/>
              <a:gd name="T3" fmla="*/ 2147483647 h 506"/>
              <a:gd name="T4" fmla="*/ 2147483647 w 600"/>
              <a:gd name="T5" fmla="*/ 2147483647 h 506"/>
              <a:gd name="T6" fmla="*/ 2147483647 w 600"/>
              <a:gd name="T7" fmla="*/ 2147483647 h 506"/>
              <a:gd name="T8" fmla="*/ 2147483647 w 600"/>
              <a:gd name="T9" fmla="*/ 2147483647 h 506"/>
              <a:gd name="T10" fmla="*/ 2147483647 w 600"/>
              <a:gd name="T11" fmla="*/ 2147483647 h 506"/>
              <a:gd name="T12" fmla="*/ 0 w 600"/>
              <a:gd name="T13" fmla="*/ 2147483647 h 506"/>
              <a:gd name="T14" fmla="*/ 2147483647 w 600"/>
              <a:gd name="T15" fmla="*/ 2147483647 h 506"/>
              <a:gd name="T16" fmla="*/ 2147483647 w 600"/>
              <a:gd name="T17" fmla="*/ 2147483647 h 506"/>
              <a:gd name="T18" fmla="*/ 2147483647 w 600"/>
              <a:gd name="T19" fmla="*/ 2147483647 h 506"/>
              <a:gd name="T20" fmla="*/ 2147483647 w 600"/>
              <a:gd name="T21" fmla="*/ 2147483647 h 506"/>
              <a:gd name="T22" fmla="*/ 2147483647 w 600"/>
              <a:gd name="T23" fmla="*/ 2147483647 h 506"/>
              <a:gd name="T24" fmla="*/ 2147483647 w 600"/>
              <a:gd name="T25" fmla="*/ 2147483647 h 506"/>
              <a:gd name="T26" fmla="*/ 2147483647 w 600"/>
              <a:gd name="T27" fmla="*/ 2147483647 h 506"/>
              <a:gd name="T28" fmla="*/ 2147483647 w 600"/>
              <a:gd name="T29" fmla="*/ 2147483647 h 506"/>
              <a:gd name="T30" fmla="*/ 2147483647 w 600"/>
              <a:gd name="T31" fmla="*/ 2147483647 h 506"/>
              <a:gd name="T32" fmla="*/ 2147483647 w 600"/>
              <a:gd name="T33" fmla="*/ 2147483647 h 506"/>
              <a:gd name="T34" fmla="*/ 2147483647 w 600"/>
              <a:gd name="T35" fmla="*/ 2147483647 h 506"/>
              <a:gd name="T36" fmla="*/ 2147483647 w 600"/>
              <a:gd name="T37" fmla="*/ 2147483647 h 506"/>
              <a:gd name="T38" fmla="*/ 2147483647 w 600"/>
              <a:gd name="T39" fmla="*/ 2147483647 h 506"/>
              <a:gd name="T40" fmla="*/ 2147483647 w 600"/>
              <a:gd name="T41" fmla="*/ 2147483647 h 506"/>
              <a:gd name="T42" fmla="*/ 2147483647 w 600"/>
              <a:gd name="T43" fmla="*/ 2147483647 h 506"/>
              <a:gd name="T44" fmla="*/ 2147483647 w 600"/>
              <a:gd name="T45" fmla="*/ 2147483647 h 506"/>
              <a:gd name="T46" fmla="*/ 2147483647 w 600"/>
              <a:gd name="T47" fmla="*/ 2147483647 h 506"/>
              <a:gd name="T48" fmla="*/ 2147483647 w 600"/>
              <a:gd name="T49" fmla="*/ 2147483647 h 506"/>
              <a:gd name="T50" fmla="*/ 2147483647 w 600"/>
              <a:gd name="T51" fmla="*/ 2147483647 h 506"/>
              <a:gd name="T52" fmla="*/ 2147483647 w 600"/>
              <a:gd name="T53" fmla="*/ 2147483647 h 506"/>
              <a:gd name="T54" fmla="*/ 2147483647 w 600"/>
              <a:gd name="T55" fmla="*/ 2147483647 h 506"/>
              <a:gd name="T56" fmla="*/ 2147483647 w 600"/>
              <a:gd name="T57" fmla="*/ 2147483647 h 506"/>
              <a:gd name="T58" fmla="*/ 2147483647 w 600"/>
              <a:gd name="T59" fmla="*/ 2147483647 h 506"/>
              <a:gd name="T60" fmla="*/ 2147483647 w 600"/>
              <a:gd name="T61" fmla="*/ 2147483647 h 506"/>
              <a:gd name="T62" fmla="*/ 2147483647 w 600"/>
              <a:gd name="T63" fmla="*/ 2147483647 h 506"/>
              <a:gd name="T64" fmla="*/ 2147483647 w 600"/>
              <a:gd name="T65" fmla="*/ 2147483647 h 506"/>
              <a:gd name="T66" fmla="*/ 2147483647 w 600"/>
              <a:gd name="T67" fmla="*/ 2147483647 h 506"/>
              <a:gd name="T68" fmla="*/ 2147483647 w 600"/>
              <a:gd name="T69" fmla="*/ 2147483647 h 506"/>
              <a:gd name="T70" fmla="*/ 2147483647 w 600"/>
              <a:gd name="T71" fmla="*/ 2147483647 h 506"/>
              <a:gd name="T72" fmla="*/ 2147483647 w 600"/>
              <a:gd name="T73" fmla="*/ 2147483647 h 506"/>
              <a:gd name="T74" fmla="*/ 2147483647 w 600"/>
              <a:gd name="T75" fmla="*/ 2147483647 h 506"/>
              <a:gd name="T76" fmla="*/ 2147483647 w 600"/>
              <a:gd name="T77" fmla="*/ 2147483647 h 506"/>
              <a:gd name="T78" fmla="*/ 2147483647 w 600"/>
              <a:gd name="T79" fmla="*/ 2147483647 h 506"/>
              <a:gd name="T80" fmla="*/ 2147483647 w 600"/>
              <a:gd name="T81" fmla="*/ 2147483647 h 506"/>
              <a:gd name="T82" fmla="*/ 2147483647 w 600"/>
              <a:gd name="T83" fmla="*/ 2147483647 h 506"/>
              <a:gd name="T84" fmla="*/ 2147483647 w 600"/>
              <a:gd name="T85" fmla="*/ 2147483647 h 506"/>
              <a:gd name="T86" fmla="*/ 2147483647 w 600"/>
              <a:gd name="T87" fmla="*/ 2147483647 h 506"/>
              <a:gd name="T88" fmla="*/ 2147483647 w 600"/>
              <a:gd name="T89" fmla="*/ 2147483647 h 506"/>
              <a:gd name="T90" fmla="*/ 2147483647 w 600"/>
              <a:gd name="T91" fmla="*/ 2147483647 h 506"/>
              <a:gd name="T92" fmla="*/ 2147483647 w 600"/>
              <a:gd name="T93" fmla="*/ 2147483647 h 506"/>
              <a:gd name="T94" fmla="*/ 2147483647 w 600"/>
              <a:gd name="T95" fmla="*/ 0 h 506"/>
              <a:gd name="T96" fmla="*/ 2147483647 w 600"/>
              <a:gd name="T97" fmla="*/ 2147483647 h 506"/>
              <a:gd name="T98" fmla="*/ 2147483647 w 600"/>
              <a:gd name="T99" fmla="*/ 2147483647 h 506"/>
              <a:gd name="T100" fmla="*/ 2147483647 w 600"/>
              <a:gd name="T101" fmla="*/ 2147483647 h 506"/>
              <a:gd name="T102" fmla="*/ 2147483647 w 600"/>
              <a:gd name="T103" fmla="*/ 2147483647 h 506"/>
              <a:gd name="T104" fmla="*/ 2147483647 w 600"/>
              <a:gd name="T105" fmla="*/ 2147483647 h 506"/>
              <a:gd name="T106" fmla="*/ 2147483647 w 600"/>
              <a:gd name="T107" fmla="*/ 2147483647 h 506"/>
              <a:gd name="T108" fmla="*/ 2147483647 w 600"/>
              <a:gd name="T109" fmla="*/ 2147483647 h 506"/>
              <a:gd name="T110" fmla="*/ 2147483647 w 600"/>
              <a:gd name="T111" fmla="*/ 2147483647 h 506"/>
              <a:gd name="T112" fmla="*/ 2147483647 w 600"/>
              <a:gd name="T113" fmla="*/ 2147483647 h 506"/>
              <a:gd name="T114" fmla="*/ 2147483647 w 600"/>
              <a:gd name="T115" fmla="*/ 2147483647 h 506"/>
              <a:gd name="T116" fmla="*/ 2147483647 w 600"/>
              <a:gd name="T117" fmla="*/ 2147483647 h 506"/>
              <a:gd name="T118" fmla="*/ 2147483647 w 600"/>
              <a:gd name="T119" fmla="*/ 2147483647 h 5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0"/>
              <a:gd name="T181" fmla="*/ 0 h 506"/>
              <a:gd name="T182" fmla="*/ 600 w 600"/>
              <a:gd name="T183" fmla="*/ 506 h 5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0" h="506">
                <a:moveTo>
                  <a:pt x="163" y="169"/>
                </a:moveTo>
                <a:lnTo>
                  <a:pt x="152" y="210"/>
                </a:lnTo>
                <a:lnTo>
                  <a:pt x="126" y="217"/>
                </a:lnTo>
                <a:lnTo>
                  <a:pt x="70" y="210"/>
                </a:lnTo>
                <a:lnTo>
                  <a:pt x="57" y="222"/>
                </a:lnTo>
                <a:lnTo>
                  <a:pt x="28" y="212"/>
                </a:lnTo>
                <a:lnTo>
                  <a:pt x="0" y="249"/>
                </a:lnTo>
                <a:lnTo>
                  <a:pt x="13" y="261"/>
                </a:lnTo>
                <a:lnTo>
                  <a:pt x="13" y="286"/>
                </a:lnTo>
                <a:lnTo>
                  <a:pt x="26" y="308"/>
                </a:lnTo>
                <a:lnTo>
                  <a:pt x="80" y="291"/>
                </a:lnTo>
                <a:lnTo>
                  <a:pt x="95" y="304"/>
                </a:lnTo>
                <a:lnTo>
                  <a:pt x="70" y="407"/>
                </a:lnTo>
                <a:lnTo>
                  <a:pt x="106" y="439"/>
                </a:lnTo>
                <a:lnTo>
                  <a:pt x="94" y="496"/>
                </a:lnTo>
                <a:lnTo>
                  <a:pt x="130" y="500"/>
                </a:lnTo>
                <a:lnTo>
                  <a:pt x="163" y="467"/>
                </a:lnTo>
                <a:lnTo>
                  <a:pt x="177" y="476"/>
                </a:lnTo>
                <a:lnTo>
                  <a:pt x="246" y="505"/>
                </a:lnTo>
                <a:lnTo>
                  <a:pt x="257" y="496"/>
                </a:lnTo>
                <a:lnTo>
                  <a:pt x="260" y="476"/>
                </a:lnTo>
                <a:lnTo>
                  <a:pt x="274" y="463"/>
                </a:lnTo>
                <a:lnTo>
                  <a:pt x="372" y="402"/>
                </a:lnTo>
                <a:lnTo>
                  <a:pt x="386" y="422"/>
                </a:lnTo>
                <a:lnTo>
                  <a:pt x="448" y="439"/>
                </a:lnTo>
                <a:lnTo>
                  <a:pt x="478" y="397"/>
                </a:lnTo>
                <a:lnTo>
                  <a:pt x="493" y="407"/>
                </a:lnTo>
                <a:lnTo>
                  <a:pt x="517" y="407"/>
                </a:lnTo>
                <a:lnTo>
                  <a:pt x="517" y="395"/>
                </a:lnTo>
                <a:lnTo>
                  <a:pt x="548" y="385"/>
                </a:lnTo>
                <a:lnTo>
                  <a:pt x="548" y="377"/>
                </a:lnTo>
                <a:lnTo>
                  <a:pt x="559" y="364"/>
                </a:lnTo>
                <a:lnTo>
                  <a:pt x="566" y="366"/>
                </a:lnTo>
                <a:lnTo>
                  <a:pt x="599" y="337"/>
                </a:lnTo>
                <a:lnTo>
                  <a:pt x="571" y="293"/>
                </a:lnTo>
                <a:lnTo>
                  <a:pt x="585" y="232"/>
                </a:lnTo>
                <a:lnTo>
                  <a:pt x="570" y="212"/>
                </a:lnTo>
                <a:lnTo>
                  <a:pt x="524" y="224"/>
                </a:lnTo>
                <a:lnTo>
                  <a:pt x="519" y="217"/>
                </a:lnTo>
                <a:lnTo>
                  <a:pt x="570" y="164"/>
                </a:lnTo>
                <a:lnTo>
                  <a:pt x="548" y="78"/>
                </a:lnTo>
                <a:lnTo>
                  <a:pt x="514" y="103"/>
                </a:lnTo>
                <a:lnTo>
                  <a:pt x="483" y="74"/>
                </a:lnTo>
                <a:lnTo>
                  <a:pt x="456" y="38"/>
                </a:lnTo>
                <a:lnTo>
                  <a:pt x="452" y="15"/>
                </a:lnTo>
                <a:lnTo>
                  <a:pt x="436" y="10"/>
                </a:lnTo>
                <a:lnTo>
                  <a:pt x="410" y="17"/>
                </a:lnTo>
                <a:lnTo>
                  <a:pt x="372" y="0"/>
                </a:lnTo>
                <a:lnTo>
                  <a:pt x="354" y="41"/>
                </a:lnTo>
                <a:lnTo>
                  <a:pt x="322" y="44"/>
                </a:lnTo>
                <a:lnTo>
                  <a:pt x="298" y="78"/>
                </a:lnTo>
                <a:lnTo>
                  <a:pt x="283" y="71"/>
                </a:lnTo>
                <a:lnTo>
                  <a:pt x="260" y="78"/>
                </a:lnTo>
                <a:lnTo>
                  <a:pt x="225" y="58"/>
                </a:lnTo>
                <a:lnTo>
                  <a:pt x="197" y="90"/>
                </a:lnTo>
                <a:lnTo>
                  <a:pt x="197" y="106"/>
                </a:lnTo>
                <a:lnTo>
                  <a:pt x="252" y="133"/>
                </a:lnTo>
                <a:lnTo>
                  <a:pt x="265" y="156"/>
                </a:lnTo>
                <a:lnTo>
                  <a:pt x="225" y="170"/>
                </a:lnTo>
                <a:lnTo>
                  <a:pt x="163" y="169"/>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3" name="Freeform 12"/>
          <p:cNvSpPr>
            <a:spLocks/>
          </p:cNvSpPr>
          <p:nvPr/>
        </p:nvSpPr>
        <p:spPr bwMode="auto">
          <a:xfrm>
            <a:off x="2446503" y="4377726"/>
            <a:ext cx="967978" cy="715566"/>
          </a:xfrm>
          <a:custGeom>
            <a:avLst/>
            <a:gdLst>
              <a:gd name="T0" fmla="*/ 2147483647 w 1181"/>
              <a:gd name="T1" fmla="*/ 2147483647 h 893"/>
              <a:gd name="T2" fmla="*/ 2147483647 w 1181"/>
              <a:gd name="T3" fmla="*/ 2147483647 h 893"/>
              <a:gd name="T4" fmla="*/ 2147483647 w 1181"/>
              <a:gd name="T5" fmla="*/ 0 h 893"/>
              <a:gd name="T6" fmla="*/ 2147483647 w 1181"/>
              <a:gd name="T7" fmla="*/ 2147483647 h 893"/>
              <a:gd name="T8" fmla="*/ 2147483647 w 1181"/>
              <a:gd name="T9" fmla="*/ 2147483647 h 893"/>
              <a:gd name="T10" fmla="*/ 2147483647 w 1181"/>
              <a:gd name="T11" fmla="*/ 2147483647 h 893"/>
              <a:gd name="T12" fmla="*/ 2147483647 w 1181"/>
              <a:gd name="T13" fmla="*/ 2147483647 h 893"/>
              <a:gd name="T14" fmla="*/ 2147483647 w 1181"/>
              <a:gd name="T15" fmla="*/ 2147483647 h 893"/>
              <a:gd name="T16" fmla="*/ 2147483647 w 1181"/>
              <a:gd name="T17" fmla="*/ 2147483647 h 893"/>
              <a:gd name="T18" fmla="*/ 2147483647 w 1181"/>
              <a:gd name="T19" fmla="*/ 2147483647 h 893"/>
              <a:gd name="T20" fmla="*/ 2147483647 w 1181"/>
              <a:gd name="T21" fmla="*/ 2147483647 h 893"/>
              <a:gd name="T22" fmla="*/ 2147483647 w 1181"/>
              <a:gd name="T23" fmla="*/ 2147483647 h 893"/>
              <a:gd name="T24" fmla="*/ 2147483647 w 1181"/>
              <a:gd name="T25" fmla="*/ 2147483647 h 893"/>
              <a:gd name="T26" fmla="*/ 2147483647 w 1181"/>
              <a:gd name="T27" fmla="*/ 2147483647 h 893"/>
              <a:gd name="T28" fmla="*/ 2147483647 w 1181"/>
              <a:gd name="T29" fmla="*/ 2147483647 h 893"/>
              <a:gd name="T30" fmla="*/ 2147483647 w 1181"/>
              <a:gd name="T31" fmla="*/ 2147483647 h 893"/>
              <a:gd name="T32" fmla="*/ 2147483647 w 1181"/>
              <a:gd name="T33" fmla="*/ 2147483647 h 893"/>
              <a:gd name="T34" fmla="*/ 2147483647 w 1181"/>
              <a:gd name="T35" fmla="*/ 2147483647 h 893"/>
              <a:gd name="T36" fmla="*/ 2147483647 w 1181"/>
              <a:gd name="T37" fmla="*/ 2147483647 h 893"/>
              <a:gd name="T38" fmla="*/ 2147483647 w 1181"/>
              <a:gd name="T39" fmla="*/ 2147483647 h 893"/>
              <a:gd name="T40" fmla="*/ 2147483647 w 1181"/>
              <a:gd name="T41" fmla="*/ 2147483647 h 893"/>
              <a:gd name="T42" fmla="*/ 2147483647 w 1181"/>
              <a:gd name="T43" fmla="*/ 2147483647 h 893"/>
              <a:gd name="T44" fmla="*/ 2147483647 w 1181"/>
              <a:gd name="T45" fmla="*/ 2147483647 h 893"/>
              <a:gd name="T46" fmla="*/ 2147483647 w 1181"/>
              <a:gd name="T47" fmla="*/ 2147483647 h 893"/>
              <a:gd name="T48" fmla="*/ 2147483647 w 1181"/>
              <a:gd name="T49" fmla="*/ 2147483647 h 893"/>
              <a:gd name="T50" fmla="*/ 2147483647 w 1181"/>
              <a:gd name="T51" fmla="*/ 2147483647 h 893"/>
              <a:gd name="T52" fmla="*/ 2147483647 w 1181"/>
              <a:gd name="T53" fmla="*/ 2147483647 h 893"/>
              <a:gd name="T54" fmla="*/ 2147483647 w 1181"/>
              <a:gd name="T55" fmla="*/ 2147483647 h 893"/>
              <a:gd name="T56" fmla="*/ 2147483647 w 1181"/>
              <a:gd name="T57" fmla="*/ 2147483647 h 893"/>
              <a:gd name="T58" fmla="*/ 2147483647 w 1181"/>
              <a:gd name="T59" fmla="*/ 2147483647 h 893"/>
              <a:gd name="T60" fmla="*/ 2147483647 w 1181"/>
              <a:gd name="T61" fmla="*/ 2147483647 h 893"/>
              <a:gd name="T62" fmla="*/ 2147483647 w 1181"/>
              <a:gd name="T63" fmla="*/ 2147483647 h 893"/>
              <a:gd name="T64" fmla="*/ 2147483647 w 1181"/>
              <a:gd name="T65" fmla="*/ 2147483647 h 893"/>
              <a:gd name="T66" fmla="*/ 2147483647 w 1181"/>
              <a:gd name="T67" fmla="*/ 2147483647 h 893"/>
              <a:gd name="T68" fmla="*/ 2147483647 w 1181"/>
              <a:gd name="T69" fmla="*/ 2147483647 h 893"/>
              <a:gd name="T70" fmla="*/ 2147483647 w 1181"/>
              <a:gd name="T71" fmla="*/ 2147483647 h 893"/>
              <a:gd name="T72" fmla="*/ 2147483647 w 1181"/>
              <a:gd name="T73" fmla="*/ 2147483647 h 893"/>
              <a:gd name="T74" fmla="*/ 2147483647 w 1181"/>
              <a:gd name="T75" fmla="*/ 2147483647 h 893"/>
              <a:gd name="T76" fmla="*/ 2147483647 w 1181"/>
              <a:gd name="T77" fmla="*/ 2147483647 h 893"/>
              <a:gd name="T78" fmla="*/ 2147483647 w 1181"/>
              <a:gd name="T79" fmla="*/ 2147483647 h 893"/>
              <a:gd name="T80" fmla="*/ 2147483647 w 1181"/>
              <a:gd name="T81" fmla="*/ 2147483647 h 893"/>
              <a:gd name="T82" fmla="*/ 2147483647 w 1181"/>
              <a:gd name="T83" fmla="*/ 2147483647 h 893"/>
              <a:gd name="T84" fmla="*/ 2147483647 w 1181"/>
              <a:gd name="T85" fmla="*/ 2147483647 h 893"/>
              <a:gd name="T86" fmla="*/ 2147483647 w 1181"/>
              <a:gd name="T87" fmla="*/ 2147483647 h 893"/>
              <a:gd name="T88" fmla="*/ 2147483647 w 1181"/>
              <a:gd name="T89" fmla="*/ 2147483647 h 893"/>
              <a:gd name="T90" fmla="*/ 2147483647 w 1181"/>
              <a:gd name="T91" fmla="*/ 2147483647 h 893"/>
              <a:gd name="T92" fmla="*/ 2147483647 w 1181"/>
              <a:gd name="T93" fmla="*/ 2147483647 h 893"/>
              <a:gd name="T94" fmla="*/ 0 w 1181"/>
              <a:gd name="T95" fmla="*/ 2147483647 h 893"/>
              <a:gd name="T96" fmla="*/ 2147483647 w 1181"/>
              <a:gd name="T97" fmla="*/ 2147483647 h 893"/>
              <a:gd name="T98" fmla="*/ 2147483647 w 1181"/>
              <a:gd name="T99" fmla="*/ 2147483647 h 893"/>
              <a:gd name="T100" fmla="*/ 2147483647 w 1181"/>
              <a:gd name="T101" fmla="*/ 2147483647 h 893"/>
              <a:gd name="T102" fmla="*/ 2147483647 w 1181"/>
              <a:gd name="T103" fmla="*/ 2147483647 h 893"/>
              <a:gd name="T104" fmla="*/ 2147483647 w 1181"/>
              <a:gd name="T105" fmla="*/ 2147483647 h 893"/>
              <a:gd name="T106" fmla="*/ 2147483647 w 1181"/>
              <a:gd name="T107" fmla="*/ 2147483647 h 893"/>
              <a:gd name="T108" fmla="*/ 2147483647 w 1181"/>
              <a:gd name="T109" fmla="*/ 2147483647 h 8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81"/>
              <a:gd name="T166" fmla="*/ 0 h 893"/>
              <a:gd name="T167" fmla="*/ 1181 w 1181"/>
              <a:gd name="T168" fmla="*/ 893 h 8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81" h="893">
                <a:moveTo>
                  <a:pt x="446" y="111"/>
                </a:moveTo>
                <a:lnTo>
                  <a:pt x="462" y="75"/>
                </a:lnTo>
                <a:lnTo>
                  <a:pt x="445" y="57"/>
                </a:lnTo>
                <a:lnTo>
                  <a:pt x="441" y="27"/>
                </a:lnTo>
                <a:lnTo>
                  <a:pt x="500" y="0"/>
                </a:lnTo>
                <a:lnTo>
                  <a:pt x="517" y="0"/>
                </a:lnTo>
                <a:lnTo>
                  <a:pt x="525" y="24"/>
                </a:lnTo>
                <a:lnTo>
                  <a:pt x="530" y="52"/>
                </a:lnTo>
                <a:lnTo>
                  <a:pt x="559" y="74"/>
                </a:lnTo>
                <a:lnTo>
                  <a:pt x="600" y="111"/>
                </a:lnTo>
                <a:lnTo>
                  <a:pt x="621" y="94"/>
                </a:lnTo>
                <a:lnTo>
                  <a:pt x="636" y="111"/>
                </a:lnTo>
                <a:lnTo>
                  <a:pt x="642" y="150"/>
                </a:lnTo>
                <a:lnTo>
                  <a:pt x="667" y="166"/>
                </a:lnTo>
                <a:lnTo>
                  <a:pt x="728" y="171"/>
                </a:lnTo>
                <a:lnTo>
                  <a:pt x="739" y="160"/>
                </a:lnTo>
                <a:lnTo>
                  <a:pt x="734" y="142"/>
                </a:lnTo>
                <a:lnTo>
                  <a:pt x="771" y="135"/>
                </a:lnTo>
                <a:lnTo>
                  <a:pt x="794" y="138"/>
                </a:lnTo>
                <a:lnTo>
                  <a:pt x="794" y="160"/>
                </a:lnTo>
                <a:lnTo>
                  <a:pt x="811" y="162"/>
                </a:lnTo>
                <a:lnTo>
                  <a:pt x="876" y="150"/>
                </a:lnTo>
                <a:lnTo>
                  <a:pt x="888" y="154"/>
                </a:lnTo>
                <a:lnTo>
                  <a:pt x="893" y="171"/>
                </a:lnTo>
                <a:lnTo>
                  <a:pt x="917" y="180"/>
                </a:lnTo>
                <a:lnTo>
                  <a:pt x="974" y="207"/>
                </a:lnTo>
                <a:lnTo>
                  <a:pt x="1007" y="194"/>
                </a:lnTo>
                <a:lnTo>
                  <a:pt x="1076" y="219"/>
                </a:lnTo>
                <a:lnTo>
                  <a:pt x="1089" y="238"/>
                </a:lnTo>
                <a:lnTo>
                  <a:pt x="1124" y="230"/>
                </a:lnTo>
                <a:lnTo>
                  <a:pt x="1147" y="234"/>
                </a:lnTo>
                <a:lnTo>
                  <a:pt x="1169" y="262"/>
                </a:lnTo>
                <a:lnTo>
                  <a:pt x="1180" y="320"/>
                </a:lnTo>
                <a:lnTo>
                  <a:pt x="1172" y="339"/>
                </a:lnTo>
                <a:lnTo>
                  <a:pt x="1158" y="334"/>
                </a:lnTo>
                <a:lnTo>
                  <a:pt x="1115" y="367"/>
                </a:lnTo>
                <a:lnTo>
                  <a:pt x="1044" y="379"/>
                </a:lnTo>
                <a:lnTo>
                  <a:pt x="1025" y="398"/>
                </a:lnTo>
                <a:lnTo>
                  <a:pt x="1039" y="418"/>
                </a:lnTo>
                <a:lnTo>
                  <a:pt x="1041" y="461"/>
                </a:lnTo>
                <a:lnTo>
                  <a:pt x="1061" y="465"/>
                </a:lnTo>
                <a:lnTo>
                  <a:pt x="1110" y="527"/>
                </a:lnTo>
                <a:lnTo>
                  <a:pt x="1112" y="608"/>
                </a:lnTo>
                <a:lnTo>
                  <a:pt x="1081" y="633"/>
                </a:lnTo>
                <a:lnTo>
                  <a:pt x="1051" y="603"/>
                </a:lnTo>
                <a:lnTo>
                  <a:pt x="1025" y="566"/>
                </a:lnTo>
                <a:lnTo>
                  <a:pt x="1021" y="543"/>
                </a:lnTo>
                <a:lnTo>
                  <a:pt x="1004" y="539"/>
                </a:lnTo>
                <a:lnTo>
                  <a:pt x="979" y="546"/>
                </a:lnTo>
                <a:lnTo>
                  <a:pt x="942" y="528"/>
                </a:lnTo>
                <a:lnTo>
                  <a:pt x="925" y="571"/>
                </a:lnTo>
                <a:lnTo>
                  <a:pt x="893" y="573"/>
                </a:lnTo>
                <a:lnTo>
                  <a:pt x="871" y="608"/>
                </a:lnTo>
                <a:lnTo>
                  <a:pt x="857" y="601"/>
                </a:lnTo>
                <a:lnTo>
                  <a:pt x="834" y="608"/>
                </a:lnTo>
                <a:lnTo>
                  <a:pt x="799" y="588"/>
                </a:lnTo>
                <a:lnTo>
                  <a:pt x="771" y="620"/>
                </a:lnTo>
                <a:lnTo>
                  <a:pt x="771" y="636"/>
                </a:lnTo>
                <a:lnTo>
                  <a:pt x="827" y="665"/>
                </a:lnTo>
                <a:lnTo>
                  <a:pt x="839" y="686"/>
                </a:lnTo>
                <a:lnTo>
                  <a:pt x="799" y="701"/>
                </a:lnTo>
                <a:lnTo>
                  <a:pt x="739" y="699"/>
                </a:lnTo>
                <a:lnTo>
                  <a:pt x="733" y="673"/>
                </a:lnTo>
                <a:lnTo>
                  <a:pt x="710" y="668"/>
                </a:lnTo>
                <a:lnTo>
                  <a:pt x="673" y="690"/>
                </a:lnTo>
                <a:lnTo>
                  <a:pt x="649" y="677"/>
                </a:lnTo>
                <a:lnTo>
                  <a:pt x="649" y="645"/>
                </a:lnTo>
                <a:lnTo>
                  <a:pt x="636" y="631"/>
                </a:lnTo>
                <a:lnTo>
                  <a:pt x="636" y="613"/>
                </a:lnTo>
                <a:lnTo>
                  <a:pt x="600" y="606"/>
                </a:lnTo>
                <a:lnTo>
                  <a:pt x="593" y="615"/>
                </a:lnTo>
                <a:lnTo>
                  <a:pt x="597" y="641"/>
                </a:lnTo>
                <a:lnTo>
                  <a:pt x="567" y="653"/>
                </a:lnTo>
                <a:lnTo>
                  <a:pt x="561" y="668"/>
                </a:lnTo>
                <a:lnTo>
                  <a:pt x="567" y="691"/>
                </a:lnTo>
                <a:lnTo>
                  <a:pt x="505" y="764"/>
                </a:lnTo>
                <a:lnTo>
                  <a:pt x="517" y="847"/>
                </a:lnTo>
                <a:lnTo>
                  <a:pt x="488" y="871"/>
                </a:lnTo>
                <a:lnTo>
                  <a:pt x="474" y="857"/>
                </a:lnTo>
                <a:lnTo>
                  <a:pt x="414" y="892"/>
                </a:lnTo>
                <a:lnTo>
                  <a:pt x="392" y="879"/>
                </a:lnTo>
                <a:lnTo>
                  <a:pt x="304" y="714"/>
                </a:lnTo>
                <a:lnTo>
                  <a:pt x="272" y="690"/>
                </a:lnTo>
                <a:lnTo>
                  <a:pt x="244" y="681"/>
                </a:lnTo>
                <a:lnTo>
                  <a:pt x="231" y="660"/>
                </a:lnTo>
                <a:lnTo>
                  <a:pt x="247" y="636"/>
                </a:lnTo>
                <a:lnTo>
                  <a:pt x="222" y="615"/>
                </a:lnTo>
                <a:lnTo>
                  <a:pt x="192" y="641"/>
                </a:lnTo>
                <a:lnTo>
                  <a:pt x="163" y="645"/>
                </a:lnTo>
                <a:lnTo>
                  <a:pt x="142" y="557"/>
                </a:lnTo>
                <a:lnTo>
                  <a:pt x="138" y="534"/>
                </a:lnTo>
                <a:lnTo>
                  <a:pt x="132" y="391"/>
                </a:lnTo>
                <a:lnTo>
                  <a:pt x="105" y="320"/>
                </a:lnTo>
                <a:lnTo>
                  <a:pt x="124" y="306"/>
                </a:lnTo>
                <a:lnTo>
                  <a:pt x="69" y="202"/>
                </a:lnTo>
                <a:lnTo>
                  <a:pt x="0" y="147"/>
                </a:lnTo>
                <a:lnTo>
                  <a:pt x="10" y="116"/>
                </a:lnTo>
                <a:lnTo>
                  <a:pt x="16" y="106"/>
                </a:lnTo>
                <a:lnTo>
                  <a:pt x="117" y="90"/>
                </a:lnTo>
                <a:lnTo>
                  <a:pt x="184" y="111"/>
                </a:lnTo>
                <a:lnTo>
                  <a:pt x="224" y="98"/>
                </a:lnTo>
                <a:lnTo>
                  <a:pt x="240" y="122"/>
                </a:lnTo>
                <a:lnTo>
                  <a:pt x="290" y="171"/>
                </a:lnTo>
                <a:lnTo>
                  <a:pt x="327" y="165"/>
                </a:lnTo>
                <a:lnTo>
                  <a:pt x="327" y="135"/>
                </a:lnTo>
                <a:lnTo>
                  <a:pt x="337" y="116"/>
                </a:lnTo>
                <a:lnTo>
                  <a:pt x="376" y="99"/>
                </a:lnTo>
                <a:lnTo>
                  <a:pt x="392" y="126"/>
                </a:lnTo>
                <a:lnTo>
                  <a:pt x="414" y="111"/>
                </a:lnTo>
                <a:lnTo>
                  <a:pt x="446" y="112"/>
                </a:lnTo>
                <a:lnTo>
                  <a:pt x="446" y="111"/>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4" name="Freeform 13"/>
          <p:cNvSpPr>
            <a:spLocks/>
          </p:cNvSpPr>
          <p:nvPr/>
        </p:nvSpPr>
        <p:spPr bwMode="auto">
          <a:xfrm>
            <a:off x="1033231" y="4105074"/>
            <a:ext cx="1526381" cy="807244"/>
          </a:xfrm>
          <a:custGeom>
            <a:avLst/>
            <a:gdLst>
              <a:gd name="T0" fmla="*/ 2147483647 w 1863"/>
              <a:gd name="T1" fmla="*/ 2147483647 h 1005"/>
              <a:gd name="T2" fmla="*/ 2147483647 w 1863"/>
              <a:gd name="T3" fmla="*/ 2147483647 h 1005"/>
              <a:gd name="T4" fmla="*/ 2147483647 w 1863"/>
              <a:gd name="T5" fmla="*/ 2147483647 h 1005"/>
              <a:gd name="T6" fmla="*/ 2147483647 w 1863"/>
              <a:gd name="T7" fmla="*/ 2147483647 h 1005"/>
              <a:gd name="T8" fmla="*/ 2147483647 w 1863"/>
              <a:gd name="T9" fmla="*/ 2147483647 h 1005"/>
              <a:gd name="T10" fmla="*/ 2147483647 w 1863"/>
              <a:gd name="T11" fmla="*/ 2147483647 h 1005"/>
              <a:gd name="T12" fmla="*/ 2147483647 w 1863"/>
              <a:gd name="T13" fmla="*/ 2147483647 h 1005"/>
              <a:gd name="T14" fmla="*/ 2147483647 w 1863"/>
              <a:gd name="T15" fmla="*/ 2147483647 h 1005"/>
              <a:gd name="T16" fmla="*/ 2147483647 w 1863"/>
              <a:gd name="T17" fmla="*/ 2147483647 h 1005"/>
              <a:gd name="T18" fmla="*/ 2147483647 w 1863"/>
              <a:gd name="T19" fmla="*/ 2147483647 h 1005"/>
              <a:gd name="T20" fmla="*/ 2147483647 w 1863"/>
              <a:gd name="T21" fmla="*/ 2147483647 h 1005"/>
              <a:gd name="T22" fmla="*/ 2147483647 w 1863"/>
              <a:gd name="T23" fmla="*/ 2147483647 h 1005"/>
              <a:gd name="T24" fmla="*/ 2147483647 w 1863"/>
              <a:gd name="T25" fmla="*/ 2147483647 h 1005"/>
              <a:gd name="T26" fmla="*/ 2147483647 w 1863"/>
              <a:gd name="T27" fmla="*/ 2147483647 h 1005"/>
              <a:gd name="T28" fmla="*/ 2147483647 w 1863"/>
              <a:gd name="T29" fmla="*/ 2147483647 h 1005"/>
              <a:gd name="T30" fmla="*/ 2147483647 w 1863"/>
              <a:gd name="T31" fmla="*/ 2147483647 h 1005"/>
              <a:gd name="T32" fmla="*/ 2147483647 w 1863"/>
              <a:gd name="T33" fmla="*/ 2147483647 h 1005"/>
              <a:gd name="T34" fmla="*/ 2147483647 w 1863"/>
              <a:gd name="T35" fmla="*/ 2147483647 h 1005"/>
              <a:gd name="T36" fmla="*/ 2147483647 w 1863"/>
              <a:gd name="T37" fmla="*/ 2147483647 h 1005"/>
              <a:gd name="T38" fmla="*/ 2147483647 w 1863"/>
              <a:gd name="T39" fmla="*/ 2147483647 h 1005"/>
              <a:gd name="T40" fmla="*/ 2147483647 w 1863"/>
              <a:gd name="T41" fmla="*/ 2147483647 h 1005"/>
              <a:gd name="T42" fmla="*/ 2147483647 w 1863"/>
              <a:gd name="T43" fmla="*/ 2147483647 h 1005"/>
              <a:gd name="T44" fmla="*/ 2147483647 w 1863"/>
              <a:gd name="T45" fmla="*/ 2147483647 h 1005"/>
              <a:gd name="T46" fmla="*/ 2147483647 w 1863"/>
              <a:gd name="T47" fmla="*/ 2147483647 h 1005"/>
              <a:gd name="T48" fmla="*/ 2147483647 w 1863"/>
              <a:gd name="T49" fmla="*/ 2147483647 h 1005"/>
              <a:gd name="T50" fmla="*/ 2147483647 w 1863"/>
              <a:gd name="T51" fmla="*/ 2147483647 h 1005"/>
              <a:gd name="T52" fmla="*/ 2147483647 w 1863"/>
              <a:gd name="T53" fmla="*/ 2147483647 h 1005"/>
              <a:gd name="T54" fmla="*/ 2147483647 w 1863"/>
              <a:gd name="T55" fmla="*/ 2147483647 h 1005"/>
              <a:gd name="T56" fmla="*/ 2147483647 w 1863"/>
              <a:gd name="T57" fmla="*/ 0 h 1005"/>
              <a:gd name="T58" fmla="*/ 2147483647 w 1863"/>
              <a:gd name="T59" fmla="*/ 2147483647 h 1005"/>
              <a:gd name="T60" fmla="*/ 2147483647 w 1863"/>
              <a:gd name="T61" fmla="*/ 2147483647 h 1005"/>
              <a:gd name="T62" fmla="*/ 2147483647 w 1863"/>
              <a:gd name="T63" fmla="*/ 2147483647 h 1005"/>
              <a:gd name="T64" fmla="*/ 2147483647 w 1863"/>
              <a:gd name="T65" fmla="*/ 2147483647 h 1005"/>
              <a:gd name="T66" fmla="*/ 2147483647 w 1863"/>
              <a:gd name="T67" fmla="*/ 2147483647 h 1005"/>
              <a:gd name="T68" fmla="*/ 2147483647 w 1863"/>
              <a:gd name="T69" fmla="*/ 2147483647 h 1005"/>
              <a:gd name="T70" fmla="*/ 2147483647 w 1863"/>
              <a:gd name="T71" fmla="*/ 2147483647 h 1005"/>
              <a:gd name="T72" fmla="*/ 2147483647 w 1863"/>
              <a:gd name="T73" fmla="*/ 2147483647 h 1005"/>
              <a:gd name="T74" fmla="*/ 2147483647 w 1863"/>
              <a:gd name="T75" fmla="*/ 2147483647 h 1005"/>
              <a:gd name="T76" fmla="*/ 2147483647 w 1863"/>
              <a:gd name="T77" fmla="*/ 2147483647 h 1005"/>
              <a:gd name="T78" fmla="*/ 2147483647 w 1863"/>
              <a:gd name="T79" fmla="*/ 2147483647 h 1005"/>
              <a:gd name="T80" fmla="*/ 2147483647 w 1863"/>
              <a:gd name="T81" fmla="*/ 2147483647 h 1005"/>
              <a:gd name="T82" fmla="*/ 2147483647 w 1863"/>
              <a:gd name="T83" fmla="*/ 2147483647 h 1005"/>
              <a:gd name="T84" fmla="*/ 2147483647 w 1863"/>
              <a:gd name="T85" fmla="*/ 2147483647 h 1005"/>
              <a:gd name="T86" fmla="*/ 0 w 1863"/>
              <a:gd name="T87" fmla="*/ 2147483647 h 1005"/>
              <a:gd name="T88" fmla="*/ 2147483647 w 1863"/>
              <a:gd name="T89" fmla="*/ 2147483647 h 1005"/>
              <a:gd name="T90" fmla="*/ 2147483647 w 1863"/>
              <a:gd name="T91" fmla="*/ 2147483647 h 1005"/>
              <a:gd name="T92" fmla="*/ 2147483647 w 1863"/>
              <a:gd name="T93" fmla="*/ 2147483647 h 1005"/>
              <a:gd name="T94" fmla="*/ 2147483647 w 1863"/>
              <a:gd name="T95" fmla="*/ 2147483647 h 1005"/>
              <a:gd name="T96" fmla="*/ 2147483647 w 1863"/>
              <a:gd name="T97" fmla="*/ 2147483647 h 1005"/>
              <a:gd name="T98" fmla="*/ 2147483647 w 1863"/>
              <a:gd name="T99" fmla="*/ 2147483647 h 1005"/>
              <a:gd name="T100" fmla="*/ 2147483647 w 1863"/>
              <a:gd name="T101" fmla="*/ 2147483647 h 1005"/>
              <a:gd name="T102" fmla="*/ 2147483647 w 1863"/>
              <a:gd name="T103" fmla="*/ 2147483647 h 1005"/>
              <a:gd name="T104" fmla="*/ 2147483647 w 1863"/>
              <a:gd name="T105" fmla="*/ 2147483647 h 1005"/>
              <a:gd name="T106" fmla="*/ 2147483647 w 1863"/>
              <a:gd name="T107" fmla="*/ 2147483647 h 1005"/>
              <a:gd name="T108" fmla="*/ 2147483647 w 1863"/>
              <a:gd name="T109" fmla="*/ 2147483647 h 1005"/>
              <a:gd name="T110" fmla="*/ 2147483647 w 1863"/>
              <a:gd name="T111" fmla="*/ 2147483647 h 1005"/>
              <a:gd name="T112" fmla="*/ 2147483647 w 1863"/>
              <a:gd name="T113" fmla="*/ 2147483647 h 1005"/>
              <a:gd name="T114" fmla="*/ 2147483647 w 1863"/>
              <a:gd name="T115" fmla="*/ 2147483647 h 1005"/>
              <a:gd name="T116" fmla="*/ 2147483647 w 1863"/>
              <a:gd name="T117" fmla="*/ 2147483647 h 1005"/>
              <a:gd name="T118" fmla="*/ 2147483647 w 1863"/>
              <a:gd name="T119" fmla="*/ 2147483647 h 1005"/>
              <a:gd name="T120" fmla="*/ 2147483647 w 1863"/>
              <a:gd name="T121" fmla="*/ 2147483647 h 1005"/>
              <a:gd name="T122" fmla="*/ 2147483647 w 1863"/>
              <a:gd name="T123" fmla="*/ 2147483647 h 1005"/>
              <a:gd name="T124" fmla="*/ 2147483647 w 1863"/>
              <a:gd name="T125" fmla="*/ 2147483647 h 10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63"/>
              <a:gd name="T190" fmla="*/ 0 h 1005"/>
              <a:gd name="T191" fmla="*/ 1863 w 1863"/>
              <a:gd name="T192" fmla="*/ 1005 h 10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63" h="1005">
                <a:moveTo>
                  <a:pt x="1073" y="951"/>
                </a:moveTo>
                <a:lnTo>
                  <a:pt x="1132" y="958"/>
                </a:lnTo>
                <a:lnTo>
                  <a:pt x="1151" y="985"/>
                </a:lnTo>
                <a:lnTo>
                  <a:pt x="1161" y="990"/>
                </a:lnTo>
                <a:lnTo>
                  <a:pt x="1250" y="973"/>
                </a:lnTo>
                <a:lnTo>
                  <a:pt x="1256" y="958"/>
                </a:lnTo>
                <a:lnTo>
                  <a:pt x="1272" y="948"/>
                </a:lnTo>
                <a:lnTo>
                  <a:pt x="1316" y="915"/>
                </a:lnTo>
                <a:lnTo>
                  <a:pt x="1353" y="910"/>
                </a:lnTo>
                <a:lnTo>
                  <a:pt x="1386" y="887"/>
                </a:lnTo>
                <a:lnTo>
                  <a:pt x="1452" y="850"/>
                </a:lnTo>
                <a:lnTo>
                  <a:pt x="1461" y="863"/>
                </a:lnTo>
                <a:lnTo>
                  <a:pt x="1510" y="880"/>
                </a:lnTo>
                <a:lnTo>
                  <a:pt x="1582" y="843"/>
                </a:lnTo>
                <a:lnTo>
                  <a:pt x="1604" y="858"/>
                </a:lnTo>
                <a:lnTo>
                  <a:pt x="1584" y="887"/>
                </a:lnTo>
                <a:lnTo>
                  <a:pt x="1592" y="895"/>
                </a:lnTo>
                <a:lnTo>
                  <a:pt x="1622" y="895"/>
                </a:lnTo>
                <a:lnTo>
                  <a:pt x="1624" y="907"/>
                </a:lnTo>
                <a:lnTo>
                  <a:pt x="1599" y="951"/>
                </a:lnTo>
                <a:lnTo>
                  <a:pt x="1607" y="958"/>
                </a:lnTo>
                <a:lnTo>
                  <a:pt x="1622" y="958"/>
                </a:lnTo>
                <a:lnTo>
                  <a:pt x="1694" y="978"/>
                </a:lnTo>
                <a:lnTo>
                  <a:pt x="1725" y="951"/>
                </a:lnTo>
                <a:lnTo>
                  <a:pt x="1772" y="988"/>
                </a:lnTo>
                <a:lnTo>
                  <a:pt x="1787" y="971"/>
                </a:lnTo>
                <a:lnTo>
                  <a:pt x="1799" y="983"/>
                </a:lnTo>
                <a:lnTo>
                  <a:pt x="1815" y="983"/>
                </a:lnTo>
                <a:lnTo>
                  <a:pt x="1821" y="971"/>
                </a:lnTo>
                <a:lnTo>
                  <a:pt x="1820" y="915"/>
                </a:lnTo>
                <a:lnTo>
                  <a:pt x="1832" y="907"/>
                </a:lnTo>
                <a:lnTo>
                  <a:pt x="1862" y="870"/>
                </a:lnTo>
                <a:lnTo>
                  <a:pt x="1856" y="727"/>
                </a:lnTo>
                <a:lnTo>
                  <a:pt x="1829" y="655"/>
                </a:lnTo>
                <a:lnTo>
                  <a:pt x="1848" y="641"/>
                </a:lnTo>
                <a:lnTo>
                  <a:pt x="1792" y="538"/>
                </a:lnTo>
                <a:lnTo>
                  <a:pt x="1722" y="482"/>
                </a:lnTo>
                <a:lnTo>
                  <a:pt x="1703" y="495"/>
                </a:lnTo>
                <a:lnTo>
                  <a:pt x="1706" y="528"/>
                </a:lnTo>
                <a:lnTo>
                  <a:pt x="1647" y="602"/>
                </a:lnTo>
                <a:lnTo>
                  <a:pt x="1547" y="584"/>
                </a:lnTo>
                <a:lnTo>
                  <a:pt x="1540" y="547"/>
                </a:lnTo>
                <a:lnTo>
                  <a:pt x="1478" y="497"/>
                </a:lnTo>
                <a:lnTo>
                  <a:pt x="1342" y="475"/>
                </a:lnTo>
                <a:lnTo>
                  <a:pt x="1283" y="465"/>
                </a:lnTo>
                <a:lnTo>
                  <a:pt x="1260" y="463"/>
                </a:lnTo>
                <a:lnTo>
                  <a:pt x="1209" y="420"/>
                </a:lnTo>
                <a:lnTo>
                  <a:pt x="1102" y="397"/>
                </a:lnTo>
                <a:lnTo>
                  <a:pt x="1028" y="253"/>
                </a:lnTo>
                <a:lnTo>
                  <a:pt x="1026" y="214"/>
                </a:lnTo>
                <a:lnTo>
                  <a:pt x="1055" y="201"/>
                </a:lnTo>
                <a:lnTo>
                  <a:pt x="1055" y="157"/>
                </a:lnTo>
                <a:lnTo>
                  <a:pt x="1078" y="103"/>
                </a:lnTo>
                <a:lnTo>
                  <a:pt x="1054" y="78"/>
                </a:lnTo>
                <a:lnTo>
                  <a:pt x="1085" y="51"/>
                </a:lnTo>
                <a:lnTo>
                  <a:pt x="1066" y="39"/>
                </a:lnTo>
                <a:lnTo>
                  <a:pt x="1016" y="39"/>
                </a:lnTo>
                <a:lnTo>
                  <a:pt x="927" y="0"/>
                </a:lnTo>
                <a:lnTo>
                  <a:pt x="872" y="0"/>
                </a:lnTo>
                <a:lnTo>
                  <a:pt x="827" y="13"/>
                </a:lnTo>
                <a:lnTo>
                  <a:pt x="778" y="13"/>
                </a:lnTo>
                <a:lnTo>
                  <a:pt x="703" y="54"/>
                </a:lnTo>
                <a:lnTo>
                  <a:pt x="640" y="46"/>
                </a:lnTo>
                <a:lnTo>
                  <a:pt x="578" y="67"/>
                </a:lnTo>
                <a:lnTo>
                  <a:pt x="526" y="51"/>
                </a:lnTo>
                <a:lnTo>
                  <a:pt x="494" y="24"/>
                </a:lnTo>
                <a:lnTo>
                  <a:pt x="413" y="13"/>
                </a:lnTo>
                <a:lnTo>
                  <a:pt x="358" y="49"/>
                </a:lnTo>
                <a:lnTo>
                  <a:pt x="328" y="37"/>
                </a:lnTo>
                <a:lnTo>
                  <a:pt x="304" y="18"/>
                </a:lnTo>
                <a:lnTo>
                  <a:pt x="244" y="1"/>
                </a:lnTo>
                <a:lnTo>
                  <a:pt x="202" y="28"/>
                </a:lnTo>
                <a:lnTo>
                  <a:pt x="184" y="76"/>
                </a:lnTo>
                <a:lnTo>
                  <a:pt x="153" y="94"/>
                </a:lnTo>
                <a:lnTo>
                  <a:pt x="146" y="120"/>
                </a:lnTo>
                <a:lnTo>
                  <a:pt x="124" y="127"/>
                </a:lnTo>
                <a:lnTo>
                  <a:pt x="99" y="124"/>
                </a:lnTo>
                <a:lnTo>
                  <a:pt x="89" y="147"/>
                </a:lnTo>
                <a:lnTo>
                  <a:pt x="83" y="175"/>
                </a:lnTo>
                <a:lnTo>
                  <a:pt x="74" y="172"/>
                </a:lnTo>
                <a:lnTo>
                  <a:pt x="71" y="201"/>
                </a:lnTo>
                <a:lnTo>
                  <a:pt x="101" y="231"/>
                </a:lnTo>
                <a:lnTo>
                  <a:pt x="104" y="273"/>
                </a:lnTo>
                <a:lnTo>
                  <a:pt x="94" y="288"/>
                </a:lnTo>
                <a:lnTo>
                  <a:pt x="49" y="293"/>
                </a:lnTo>
                <a:lnTo>
                  <a:pt x="27" y="267"/>
                </a:lnTo>
                <a:lnTo>
                  <a:pt x="4" y="273"/>
                </a:lnTo>
                <a:lnTo>
                  <a:pt x="0" y="293"/>
                </a:lnTo>
                <a:lnTo>
                  <a:pt x="11" y="323"/>
                </a:lnTo>
                <a:lnTo>
                  <a:pt x="17" y="347"/>
                </a:lnTo>
                <a:lnTo>
                  <a:pt x="17" y="374"/>
                </a:lnTo>
                <a:lnTo>
                  <a:pt x="9" y="397"/>
                </a:lnTo>
                <a:lnTo>
                  <a:pt x="11" y="411"/>
                </a:lnTo>
                <a:lnTo>
                  <a:pt x="43" y="415"/>
                </a:lnTo>
                <a:lnTo>
                  <a:pt x="57" y="441"/>
                </a:lnTo>
                <a:lnTo>
                  <a:pt x="124" y="495"/>
                </a:lnTo>
                <a:lnTo>
                  <a:pt x="124" y="510"/>
                </a:lnTo>
                <a:lnTo>
                  <a:pt x="172" y="565"/>
                </a:lnTo>
                <a:lnTo>
                  <a:pt x="189" y="584"/>
                </a:lnTo>
                <a:lnTo>
                  <a:pt x="205" y="588"/>
                </a:lnTo>
                <a:lnTo>
                  <a:pt x="233" y="559"/>
                </a:lnTo>
                <a:lnTo>
                  <a:pt x="261" y="584"/>
                </a:lnTo>
                <a:lnTo>
                  <a:pt x="375" y="679"/>
                </a:lnTo>
                <a:lnTo>
                  <a:pt x="395" y="730"/>
                </a:lnTo>
                <a:lnTo>
                  <a:pt x="421" y="730"/>
                </a:lnTo>
                <a:lnTo>
                  <a:pt x="435" y="715"/>
                </a:lnTo>
                <a:lnTo>
                  <a:pt x="447" y="727"/>
                </a:lnTo>
                <a:lnTo>
                  <a:pt x="447" y="771"/>
                </a:lnTo>
                <a:lnTo>
                  <a:pt x="513" y="808"/>
                </a:lnTo>
                <a:lnTo>
                  <a:pt x="529" y="805"/>
                </a:lnTo>
                <a:lnTo>
                  <a:pt x="538" y="843"/>
                </a:lnTo>
                <a:lnTo>
                  <a:pt x="596" y="875"/>
                </a:lnTo>
                <a:lnTo>
                  <a:pt x="596" y="898"/>
                </a:lnTo>
                <a:lnTo>
                  <a:pt x="608" y="905"/>
                </a:lnTo>
                <a:lnTo>
                  <a:pt x="657" y="903"/>
                </a:lnTo>
                <a:lnTo>
                  <a:pt x="682" y="903"/>
                </a:lnTo>
                <a:lnTo>
                  <a:pt x="724" y="931"/>
                </a:lnTo>
                <a:lnTo>
                  <a:pt x="813" y="928"/>
                </a:lnTo>
                <a:lnTo>
                  <a:pt x="860" y="927"/>
                </a:lnTo>
                <a:lnTo>
                  <a:pt x="872" y="946"/>
                </a:lnTo>
                <a:lnTo>
                  <a:pt x="860" y="988"/>
                </a:lnTo>
                <a:lnTo>
                  <a:pt x="872" y="1004"/>
                </a:lnTo>
                <a:lnTo>
                  <a:pt x="922" y="961"/>
                </a:lnTo>
                <a:lnTo>
                  <a:pt x="984" y="918"/>
                </a:lnTo>
                <a:lnTo>
                  <a:pt x="1028" y="923"/>
                </a:lnTo>
                <a:lnTo>
                  <a:pt x="1073" y="951"/>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5" name="Freeform 14"/>
          <p:cNvSpPr>
            <a:spLocks/>
          </p:cNvSpPr>
          <p:nvPr/>
        </p:nvSpPr>
        <p:spPr bwMode="auto">
          <a:xfrm>
            <a:off x="3404955" y="4146746"/>
            <a:ext cx="475060" cy="407194"/>
          </a:xfrm>
          <a:custGeom>
            <a:avLst/>
            <a:gdLst>
              <a:gd name="T0" fmla="*/ 2147483647 w 580"/>
              <a:gd name="T1" fmla="*/ 2147483647 h 507"/>
              <a:gd name="T2" fmla="*/ 2147483647 w 580"/>
              <a:gd name="T3" fmla="*/ 2147483647 h 507"/>
              <a:gd name="T4" fmla="*/ 2147483647 w 580"/>
              <a:gd name="T5" fmla="*/ 2147483647 h 507"/>
              <a:gd name="T6" fmla="*/ 2147483647 w 580"/>
              <a:gd name="T7" fmla="*/ 2147483647 h 507"/>
              <a:gd name="T8" fmla="*/ 2147483647 w 580"/>
              <a:gd name="T9" fmla="*/ 2147483647 h 507"/>
              <a:gd name="T10" fmla="*/ 2147483647 w 580"/>
              <a:gd name="T11" fmla="*/ 2147483647 h 507"/>
              <a:gd name="T12" fmla="*/ 2147483647 w 580"/>
              <a:gd name="T13" fmla="*/ 2147483647 h 507"/>
              <a:gd name="T14" fmla="*/ 2147483647 w 580"/>
              <a:gd name="T15" fmla="*/ 2147483647 h 507"/>
              <a:gd name="T16" fmla="*/ 2147483647 w 580"/>
              <a:gd name="T17" fmla="*/ 2147483647 h 507"/>
              <a:gd name="T18" fmla="*/ 2147483647 w 580"/>
              <a:gd name="T19" fmla="*/ 2147483647 h 507"/>
              <a:gd name="T20" fmla="*/ 2147483647 w 580"/>
              <a:gd name="T21" fmla="*/ 2147483647 h 507"/>
              <a:gd name="T22" fmla="*/ 2147483647 w 580"/>
              <a:gd name="T23" fmla="*/ 2147483647 h 507"/>
              <a:gd name="T24" fmla="*/ 2147483647 w 580"/>
              <a:gd name="T25" fmla="*/ 2147483647 h 507"/>
              <a:gd name="T26" fmla="*/ 2147483647 w 580"/>
              <a:gd name="T27" fmla="*/ 2147483647 h 507"/>
              <a:gd name="T28" fmla="*/ 2147483647 w 580"/>
              <a:gd name="T29" fmla="*/ 2147483647 h 507"/>
              <a:gd name="T30" fmla="*/ 2147483647 w 580"/>
              <a:gd name="T31" fmla="*/ 2147483647 h 507"/>
              <a:gd name="T32" fmla="*/ 2147483647 w 580"/>
              <a:gd name="T33" fmla="*/ 2147483647 h 507"/>
              <a:gd name="T34" fmla="*/ 2147483647 w 580"/>
              <a:gd name="T35" fmla="*/ 2147483647 h 507"/>
              <a:gd name="T36" fmla="*/ 2147483647 w 580"/>
              <a:gd name="T37" fmla="*/ 2147483647 h 507"/>
              <a:gd name="T38" fmla="*/ 2147483647 w 580"/>
              <a:gd name="T39" fmla="*/ 2147483647 h 507"/>
              <a:gd name="T40" fmla="*/ 2147483647 w 580"/>
              <a:gd name="T41" fmla="*/ 2147483647 h 507"/>
              <a:gd name="T42" fmla="*/ 2147483647 w 580"/>
              <a:gd name="T43" fmla="*/ 2147483647 h 507"/>
              <a:gd name="T44" fmla="*/ 2147483647 w 580"/>
              <a:gd name="T45" fmla="*/ 2147483647 h 507"/>
              <a:gd name="T46" fmla="*/ 2147483647 w 580"/>
              <a:gd name="T47" fmla="*/ 2147483647 h 507"/>
              <a:gd name="T48" fmla="*/ 2147483647 w 580"/>
              <a:gd name="T49" fmla="*/ 2147483647 h 507"/>
              <a:gd name="T50" fmla="*/ 2147483647 w 580"/>
              <a:gd name="T51" fmla="*/ 2147483647 h 507"/>
              <a:gd name="T52" fmla="*/ 2147483647 w 580"/>
              <a:gd name="T53" fmla="*/ 2147483647 h 507"/>
              <a:gd name="T54" fmla="*/ 2147483647 w 580"/>
              <a:gd name="T55" fmla="*/ 2147483647 h 507"/>
              <a:gd name="T56" fmla="*/ 2147483647 w 580"/>
              <a:gd name="T57" fmla="*/ 2147483647 h 507"/>
              <a:gd name="T58" fmla="*/ 2147483647 w 580"/>
              <a:gd name="T59" fmla="*/ 2147483647 h 507"/>
              <a:gd name="T60" fmla="*/ 2147483647 w 580"/>
              <a:gd name="T61" fmla="*/ 2147483647 h 507"/>
              <a:gd name="T62" fmla="*/ 2147483647 w 580"/>
              <a:gd name="T63" fmla="*/ 2147483647 h 507"/>
              <a:gd name="T64" fmla="*/ 2147483647 w 580"/>
              <a:gd name="T65" fmla="*/ 2147483647 h 507"/>
              <a:gd name="T66" fmla="*/ 2147483647 w 580"/>
              <a:gd name="T67" fmla="*/ 2147483647 h 507"/>
              <a:gd name="T68" fmla="*/ 2147483647 w 580"/>
              <a:gd name="T69" fmla="*/ 2147483647 h 507"/>
              <a:gd name="T70" fmla="*/ 2147483647 w 580"/>
              <a:gd name="T71" fmla="*/ 2147483647 h 507"/>
              <a:gd name="T72" fmla="*/ 2147483647 w 580"/>
              <a:gd name="T73" fmla="*/ 2147483647 h 507"/>
              <a:gd name="T74" fmla="*/ 2147483647 w 580"/>
              <a:gd name="T75" fmla="*/ 2147483647 h 507"/>
              <a:gd name="T76" fmla="*/ 2147483647 w 580"/>
              <a:gd name="T77" fmla="*/ 2147483647 h 507"/>
              <a:gd name="T78" fmla="*/ 2147483647 w 580"/>
              <a:gd name="T79" fmla="*/ 2147483647 h 507"/>
              <a:gd name="T80" fmla="*/ 2147483647 w 580"/>
              <a:gd name="T81" fmla="*/ 2147483647 h 507"/>
              <a:gd name="T82" fmla="*/ 2147483647 w 580"/>
              <a:gd name="T83" fmla="*/ 2147483647 h 507"/>
              <a:gd name="T84" fmla="*/ 2147483647 w 580"/>
              <a:gd name="T85" fmla="*/ 0 h 507"/>
              <a:gd name="T86" fmla="*/ 2147483647 w 580"/>
              <a:gd name="T87" fmla="*/ 2147483647 h 507"/>
              <a:gd name="T88" fmla="*/ 2147483647 w 580"/>
              <a:gd name="T89" fmla="*/ 2147483647 h 507"/>
              <a:gd name="T90" fmla="*/ 2147483647 w 580"/>
              <a:gd name="T91" fmla="*/ 2147483647 h 507"/>
              <a:gd name="T92" fmla="*/ 2147483647 w 580"/>
              <a:gd name="T93" fmla="*/ 2147483647 h 507"/>
              <a:gd name="T94" fmla="*/ 2147483647 w 580"/>
              <a:gd name="T95" fmla="*/ 2147483647 h 507"/>
              <a:gd name="T96" fmla="*/ 2147483647 w 580"/>
              <a:gd name="T97" fmla="*/ 2147483647 h 507"/>
              <a:gd name="T98" fmla="*/ 0 w 580"/>
              <a:gd name="T99" fmla="*/ 2147483647 h 507"/>
              <a:gd name="T100" fmla="*/ 0 w 580"/>
              <a:gd name="T101" fmla="*/ 2147483647 h 507"/>
              <a:gd name="T102" fmla="*/ 2147483647 w 580"/>
              <a:gd name="T103" fmla="*/ 2147483647 h 507"/>
              <a:gd name="T104" fmla="*/ 2147483647 w 580"/>
              <a:gd name="T105" fmla="*/ 2147483647 h 5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0"/>
              <a:gd name="T160" fmla="*/ 0 h 507"/>
              <a:gd name="T161" fmla="*/ 580 w 580"/>
              <a:gd name="T162" fmla="*/ 507 h 5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0" h="507">
                <a:moveTo>
                  <a:pt x="67" y="352"/>
                </a:moveTo>
                <a:lnTo>
                  <a:pt x="151" y="423"/>
                </a:lnTo>
                <a:lnTo>
                  <a:pt x="220" y="437"/>
                </a:lnTo>
                <a:lnTo>
                  <a:pt x="282" y="430"/>
                </a:lnTo>
                <a:lnTo>
                  <a:pt x="303" y="437"/>
                </a:lnTo>
                <a:lnTo>
                  <a:pt x="326" y="425"/>
                </a:lnTo>
                <a:lnTo>
                  <a:pt x="340" y="443"/>
                </a:lnTo>
                <a:lnTo>
                  <a:pt x="347" y="465"/>
                </a:lnTo>
                <a:lnTo>
                  <a:pt x="378" y="480"/>
                </a:lnTo>
                <a:lnTo>
                  <a:pt x="418" y="480"/>
                </a:lnTo>
                <a:lnTo>
                  <a:pt x="448" y="506"/>
                </a:lnTo>
                <a:lnTo>
                  <a:pt x="475" y="494"/>
                </a:lnTo>
                <a:lnTo>
                  <a:pt x="496" y="506"/>
                </a:lnTo>
                <a:lnTo>
                  <a:pt x="513" y="471"/>
                </a:lnTo>
                <a:lnTo>
                  <a:pt x="538" y="460"/>
                </a:lnTo>
                <a:lnTo>
                  <a:pt x="543" y="432"/>
                </a:lnTo>
                <a:lnTo>
                  <a:pt x="533" y="382"/>
                </a:lnTo>
                <a:lnTo>
                  <a:pt x="529" y="378"/>
                </a:lnTo>
                <a:lnTo>
                  <a:pt x="503" y="405"/>
                </a:lnTo>
                <a:lnTo>
                  <a:pt x="465" y="374"/>
                </a:lnTo>
                <a:lnTo>
                  <a:pt x="437" y="340"/>
                </a:lnTo>
                <a:lnTo>
                  <a:pt x="465" y="320"/>
                </a:lnTo>
                <a:lnTo>
                  <a:pt x="474" y="286"/>
                </a:lnTo>
                <a:lnTo>
                  <a:pt x="490" y="274"/>
                </a:lnTo>
                <a:lnTo>
                  <a:pt x="489" y="227"/>
                </a:lnTo>
                <a:lnTo>
                  <a:pt x="501" y="217"/>
                </a:lnTo>
                <a:lnTo>
                  <a:pt x="524" y="235"/>
                </a:lnTo>
                <a:lnTo>
                  <a:pt x="538" y="254"/>
                </a:lnTo>
                <a:lnTo>
                  <a:pt x="569" y="235"/>
                </a:lnTo>
                <a:lnTo>
                  <a:pt x="579" y="223"/>
                </a:lnTo>
                <a:lnTo>
                  <a:pt x="574" y="199"/>
                </a:lnTo>
                <a:lnTo>
                  <a:pt x="538" y="181"/>
                </a:lnTo>
                <a:lnTo>
                  <a:pt x="530" y="155"/>
                </a:lnTo>
                <a:lnTo>
                  <a:pt x="469" y="164"/>
                </a:lnTo>
                <a:lnTo>
                  <a:pt x="428" y="131"/>
                </a:lnTo>
                <a:lnTo>
                  <a:pt x="410" y="127"/>
                </a:lnTo>
                <a:lnTo>
                  <a:pt x="410" y="103"/>
                </a:lnTo>
                <a:lnTo>
                  <a:pt x="498" y="9"/>
                </a:lnTo>
                <a:lnTo>
                  <a:pt x="465" y="17"/>
                </a:lnTo>
                <a:lnTo>
                  <a:pt x="445" y="28"/>
                </a:lnTo>
                <a:lnTo>
                  <a:pt x="437" y="17"/>
                </a:lnTo>
                <a:lnTo>
                  <a:pt x="437" y="4"/>
                </a:lnTo>
                <a:lnTo>
                  <a:pt x="423" y="0"/>
                </a:lnTo>
                <a:lnTo>
                  <a:pt x="383" y="14"/>
                </a:lnTo>
                <a:lnTo>
                  <a:pt x="282" y="2"/>
                </a:lnTo>
                <a:lnTo>
                  <a:pt x="277" y="82"/>
                </a:lnTo>
                <a:lnTo>
                  <a:pt x="230" y="121"/>
                </a:lnTo>
                <a:lnTo>
                  <a:pt x="163" y="131"/>
                </a:lnTo>
                <a:lnTo>
                  <a:pt x="72" y="190"/>
                </a:lnTo>
                <a:lnTo>
                  <a:pt x="0" y="211"/>
                </a:lnTo>
                <a:lnTo>
                  <a:pt x="0" y="223"/>
                </a:lnTo>
                <a:lnTo>
                  <a:pt x="67" y="322"/>
                </a:lnTo>
                <a:lnTo>
                  <a:pt x="67" y="352"/>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6" name="Freeform 15"/>
          <p:cNvSpPr>
            <a:spLocks/>
          </p:cNvSpPr>
          <p:nvPr/>
        </p:nvSpPr>
        <p:spPr bwMode="auto">
          <a:xfrm>
            <a:off x="1877384" y="3901476"/>
            <a:ext cx="988219" cy="686991"/>
          </a:xfrm>
          <a:custGeom>
            <a:avLst/>
            <a:gdLst>
              <a:gd name="T0" fmla="*/ 2147483647 w 1202"/>
              <a:gd name="T1" fmla="*/ 2147483647 h 856"/>
              <a:gd name="T2" fmla="*/ 2147483647 w 1202"/>
              <a:gd name="T3" fmla="*/ 2147483647 h 856"/>
              <a:gd name="T4" fmla="*/ 2147483647 w 1202"/>
              <a:gd name="T5" fmla="*/ 2147483647 h 856"/>
              <a:gd name="T6" fmla="*/ 2147483647 w 1202"/>
              <a:gd name="T7" fmla="*/ 2147483647 h 856"/>
              <a:gd name="T8" fmla="*/ 2147483647 w 1202"/>
              <a:gd name="T9" fmla="*/ 2147483647 h 856"/>
              <a:gd name="T10" fmla="*/ 2147483647 w 1202"/>
              <a:gd name="T11" fmla="*/ 2147483647 h 856"/>
              <a:gd name="T12" fmla="*/ 2147483647 w 1202"/>
              <a:gd name="T13" fmla="*/ 0 h 856"/>
              <a:gd name="T14" fmla="*/ 2147483647 w 1202"/>
              <a:gd name="T15" fmla="*/ 2147483647 h 856"/>
              <a:gd name="T16" fmla="*/ 2147483647 w 1202"/>
              <a:gd name="T17" fmla="*/ 2147483647 h 856"/>
              <a:gd name="T18" fmla="*/ 2147483647 w 1202"/>
              <a:gd name="T19" fmla="*/ 2147483647 h 856"/>
              <a:gd name="T20" fmla="*/ 2147483647 w 1202"/>
              <a:gd name="T21" fmla="*/ 2147483647 h 856"/>
              <a:gd name="T22" fmla="*/ 2147483647 w 1202"/>
              <a:gd name="T23" fmla="*/ 2147483647 h 856"/>
              <a:gd name="T24" fmla="*/ 2147483647 w 1202"/>
              <a:gd name="T25" fmla="*/ 2147483647 h 856"/>
              <a:gd name="T26" fmla="*/ 2147483647 w 1202"/>
              <a:gd name="T27" fmla="*/ 2147483647 h 856"/>
              <a:gd name="T28" fmla="*/ 2147483647 w 1202"/>
              <a:gd name="T29" fmla="*/ 2147483647 h 856"/>
              <a:gd name="T30" fmla="*/ 2147483647 w 1202"/>
              <a:gd name="T31" fmla="*/ 2147483647 h 856"/>
              <a:gd name="T32" fmla="*/ 2147483647 w 1202"/>
              <a:gd name="T33" fmla="*/ 2147483647 h 856"/>
              <a:gd name="T34" fmla="*/ 2147483647 w 1202"/>
              <a:gd name="T35" fmla="*/ 2147483647 h 856"/>
              <a:gd name="T36" fmla="*/ 2147483647 w 1202"/>
              <a:gd name="T37" fmla="*/ 2147483647 h 856"/>
              <a:gd name="T38" fmla="*/ 2147483647 w 1202"/>
              <a:gd name="T39" fmla="*/ 2147483647 h 856"/>
              <a:gd name="T40" fmla="*/ 2147483647 w 1202"/>
              <a:gd name="T41" fmla="*/ 2147483647 h 856"/>
              <a:gd name="T42" fmla="*/ 2147483647 w 1202"/>
              <a:gd name="T43" fmla="*/ 2147483647 h 856"/>
              <a:gd name="T44" fmla="*/ 2147483647 w 1202"/>
              <a:gd name="T45" fmla="*/ 2147483647 h 856"/>
              <a:gd name="T46" fmla="*/ 2147483647 w 1202"/>
              <a:gd name="T47" fmla="*/ 2147483647 h 856"/>
              <a:gd name="T48" fmla="*/ 2147483647 w 1202"/>
              <a:gd name="T49" fmla="*/ 2147483647 h 856"/>
              <a:gd name="T50" fmla="*/ 2147483647 w 1202"/>
              <a:gd name="T51" fmla="*/ 2147483647 h 856"/>
              <a:gd name="T52" fmla="*/ 2147483647 w 1202"/>
              <a:gd name="T53" fmla="*/ 2147483647 h 856"/>
              <a:gd name="T54" fmla="*/ 2147483647 w 1202"/>
              <a:gd name="T55" fmla="*/ 2147483647 h 856"/>
              <a:gd name="T56" fmla="*/ 2147483647 w 1202"/>
              <a:gd name="T57" fmla="*/ 2147483647 h 856"/>
              <a:gd name="T58" fmla="*/ 2147483647 w 1202"/>
              <a:gd name="T59" fmla="*/ 2147483647 h 856"/>
              <a:gd name="T60" fmla="*/ 2147483647 w 1202"/>
              <a:gd name="T61" fmla="*/ 2147483647 h 856"/>
              <a:gd name="T62" fmla="*/ 2147483647 w 1202"/>
              <a:gd name="T63" fmla="*/ 2147483647 h 856"/>
              <a:gd name="T64" fmla="*/ 2147483647 w 1202"/>
              <a:gd name="T65" fmla="*/ 2147483647 h 856"/>
              <a:gd name="T66" fmla="*/ 2147483647 w 1202"/>
              <a:gd name="T67" fmla="*/ 2147483647 h 856"/>
              <a:gd name="T68" fmla="*/ 2147483647 w 1202"/>
              <a:gd name="T69" fmla="*/ 2147483647 h 856"/>
              <a:gd name="T70" fmla="*/ 2147483647 w 1202"/>
              <a:gd name="T71" fmla="*/ 2147483647 h 856"/>
              <a:gd name="T72" fmla="*/ 2147483647 w 1202"/>
              <a:gd name="T73" fmla="*/ 2147483647 h 856"/>
              <a:gd name="T74" fmla="*/ 2147483647 w 1202"/>
              <a:gd name="T75" fmla="*/ 2147483647 h 856"/>
              <a:gd name="T76" fmla="*/ 2147483647 w 1202"/>
              <a:gd name="T77" fmla="*/ 2147483647 h 856"/>
              <a:gd name="T78" fmla="*/ 2147483647 w 1202"/>
              <a:gd name="T79" fmla="*/ 2147483647 h 8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2"/>
              <a:gd name="T121" fmla="*/ 0 h 856"/>
              <a:gd name="T122" fmla="*/ 1202 w 1202"/>
              <a:gd name="T123" fmla="*/ 856 h 8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2" h="856">
                <a:moveTo>
                  <a:pt x="58" y="304"/>
                </a:moveTo>
                <a:lnTo>
                  <a:pt x="98" y="320"/>
                </a:lnTo>
                <a:lnTo>
                  <a:pt x="164" y="294"/>
                </a:lnTo>
                <a:lnTo>
                  <a:pt x="154" y="281"/>
                </a:lnTo>
                <a:lnTo>
                  <a:pt x="136" y="281"/>
                </a:lnTo>
                <a:lnTo>
                  <a:pt x="129" y="266"/>
                </a:lnTo>
                <a:lnTo>
                  <a:pt x="134" y="248"/>
                </a:lnTo>
                <a:lnTo>
                  <a:pt x="166" y="232"/>
                </a:lnTo>
                <a:lnTo>
                  <a:pt x="189" y="197"/>
                </a:lnTo>
                <a:lnTo>
                  <a:pt x="122" y="140"/>
                </a:lnTo>
                <a:lnTo>
                  <a:pt x="117" y="80"/>
                </a:lnTo>
                <a:lnTo>
                  <a:pt x="149" y="56"/>
                </a:lnTo>
                <a:lnTo>
                  <a:pt x="376" y="11"/>
                </a:lnTo>
                <a:lnTo>
                  <a:pt x="392" y="0"/>
                </a:lnTo>
                <a:lnTo>
                  <a:pt x="425" y="4"/>
                </a:lnTo>
                <a:lnTo>
                  <a:pt x="539" y="31"/>
                </a:lnTo>
                <a:lnTo>
                  <a:pt x="573" y="51"/>
                </a:lnTo>
                <a:lnTo>
                  <a:pt x="623" y="80"/>
                </a:lnTo>
                <a:lnTo>
                  <a:pt x="656" y="77"/>
                </a:lnTo>
                <a:lnTo>
                  <a:pt x="705" y="49"/>
                </a:lnTo>
                <a:lnTo>
                  <a:pt x="769" y="58"/>
                </a:lnTo>
                <a:lnTo>
                  <a:pt x="811" y="37"/>
                </a:lnTo>
                <a:lnTo>
                  <a:pt x="897" y="89"/>
                </a:lnTo>
                <a:lnTo>
                  <a:pt x="944" y="73"/>
                </a:lnTo>
                <a:lnTo>
                  <a:pt x="968" y="131"/>
                </a:lnTo>
                <a:lnTo>
                  <a:pt x="1028" y="169"/>
                </a:lnTo>
                <a:lnTo>
                  <a:pt x="1072" y="208"/>
                </a:lnTo>
                <a:lnTo>
                  <a:pt x="1103" y="197"/>
                </a:lnTo>
                <a:lnTo>
                  <a:pt x="1163" y="277"/>
                </a:lnTo>
                <a:lnTo>
                  <a:pt x="1175" y="329"/>
                </a:lnTo>
                <a:lnTo>
                  <a:pt x="1201" y="360"/>
                </a:lnTo>
                <a:lnTo>
                  <a:pt x="1193" y="423"/>
                </a:lnTo>
                <a:lnTo>
                  <a:pt x="1144" y="459"/>
                </a:lnTo>
                <a:lnTo>
                  <a:pt x="1154" y="484"/>
                </a:lnTo>
                <a:lnTo>
                  <a:pt x="1135" y="503"/>
                </a:lnTo>
                <a:lnTo>
                  <a:pt x="1108" y="526"/>
                </a:lnTo>
                <a:lnTo>
                  <a:pt x="1108" y="568"/>
                </a:lnTo>
                <a:lnTo>
                  <a:pt x="1088" y="587"/>
                </a:lnTo>
                <a:lnTo>
                  <a:pt x="1060" y="577"/>
                </a:lnTo>
                <a:lnTo>
                  <a:pt x="1037" y="557"/>
                </a:lnTo>
                <a:lnTo>
                  <a:pt x="1025" y="580"/>
                </a:lnTo>
                <a:lnTo>
                  <a:pt x="1040" y="601"/>
                </a:lnTo>
                <a:lnTo>
                  <a:pt x="1081" y="606"/>
                </a:lnTo>
                <a:lnTo>
                  <a:pt x="1117" y="643"/>
                </a:lnTo>
                <a:lnTo>
                  <a:pt x="1139" y="643"/>
                </a:lnTo>
                <a:lnTo>
                  <a:pt x="1156" y="663"/>
                </a:lnTo>
                <a:lnTo>
                  <a:pt x="1141" y="699"/>
                </a:lnTo>
                <a:lnTo>
                  <a:pt x="1141" y="700"/>
                </a:lnTo>
                <a:lnTo>
                  <a:pt x="1108" y="699"/>
                </a:lnTo>
                <a:lnTo>
                  <a:pt x="1088" y="713"/>
                </a:lnTo>
                <a:lnTo>
                  <a:pt x="1072" y="687"/>
                </a:lnTo>
                <a:lnTo>
                  <a:pt x="1033" y="703"/>
                </a:lnTo>
                <a:lnTo>
                  <a:pt x="1023" y="723"/>
                </a:lnTo>
                <a:lnTo>
                  <a:pt x="1023" y="753"/>
                </a:lnTo>
                <a:lnTo>
                  <a:pt x="985" y="759"/>
                </a:lnTo>
                <a:lnTo>
                  <a:pt x="934" y="709"/>
                </a:lnTo>
                <a:lnTo>
                  <a:pt x="919" y="685"/>
                </a:lnTo>
                <a:lnTo>
                  <a:pt x="880" y="699"/>
                </a:lnTo>
                <a:lnTo>
                  <a:pt x="813" y="677"/>
                </a:lnTo>
                <a:lnTo>
                  <a:pt x="711" y="694"/>
                </a:lnTo>
                <a:lnTo>
                  <a:pt x="705" y="703"/>
                </a:lnTo>
                <a:lnTo>
                  <a:pt x="695" y="735"/>
                </a:lnTo>
                <a:lnTo>
                  <a:pt x="675" y="748"/>
                </a:lnTo>
                <a:lnTo>
                  <a:pt x="677" y="780"/>
                </a:lnTo>
                <a:lnTo>
                  <a:pt x="619" y="855"/>
                </a:lnTo>
                <a:lnTo>
                  <a:pt x="519" y="835"/>
                </a:lnTo>
                <a:lnTo>
                  <a:pt x="512" y="798"/>
                </a:lnTo>
                <a:lnTo>
                  <a:pt x="451" y="749"/>
                </a:lnTo>
                <a:lnTo>
                  <a:pt x="314" y="727"/>
                </a:lnTo>
                <a:lnTo>
                  <a:pt x="256" y="718"/>
                </a:lnTo>
                <a:lnTo>
                  <a:pt x="233" y="715"/>
                </a:lnTo>
                <a:lnTo>
                  <a:pt x="182" y="672"/>
                </a:lnTo>
                <a:lnTo>
                  <a:pt x="76" y="648"/>
                </a:lnTo>
                <a:lnTo>
                  <a:pt x="1" y="506"/>
                </a:lnTo>
                <a:lnTo>
                  <a:pt x="0" y="467"/>
                </a:lnTo>
                <a:lnTo>
                  <a:pt x="28" y="454"/>
                </a:lnTo>
                <a:lnTo>
                  <a:pt x="28" y="410"/>
                </a:lnTo>
                <a:lnTo>
                  <a:pt x="51" y="356"/>
                </a:lnTo>
                <a:lnTo>
                  <a:pt x="27" y="330"/>
                </a:lnTo>
                <a:lnTo>
                  <a:pt x="58" y="304"/>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7" name="Freeform 16"/>
          <p:cNvSpPr>
            <a:spLocks/>
          </p:cNvSpPr>
          <p:nvPr/>
        </p:nvSpPr>
        <p:spPr bwMode="auto">
          <a:xfrm>
            <a:off x="2976331" y="3919336"/>
            <a:ext cx="203597" cy="355997"/>
          </a:xfrm>
          <a:custGeom>
            <a:avLst/>
            <a:gdLst>
              <a:gd name="T0" fmla="*/ 2147483647 w 252"/>
              <a:gd name="T1" fmla="*/ 2147483647 h 443"/>
              <a:gd name="T2" fmla="*/ 2147483647 w 252"/>
              <a:gd name="T3" fmla="*/ 2147483647 h 443"/>
              <a:gd name="T4" fmla="*/ 2147483647 w 252"/>
              <a:gd name="T5" fmla="*/ 2147483647 h 443"/>
              <a:gd name="T6" fmla="*/ 2147483647 w 252"/>
              <a:gd name="T7" fmla="*/ 2147483647 h 443"/>
              <a:gd name="T8" fmla="*/ 2147483647 w 252"/>
              <a:gd name="T9" fmla="*/ 2147483647 h 443"/>
              <a:gd name="T10" fmla="*/ 2147483647 w 252"/>
              <a:gd name="T11" fmla="*/ 2147483647 h 443"/>
              <a:gd name="T12" fmla="*/ 2147483647 w 252"/>
              <a:gd name="T13" fmla="*/ 2147483647 h 443"/>
              <a:gd name="T14" fmla="*/ 2147483647 w 252"/>
              <a:gd name="T15" fmla="*/ 2147483647 h 443"/>
              <a:gd name="T16" fmla="*/ 2147483647 w 252"/>
              <a:gd name="T17" fmla="*/ 0 h 443"/>
              <a:gd name="T18" fmla="*/ 2147483647 w 252"/>
              <a:gd name="T19" fmla="*/ 2147483647 h 443"/>
              <a:gd name="T20" fmla="*/ 2147483647 w 252"/>
              <a:gd name="T21" fmla="*/ 2147483647 h 443"/>
              <a:gd name="T22" fmla="*/ 2147483647 w 252"/>
              <a:gd name="T23" fmla="*/ 2147483647 h 443"/>
              <a:gd name="T24" fmla="*/ 2147483647 w 252"/>
              <a:gd name="T25" fmla="*/ 2147483647 h 443"/>
              <a:gd name="T26" fmla="*/ 2147483647 w 252"/>
              <a:gd name="T27" fmla="*/ 2147483647 h 443"/>
              <a:gd name="T28" fmla="*/ 0 w 252"/>
              <a:gd name="T29" fmla="*/ 2147483647 h 443"/>
              <a:gd name="T30" fmla="*/ 2147483647 w 252"/>
              <a:gd name="T31" fmla="*/ 2147483647 h 443"/>
              <a:gd name="T32" fmla="*/ 2147483647 w 252"/>
              <a:gd name="T33" fmla="*/ 2147483647 h 443"/>
              <a:gd name="T34" fmla="*/ 2147483647 w 252"/>
              <a:gd name="T35" fmla="*/ 2147483647 h 443"/>
              <a:gd name="T36" fmla="*/ 2147483647 w 252"/>
              <a:gd name="T37" fmla="*/ 2147483647 h 443"/>
              <a:gd name="T38" fmla="*/ 2147483647 w 252"/>
              <a:gd name="T39" fmla="*/ 2147483647 h 443"/>
              <a:gd name="T40" fmla="*/ 2147483647 w 252"/>
              <a:gd name="T41" fmla="*/ 2147483647 h 443"/>
              <a:gd name="T42" fmla="*/ 2147483647 w 252"/>
              <a:gd name="T43" fmla="*/ 2147483647 h 443"/>
              <a:gd name="T44" fmla="*/ 2147483647 w 252"/>
              <a:gd name="T45" fmla="*/ 2147483647 h 443"/>
              <a:gd name="T46" fmla="*/ 2147483647 w 252"/>
              <a:gd name="T47" fmla="*/ 2147483647 h 443"/>
              <a:gd name="T48" fmla="*/ 2147483647 w 252"/>
              <a:gd name="T49" fmla="*/ 2147483647 h 443"/>
              <a:gd name="T50" fmla="*/ 2147483647 w 252"/>
              <a:gd name="T51" fmla="*/ 2147483647 h 443"/>
              <a:gd name="T52" fmla="*/ 2147483647 w 252"/>
              <a:gd name="T53" fmla="*/ 2147483647 h 443"/>
              <a:gd name="T54" fmla="*/ 2147483647 w 252"/>
              <a:gd name="T55" fmla="*/ 2147483647 h 443"/>
              <a:gd name="T56" fmla="*/ 2147483647 w 252"/>
              <a:gd name="T57" fmla="*/ 2147483647 h 443"/>
              <a:gd name="T58" fmla="*/ 2147483647 w 252"/>
              <a:gd name="T59" fmla="*/ 2147483647 h 443"/>
              <a:gd name="T60" fmla="*/ 2147483647 w 252"/>
              <a:gd name="T61" fmla="*/ 2147483647 h 44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2"/>
              <a:gd name="T94" fmla="*/ 0 h 443"/>
              <a:gd name="T95" fmla="*/ 252 w 252"/>
              <a:gd name="T96" fmla="*/ 443 h 44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2" h="443">
                <a:moveTo>
                  <a:pt x="232" y="247"/>
                </a:moveTo>
                <a:lnTo>
                  <a:pt x="236" y="200"/>
                </a:lnTo>
                <a:lnTo>
                  <a:pt x="251" y="178"/>
                </a:lnTo>
                <a:lnTo>
                  <a:pt x="246" y="156"/>
                </a:lnTo>
                <a:lnTo>
                  <a:pt x="165" y="127"/>
                </a:lnTo>
                <a:lnTo>
                  <a:pt x="174" y="96"/>
                </a:lnTo>
                <a:lnTo>
                  <a:pt x="196" y="61"/>
                </a:lnTo>
                <a:lnTo>
                  <a:pt x="181" y="7"/>
                </a:lnTo>
                <a:lnTo>
                  <a:pt x="174" y="0"/>
                </a:lnTo>
                <a:lnTo>
                  <a:pt x="124" y="34"/>
                </a:lnTo>
                <a:lnTo>
                  <a:pt x="102" y="111"/>
                </a:lnTo>
                <a:lnTo>
                  <a:pt x="91" y="165"/>
                </a:lnTo>
                <a:lnTo>
                  <a:pt x="52" y="200"/>
                </a:lnTo>
                <a:lnTo>
                  <a:pt x="28" y="210"/>
                </a:lnTo>
                <a:lnTo>
                  <a:pt x="0" y="214"/>
                </a:lnTo>
                <a:lnTo>
                  <a:pt x="63" y="299"/>
                </a:lnTo>
                <a:lnTo>
                  <a:pt x="80" y="356"/>
                </a:lnTo>
                <a:lnTo>
                  <a:pt x="72" y="389"/>
                </a:lnTo>
                <a:lnTo>
                  <a:pt x="115" y="413"/>
                </a:lnTo>
                <a:lnTo>
                  <a:pt x="115" y="429"/>
                </a:lnTo>
                <a:lnTo>
                  <a:pt x="156" y="442"/>
                </a:lnTo>
                <a:lnTo>
                  <a:pt x="169" y="442"/>
                </a:lnTo>
                <a:lnTo>
                  <a:pt x="169" y="408"/>
                </a:lnTo>
                <a:lnTo>
                  <a:pt x="200" y="402"/>
                </a:lnTo>
                <a:lnTo>
                  <a:pt x="210" y="361"/>
                </a:lnTo>
                <a:lnTo>
                  <a:pt x="186" y="344"/>
                </a:lnTo>
                <a:lnTo>
                  <a:pt x="169" y="327"/>
                </a:lnTo>
                <a:lnTo>
                  <a:pt x="176" y="251"/>
                </a:lnTo>
                <a:lnTo>
                  <a:pt x="192" y="239"/>
                </a:lnTo>
                <a:lnTo>
                  <a:pt x="223" y="252"/>
                </a:lnTo>
                <a:lnTo>
                  <a:pt x="232" y="247"/>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8" name="Freeform 17"/>
          <p:cNvSpPr>
            <a:spLocks/>
          </p:cNvSpPr>
          <p:nvPr/>
        </p:nvSpPr>
        <p:spPr bwMode="auto">
          <a:xfrm>
            <a:off x="3595455" y="3566911"/>
            <a:ext cx="417910" cy="589359"/>
          </a:xfrm>
          <a:custGeom>
            <a:avLst/>
            <a:gdLst>
              <a:gd name="T0" fmla="*/ 2147483647 w 507"/>
              <a:gd name="T1" fmla="*/ 2147483647 h 733"/>
              <a:gd name="T2" fmla="*/ 2147483647 w 507"/>
              <a:gd name="T3" fmla="*/ 2147483647 h 733"/>
              <a:gd name="T4" fmla="*/ 2147483647 w 507"/>
              <a:gd name="T5" fmla="*/ 2147483647 h 733"/>
              <a:gd name="T6" fmla="*/ 2147483647 w 507"/>
              <a:gd name="T7" fmla="*/ 2147483647 h 733"/>
              <a:gd name="T8" fmla="*/ 2147483647 w 507"/>
              <a:gd name="T9" fmla="*/ 2147483647 h 733"/>
              <a:gd name="T10" fmla="*/ 2147483647 w 507"/>
              <a:gd name="T11" fmla="*/ 2147483647 h 733"/>
              <a:gd name="T12" fmla="*/ 2147483647 w 507"/>
              <a:gd name="T13" fmla="*/ 2147483647 h 733"/>
              <a:gd name="T14" fmla="*/ 2147483647 w 507"/>
              <a:gd name="T15" fmla="*/ 2147483647 h 733"/>
              <a:gd name="T16" fmla="*/ 2147483647 w 507"/>
              <a:gd name="T17" fmla="*/ 2147483647 h 733"/>
              <a:gd name="T18" fmla="*/ 2147483647 w 507"/>
              <a:gd name="T19" fmla="*/ 2147483647 h 733"/>
              <a:gd name="T20" fmla="*/ 2147483647 w 507"/>
              <a:gd name="T21" fmla="*/ 2147483647 h 733"/>
              <a:gd name="T22" fmla="*/ 2147483647 w 507"/>
              <a:gd name="T23" fmla="*/ 2147483647 h 733"/>
              <a:gd name="T24" fmla="*/ 2147483647 w 507"/>
              <a:gd name="T25" fmla="*/ 2147483647 h 733"/>
              <a:gd name="T26" fmla="*/ 2147483647 w 507"/>
              <a:gd name="T27" fmla="*/ 2147483647 h 733"/>
              <a:gd name="T28" fmla="*/ 2147483647 w 507"/>
              <a:gd name="T29" fmla="*/ 2147483647 h 733"/>
              <a:gd name="T30" fmla="*/ 2147483647 w 507"/>
              <a:gd name="T31" fmla="*/ 2147483647 h 733"/>
              <a:gd name="T32" fmla="*/ 2147483647 w 507"/>
              <a:gd name="T33" fmla="*/ 2147483647 h 733"/>
              <a:gd name="T34" fmla="*/ 2147483647 w 507"/>
              <a:gd name="T35" fmla="*/ 2147483647 h 733"/>
              <a:gd name="T36" fmla="*/ 2147483647 w 507"/>
              <a:gd name="T37" fmla="*/ 2147483647 h 733"/>
              <a:gd name="T38" fmla="*/ 2147483647 w 507"/>
              <a:gd name="T39" fmla="*/ 2147483647 h 733"/>
              <a:gd name="T40" fmla="*/ 2147483647 w 507"/>
              <a:gd name="T41" fmla="*/ 0 h 733"/>
              <a:gd name="T42" fmla="*/ 2147483647 w 507"/>
              <a:gd name="T43" fmla="*/ 2147483647 h 733"/>
              <a:gd name="T44" fmla="*/ 2147483647 w 507"/>
              <a:gd name="T45" fmla="*/ 2147483647 h 733"/>
              <a:gd name="T46" fmla="*/ 2147483647 w 507"/>
              <a:gd name="T47" fmla="*/ 2147483647 h 733"/>
              <a:gd name="T48" fmla="*/ 2147483647 w 507"/>
              <a:gd name="T49" fmla="*/ 2147483647 h 733"/>
              <a:gd name="T50" fmla="*/ 2147483647 w 507"/>
              <a:gd name="T51" fmla="*/ 2147483647 h 733"/>
              <a:gd name="T52" fmla="*/ 2147483647 w 507"/>
              <a:gd name="T53" fmla="*/ 2147483647 h 733"/>
              <a:gd name="T54" fmla="*/ 2147483647 w 507"/>
              <a:gd name="T55" fmla="*/ 2147483647 h 733"/>
              <a:gd name="T56" fmla="*/ 2147483647 w 507"/>
              <a:gd name="T57" fmla="*/ 2147483647 h 733"/>
              <a:gd name="T58" fmla="*/ 2147483647 w 507"/>
              <a:gd name="T59" fmla="*/ 2147483647 h 733"/>
              <a:gd name="T60" fmla="*/ 2147483647 w 507"/>
              <a:gd name="T61" fmla="*/ 2147483647 h 733"/>
              <a:gd name="T62" fmla="*/ 2147483647 w 507"/>
              <a:gd name="T63" fmla="*/ 2147483647 h 733"/>
              <a:gd name="T64" fmla="*/ 2147483647 w 507"/>
              <a:gd name="T65" fmla="*/ 2147483647 h 733"/>
              <a:gd name="T66" fmla="*/ 2147483647 w 507"/>
              <a:gd name="T67" fmla="*/ 2147483647 h 733"/>
              <a:gd name="T68" fmla="*/ 2147483647 w 507"/>
              <a:gd name="T69" fmla="*/ 2147483647 h 733"/>
              <a:gd name="T70" fmla="*/ 2147483647 w 507"/>
              <a:gd name="T71" fmla="*/ 2147483647 h 733"/>
              <a:gd name="T72" fmla="*/ 2147483647 w 507"/>
              <a:gd name="T73" fmla="*/ 2147483647 h 7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07"/>
              <a:gd name="T112" fmla="*/ 0 h 733"/>
              <a:gd name="T113" fmla="*/ 507 w 507"/>
              <a:gd name="T114" fmla="*/ 733 h 7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07" h="733">
                <a:moveTo>
                  <a:pt x="197" y="722"/>
                </a:moveTo>
                <a:lnTo>
                  <a:pt x="201" y="710"/>
                </a:lnTo>
                <a:lnTo>
                  <a:pt x="185" y="681"/>
                </a:lnTo>
                <a:lnTo>
                  <a:pt x="243" y="572"/>
                </a:lnTo>
                <a:lnTo>
                  <a:pt x="297" y="524"/>
                </a:lnTo>
                <a:lnTo>
                  <a:pt x="336" y="514"/>
                </a:lnTo>
                <a:lnTo>
                  <a:pt x="374" y="466"/>
                </a:lnTo>
                <a:lnTo>
                  <a:pt x="359" y="457"/>
                </a:lnTo>
                <a:lnTo>
                  <a:pt x="345" y="423"/>
                </a:lnTo>
                <a:lnTo>
                  <a:pt x="317" y="434"/>
                </a:lnTo>
                <a:lnTo>
                  <a:pt x="270" y="423"/>
                </a:lnTo>
                <a:lnTo>
                  <a:pt x="268" y="411"/>
                </a:lnTo>
                <a:lnTo>
                  <a:pt x="266" y="331"/>
                </a:lnTo>
                <a:lnTo>
                  <a:pt x="242" y="340"/>
                </a:lnTo>
                <a:lnTo>
                  <a:pt x="227" y="356"/>
                </a:lnTo>
                <a:lnTo>
                  <a:pt x="195" y="346"/>
                </a:lnTo>
                <a:lnTo>
                  <a:pt x="153" y="354"/>
                </a:lnTo>
                <a:lnTo>
                  <a:pt x="146" y="334"/>
                </a:lnTo>
                <a:lnTo>
                  <a:pt x="151" y="297"/>
                </a:lnTo>
                <a:lnTo>
                  <a:pt x="183" y="261"/>
                </a:lnTo>
                <a:lnTo>
                  <a:pt x="190" y="218"/>
                </a:lnTo>
                <a:lnTo>
                  <a:pt x="221" y="186"/>
                </a:lnTo>
                <a:lnTo>
                  <a:pt x="279" y="216"/>
                </a:lnTo>
                <a:lnTo>
                  <a:pt x="293" y="216"/>
                </a:lnTo>
                <a:lnTo>
                  <a:pt x="303" y="258"/>
                </a:lnTo>
                <a:lnTo>
                  <a:pt x="318" y="266"/>
                </a:lnTo>
                <a:lnTo>
                  <a:pt x="327" y="292"/>
                </a:lnTo>
                <a:lnTo>
                  <a:pt x="324" y="309"/>
                </a:lnTo>
                <a:lnTo>
                  <a:pt x="359" y="334"/>
                </a:lnTo>
                <a:lnTo>
                  <a:pt x="364" y="354"/>
                </a:lnTo>
                <a:lnTo>
                  <a:pt x="393" y="366"/>
                </a:lnTo>
                <a:lnTo>
                  <a:pt x="464" y="326"/>
                </a:lnTo>
                <a:lnTo>
                  <a:pt x="464" y="304"/>
                </a:lnTo>
                <a:lnTo>
                  <a:pt x="506" y="243"/>
                </a:lnTo>
                <a:lnTo>
                  <a:pt x="476" y="201"/>
                </a:lnTo>
                <a:lnTo>
                  <a:pt x="455" y="199"/>
                </a:lnTo>
                <a:lnTo>
                  <a:pt x="413" y="172"/>
                </a:lnTo>
                <a:lnTo>
                  <a:pt x="428" y="128"/>
                </a:lnTo>
                <a:lnTo>
                  <a:pt x="364" y="123"/>
                </a:lnTo>
                <a:lnTo>
                  <a:pt x="336" y="80"/>
                </a:lnTo>
                <a:lnTo>
                  <a:pt x="340" y="60"/>
                </a:lnTo>
                <a:lnTo>
                  <a:pt x="286" y="0"/>
                </a:lnTo>
                <a:lnTo>
                  <a:pt x="251" y="18"/>
                </a:lnTo>
                <a:lnTo>
                  <a:pt x="221" y="46"/>
                </a:lnTo>
                <a:lnTo>
                  <a:pt x="232" y="68"/>
                </a:lnTo>
                <a:lnTo>
                  <a:pt x="224" y="82"/>
                </a:lnTo>
                <a:lnTo>
                  <a:pt x="183" y="85"/>
                </a:lnTo>
                <a:lnTo>
                  <a:pt x="163" y="103"/>
                </a:lnTo>
                <a:lnTo>
                  <a:pt x="146" y="94"/>
                </a:lnTo>
                <a:lnTo>
                  <a:pt x="129" y="112"/>
                </a:lnTo>
                <a:lnTo>
                  <a:pt x="89" y="142"/>
                </a:lnTo>
                <a:lnTo>
                  <a:pt x="73" y="130"/>
                </a:lnTo>
                <a:lnTo>
                  <a:pt x="73" y="90"/>
                </a:lnTo>
                <a:lnTo>
                  <a:pt x="58" y="82"/>
                </a:lnTo>
                <a:lnTo>
                  <a:pt x="37" y="92"/>
                </a:lnTo>
                <a:lnTo>
                  <a:pt x="9" y="150"/>
                </a:lnTo>
                <a:lnTo>
                  <a:pt x="0" y="204"/>
                </a:lnTo>
                <a:lnTo>
                  <a:pt x="32" y="258"/>
                </a:lnTo>
                <a:lnTo>
                  <a:pt x="58" y="283"/>
                </a:lnTo>
                <a:lnTo>
                  <a:pt x="58" y="326"/>
                </a:lnTo>
                <a:lnTo>
                  <a:pt x="75" y="363"/>
                </a:lnTo>
                <a:lnTo>
                  <a:pt x="68" y="406"/>
                </a:lnTo>
                <a:lnTo>
                  <a:pt x="27" y="432"/>
                </a:lnTo>
                <a:lnTo>
                  <a:pt x="7" y="496"/>
                </a:lnTo>
                <a:lnTo>
                  <a:pt x="41" y="536"/>
                </a:lnTo>
                <a:lnTo>
                  <a:pt x="65" y="584"/>
                </a:lnTo>
                <a:lnTo>
                  <a:pt x="50" y="609"/>
                </a:lnTo>
                <a:lnTo>
                  <a:pt x="45" y="644"/>
                </a:lnTo>
                <a:lnTo>
                  <a:pt x="32" y="666"/>
                </a:lnTo>
                <a:lnTo>
                  <a:pt x="23" y="691"/>
                </a:lnTo>
                <a:lnTo>
                  <a:pt x="45" y="720"/>
                </a:lnTo>
                <a:lnTo>
                  <a:pt x="143" y="732"/>
                </a:lnTo>
                <a:lnTo>
                  <a:pt x="183" y="717"/>
                </a:lnTo>
                <a:lnTo>
                  <a:pt x="197" y="722"/>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19" name="Freeform 18"/>
          <p:cNvSpPr>
            <a:spLocks/>
          </p:cNvSpPr>
          <p:nvPr/>
        </p:nvSpPr>
        <p:spPr bwMode="auto">
          <a:xfrm>
            <a:off x="3814529" y="3774079"/>
            <a:ext cx="85725" cy="138113"/>
          </a:xfrm>
          <a:custGeom>
            <a:avLst/>
            <a:gdLst>
              <a:gd name="T0" fmla="*/ 2147483647 w 105"/>
              <a:gd name="T1" fmla="*/ 2147483647 h 173"/>
              <a:gd name="T2" fmla="*/ 2147483647 w 105"/>
              <a:gd name="T3" fmla="*/ 2147483647 h 173"/>
              <a:gd name="T4" fmla="*/ 2147483647 w 105"/>
              <a:gd name="T5" fmla="*/ 2147483647 h 173"/>
              <a:gd name="T6" fmla="*/ 2147483647 w 105"/>
              <a:gd name="T7" fmla="*/ 2147483647 h 173"/>
              <a:gd name="T8" fmla="*/ 0 w 105"/>
              <a:gd name="T9" fmla="*/ 2147483647 h 173"/>
              <a:gd name="T10" fmla="*/ 2147483647 w 105"/>
              <a:gd name="T11" fmla="*/ 2147483647 h 173"/>
              <a:gd name="T12" fmla="*/ 2147483647 w 105"/>
              <a:gd name="T13" fmla="*/ 2147483647 h 173"/>
              <a:gd name="T14" fmla="*/ 2147483647 w 105"/>
              <a:gd name="T15" fmla="*/ 2147483647 h 173"/>
              <a:gd name="T16" fmla="*/ 2147483647 w 105"/>
              <a:gd name="T17" fmla="*/ 0 h 173"/>
              <a:gd name="T18" fmla="*/ 2147483647 w 105"/>
              <a:gd name="T19" fmla="*/ 2147483647 h 173"/>
              <a:gd name="T20" fmla="*/ 2147483647 w 105"/>
              <a:gd name="T21" fmla="*/ 2147483647 h 173"/>
              <a:gd name="T22" fmla="*/ 2147483647 w 105"/>
              <a:gd name="T23" fmla="*/ 2147483647 h 173"/>
              <a:gd name="T24" fmla="*/ 2147483647 w 105"/>
              <a:gd name="T25" fmla="*/ 2147483647 h 173"/>
              <a:gd name="T26" fmla="*/ 2147483647 w 105"/>
              <a:gd name="T27" fmla="*/ 2147483647 h 173"/>
              <a:gd name="T28" fmla="*/ 2147483647 w 105"/>
              <a:gd name="T29" fmla="*/ 2147483647 h 173"/>
              <a:gd name="T30" fmla="*/ 2147483647 w 105"/>
              <a:gd name="T31" fmla="*/ 2147483647 h 173"/>
              <a:gd name="T32" fmla="*/ 2147483647 w 105"/>
              <a:gd name="T33" fmla="*/ 2147483647 h 1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173"/>
              <a:gd name="T53" fmla="*/ 105 w 105"/>
              <a:gd name="T54" fmla="*/ 173 h 1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173">
                <a:moveTo>
                  <a:pt x="86" y="159"/>
                </a:moveTo>
                <a:lnTo>
                  <a:pt x="60" y="172"/>
                </a:lnTo>
                <a:lnTo>
                  <a:pt x="14" y="162"/>
                </a:lnTo>
                <a:lnTo>
                  <a:pt x="3" y="150"/>
                </a:lnTo>
                <a:lnTo>
                  <a:pt x="0" y="74"/>
                </a:lnTo>
                <a:lnTo>
                  <a:pt x="41" y="57"/>
                </a:lnTo>
                <a:lnTo>
                  <a:pt x="37" y="43"/>
                </a:lnTo>
                <a:lnTo>
                  <a:pt x="44" y="14"/>
                </a:lnTo>
                <a:lnTo>
                  <a:pt x="47" y="0"/>
                </a:lnTo>
                <a:lnTo>
                  <a:pt x="62" y="8"/>
                </a:lnTo>
                <a:lnTo>
                  <a:pt x="69" y="33"/>
                </a:lnTo>
                <a:lnTo>
                  <a:pt x="66" y="50"/>
                </a:lnTo>
                <a:lnTo>
                  <a:pt x="99" y="74"/>
                </a:lnTo>
                <a:lnTo>
                  <a:pt x="104" y="93"/>
                </a:lnTo>
                <a:lnTo>
                  <a:pt x="86" y="107"/>
                </a:lnTo>
                <a:lnTo>
                  <a:pt x="78" y="139"/>
                </a:lnTo>
                <a:lnTo>
                  <a:pt x="86" y="159"/>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0" name="Freeform 19"/>
          <p:cNvSpPr>
            <a:spLocks/>
          </p:cNvSpPr>
          <p:nvPr/>
        </p:nvSpPr>
        <p:spPr bwMode="auto">
          <a:xfrm>
            <a:off x="3713328" y="3714548"/>
            <a:ext cx="135731" cy="136922"/>
          </a:xfrm>
          <a:custGeom>
            <a:avLst/>
            <a:gdLst>
              <a:gd name="T0" fmla="*/ 2147483647 w 164"/>
              <a:gd name="T1" fmla="*/ 2147483647 h 169"/>
              <a:gd name="T2" fmla="*/ 2147483647 w 164"/>
              <a:gd name="T3" fmla="*/ 2147483647 h 169"/>
              <a:gd name="T4" fmla="*/ 2147483647 w 164"/>
              <a:gd name="T5" fmla="*/ 2147483647 h 169"/>
              <a:gd name="T6" fmla="*/ 2147483647 w 164"/>
              <a:gd name="T7" fmla="*/ 2147483647 h 169"/>
              <a:gd name="T8" fmla="*/ 2147483647 w 164"/>
              <a:gd name="T9" fmla="*/ 2147483647 h 169"/>
              <a:gd name="T10" fmla="*/ 2147483647 w 164"/>
              <a:gd name="T11" fmla="*/ 2147483647 h 169"/>
              <a:gd name="T12" fmla="*/ 2147483647 w 164"/>
              <a:gd name="T13" fmla="*/ 2147483647 h 169"/>
              <a:gd name="T14" fmla="*/ 2147483647 w 164"/>
              <a:gd name="T15" fmla="*/ 0 h 169"/>
              <a:gd name="T16" fmla="*/ 2147483647 w 164"/>
              <a:gd name="T17" fmla="*/ 2147483647 h 169"/>
              <a:gd name="T18" fmla="*/ 2147483647 w 164"/>
              <a:gd name="T19" fmla="*/ 2147483647 h 169"/>
              <a:gd name="T20" fmla="*/ 2147483647 w 164"/>
              <a:gd name="T21" fmla="*/ 2147483647 h 169"/>
              <a:gd name="T22" fmla="*/ 0 w 164"/>
              <a:gd name="T23" fmla="*/ 2147483647 h 169"/>
              <a:gd name="T24" fmla="*/ 2147483647 w 164"/>
              <a:gd name="T25" fmla="*/ 2147483647 h 169"/>
              <a:gd name="T26" fmla="*/ 2147483647 w 164"/>
              <a:gd name="T27" fmla="*/ 2147483647 h 169"/>
              <a:gd name="T28" fmla="*/ 2147483647 w 164"/>
              <a:gd name="T29" fmla="*/ 2147483647 h 169"/>
              <a:gd name="T30" fmla="*/ 2147483647 w 164"/>
              <a:gd name="T31" fmla="*/ 2147483647 h 169"/>
              <a:gd name="T32" fmla="*/ 2147483647 w 164"/>
              <a:gd name="T33" fmla="*/ 2147483647 h 1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169"/>
              <a:gd name="T53" fmla="*/ 164 w 164"/>
              <a:gd name="T54" fmla="*/ 169 h 1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169">
                <a:moveTo>
                  <a:pt x="125" y="141"/>
                </a:moveTo>
                <a:lnTo>
                  <a:pt x="124" y="118"/>
                </a:lnTo>
                <a:lnTo>
                  <a:pt x="117" y="100"/>
                </a:lnTo>
                <a:lnTo>
                  <a:pt x="159" y="84"/>
                </a:lnTo>
                <a:lnTo>
                  <a:pt x="163" y="69"/>
                </a:lnTo>
                <a:lnTo>
                  <a:pt x="152" y="30"/>
                </a:lnTo>
                <a:lnTo>
                  <a:pt x="139" y="30"/>
                </a:lnTo>
                <a:lnTo>
                  <a:pt x="74" y="0"/>
                </a:lnTo>
                <a:lnTo>
                  <a:pt x="47" y="30"/>
                </a:lnTo>
                <a:lnTo>
                  <a:pt x="35" y="66"/>
                </a:lnTo>
                <a:lnTo>
                  <a:pt x="5" y="109"/>
                </a:lnTo>
                <a:lnTo>
                  <a:pt x="0" y="139"/>
                </a:lnTo>
                <a:lnTo>
                  <a:pt x="11" y="159"/>
                </a:lnTo>
                <a:lnTo>
                  <a:pt x="57" y="156"/>
                </a:lnTo>
                <a:lnTo>
                  <a:pt x="81" y="168"/>
                </a:lnTo>
                <a:lnTo>
                  <a:pt x="103" y="151"/>
                </a:lnTo>
                <a:lnTo>
                  <a:pt x="125" y="141"/>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1" name="Freeform 20"/>
          <p:cNvSpPr>
            <a:spLocks/>
          </p:cNvSpPr>
          <p:nvPr/>
        </p:nvSpPr>
        <p:spPr bwMode="auto">
          <a:xfrm>
            <a:off x="3391859" y="3770507"/>
            <a:ext cx="264319" cy="538163"/>
          </a:xfrm>
          <a:custGeom>
            <a:avLst/>
            <a:gdLst>
              <a:gd name="T0" fmla="*/ 2147483647 w 323"/>
              <a:gd name="T1" fmla="*/ 2147483647 h 672"/>
              <a:gd name="T2" fmla="*/ 2147483647 w 323"/>
              <a:gd name="T3" fmla="*/ 2147483647 h 672"/>
              <a:gd name="T4" fmla="*/ 2147483647 w 323"/>
              <a:gd name="T5" fmla="*/ 2147483647 h 672"/>
              <a:gd name="T6" fmla="*/ 2147483647 w 323"/>
              <a:gd name="T7" fmla="*/ 2147483647 h 672"/>
              <a:gd name="T8" fmla="*/ 2147483647 w 323"/>
              <a:gd name="T9" fmla="*/ 2147483647 h 672"/>
              <a:gd name="T10" fmla="*/ 2147483647 w 323"/>
              <a:gd name="T11" fmla="*/ 2147483647 h 672"/>
              <a:gd name="T12" fmla="*/ 2147483647 w 323"/>
              <a:gd name="T13" fmla="*/ 2147483647 h 672"/>
              <a:gd name="T14" fmla="*/ 2147483647 w 323"/>
              <a:gd name="T15" fmla="*/ 2147483647 h 672"/>
              <a:gd name="T16" fmla="*/ 2147483647 w 323"/>
              <a:gd name="T17" fmla="*/ 2147483647 h 672"/>
              <a:gd name="T18" fmla="*/ 2147483647 w 323"/>
              <a:gd name="T19" fmla="*/ 2147483647 h 672"/>
              <a:gd name="T20" fmla="*/ 2147483647 w 323"/>
              <a:gd name="T21" fmla="*/ 2147483647 h 672"/>
              <a:gd name="T22" fmla="*/ 2147483647 w 323"/>
              <a:gd name="T23" fmla="*/ 2147483647 h 672"/>
              <a:gd name="T24" fmla="*/ 2147483647 w 323"/>
              <a:gd name="T25" fmla="*/ 2147483647 h 672"/>
              <a:gd name="T26" fmla="*/ 2147483647 w 323"/>
              <a:gd name="T27" fmla="*/ 2147483647 h 672"/>
              <a:gd name="T28" fmla="*/ 2147483647 w 323"/>
              <a:gd name="T29" fmla="*/ 2147483647 h 672"/>
              <a:gd name="T30" fmla="*/ 2147483647 w 323"/>
              <a:gd name="T31" fmla="*/ 2147483647 h 672"/>
              <a:gd name="T32" fmla="*/ 2147483647 w 323"/>
              <a:gd name="T33" fmla="*/ 2147483647 h 672"/>
              <a:gd name="T34" fmla="*/ 2147483647 w 323"/>
              <a:gd name="T35" fmla="*/ 2147483647 h 672"/>
              <a:gd name="T36" fmla="*/ 2147483647 w 323"/>
              <a:gd name="T37" fmla="*/ 0 h 672"/>
              <a:gd name="T38" fmla="*/ 2147483647 w 323"/>
              <a:gd name="T39" fmla="*/ 2147483647 h 672"/>
              <a:gd name="T40" fmla="*/ 2147483647 w 323"/>
              <a:gd name="T41" fmla="*/ 2147483647 h 672"/>
              <a:gd name="T42" fmla="*/ 2147483647 w 323"/>
              <a:gd name="T43" fmla="*/ 2147483647 h 672"/>
              <a:gd name="T44" fmla="*/ 2147483647 w 323"/>
              <a:gd name="T45" fmla="*/ 2147483647 h 672"/>
              <a:gd name="T46" fmla="*/ 2147483647 w 323"/>
              <a:gd name="T47" fmla="*/ 2147483647 h 672"/>
              <a:gd name="T48" fmla="*/ 2147483647 w 323"/>
              <a:gd name="T49" fmla="*/ 2147483647 h 672"/>
              <a:gd name="T50" fmla="*/ 2147483647 w 323"/>
              <a:gd name="T51" fmla="*/ 2147483647 h 672"/>
              <a:gd name="T52" fmla="*/ 2147483647 w 323"/>
              <a:gd name="T53" fmla="*/ 2147483647 h 672"/>
              <a:gd name="T54" fmla="*/ 2147483647 w 323"/>
              <a:gd name="T55" fmla="*/ 2147483647 h 672"/>
              <a:gd name="T56" fmla="*/ 2147483647 w 323"/>
              <a:gd name="T57" fmla="*/ 2147483647 h 672"/>
              <a:gd name="T58" fmla="*/ 2147483647 w 323"/>
              <a:gd name="T59" fmla="*/ 2147483647 h 672"/>
              <a:gd name="T60" fmla="*/ 2147483647 w 323"/>
              <a:gd name="T61" fmla="*/ 2147483647 h 672"/>
              <a:gd name="T62" fmla="*/ 2147483647 w 323"/>
              <a:gd name="T63" fmla="*/ 2147483647 h 672"/>
              <a:gd name="T64" fmla="*/ 0 w 323"/>
              <a:gd name="T65" fmla="*/ 2147483647 h 672"/>
              <a:gd name="T66" fmla="*/ 2147483647 w 323"/>
              <a:gd name="T67" fmla="*/ 2147483647 h 672"/>
              <a:gd name="T68" fmla="*/ 2147483647 w 323"/>
              <a:gd name="T69" fmla="*/ 2147483647 h 672"/>
              <a:gd name="T70" fmla="*/ 2147483647 w 323"/>
              <a:gd name="T71" fmla="*/ 2147483647 h 6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3"/>
              <a:gd name="T109" fmla="*/ 0 h 672"/>
              <a:gd name="T110" fmla="*/ 323 w 323"/>
              <a:gd name="T111" fmla="*/ 672 h 6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3" h="672">
                <a:moveTo>
                  <a:pt x="21" y="671"/>
                </a:moveTo>
                <a:lnTo>
                  <a:pt x="90" y="650"/>
                </a:lnTo>
                <a:lnTo>
                  <a:pt x="179" y="592"/>
                </a:lnTo>
                <a:lnTo>
                  <a:pt x="241" y="580"/>
                </a:lnTo>
                <a:lnTo>
                  <a:pt x="288" y="542"/>
                </a:lnTo>
                <a:lnTo>
                  <a:pt x="293" y="462"/>
                </a:lnTo>
                <a:lnTo>
                  <a:pt x="270" y="433"/>
                </a:lnTo>
                <a:lnTo>
                  <a:pt x="278" y="406"/>
                </a:lnTo>
                <a:lnTo>
                  <a:pt x="293" y="386"/>
                </a:lnTo>
                <a:lnTo>
                  <a:pt x="296" y="351"/>
                </a:lnTo>
                <a:lnTo>
                  <a:pt x="312" y="326"/>
                </a:lnTo>
                <a:lnTo>
                  <a:pt x="288" y="278"/>
                </a:lnTo>
                <a:lnTo>
                  <a:pt x="253" y="238"/>
                </a:lnTo>
                <a:lnTo>
                  <a:pt x="274" y="174"/>
                </a:lnTo>
                <a:lnTo>
                  <a:pt x="314" y="148"/>
                </a:lnTo>
                <a:lnTo>
                  <a:pt x="322" y="105"/>
                </a:lnTo>
                <a:lnTo>
                  <a:pt x="305" y="68"/>
                </a:lnTo>
                <a:lnTo>
                  <a:pt x="305" y="25"/>
                </a:lnTo>
                <a:lnTo>
                  <a:pt x="278" y="0"/>
                </a:lnTo>
                <a:lnTo>
                  <a:pt x="215" y="32"/>
                </a:lnTo>
                <a:lnTo>
                  <a:pt x="205" y="22"/>
                </a:lnTo>
                <a:lnTo>
                  <a:pt x="172" y="48"/>
                </a:lnTo>
                <a:lnTo>
                  <a:pt x="144" y="45"/>
                </a:lnTo>
                <a:lnTo>
                  <a:pt x="90" y="123"/>
                </a:lnTo>
                <a:lnTo>
                  <a:pt x="75" y="123"/>
                </a:lnTo>
                <a:lnTo>
                  <a:pt x="45" y="148"/>
                </a:lnTo>
                <a:lnTo>
                  <a:pt x="47" y="181"/>
                </a:lnTo>
                <a:lnTo>
                  <a:pt x="33" y="211"/>
                </a:lnTo>
                <a:lnTo>
                  <a:pt x="28" y="252"/>
                </a:lnTo>
                <a:lnTo>
                  <a:pt x="2" y="292"/>
                </a:lnTo>
                <a:lnTo>
                  <a:pt x="31" y="351"/>
                </a:lnTo>
                <a:lnTo>
                  <a:pt x="21" y="386"/>
                </a:lnTo>
                <a:lnTo>
                  <a:pt x="0" y="423"/>
                </a:lnTo>
                <a:lnTo>
                  <a:pt x="31" y="567"/>
                </a:lnTo>
                <a:lnTo>
                  <a:pt x="10" y="640"/>
                </a:lnTo>
                <a:lnTo>
                  <a:pt x="21" y="671"/>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2" name="Freeform 21"/>
          <p:cNvSpPr>
            <a:spLocks/>
          </p:cNvSpPr>
          <p:nvPr/>
        </p:nvSpPr>
        <p:spPr bwMode="auto">
          <a:xfrm>
            <a:off x="3815722" y="3783606"/>
            <a:ext cx="30956" cy="44053"/>
          </a:xfrm>
          <a:custGeom>
            <a:avLst/>
            <a:gdLst>
              <a:gd name="T0" fmla="*/ 2147483647 w 38"/>
              <a:gd name="T1" fmla="*/ 0 h 53"/>
              <a:gd name="T2" fmla="*/ 2147483647 w 38"/>
              <a:gd name="T3" fmla="*/ 2147483647 h 53"/>
              <a:gd name="T4" fmla="*/ 2147483647 w 38"/>
              <a:gd name="T5" fmla="*/ 2147483647 h 53"/>
              <a:gd name="T6" fmla="*/ 2147483647 w 38"/>
              <a:gd name="T7" fmla="*/ 2147483647 h 53"/>
              <a:gd name="T8" fmla="*/ 2147483647 w 38"/>
              <a:gd name="T9" fmla="*/ 2147483647 h 53"/>
              <a:gd name="T10" fmla="*/ 0 w 38"/>
              <a:gd name="T11" fmla="*/ 2147483647 h 53"/>
              <a:gd name="T12" fmla="*/ 2147483647 w 38"/>
              <a:gd name="T13" fmla="*/ 0 h 53"/>
              <a:gd name="T14" fmla="*/ 0 60000 65536"/>
              <a:gd name="T15" fmla="*/ 0 60000 65536"/>
              <a:gd name="T16" fmla="*/ 0 60000 65536"/>
              <a:gd name="T17" fmla="*/ 0 60000 65536"/>
              <a:gd name="T18" fmla="*/ 0 60000 65536"/>
              <a:gd name="T19" fmla="*/ 0 60000 65536"/>
              <a:gd name="T20" fmla="*/ 0 60000 65536"/>
              <a:gd name="T21" fmla="*/ 0 w 38"/>
              <a:gd name="T22" fmla="*/ 0 h 53"/>
              <a:gd name="T23" fmla="*/ 38 w 38"/>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53">
                <a:moveTo>
                  <a:pt x="37" y="0"/>
                </a:moveTo>
                <a:lnTo>
                  <a:pt x="31" y="27"/>
                </a:lnTo>
                <a:lnTo>
                  <a:pt x="34" y="39"/>
                </a:lnTo>
                <a:lnTo>
                  <a:pt x="8" y="52"/>
                </a:lnTo>
                <a:lnTo>
                  <a:pt x="5" y="30"/>
                </a:lnTo>
                <a:lnTo>
                  <a:pt x="0" y="15"/>
                </a:lnTo>
                <a:lnTo>
                  <a:pt x="37" y="0"/>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3" name="Freeform 22"/>
          <p:cNvSpPr>
            <a:spLocks/>
          </p:cNvSpPr>
          <p:nvPr/>
        </p:nvSpPr>
        <p:spPr bwMode="auto">
          <a:xfrm>
            <a:off x="3794290" y="5344515"/>
            <a:ext cx="59531" cy="41672"/>
          </a:xfrm>
          <a:custGeom>
            <a:avLst/>
            <a:gdLst>
              <a:gd name="T0" fmla="*/ 2147483647 w 72"/>
              <a:gd name="T1" fmla="*/ 2147483647 h 49"/>
              <a:gd name="T2" fmla="*/ 2147483647 w 72"/>
              <a:gd name="T3" fmla="*/ 2147483647 h 49"/>
              <a:gd name="T4" fmla="*/ 2147483647 w 72"/>
              <a:gd name="T5" fmla="*/ 0 h 49"/>
              <a:gd name="T6" fmla="*/ 2147483647 w 72"/>
              <a:gd name="T7" fmla="*/ 2147483647 h 49"/>
              <a:gd name="T8" fmla="*/ 2147483647 w 72"/>
              <a:gd name="T9" fmla="*/ 2147483647 h 49"/>
              <a:gd name="T10" fmla="*/ 2147483647 w 72"/>
              <a:gd name="T11" fmla="*/ 2147483647 h 49"/>
              <a:gd name="T12" fmla="*/ 0 w 72"/>
              <a:gd name="T13" fmla="*/ 2147483647 h 49"/>
              <a:gd name="T14" fmla="*/ 2147483647 w 72"/>
              <a:gd name="T15" fmla="*/ 2147483647 h 49"/>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49"/>
              <a:gd name="T26" fmla="*/ 72 w 72"/>
              <a:gd name="T27" fmla="*/ 49 h 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49">
                <a:moveTo>
                  <a:pt x="4" y="13"/>
                </a:moveTo>
                <a:lnTo>
                  <a:pt x="30" y="18"/>
                </a:lnTo>
                <a:lnTo>
                  <a:pt x="57" y="0"/>
                </a:lnTo>
                <a:lnTo>
                  <a:pt x="71" y="36"/>
                </a:lnTo>
                <a:lnTo>
                  <a:pt x="42" y="48"/>
                </a:lnTo>
                <a:lnTo>
                  <a:pt x="6" y="45"/>
                </a:lnTo>
                <a:lnTo>
                  <a:pt x="0" y="18"/>
                </a:lnTo>
                <a:lnTo>
                  <a:pt x="4" y="13"/>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4" name="Freeform 23"/>
          <p:cNvSpPr>
            <a:spLocks/>
          </p:cNvSpPr>
          <p:nvPr/>
        </p:nvSpPr>
        <p:spPr bwMode="auto">
          <a:xfrm>
            <a:off x="3449008" y="5081386"/>
            <a:ext cx="598884" cy="484584"/>
          </a:xfrm>
          <a:custGeom>
            <a:avLst/>
            <a:gdLst>
              <a:gd name="T0" fmla="*/ 2147483647 w 729"/>
              <a:gd name="T1" fmla="*/ 2147483647 h 604"/>
              <a:gd name="T2" fmla="*/ 2147483647 w 729"/>
              <a:gd name="T3" fmla="*/ 2147483647 h 604"/>
              <a:gd name="T4" fmla="*/ 2147483647 w 729"/>
              <a:gd name="T5" fmla="*/ 2147483647 h 604"/>
              <a:gd name="T6" fmla="*/ 2147483647 w 729"/>
              <a:gd name="T7" fmla="*/ 2147483647 h 604"/>
              <a:gd name="T8" fmla="*/ 2147483647 w 729"/>
              <a:gd name="T9" fmla="*/ 2147483647 h 604"/>
              <a:gd name="T10" fmla="*/ 2147483647 w 729"/>
              <a:gd name="T11" fmla="*/ 0 h 604"/>
              <a:gd name="T12" fmla="*/ 2147483647 w 729"/>
              <a:gd name="T13" fmla="*/ 2147483647 h 604"/>
              <a:gd name="T14" fmla="*/ 2147483647 w 729"/>
              <a:gd name="T15" fmla="*/ 2147483647 h 604"/>
              <a:gd name="T16" fmla="*/ 2147483647 w 729"/>
              <a:gd name="T17" fmla="*/ 2147483647 h 604"/>
              <a:gd name="T18" fmla="*/ 2147483647 w 729"/>
              <a:gd name="T19" fmla="*/ 2147483647 h 604"/>
              <a:gd name="T20" fmla="*/ 2147483647 w 729"/>
              <a:gd name="T21" fmla="*/ 2147483647 h 604"/>
              <a:gd name="T22" fmla="*/ 2147483647 w 729"/>
              <a:gd name="T23" fmla="*/ 2147483647 h 604"/>
              <a:gd name="T24" fmla="*/ 2147483647 w 729"/>
              <a:gd name="T25" fmla="*/ 2147483647 h 604"/>
              <a:gd name="T26" fmla="*/ 2147483647 w 729"/>
              <a:gd name="T27" fmla="*/ 2147483647 h 604"/>
              <a:gd name="T28" fmla="*/ 2147483647 w 729"/>
              <a:gd name="T29" fmla="*/ 2147483647 h 604"/>
              <a:gd name="T30" fmla="*/ 2147483647 w 729"/>
              <a:gd name="T31" fmla="*/ 2147483647 h 604"/>
              <a:gd name="T32" fmla="*/ 2147483647 w 729"/>
              <a:gd name="T33" fmla="*/ 2147483647 h 604"/>
              <a:gd name="T34" fmla="*/ 2147483647 w 729"/>
              <a:gd name="T35" fmla="*/ 2147483647 h 604"/>
              <a:gd name="T36" fmla="*/ 2147483647 w 729"/>
              <a:gd name="T37" fmla="*/ 2147483647 h 604"/>
              <a:gd name="T38" fmla="*/ 2147483647 w 729"/>
              <a:gd name="T39" fmla="*/ 2147483647 h 604"/>
              <a:gd name="T40" fmla="*/ 2147483647 w 729"/>
              <a:gd name="T41" fmla="*/ 2147483647 h 604"/>
              <a:gd name="T42" fmla="*/ 2147483647 w 729"/>
              <a:gd name="T43" fmla="*/ 2147483647 h 604"/>
              <a:gd name="T44" fmla="*/ 2147483647 w 729"/>
              <a:gd name="T45" fmla="*/ 2147483647 h 604"/>
              <a:gd name="T46" fmla="*/ 2147483647 w 729"/>
              <a:gd name="T47" fmla="*/ 2147483647 h 604"/>
              <a:gd name="T48" fmla="*/ 2147483647 w 729"/>
              <a:gd name="T49" fmla="*/ 2147483647 h 604"/>
              <a:gd name="T50" fmla="*/ 2147483647 w 729"/>
              <a:gd name="T51" fmla="*/ 2147483647 h 604"/>
              <a:gd name="T52" fmla="*/ 2147483647 w 729"/>
              <a:gd name="T53" fmla="*/ 2147483647 h 604"/>
              <a:gd name="T54" fmla="*/ 2147483647 w 729"/>
              <a:gd name="T55" fmla="*/ 2147483647 h 604"/>
              <a:gd name="T56" fmla="*/ 2147483647 w 729"/>
              <a:gd name="T57" fmla="*/ 2147483647 h 604"/>
              <a:gd name="T58" fmla="*/ 2147483647 w 729"/>
              <a:gd name="T59" fmla="*/ 2147483647 h 604"/>
              <a:gd name="T60" fmla="*/ 2147483647 w 729"/>
              <a:gd name="T61" fmla="*/ 2147483647 h 604"/>
              <a:gd name="T62" fmla="*/ 2147483647 w 729"/>
              <a:gd name="T63" fmla="*/ 2147483647 h 604"/>
              <a:gd name="T64" fmla="*/ 2147483647 w 729"/>
              <a:gd name="T65" fmla="*/ 2147483647 h 604"/>
              <a:gd name="T66" fmla="*/ 2147483647 w 729"/>
              <a:gd name="T67" fmla="*/ 2147483647 h 604"/>
              <a:gd name="T68" fmla="*/ 2147483647 w 729"/>
              <a:gd name="T69" fmla="*/ 2147483647 h 604"/>
              <a:gd name="T70" fmla="*/ 2147483647 w 729"/>
              <a:gd name="T71" fmla="*/ 2147483647 h 6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29"/>
              <a:gd name="T109" fmla="*/ 0 h 604"/>
              <a:gd name="T110" fmla="*/ 729 w 729"/>
              <a:gd name="T111" fmla="*/ 604 h 6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29" h="604">
                <a:moveTo>
                  <a:pt x="194" y="103"/>
                </a:moveTo>
                <a:lnTo>
                  <a:pt x="214" y="87"/>
                </a:lnTo>
                <a:lnTo>
                  <a:pt x="214" y="57"/>
                </a:lnTo>
                <a:lnTo>
                  <a:pt x="224" y="49"/>
                </a:lnTo>
                <a:lnTo>
                  <a:pt x="249" y="50"/>
                </a:lnTo>
                <a:lnTo>
                  <a:pt x="291" y="70"/>
                </a:lnTo>
                <a:lnTo>
                  <a:pt x="298" y="55"/>
                </a:lnTo>
                <a:lnTo>
                  <a:pt x="289" y="39"/>
                </a:lnTo>
                <a:lnTo>
                  <a:pt x="291" y="27"/>
                </a:lnTo>
                <a:lnTo>
                  <a:pt x="317" y="4"/>
                </a:lnTo>
                <a:lnTo>
                  <a:pt x="364" y="16"/>
                </a:lnTo>
                <a:lnTo>
                  <a:pt x="392" y="0"/>
                </a:lnTo>
                <a:lnTo>
                  <a:pt x="412" y="19"/>
                </a:lnTo>
                <a:lnTo>
                  <a:pt x="458" y="7"/>
                </a:lnTo>
                <a:lnTo>
                  <a:pt x="467" y="25"/>
                </a:lnTo>
                <a:lnTo>
                  <a:pt x="452" y="44"/>
                </a:lnTo>
                <a:lnTo>
                  <a:pt x="426" y="80"/>
                </a:lnTo>
                <a:lnTo>
                  <a:pt x="426" y="89"/>
                </a:lnTo>
                <a:lnTo>
                  <a:pt x="442" y="100"/>
                </a:lnTo>
                <a:lnTo>
                  <a:pt x="542" y="59"/>
                </a:lnTo>
                <a:lnTo>
                  <a:pt x="575" y="80"/>
                </a:lnTo>
                <a:lnTo>
                  <a:pt x="585" y="70"/>
                </a:lnTo>
                <a:lnTo>
                  <a:pt x="575" y="49"/>
                </a:lnTo>
                <a:lnTo>
                  <a:pt x="578" y="34"/>
                </a:lnTo>
                <a:lnTo>
                  <a:pt x="642" y="49"/>
                </a:lnTo>
                <a:lnTo>
                  <a:pt x="654" y="57"/>
                </a:lnTo>
                <a:lnTo>
                  <a:pt x="670" y="55"/>
                </a:lnTo>
                <a:lnTo>
                  <a:pt x="698" y="89"/>
                </a:lnTo>
                <a:lnTo>
                  <a:pt x="728" y="153"/>
                </a:lnTo>
                <a:lnTo>
                  <a:pt x="708" y="167"/>
                </a:lnTo>
                <a:lnTo>
                  <a:pt x="690" y="201"/>
                </a:lnTo>
                <a:lnTo>
                  <a:pt x="675" y="206"/>
                </a:lnTo>
                <a:lnTo>
                  <a:pt x="662" y="234"/>
                </a:lnTo>
                <a:lnTo>
                  <a:pt x="612" y="258"/>
                </a:lnTo>
                <a:lnTo>
                  <a:pt x="593" y="246"/>
                </a:lnTo>
                <a:lnTo>
                  <a:pt x="580" y="268"/>
                </a:lnTo>
                <a:lnTo>
                  <a:pt x="580" y="275"/>
                </a:lnTo>
                <a:lnTo>
                  <a:pt x="566" y="275"/>
                </a:lnTo>
                <a:lnTo>
                  <a:pt x="539" y="275"/>
                </a:lnTo>
                <a:lnTo>
                  <a:pt x="514" y="293"/>
                </a:lnTo>
                <a:lnTo>
                  <a:pt x="497" y="284"/>
                </a:lnTo>
                <a:lnTo>
                  <a:pt x="474" y="296"/>
                </a:lnTo>
                <a:lnTo>
                  <a:pt x="422" y="320"/>
                </a:lnTo>
                <a:lnTo>
                  <a:pt x="376" y="285"/>
                </a:lnTo>
                <a:lnTo>
                  <a:pt x="374" y="312"/>
                </a:lnTo>
                <a:lnTo>
                  <a:pt x="389" y="354"/>
                </a:lnTo>
                <a:lnTo>
                  <a:pt x="349" y="369"/>
                </a:lnTo>
                <a:lnTo>
                  <a:pt x="327" y="399"/>
                </a:lnTo>
                <a:lnTo>
                  <a:pt x="286" y="411"/>
                </a:lnTo>
                <a:lnTo>
                  <a:pt x="263" y="418"/>
                </a:lnTo>
                <a:lnTo>
                  <a:pt x="219" y="418"/>
                </a:lnTo>
                <a:lnTo>
                  <a:pt x="189" y="450"/>
                </a:lnTo>
                <a:lnTo>
                  <a:pt x="111" y="477"/>
                </a:lnTo>
                <a:lnTo>
                  <a:pt x="70" y="502"/>
                </a:lnTo>
                <a:lnTo>
                  <a:pt x="52" y="521"/>
                </a:lnTo>
                <a:lnTo>
                  <a:pt x="88" y="582"/>
                </a:lnTo>
                <a:lnTo>
                  <a:pt x="64" y="603"/>
                </a:lnTo>
                <a:lnTo>
                  <a:pt x="35" y="599"/>
                </a:lnTo>
                <a:lnTo>
                  <a:pt x="0" y="539"/>
                </a:lnTo>
                <a:lnTo>
                  <a:pt x="8" y="491"/>
                </a:lnTo>
                <a:lnTo>
                  <a:pt x="8" y="472"/>
                </a:lnTo>
                <a:lnTo>
                  <a:pt x="33" y="431"/>
                </a:lnTo>
                <a:lnTo>
                  <a:pt x="64" y="423"/>
                </a:lnTo>
                <a:lnTo>
                  <a:pt x="61" y="403"/>
                </a:lnTo>
                <a:lnTo>
                  <a:pt x="93" y="388"/>
                </a:lnTo>
                <a:lnTo>
                  <a:pt x="98" y="352"/>
                </a:lnTo>
                <a:lnTo>
                  <a:pt x="155" y="308"/>
                </a:lnTo>
                <a:lnTo>
                  <a:pt x="153" y="246"/>
                </a:lnTo>
                <a:lnTo>
                  <a:pt x="196" y="193"/>
                </a:lnTo>
                <a:lnTo>
                  <a:pt x="194" y="170"/>
                </a:lnTo>
                <a:lnTo>
                  <a:pt x="209" y="151"/>
                </a:lnTo>
                <a:lnTo>
                  <a:pt x="194" y="103"/>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5" name="Freeform 24"/>
          <p:cNvSpPr>
            <a:spLocks/>
          </p:cNvSpPr>
          <p:nvPr/>
        </p:nvSpPr>
        <p:spPr bwMode="auto">
          <a:xfrm>
            <a:off x="3001334" y="5030190"/>
            <a:ext cx="616744" cy="435769"/>
          </a:xfrm>
          <a:custGeom>
            <a:avLst/>
            <a:gdLst>
              <a:gd name="T0" fmla="*/ 2147483647 w 753"/>
              <a:gd name="T1" fmla="*/ 2147483647 h 542"/>
              <a:gd name="T2" fmla="*/ 2147483647 w 753"/>
              <a:gd name="T3" fmla="*/ 2147483647 h 542"/>
              <a:gd name="T4" fmla="*/ 2147483647 w 753"/>
              <a:gd name="T5" fmla="*/ 2147483647 h 542"/>
              <a:gd name="T6" fmla="*/ 2147483647 w 753"/>
              <a:gd name="T7" fmla="*/ 2147483647 h 542"/>
              <a:gd name="T8" fmla="*/ 2147483647 w 753"/>
              <a:gd name="T9" fmla="*/ 2147483647 h 542"/>
              <a:gd name="T10" fmla="*/ 2147483647 w 753"/>
              <a:gd name="T11" fmla="*/ 2147483647 h 542"/>
              <a:gd name="T12" fmla="*/ 2147483647 w 753"/>
              <a:gd name="T13" fmla="*/ 2147483647 h 542"/>
              <a:gd name="T14" fmla="*/ 2147483647 w 753"/>
              <a:gd name="T15" fmla="*/ 2147483647 h 542"/>
              <a:gd name="T16" fmla="*/ 2147483647 w 753"/>
              <a:gd name="T17" fmla="*/ 2147483647 h 542"/>
              <a:gd name="T18" fmla="*/ 2147483647 w 753"/>
              <a:gd name="T19" fmla="*/ 2147483647 h 542"/>
              <a:gd name="T20" fmla="*/ 2147483647 w 753"/>
              <a:gd name="T21" fmla="*/ 2147483647 h 542"/>
              <a:gd name="T22" fmla="*/ 2147483647 w 753"/>
              <a:gd name="T23" fmla="*/ 2147483647 h 542"/>
              <a:gd name="T24" fmla="*/ 2147483647 w 753"/>
              <a:gd name="T25" fmla="*/ 2147483647 h 542"/>
              <a:gd name="T26" fmla="*/ 2147483647 w 753"/>
              <a:gd name="T27" fmla="*/ 2147483647 h 542"/>
              <a:gd name="T28" fmla="*/ 2147483647 w 753"/>
              <a:gd name="T29" fmla="*/ 2147483647 h 542"/>
              <a:gd name="T30" fmla="*/ 2147483647 w 753"/>
              <a:gd name="T31" fmla="*/ 2147483647 h 542"/>
              <a:gd name="T32" fmla="*/ 2147483647 w 753"/>
              <a:gd name="T33" fmla="*/ 2147483647 h 542"/>
              <a:gd name="T34" fmla="*/ 2147483647 w 753"/>
              <a:gd name="T35" fmla="*/ 2147483647 h 542"/>
              <a:gd name="T36" fmla="*/ 2147483647 w 753"/>
              <a:gd name="T37" fmla="*/ 2147483647 h 542"/>
              <a:gd name="T38" fmla="*/ 2147483647 w 753"/>
              <a:gd name="T39" fmla="*/ 2147483647 h 542"/>
              <a:gd name="T40" fmla="*/ 2147483647 w 753"/>
              <a:gd name="T41" fmla="*/ 2147483647 h 542"/>
              <a:gd name="T42" fmla="*/ 2147483647 w 753"/>
              <a:gd name="T43" fmla="*/ 2147483647 h 542"/>
              <a:gd name="T44" fmla="*/ 2147483647 w 753"/>
              <a:gd name="T45" fmla="*/ 2147483647 h 542"/>
              <a:gd name="T46" fmla="*/ 2147483647 w 753"/>
              <a:gd name="T47" fmla="*/ 2147483647 h 542"/>
              <a:gd name="T48" fmla="*/ 2147483647 w 753"/>
              <a:gd name="T49" fmla="*/ 2147483647 h 542"/>
              <a:gd name="T50" fmla="*/ 2147483647 w 753"/>
              <a:gd name="T51" fmla="*/ 2147483647 h 542"/>
              <a:gd name="T52" fmla="*/ 2147483647 w 753"/>
              <a:gd name="T53" fmla="*/ 2147483647 h 542"/>
              <a:gd name="T54" fmla="*/ 2147483647 w 753"/>
              <a:gd name="T55" fmla="*/ 2147483647 h 542"/>
              <a:gd name="T56" fmla="*/ 2147483647 w 753"/>
              <a:gd name="T57" fmla="*/ 2147483647 h 542"/>
              <a:gd name="T58" fmla="*/ 2147483647 w 753"/>
              <a:gd name="T59" fmla="*/ 2147483647 h 542"/>
              <a:gd name="T60" fmla="*/ 2147483647 w 753"/>
              <a:gd name="T61" fmla="*/ 2147483647 h 542"/>
              <a:gd name="T62" fmla="*/ 2147483647 w 753"/>
              <a:gd name="T63" fmla="*/ 2147483647 h 542"/>
              <a:gd name="T64" fmla="*/ 2147483647 w 753"/>
              <a:gd name="T65" fmla="*/ 2147483647 h 542"/>
              <a:gd name="T66" fmla="*/ 2147483647 w 753"/>
              <a:gd name="T67" fmla="*/ 2147483647 h 542"/>
              <a:gd name="T68" fmla="*/ 2147483647 w 753"/>
              <a:gd name="T69" fmla="*/ 2147483647 h 542"/>
              <a:gd name="T70" fmla="*/ 2147483647 w 753"/>
              <a:gd name="T71" fmla="*/ 2147483647 h 542"/>
              <a:gd name="T72" fmla="*/ 0 w 753"/>
              <a:gd name="T73" fmla="*/ 2147483647 h 5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53"/>
              <a:gd name="T112" fmla="*/ 0 h 542"/>
              <a:gd name="T113" fmla="*/ 753 w 753"/>
              <a:gd name="T114" fmla="*/ 542 h 5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53" h="542">
                <a:moveTo>
                  <a:pt x="0" y="207"/>
                </a:moveTo>
                <a:lnTo>
                  <a:pt x="34" y="211"/>
                </a:lnTo>
                <a:lnTo>
                  <a:pt x="67" y="178"/>
                </a:lnTo>
                <a:lnTo>
                  <a:pt x="80" y="187"/>
                </a:lnTo>
                <a:lnTo>
                  <a:pt x="147" y="215"/>
                </a:lnTo>
                <a:lnTo>
                  <a:pt x="159" y="207"/>
                </a:lnTo>
                <a:lnTo>
                  <a:pt x="161" y="187"/>
                </a:lnTo>
                <a:lnTo>
                  <a:pt x="175" y="173"/>
                </a:lnTo>
                <a:lnTo>
                  <a:pt x="269" y="112"/>
                </a:lnTo>
                <a:lnTo>
                  <a:pt x="284" y="133"/>
                </a:lnTo>
                <a:lnTo>
                  <a:pt x="343" y="148"/>
                </a:lnTo>
                <a:lnTo>
                  <a:pt x="373" y="107"/>
                </a:lnTo>
                <a:lnTo>
                  <a:pt x="387" y="117"/>
                </a:lnTo>
                <a:lnTo>
                  <a:pt x="410" y="117"/>
                </a:lnTo>
                <a:lnTo>
                  <a:pt x="410" y="105"/>
                </a:lnTo>
                <a:lnTo>
                  <a:pt x="438" y="95"/>
                </a:lnTo>
                <a:lnTo>
                  <a:pt x="438" y="86"/>
                </a:lnTo>
                <a:lnTo>
                  <a:pt x="450" y="73"/>
                </a:lnTo>
                <a:lnTo>
                  <a:pt x="458" y="75"/>
                </a:lnTo>
                <a:lnTo>
                  <a:pt x="489" y="46"/>
                </a:lnTo>
                <a:lnTo>
                  <a:pt x="513" y="52"/>
                </a:lnTo>
                <a:lnTo>
                  <a:pt x="537" y="19"/>
                </a:lnTo>
                <a:lnTo>
                  <a:pt x="550" y="46"/>
                </a:lnTo>
                <a:lnTo>
                  <a:pt x="557" y="44"/>
                </a:lnTo>
                <a:lnTo>
                  <a:pt x="596" y="7"/>
                </a:lnTo>
                <a:lnTo>
                  <a:pt x="606" y="9"/>
                </a:lnTo>
                <a:lnTo>
                  <a:pt x="624" y="0"/>
                </a:lnTo>
                <a:lnTo>
                  <a:pt x="656" y="9"/>
                </a:lnTo>
                <a:lnTo>
                  <a:pt x="656" y="44"/>
                </a:lnTo>
                <a:lnTo>
                  <a:pt x="681" y="47"/>
                </a:lnTo>
                <a:lnTo>
                  <a:pt x="672" y="82"/>
                </a:lnTo>
                <a:lnTo>
                  <a:pt x="651" y="119"/>
                </a:lnTo>
                <a:lnTo>
                  <a:pt x="640" y="151"/>
                </a:lnTo>
                <a:lnTo>
                  <a:pt x="651" y="151"/>
                </a:lnTo>
                <a:lnTo>
                  <a:pt x="678" y="127"/>
                </a:lnTo>
                <a:lnTo>
                  <a:pt x="700" y="176"/>
                </a:lnTo>
                <a:lnTo>
                  <a:pt x="717" y="164"/>
                </a:lnTo>
                <a:lnTo>
                  <a:pt x="736" y="164"/>
                </a:lnTo>
                <a:lnTo>
                  <a:pt x="752" y="213"/>
                </a:lnTo>
                <a:lnTo>
                  <a:pt x="736" y="231"/>
                </a:lnTo>
                <a:lnTo>
                  <a:pt x="738" y="254"/>
                </a:lnTo>
                <a:lnTo>
                  <a:pt x="694" y="308"/>
                </a:lnTo>
                <a:lnTo>
                  <a:pt x="696" y="369"/>
                </a:lnTo>
                <a:lnTo>
                  <a:pt x="640" y="413"/>
                </a:lnTo>
                <a:lnTo>
                  <a:pt x="635" y="449"/>
                </a:lnTo>
                <a:lnTo>
                  <a:pt x="603" y="465"/>
                </a:lnTo>
                <a:lnTo>
                  <a:pt x="606" y="484"/>
                </a:lnTo>
                <a:lnTo>
                  <a:pt x="574" y="493"/>
                </a:lnTo>
                <a:lnTo>
                  <a:pt x="550" y="533"/>
                </a:lnTo>
                <a:lnTo>
                  <a:pt x="485" y="541"/>
                </a:lnTo>
                <a:lnTo>
                  <a:pt x="450" y="517"/>
                </a:lnTo>
                <a:lnTo>
                  <a:pt x="417" y="503"/>
                </a:lnTo>
                <a:lnTo>
                  <a:pt x="382" y="538"/>
                </a:lnTo>
                <a:lnTo>
                  <a:pt x="347" y="541"/>
                </a:lnTo>
                <a:lnTo>
                  <a:pt x="311" y="541"/>
                </a:lnTo>
                <a:lnTo>
                  <a:pt x="232" y="499"/>
                </a:lnTo>
                <a:lnTo>
                  <a:pt x="220" y="460"/>
                </a:lnTo>
                <a:lnTo>
                  <a:pt x="237" y="418"/>
                </a:lnTo>
                <a:lnTo>
                  <a:pt x="215" y="404"/>
                </a:lnTo>
                <a:lnTo>
                  <a:pt x="185" y="404"/>
                </a:lnTo>
                <a:lnTo>
                  <a:pt x="179" y="394"/>
                </a:lnTo>
                <a:lnTo>
                  <a:pt x="147" y="404"/>
                </a:lnTo>
                <a:lnTo>
                  <a:pt x="115" y="381"/>
                </a:lnTo>
                <a:lnTo>
                  <a:pt x="127" y="346"/>
                </a:lnTo>
                <a:lnTo>
                  <a:pt x="152" y="345"/>
                </a:lnTo>
                <a:lnTo>
                  <a:pt x="161" y="337"/>
                </a:lnTo>
                <a:lnTo>
                  <a:pt x="171" y="305"/>
                </a:lnTo>
                <a:lnTo>
                  <a:pt x="159" y="289"/>
                </a:lnTo>
                <a:lnTo>
                  <a:pt x="75" y="272"/>
                </a:lnTo>
                <a:lnTo>
                  <a:pt x="62" y="249"/>
                </a:lnTo>
                <a:lnTo>
                  <a:pt x="39" y="249"/>
                </a:lnTo>
                <a:lnTo>
                  <a:pt x="14" y="249"/>
                </a:lnTo>
                <a:lnTo>
                  <a:pt x="0" y="223"/>
                </a:lnTo>
                <a:lnTo>
                  <a:pt x="0" y="207"/>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6" name="Freeform 25"/>
          <p:cNvSpPr>
            <a:spLocks/>
          </p:cNvSpPr>
          <p:nvPr/>
        </p:nvSpPr>
        <p:spPr bwMode="auto">
          <a:xfrm>
            <a:off x="3341852" y="4707530"/>
            <a:ext cx="427434" cy="466725"/>
          </a:xfrm>
          <a:custGeom>
            <a:avLst/>
            <a:gdLst>
              <a:gd name="T0" fmla="*/ 2147483647 w 521"/>
              <a:gd name="T1" fmla="*/ 2147483647 h 582"/>
              <a:gd name="T2" fmla="*/ 2147483647 w 521"/>
              <a:gd name="T3" fmla="*/ 2147483647 h 582"/>
              <a:gd name="T4" fmla="*/ 2147483647 w 521"/>
              <a:gd name="T5" fmla="*/ 2147483647 h 582"/>
              <a:gd name="T6" fmla="*/ 2147483647 w 521"/>
              <a:gd name="T7" fmla="*/ 2147483647 h 582"/>
              <a:gd name="T8" fmla="*/ 2147483647 w 521"/>
              <a:gd name="T9" fmla="*/ 2147483647 h 582"/>
              <a:gd name="T10" fmla="*/ 2147483647 w 521"/>
              <a:gd name="T11" fmla="*/ 2147483647 h 582"/>
              <a:gd name="T12" fmla="*/ 2147483647 w 521"/>
              <a:gd name="T13" fmla="*/ 0 h 582"/>
              <a:gd name="T14" fmla="*/ 2147483647 w 521"/>
              <a:gd name="T15" fmla="*/ 2147483647 h 582"/>
              <a:gd name="T16" fmla="*/ 2147483647 w 521"/>
              <a:gd name="T17" fmla="*/ 2147483647 h 582"/>
              <a:gd name="T18" fmla="*/ 2147483647 w 521"/>
              <a:gd name="T19" fmla="*/ 2147483647 h 582"/>
              <a:gd name="T20" fmla="*/ 2147483647 w 521"/>
              <a:gd name="T21" fmla="*/ 2147483647 h 582"/>
              <a:gd name="T22" fmla="*/ 2147483647 w 521"/>
              <a:gd name="T23" fmla="*/ 2147483647 h 582"/>
              <a:gd name="T24" fmla="*/ 2147483647 w 521"/>
              <a:gd name="T25" fmla="*/ 2147483647 h 582"/>
              <a:gd name="T26" fmla="*/ 2147483647 w 521"/>
              <a:gd name="T27" fmla="*/ 2147483647 h 582"/>
              <a:gd name="T28" fmla="*/ 2147483647 w 521"/>
              <a:gd name="T29" fmla="*/ 2147483647 h 582"/>
              <a:gd name="T30" fmla="*/ 2147483647 w 521"/>
              <a:gd name="T31" fmla="*/ 2147483647 h 582"/>
              <a:gd name="T32" fmla="*/ 2147483647 w 521"/>
              <a:gd name="T33" fmla="*/ 2147483647 h 582"/>
              <a:gd name="T34" fmla="*/ 2147483647 w 521"/>
              <a:gd name="T35" fmla="*/ 2147483647 h 582"/>
              <a:gd name="T36" fmla="*/ 2147483647 w 521"/>
              <a:gd name="T37" fmla="*/ 2147483647 h 582"/>
              <a:gd name="T38" fmla="*/ 2147483647 w 521"/>
              <a:gd name="T39" fmla="*/ 2147483647 h 582"/>
              <a:gd name="T40" fmla="*/ 2147483647 w 521"/>
              <a:gd name="T41" fmla="*/ 2147483647 h 582"/>
              <a:gd name="T42" fmla="*/ 2147483647 w 521"/>
              <a:gd name="T43" fmla="*/ 2147483647 h 582"/>
              <a:gd name="T44" fmla="*/ 2147483647 w 521"/>
              <a:gd name="T45" fmla="*/ 2147483647 h 582"/>
              <a:gd name="T46" fmla="*/ 2147483647 w 521"/>
              <a:gd name="T47" fmla="*/ 2147483647 h 582"/>
              <a:gd name="T48" fmla="*/ 2147483647 w 521"/>
              <a:gd name="T49" fmla="*/ 2147483647 h 582"/>
              <a:gd name="T50" fmla="*/ 2147483647 w 521"/>
              <a:gd name="T51" fmla="*/ 2147483647 h 582"/>
              <a:gd name="T52" fmla="*/ 2147483647 w 521"/>
              <a:gd name="T53" fmla="*/ 2147483647 h 582"/>
              <a:gd name="T54" fmla="*/ 2147483647 w 521"/>
              <a:gd name="T55" fmla="*/ 2147483647 h 582"/>
              <a:gd name="T56" fmla="*/ 2147483647 w 521"/>
              <a:gd name="T57" fmla="*/ 2147483647 h 582"/>
              <a:gd name="T58" fmla="*/ 2147483647 w 521"/>
              <a:gd name="T59" fmla="*/ 2147483647 h 582"/>
              <a:gd name="T60" fmla="*/ 2147483647 w 521"/>
              <a:gd name="T61" fmla="*/ 2147483647 h 582"/>
              <a:gd name="T62" fmla="*/ 2147483647 w 521"/>
              <a:gd name="T63" fmla="*/ 2147483647 h 582"/>
              <a:gd name="T64" fmla="*/ 2147483647 w 521"/>
              <a:gd name="T65" fmla="*/ 2147483647 h 582"/>
              <a:gd name="T66" fmla="*/ 2147483647 w 521"/>
              <a:gd name="T67" fmla="*/ 2147483647 h 582"/>
              <a:gd name="T68" fmla="*/ 2147483647 w 521"/>
              <a:gd name="T69" fmla="*/ 2147483647 h 5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1"/>
              <a:gd name="T106" fmla="*/ 0 h 582"/>
              <a:gd name="T107" fmla="*/ 521 w 521"/>
              <a:gd name="T108" fmla="*/ 582 h 5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1" h="582">
                <a:moveTo>
                  <a:pt x="468" y="75"/>
                </a:moveTo>
                <a:lnTo>
                  <a:pt x="446" y="70"/>
                </a:lnTo>
                <a:lnTo>
                  <a:pt x="435" y="55"/>
                </a:lnTo>
                <a:lnTo>
                  <a:pt x="435" y="21"/>
                </a:lnTo>
                <a:lnTo>
                  <a:pt x="423" y="4"/>
                </a:lnTo>
                <a:lnTo>
                  <a:pt x="399" y="28"/>
                </a:lnTo>
                <a:lnTo>
                  <a:pt x="387" y="46"/>
                </a:lnTo>
                <a:lnTo>
                  <a:pt x="371" y="46"/>
                </a:lnTo>
                <a:lnTo>
                  <a:pt x="366" y="19"/>
                </a:lnTo>
                <a:lnTo>
                  <a:pt x="343" y="26"/>
                </a:lnTo>
                <a:lnTo>
                  <a:pt x="313" y="46"/>
                </a:lnTo>
                <a:lnTo>
                  <a:pt x="295" y="33"/>
                </a:lnTo>
                <a:lnTo>
                  <a:pt x="254" y="7"/>
                </a:lnTo>
                <a:lnTo>
                  <a:pt x="141" y="0"/>
                </a:lnTo>
                <a:lnTo>
                  <a:pt x="129" y="12"/>
                </a:lnTo>
                <a:lnTo>
                  <a:pt x="151" y="39"/>
                </a:lnTo>
                <a:lnTo>
                  <a:pt x="124" y="55"/>
                </a:lnTo>
                <a:lnTo>
                  <a:pt x="82" y="39"/>
                </a:lnTo>
                <a:lnTo>
                  <a:pt x="39" y="75"/>
                </a:lnTo>
                <a:lnTo>
                  <a:pt x="25" y="110"/>
                </a:lnTo>
                <a:lnTo>
                  <a:pt x="27" y="190"/>
                </a:lnTo>
                <a:lnTo>
                  <a:pt x="49" y="277"/>
                </a:lnTo>
                <a:lnTo>
                  <a:pt x="0" y="331"/>
                </a:lnTo>
                <a:lnTo>
                  <a:pt x="4" y="338"/>
                </a:lnTo>
                <a:lnTo>
                  <a:pt x="49" y="326"/>
                </a:lnTo>
                <a:lnTo>
                  <a:pt x="63" y="345"/>
                </a:lnTo>
                <a:lnTo>
                  <a:pt x="50" y="406"/>
                </a:lnTo>
                <a:lnTo>
                  <a:pt x="76" y="451"/>
                </a:lnTo>
                <a:lnTo>
                  <a:pt x="100" y="457"/>
                </a:lnTo>
                <a:lnTo>
                  <a:pt x="124" y="423"/>
                </a:lnTo>
                <a:lnTo>
                  <a:pt x="136" y="451"/>
                </a:lnTo>
                <a:lnTo>
                  <a:pt x="144" y="447"/>
                </a:lnTo>
                <a:lnTo>
                  <a:pt x="183" y="411"/>
                </a:lnTo>
                <a:lnTo>
                  <a:pt x="194" y="414"/>
                </a:lnTo>
                <a:lnTo>
                  <a:pt x="212" y="404"/>
                </a:lnTo>
                <a:lnTo>
                  <a:pt x="242" y="414"/>
                </a:lnTo>
                <a:lnTo>
                  <a:pt x="242" y="447"/>
                </a:lnTo>
                <a:lnTo>
                  <a:pt x="267" y="452"/>
                </a:lnTo>
                <a:lnTo>
                  <a:pt x="259" y="487"/>
                </a:lnTo>
                <a:lnTo>
                  <a:pt x="237" y="524"/>
                </a:lnTo>
                <a:lnTo>
                  <a:pt x="226" y="555"/>
                </a:lnTo>
                <a:lnTo>
                  <a:pt x="237" y="555"/>
                </a:lnTo>
                <a:lnTo>
                  <a:pt x="265" y="531"/>
                </a:lnTo>
                <a:lnTo>
                  <a:pt x="288" y="581"/>
                </a:lnTo>
                <a:lnTo>
                  <a:pt x="303" y="568"/>
                </a:lnTo>
                <a:lnTo>
                  <a:pt x="323" y="568"/>
                </a:lnTo>
                <a:lnTo>
                  <a:pt x="343" y="553"/>
                </a:lnTo>
                <a:lnTo>
                  <a:pt x="343" y="524"/>
                </a:lnTo>
                <a:lnTo>
                  <a:pt x="353" y="514"/>
                </a:lnTo>
                <a:lnTo>
                  <a:pt x="378" y="517"/>
                </a:lnTo>
                <a:lnTo>
                  <a:pt x="419" y="536"/>
                </a:lnTo>
                <a:lnTo>
                  <a:pt x="426" y="522"/>
                </a:lnTo>
                <a:lnTo>
                  <a:pt x="416" y="505"/>
                </a:lnTo>
                <a:lnTo>
                  <a:pt x="419" y="493"/>
                </a:lnTo>
                <a:lnTo>
                  <a:pt x="446" y="470"/>
                </a:lnTo>
                <a:lnTo>
                  <a:pt x="492" y="482"/>
                </a:lnTo>
                <a:lnTo>
                  <a:pt x="520" y="465"/>
                </a:lnTo>
                <a:lnTo>
                  <a:pt x="509" y="447"/>
                </a:lnTo>
                <a:lnTo>
                  <a:pt x="520" y="409"/>
                </a:lnTo>
                <a:lnTo>
                  <a:pt x="517" y="350"/>
                </a:lnTo>
                <a:lnTo>
                  <a:pt x="499" y="343"/>
                </a:lnTo>
                <a:lnTo>
                  <a:pt x="485" y="303"/>
                </a:lnTo>
                <a:lnTo>
                  <a:pt x="485" y="268"/>
                </a:lnTo>
                <a:lnTo>
                  <a:pt x="476" y="264"/>
                </a:lnTo>
                <a:lnTo>
                  <a:pt x="465" y="268"/>
                </a:lnTo>
                <a:lnTo>
                  <a:pt x="458" y="260"/>
                </a:lnTo>
                <a:lnTo>
                  <a:pt x="463" y="208"/>
                </a:lnTo>
                <a:lnTo>
                  <a:pt x="485" y="190"/>
                </a:lnTo>
                <a:lnTo>
                  <a:pt x="499" y="160"/>
                </a:lnTo>
                <a:lnTo>
                  <a:pt x="497" y="133"/>
                </a:lnTo>
                <a:lnTo>
                  <a:pt x="468" y="75"/>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7" name="Freeform 26"/>
          <p:cNvSpPr>
            <a:spLocks/>
          </p:cNvSpPr>
          <p:nvPr/>
        </p:nvSpPr>
        <p:spPr bwMode="auto">
          <a:xfrm>
            <a:off x="3291847" y="4431306"/>
            <a:ext cx="601265" cy="367903"/>
          </a:xfrm>
          <a:custGeom>
            <a:avLst/>
            <a:gdLst>
              <a:gd name="T0" fmla="*/ 2147483647 w 733"/>
              <a:gd name="T1" fmla="*/ 2147483647 h 456"/>
              <a:gd name="T2" fmla="*/ 2147483647 w 733"/>
              <a:gd name="T3" fmla="*/ 2147483647 h 456"/>
              <a:gd name="T4" fmla="*/ 2147483647 w 733"/>
              <a:gd name="T5" fmla="*/ 2147483647 h 456"/>
              <a:gd name="T6" fmla="*/ 2147483647 w 733"/>
              <a:gd name="T7" fmla="*/ 2147483647 h 456"/>
              <a:gd name="T8" fmla="*/ 2147483647 w 733"/>
              <a:gd name="T9" fmla="*/ 2147483647 h 456"/>
              <a:gd name="T10" fmla="*/ 2147483647 w 733"/>
              <a:gd name="T11" fmla="*/ 2147483647 h 456"/>
              <a:gd name="T12" fmla="*/ 2147483647 w 733"/>
              <a:gd name="T13" fmla="*/ 2147483647 h 456"/>
              <a:gd name="T14" fmla="*/ 2147483647 w 733"/>
              <a:gd name="T15" fmla="*/ 2147483647 h 456"/>
              <a:gd name="T16" fmla="*/ 2147483647 w 733"/>
              <a:gd name="T17" fmla="*/ 2147483647 h 456"/>
              <a:gd name="T18" fmla="*/ 2147483647 w 733"/>
              <a:gd name="T19" fmla="*/ 2147483647 h 456"/>
              <a:gd name="T20" fmla="*/ 2147483647 w 733"/>
              <a:gd name="T21" fmla="*/ 2147483647 h 456"/>
              <a:gd name="T22" fmla="*/ 2147483647 w 733"/>
              <a:gd name="T23" fmla="*/ 2147483647 h 456"/>
              <a:gd name="T24" fmla="*/ 2147483647 w 733"/>
              <a:gd name="T25" fmla="*/ 2147483647 h 456"/>
              <a:gd name="T26" fmla="*/ 2147483647 w 733"/>
              <a:gd name="T27" fmla="*/ 2147483647 h 456"/>
              <a:gd name="T28" fmla="*/ 2147483647 w 733"/>
              <a:gd name="T29" fmla="*/ 2147483647 h 456"/>
              <a:gd name="T30" fmla="*/ 2147483647 w 733"/>
              <a:gd name="T31" fmla="*/ 2147483647 h 456"/>
              <a:gd name="T32" fmla="*/ 2147483647 w 733"/>
              <a:gd name="T33" fmla="*/ 2147483647 h 456"/>
              <a:gd name="T34" fmla="*/ 2147483647 w 733"/>
              <a:gd name="T35" fmla="*/ 2147483647 h 456"/>
              <a:gd name="T36" fmla="*/ 2147483647 w 733"/>
              <a:gd name="T37" fmla="*/ 2147483647 h 456"/>
              <a:gd name="T38" fmla="*/ 2147483647 w 733"/>
              <a:gd name="T39" fmla="*/ 2147483647 h 456"/>
              <a:gd name="T40" fmla="*/ 2147483647 w 733"/>
              <a:gd name="T41" fmla="*/ 0 h 456"/>
              <a:gd name="T42" fmla="*/ 2147483647 w 733"/>
              <a:gd name="T43" fmla="*/ 2147483647 h 456"/>
              <a:gd name="T44" fmla="*/ 2147483647 w 733"/>
              <a:gd name="T45" fmla="*/ 2147483647 h 456"/>
              <a:gd name="T46" fmla="*/ 2147483647 w 733"/>
              <a:gd name="T47" fmla="*/ 2147483647 h 456"/>
              <a:gd name="T48" fmla="*/ 2147483647 w 733"/>
              <a:gd name="T49" fmla="*/ 2147483647 h 456"/>
              <a:gd name="T50" fmla="*/ 2147483647 w 733"/>
              <a:gd name="T51" fmla="*/ 2147483647 h 456"/>
              <a:gd name="T52" fmla="*/ 2147483647 w 733"/>
              <a:gd name="T53" fmla="*/ 2147483647 h 456"/>
              <a:gd name="T54" fmla="*/ 2147483647 w 733"/>
              <a:gd name="T55" fmla="*/ 2147483647 h 456"/>
              <a:gd name="T56" fmla="*/ 2147483647 w 733"/>
              <a:gd name="T57" fmla="*/ 2147483647 h 456"/>
              <a:gd name="T58" fmla="*/ 2147483647 w 733"/>
              <a:gd name="T59" fmla="*/ 2147483647 h 456"/>
              <a:gd name="T60" fmla="*/ 2147483647 w 733"/>
              <a:gd name="T61" fmla="*/ 2147483647 h 456"/>
              <a:gd name="T62" fmla="*/ 2147483647 w 733"/>
              <a:gd name="T63" fmla="*/ 2147483647 h 456"/>
              <a:gd name="T64" fmla="*/ 2147483647 w 733"/>
              <a:gd name="T65" fmla="*/ 2147483647 h 4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456"/>
              <a:gd name="T101" fmla="*/ 733 w 733"/>
              <a:gd name="T102" fmla="*/ 456 h 4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456">
                <a:moveTo>
                  <a:pt x="85" y="455"/>
                </a:moveTo>
                <a:lnTo>
                  <a:pt x="99" y="420"/>
                </a:lnTo>
                <a:lnTo>
                  <a:pt x="144" y="384"/>
                </a:lnTo>
                <a:lnTo>
                  <a:pt x="184" y="400"/>
                </a:lnTo>
                <a:lnTo>
                  <a:pt x="212" y="384"/>
                </a:lnTo>
                <a:lnTo>
                  <a:pt x="189" y="356"/>
                </a:lnTo>
                <a:lnTo>
                  <a:pt x="202" y="344"/>
                </a:lnTo>
                <a:lnTo>
                  <a:pt x="315" y="351"/>
                </a:lnTo>
                <a:lnTo>
                  <a:pt x="356" y="378"/>
                </a:lnTo>
                <a:lnTo>
                  <a:pt x="375" y="391"/>
                </a:lnTo>
                <a:lnTo>
                  <a:pt x="405" y="370"/>
                </a:lnTo>
                <a:lnTo>
                  <a:pt x="427" y="363"/>
                </a:lnTo>
                <a:lnTo>
                  <a:pt x="432" y="391"/>
                </a:lnTo>
                <a:lnTo>
                  <a:pt x="448" y="391"/>
                </a:lnTo>
                <a:lnTo>
                  <a:pt x="462" y="373"/>
                </a:lnTo>
                <a:lnTo>
                  <a:pt x="486" y="349"/>
                </a:lnTo>
                <a:lnTo>
                  <a:pt x="498" y="366"/>
                </a:lnTo>
                <a:lnTo>
                  <a:pt x="498" y="400"/>
                </a:lnTo>
                <a:lnTo>
                  <a:pt x="508" y="416"/>
                </a:lnTo>
                <a:lnTo>
                  <a:pt x="530" y="420"/>
                </a:lnTo>
                <a:lnTo>
                  <a:pt x="554" y="396"/>
                </a:lnTo>
                <a:lnTo>
                  <a:pt x="591" y="384"/>
                </a:lnTo>
                <a:lnTo>
                  <a:pt x="661" y="320"/>
                </a:lnTo>
                <a:lnTo>
                  <a:pt x="692" y="322"/>
                </a:lnTo>
                <a:lnTo>
                  <a:pt x="732" y="310"/>
                </a:lnTo>
                <a:lnTo>
                  <a:pt x="684" y="222"/>
                </a:lnTo>
                <a:lnTo>
                  <a:pt x="699" y="195"/>
                </a:lnTo>
                <a:lnTo>
                  <a:pt x="693" y="187"/>
                </a:lnTo>
                <a:lnTo>
                  <a:pt x="670" y="178"/>
                </a:lnTo>
                <a:lnTo>
                  <a:pt x="628" y="153"/>
                </a:lnTo>
                <a:lnTo>
                  <a:pt x="608" y="141"/>
                </a:lnTo>
                <a:lnTo>
                  <a:pt x="582" y="153"/>
                </a:lnTo>
                <a:lnTo>
                  <a:pt x="552" y="128"/>
                </a:lnTo>
                <a:lnTo>
                  <a:pt x="513" y="128"/>
                </a:lnTo>
                <a:lnTo>
                  <a:pt x="483" y="114"/>
                </a:lnTo>
                <a:lnTo>
                  <a:pt x="476" y="91"/>
                </a:lnTo>
                <a:lnTo>
                  <a:pt x="462" y="73"/>
                </a:lnTo>
                <a:lnTo>
                  <a:pt x="439" y="85"/>
                </a:lnTo>
                <a:lnTo>
                  <a:pt x="420" y="78"/>
                </a:lnTo>
                <a:lnTo>
                  <a:pt x="358" y="85"/>
                </a:lnTo>
                <a:lnTo>
                  <a:pt x="292" y="70"/>
                </a:lnTo>
                <a:lnTo>
                  <a:pt x="210" y="0"/>
                </a:lnTo>
                <a:lnTo>
                  <a:pt x="188" y="16"/>
                </a:lnTo>
                <a:lnTo>
                  <a:pt x="180" y="10"/>
                </a:lnTo>
                <a:lnTo>
                  <a:pt x="162" y="10"/>
                </a:lnTo>
                <a:lnTo>
                  <a:pt x="87" y="10"/>
                </a:lnTo>
                <a:lnTo>
                  <a:pt x="78" y="20"/>
                </a:lnTo>
                <a:lnTo>
                  <a:pt x="99" y="42"/>
                </a:lnTo>
                <a:lnTo>
                  <a:pt x="122" y="46"/>
                </a:lnTo>
                <a:lnTo>
                  <a:pt x="142" y="52"/>
                </a:lnTo>
                <a:lnTo>
                  <a:pt x="133" y="68"/>
                </a:lnTo>
                <a:lnTo>
                  <a:pt x="94" y="85"/>
                </a:lnTo>
                <a:lnTo>
                  <a:pt x="87" y="114"/>
                </a:lnTo>
                <a:lnTo>
                  <a:pt x="94" y="123"/>
                </a:lnTo>
                <a:lnTo>
                  <a:pt x="99" y="160"/>
                </a:lnTo>
                <a:lnTo>
                  <a:pt x="122" y="164"/>
                </a:lnTo>
                <a:lnTo>
                  <a:pt x="144" y="192"/>
                </a:lnTo>
                <a:lnTo>
                  <a:pt x="154" y="249"/>
                </a:lnTo>
                <a:lnTo>
                  <a:pt x="147" y="267"/>
                </a:lnTo>
                <a:lnTo>
                  <a:pt x="133" y="264"/>
                </a:lnTo>
                <a:lnTo>
                  <a:pt x="90" y="295"/>
                </a:lnTo>
                <a:lnTo>
                  <a:pt x="19" y="308"/>
                </a:lnTo>
                <a:lnTo>
                  <a:pt x="0" y="327"/>
                </a:lnTo>
                <a:lnTo>
                  <a:pt x="14" y="346"/>
                </a:lnTo>
                <a:lnTo>
                  <a:pt x="16" y="388"/>
                </a:lnTo>
                <a:lnTo>
                  <a:pt x="36" y="393"/>
                </a:lnTo>
                <a:lnTo>
                  <a:pt x="85" y="455"/>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8" name="Freeform 27"/>
          <p:cNvSpPr>
            <a:spLocks/>
          </p:cNvSpPr>
          <p:nvPr/>
        </p:nvSpPr>
        <p:spPr bwMode="auto">
          <a:xfrm>
            <a:off x="3372808" y="5500152"/>
            <a:ext cx="194072" cy="173831"/>
          </a:xfrm>
          <a:custGeom>
            <a:avLst/>
            <a:gdLst>
              <a:gd name="T0" fmla="*/ 2147483647 w 238"/>
              <a:gd name="T1" fmla="*/ 2147483647 h 215"/>
              <a:gd name="T2" fmla="*/ 2147483647 w 238"/>
              <a:gd name="T3" fmla="*/ 2147483647 h 215"/>
              <a:gd name="T4" fmla="*/ 2147483647 w 238"/>
              <a:gd name="T5" fmla="*/ 2147483647 h 215"/>
              <a:gd name="T6" fmla="*/ 2147483647 w 238"/>
              <a:gd name="T7" fmla="*/ 2147483647 h 215"/>
              <a:gd name="T8" fmla="*/ 2147483647 w 238"/>
              <a:gd name="T9" fmla="*/ 2147483647 h 215"/>
              <a:gd name="T10" fmla="*/ 0 w 238"/>
              <a:gd name="T11" fmla="*/ 2147483647 h 215"/>
              <a:gd name="T12" fmla="*/ 2147483647 w 238"/>
              <a:gd name="T13" fmla="*/ 2147483647 h 215"/>
              <a:gd name="T14" fmla="*/ 2147483647 w 238"/>
              <a:gd name="T15" fmla="*/ 2147483647 h 215"/>
              <a:gd name="T16" fmla="*/ 2147483647 w 238"/>
              <a:gd name="T17" fmla="*/ 2147483647 h 215"/>
              <a:gd name="T18" fmla="*/ 2147483647 w 238"/>
              <a:gd name="T19" fmla="*/ 2147483647 h 215"/>
              <a:gd name="T20" fmla="*/ 2147483647 w 238"/>
              <a:gd name="T21" fmla="*/ 2147483647 h 215"/>
              <a:gd name="T22" fmla="*/ 2147483647 w 238"/>
              <a:gd name="T23" fmla="*/ 0 h 215"/>
              <a:gd name="T24" fmla="*/ 2147483647 w 238"/>
              <a:gd name="T25" fmla="*/ 2147483647 h 215"/>
              <a:gd name="T26" fmla="*/ 2147483647 w 238"/>
              <a:gd name="T27" fmla="*/ 2147483647 h 2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8"/>
              <a:gd name="T43" fmla="*/ 0 h 215"/>
              <a:gd name="T44" fmla="*/ 238 w 238"/>
              <a:gd name="T45" fmla="*/ 215 h 2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8" h="215">
                <a:moveTo>
                  <a:pt x="237" y="36"/>
                </a:moveTo>
                <a:lnTo>
                  <a:pt x="192" y="110"/>
                </a:lnTo>
                <a:lnTo>
                  <a:pt x="192" y="144"/>
                </a:lnTo>
                <a:lnTo>
                  <a:pt x="105" y="214"/>
                </a:lnTo>
                <a:lnTo>
                  <a:pt x="18" y="182"/>
                </a:lnTo>
                <a:lnTo>
                  <a:pt x="0" y="120"/>
                </a:lnTo>
                <a:lnTo>
                  <a:pt x="4" y="90"/>
                </a:lnTo>
                <a:lnTo>
                  <a:pt x="54" y="43"/>
                </a:lnTo>
                <a:lnTo>
                  <a:pt x="69" y="28"/>
                </a:lnTo>
                <a:lnTo>
                  <a:pt x="150" y="16"/>
                </a:lnTo>
                <a:lnTo>
                  <a:pt x="186" y="12"/>
                </a:lnTo>
                <a:lnTo>
                  <a:pt x="198" y="0"/>
                </a:lnTo>
                <a:lnTo>
                  <a:pt x="224" y="4"/>
                </a:lnTo>
                <a:lnTo>
                  <a:pt x="237" y="36"/>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29" name="Freeform 29"/>
          <p:cNvSpPr>
            <a:spLocks/>
          </p:cNvSpPr>
          <p:nvPr/>
        </p:nvSpPr>
        <p:spPr bwMode="auto">
          <a:xfrm>
            <a:off x="2211948" y="3625252"/>
            <a:ext cx="1063229" cy="889397"/>
          </a:xfrm>
          <a:custGeom>
            <a:avLst/>
            <a:gdLst>
              <a:gd name="T0" fmla="*/ 0 w 1299"/>
              <a:gd name="T1" fmla="*/ 2147483647 h 1107"/>
              <a:gd name="T2" fmla="*/ 2147483647 w 1299"/>
              <a:gd name="T3" fmla="*/ 2147483647 h 1107"/>
              <a:gd name="T4" fmla="*/ 2147483647 w 1299"/>
              <a:gd name="T5" fmla="*/ 2147483647 h 1107"/>
              <a:gd name="T6" fmla="*/ 2147483647 w 1299"/>
              <a:gd name="T7" fmla="*/ 2147483647 h 1107"/>
              <a:gd name="T8" fmla="*/ 2147483647 w 1299"/>
              <a:gd name="T9" fmla="*/ 2147483647 h 1107"/>
              <a:gd name="T10" fmla="*/ 2147483647 w 1299"/>
              <a:gd name="T11" fmla="*/ 2147483647 h 1107"/>
              <a:gd name="T12" fmla="*/ 2147483647 w 1299"/>
              <a:gd name="T13" fmla="*/ 2147483647 h 1107"/>
              <a:gd name="T14" fmla="*/ 2147483647 w 1299"/>
              <a:gd name="T15" fmla="*/ 2147483647 h 1107"/>
              <a:gd name="T16" fmla="*/ 2147483647 w 1299"/>
              <a:gd name="T17" fmla="*/ 2147483647 h 1107"/>
              <a:gd name="T18" fmla="*/ 2147483647 w 1299"/>
              <a:gd name="T19" fmla="*/ 2147483647 h 1107"/>
              <a:gd name="T20" fmla="*/ 2147483647 w 1299"/>
              <a:gd name="T21" fmla="*/ 2147483647 h 1107"/>
              <a:gd name="T22" fmla="*/ 2147483647 w 1299"/>
              <a:gd name="T23" fmla="*/ 2147483647 h 1107"/>
              <a:gd name="T24" fmla="*/ 2147483647 w 1299"/>
              <a:gd name="T25" fmla="*/ 2147483647 h 1107"/>
              <a:gd name="T26" fmla="*/ 2147483647 w 1299"/>
              <a:gd name="T27" fmla="*/ 2147483647 h 1107"/>
              <a:gd name="T28" fmla="*/ 2147483647 w 1299"/>
              <a:gd name="T29" fmla="*/ 2147483647 h 1107"/>
              <a:gd name="T30" fmla="*/ 2147483647 w 1299"/>
              <a:gd name="T31" fmla="*/ 2147483647 h 1107"/>
              <a:gd name="T32" fmla="*/ 2147483647 w 1299"/>
              <a:gd name="T33" fmla="*/ 2147483647 h 1107"/>
              <a:gd name="T34" fmla="*/ 2147483647 w 1299"/>
              <a:gd name="T35" fmla="*/ 2147483647 h 1107"/>
              <a:gd name="T36" fmla="*/ 2147483647 w 1299"/>
              <a:gd name="T37" fmla="*/ 2147483647 h 1107"/>
              <a:gd name="T38" fmla="*/ 2147483647 w 1299"/>
              <a:gd name="T39" fmla="*/ 2147483647 h 1107"/>
              <a:gd name="T40" fmla="*/ 2147483647 w 1299"/>
              <a:gd name="T41" fmla="*/ 2147483647 h 1107"/>
              <a:gd name="T42" fmla="*/ 2147483647 w 1299"/>
              <a:gd name="T43" fmla="*/ 2147483647 h 1107"/>
              <a:gd name="T44" fmla="*/ 2147483647 w 1299"/>
              <a:gd name="T45" fmla="*/ 2147483647 h 1107"/>
              <a:gd name="T46" fmla="*/ 2147483647 w 1299"/>
              <a:gd name="T47" fmla="*/ 2147483647 h 1107"/>
              <a:gd name="T48" fmla="*/ 2147483647 w 1299"/>
              <a:gd name="T49" fmla="*/ 2147483647 h 1107"/>
              <a:gd name="T50" fmla="*/ 2147483647 w 1299"/>
              <a:gd name="T51" fmla="*/ 2147483647 h 1107"/>
              <a:gd name="T52" fmla="*/ 2147483647 w 1299"/>
              <a:gd name="T53" fmla="*/ 2147483647 h 1107"/>
              <a:gd name="T54" fmla="*/ 2147483647 w 1299"/>
              <a:gd name="T55" fmla="*/ 2147483647 h 1107"/>
              <a:gd name="T56" fmla="*/ 2147483647 w 1299"/>
              <a:gd name="T57" fmla="*/ 2147483647 h 1107"/>
              <a:gd name="T58" fmla="*/ 2147483647 w 1299"/>
              <a:gd name="T59" fmla="*/ 2147483647 h 1107"/>
              <a:gd name="T60" fmla="*/ 2147483647 w 1299"/>
              <a:gd name="T61" fmla="*/ 2147483647 h 1107"/>
              <a:gd name="T62" fmla="*/ 2147483647 w 1299"/>
              <a:gd name="T63" fmla="*/ 2147483647 h 1107"/>
              <a:gd name="T64" fmla="*/ 2147483647 w 1299"/>
              <a:gd name="T65" fmla="*/ 2147483647 h 1107"/>
              <a:gd name="T66" fmla="*/ 2147483647 w 1299"/>
              <a:gd name="T67" fmla="*/ 2147483647 h 1107"/>
              <a:gd name="T68" fmla="*/ 2147483647 w 1299"/>
              <a:gd name="T69" fmla="*/ 2147483647 h 1107"/>
              <a:gd name="T70" fmla="*/ 2147483647 w 1299"/>
              <a:gd name="T71" fmla="*/ 2147483647 h 1107"/>
              <a:gd name="T72" fmla="*/ 2147483647 w 1299"/>
              <a:gd name="T73" fmla="*/ 2147483647 h 1107"/>
              <a:gd name="T74" fmla="*/ 2147483647 w 1299"/>
              <a:gd name="T75" fmla="*/ 2147483647 h 1107"/>
              <a:gd name="T76" fmla="*/ 2147483647 w 1299"/>
              <a:gd name="T77" fmla="*/ 2147483647 h 1107"/>
              <a:gd name="T78" fmla="*/ 2147483647 w 1299"/>
              <a:gd name="T79" fmla="*/ 2147483647 h 1107"/>
              <a:gd name="T80" fmla="*/ 2147483647 w 1299"/>
              <a:gd name="T81" fmla="*/ 2147483647 h 1107"/>
              <a:gd name="T82" fmla="*/ 2147483647 w 1299"/>
              <a:gd name="T83" fmla="*/ 2147483647 h 1107"/>
              <a:gd name="T84" fmla="*/ 2147483647 w 1299"/>
              <a:gd name="T85" fmla="*/ 2147483647 h 1107"/>
              <a:gd name="T86" fmla="*/ 2147483647 w 1299"/>
              <a:gd name="T87" fmla="*/ 2147483647 h 1107"/>
              <a:gd name="T88" fmla="*/ 2147483647 w 1299"/>
              <a:gd name="T89" fmla="*/ 2147483647 h 1107"/>
              <a:gd name="T90" fmla="*/ 2147483647 w 1299"/>
              <a:gd name="T91" fmla="*/ 2147483647 h 1107"/>
              <a:gd name="T92" fmla="*/ 2147483647 w 1299"/>
              <a:gd name="T93" fmla="*/ 2147483647 h 1107"/>
              <a:gd name="T94" fmla="*/ 2147483647 w 1299"/>
              <a:gd name="T95" fmla="*/ 2147483647 h 1107"/>
              <a:gd name="T96" fmla="*/ 2147483647 w 1299"/>
              <a:gd name="T97" fmla="*/ 2147483647 h 1107"/>
              <a:gd name="T98" fmla="*/ 2147483647 w 1299"/>
              <a:gd name="T99" fmla="*/ 2147483647 h 1107"/>
              <a:gd name="T100" fmla="*/ 2147483647 w 1299"/>
              <a:gd name="T101" fmla="*/ 2147483647 h 1107"/>
              <a:gd name="T102" fmla="*/ 2147483647 w 1299"/>
              <a:gd name="T103" fmla="*/ 2147483647 h 1107"/>
              <a:gd name="T104" fmla="*/ 2147483647 w 1299"/>
              <a:gd name="T105" fmla="*/ 2147483647 h 1107"/>
              <a:gd name="T106" fmla="*/ 2147483647 w 1299"/>
              <a:gd name="T107" fmla="*/ 2147483647 h 1107"/>
              <a:gd name="T108" fmla="*/ 2147483647 w 1299"/>
              <a:gd name="T109" fmla="*/ 2147483647 h 1107"/>
              <a:gd name="T110" fmla="*/ 2147483647 w 1299"/>
              <a:gd name="T111" fmla="*/ 2147483647 h 1107"/>
              <a:gd name="T112" fmla="*/ 2147483647 w 1299"/>
              <a:gd name="T113" fmla="*/ 2147483647 h 1107"/>
              <a:gd name="T114" fmla="*/ 2147483647 w 1299"/>
              <a:gd name="T115" fmla="*/ 2147483647 h 1107"/>
              <a:gd name="T116" fmla="*/ 2147483647 w 1299"/>
              <a:gd name="T117" fmla="*/ 2147483647 h 1107"/>
              <a:gd name="T118" fmla="*/ 2147483647 w 1299"/>
              <a:gd name="T119" fmla="*/ 2147483647 h 1107"/>
              <a:gd name="T120" fmla="*/ 2147483647 w 1299"/>
              <a:gd name="T121" fmla="*/ 2147483647 h 1107"/>
              <a:gd name="T122" fmla="*/ 2147483647 w 1299"/>
              <a:gd name="T123" fmla="*/ 2147483647 h 1107"/>
              <a:gd name="T124" fmla="*/ 2147483647 w 1299"/>
              <a:gd name="T125" fmla="*/ 2147483647 h 11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99"/>
              <a:gd name="T190" fmla="*/ 0 h 1107"/>
              <a:gd name="T191" fmla="*/ 1299 w 1299"/>
              <a:gd name="T192" fmla="*/ 1107 h 11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99" h="1107">
                <a:moveTo>
                  <a:pt x="11" y="350"/>
                </a:moveTo>
                <a:lnTo>
                  <a:pt x="0" y="207"/>
                </a:lnTo>
                <a:lnTo>
                  <a:pt x="7" y="177"/>
                </a:lnTo>
                <a:lnTo>
                  <a:pt x="49" y="157"/>
                </a:lnTo>
                <a:lnTo>
                  <a:pt x="107" y="109"/>
                </a:lnTo>
                <a:lnTo>
                  <a:pt x="200" y="71"/>
                </a:lnTo>
                <a:lnTo>
                  <a:pt x="237" y="55"/>
                </a:lnTo>
                <a:lnTo>
                  <a:pt x="237" y="19"/>
                </a:lnTo>
                <a:lnTo>
                  <a:pt x="254" y="0"/>
                </a:lnTo>
                <a:lnTo>
                  <a:pt x="269" y="2"/>
                </a:lnTo>
                <a:lnTo>
                  <a:pt x="329" y="11"/>
                </a:lnTo>
                <a:lnTo>
                  <a:pt x="327" y="39"/>
                </a:lnTo>
                <a:lnTo>
                  <a:pt x="339" y="82"/>
                </a:lnTo>
                <a:lnTo>
                  <a:pt x="332" y="149"/>
                </a:lnTo>
                <a:lnTo>
                  <a:pt x="383" y="226"/>
                </a:lnTo>
                <a:lnTo>
                  <a:pt x="412" y="244"/>
                </a:lnTo>
                <a:lnTo>
                  <a:pt x="454" y="212"/>
                </a:lnTo>
                <a:lnTo>
                  <a:pt x="542" y="212"/>
                </a:lnTo>
                <a:lnTo>
                  <a:pt x="563" y="219"/>
                </a:lnTo>
                <a:lnTo>
                  <a:pt x="577" y="239"/>
                </a:lnTo>
                <a:lnTo>
                  <a:pt x="567" y="261"/>
                </a:lnTo>
                <a:lnTo>
                  <a:pt x="519" y="299"/>
                </a:lnTo>
                <a:lnTo>
                  <a:pt x="524" y="320"/>
                </a:lnTo>
                <a:lnTo>
                  <a:pt x="580" y="362"/>
                </a:lnTo>
                <a:lnTo>
                  <a:pt x="602" y="362"/>
                </a:lnTo>
                <a:lnTo>
                  <a:pt x="609" y="371"/>
                </a:lnTo>
                <a:lnTo>
                  <a:pt x="604" y="389"/>
                </a:lnTo>
                <a:lnTo>
                  <a:pt x="639" y="417"/>
                </a:lnTo>
                <a:lnTo>
                  <a:pt x="722" y="429"/>
                </a:lnTo>
                <a:lnTo>
                  <a:pt x="756" y="419"/>
                </a:lnTo>
                <a:lnTo>
                  <a:pt x="807" y="369"/>
                </a:lnTo>
                <a:lnTo>
                  <a:pt x="868" y="374"/>
                </a:lnTo>
                <a:lnTo>
                  <a:pt x="893" y="412"/>
                </a:lnTo>
                <a:lnTo>
                  <a:pt x="879" y="446"/>
                </a:lnTo>
                <a:lnTo>
                  <a:pt x="881" y="465"/>
                </a:lnTo>
                <a:lnTo>
                  <a:pt x="849" y="485"/>
                </a:lnTo>
                <a:lnTo>
                  <a:pt x="836" y="502"/>
                </a:lnTo>
                <a:lnTo>
                  <a:pt x="840" y="543"/>
                </a:lnTo>
                <a:lnTo>
                  <a:pt x="898" y="585"/>
                </a:lnTo>
                <a:lnTo>
                  <a:pt x="923" y="576"/>
                </a:lnTo>
                <a:lnTo>
                  <a:pt x="988" y="660"/>
                </a:lnTo>
                <a:lnTo>
                  <a:pt x="1005" y="719"/>
                </a:lnTo>
                <a:lnTo>
                  <a:pt x="996" y="752"/>
                </a:lnTo>
                <a:lnTo>
                  <a:pt x="1041" y="777"/>
                </a:lnTo>
                <a:lnTo>
                  <a:pt x="1041" y="794"/>
                </a:lnTo>
                <a:lnTo>
                  <a:pt x="1083" y="806"/>
                </a:lnTo>
                <a:lnTo>
                  <a:pt x="1096" y="806"/>
                </a:lnTo>
                <a:lnTo>
                  <a:pt x="1096" y="772"/>
                </a:lnTo>
                <a:lnTo>
                  <a:pt x="1128" y="765"/>
                </a:lnTo>
                <a:lnTo>
                  <a:pt x="1138" y="724"/>
                </a:lnTo>
                <a:lnTo>
                  <a:pt x="1113" y="707"/>
                </a:lnTo>
                <a:lnTo>
                  <a:pt x="1096" y="689"/>
                </a:lnTo>
                <a:lnTo>
                  <a:pt x="1103" y="612"/>
                </a:lnTo>
                <a:lnTo>
                  <a:pt x="1120" y="600"/>
                </a:lnTo>
                <a:lnTo>
                  <a:pt x="1151" y="614"/>
                </a:lnTo>
                <a:lnTo>
                  <a:pt x="1162" y="609"/>
                </a:lnTo>
                <a:lnTo>
                  <a:pt x="1170" y="623"/>
                </a:lnTo>
                <a:lnTo>
                  <a:pt x="1247" y="662"/>
                </a:lnTo>
                <a:lnTo>
                  <a:pt x="1290" y="689"/>
                </a:lnTo>
                <a:lnTo>
                  <a:pt x="1298" y="714"/>
                </a:lnTo>
                <a:lnTo>
                  <a:pt x="1275" y="747"/>
                </a:lnTo>
                <a:lnTo>
                  <a:pt x="1288" y="784"/>
                </a:lnTo>
                <a:lnTo>
                  <a:pt x="1280" y="801"/>
                </a:lnTo>
                <a:lnTo>
                  <a:pt x="1223" y="806"/>
                </a:lnTo>
                <a:lnTo>
                  <a:pt x="1211" y="812"/>
                </a:lnTo>
                <a:lnTo>
                  <a:pt x="1214" y="824"/>
                </a:lnTo>
                <a:lnTo>
                  <a:pt x="1214" y="838"/>
                </a:lnTo>
                <a:lnTo>
                  <a:pt x="1167" y="843"/>
                </a:lnTo>
                <a:lnTo>
                  <a:pt x="1143" y="830"/>
                </a:lnTo>
                <a:lnTo>
                  <a:pt x="1113" y="830"/>
                </a:lnTo>
                <a:lnTo>
                  <a:pt x="1106" y="838"/>
                </a:lnTo>
                <a:lnTo>
                  <a:pt x="1113" y="855"/>
                </a:lnTo>
                <a:lnTo>
                  <a:pt x="1096" y="873"/>
                </a:lnTo>
                <a:lnTo>
                  <a:pt x="1091" y="892"/>
                </a:lnTo>
                <a:lnTo>
                  <a:pt x="1120" y="917"/>
                </a:lnTo>
                <a:lnTo>
                  <a:pt x="1101" y="962"/>
                </a:lnTo>
                <a:lnTo>
                  <a:pt x="1108" y="983"/>
                </a:lnTo>
                <a:lnTo>
                  <a:pt x="1106" y="996"/>
                </a:lnTo>
                <a:lnTo>
                  <a:pt x="1070" y="996"/>
                </a:lnTo>
                <a:lnTo>
                  <a:pt x="1046" y="1008"/>
                </a:lnTo>
                <a:lnTo>
                  <a:pt x="1065" y="1032"/>
                </a:lnTo>
                <a:lnTo>
                  <a:pt x="1053" y="1070"/>
                </a:lnTo>
                <a:lnTo>
                  <a:pt x="1016" y="1077"/>
                </a:lnTo>
                <a:lnTo>
                  <a:pt x="1020" y="1095"/>
                </a:lnTo>
                <a:lnTo>
                  <a:pt x="1010" y="1106"/>
                </a:lnTo>
                <a:lnTo>
                  <a:pt x="948" y="1101"/>
                </a:lnTo>
                <a:lnTo>
                  <a:pt x="923" y="1084"/>
                </a:lnTo>
                <a:lnTo>
                  <a:pt x="917" y="1046"/>
                </a:lnTo>
                <a:lnTo>
                  <a:pt x="903" y="1029"/>
                </a:lnTo>
                <a:lnTo>
                  <a:pt x="881" y="1046"/>
                </a:lnTo>
                <a:lnTo>
                  <a:pt x="840" y="1008"/>
                </a:lnTo>
                <a:lnTo>
                  <a:pt x="812" y="987"/>
                </a:lnTo>
                <a:lnTo>
                  <a:pt x="807" y="958"/>
                </a:lnTo>
                <a:lnTo>
                  <a:pt x="798" y="934"/>
                </a:lnTo>
                <a:lnTo>
                  <a:pt x="782" y="934"/>
                </a:lnTo>
                <a:lnTo>
                  <a:pt x="723" y="962"/>
                </a:lnTo>
                <a:lnTo>
                  <a:pt x="726" y="992"/>
                </a:lnTo>
                <a:lnTo>
                  <a:pt x="704" y="992"/>
                </a:lnTo>
                <a:lnTo>
                  <a:pt x="666" y="953"/>
                </a:lnTo>
                <a:lnTo>
                  <a:pt x="626" y="948"/>
                </a:lnTo>
                <a:lnTo>
                  <a:pt x="611" y="927"/>
                </a:lnTo>
                <a:lnTo>
                  <a:pt x="623" y="904"/>
                </a:lnTo>
                <a:lnTo>
                  <a:pt x="646" y="924"/>
                </a:lnTo>
                <a:lnTo>
                  <a:pt x="674" y="934"/>
                </a:lnTo>
                <a:lnTo>
                  <a:pt x="695" y="915"/>
                </a:lnTo>
                <a:lnTo>
                  <a:pt x="695" y="873"/>
                </a:lnTo>
                <a:lnTo>
                  <a:pt x="722" y="850"/>
                </a:lnTo>
                <a:lnTo>
                  <a:pt x="741" y="830"/>
                </a:lnTo>
                <a:lnTo>
                  <a:pt x="731" y="806"/>
                </a:lnTo>
                <a:lnTo>
                  <a:pt x="779" y="770"/>
                </a:lnTo>
                <a:lnTo>
                  <a:pt x="786" y="707"/>
                </a:lnTo>
                <a:lnTo>
                  <a:pt x="761" y="675"/>
                </a:lnTo>
                <a:lnTo>
                  <a:pt x="750" y="623"/>
                </a:lnTo>
                <a:lnTo>
                  <a:pt x="690" y="543"/>
                </a:lnTo>
                <a:lnTo>
                  <a:pt x="658" y="554"/>
                </a:lnTo>
                <a:lnTo>
                  <a:pt x="614" y="514"/>
                </a:lnTo>
                <a:lnTo>
                  <a:pt x="554" y="477"/>
                </a:lnTo>
                <a:lnTo>
                  <a:pt x="531" y="419"/>
                </a:lnTo>
                <a:lnTo>
                  <a:pt x="483" y="436"/>
                </a:lnTo>
                <a:lnTo>
                  <a:pt x="397" y="382"/>
                </a:lnTo>
                <a:lnTo>
                  <a:pt x="355" y="404"/>
                </a:lnTo>
                <a:lnTo>
                  <a:pt x="292" y="394"/>
                </a:lnTo>
                <a:lnTo>
                  <a:pt x="242" y="424"/>
                </a:lnTo>
                <a:lnTo>
                  <a:pt x="209" y="427"/>
                </a:lnTo>
                <a:lnTo>
                  <a:pt x="159" y="397"/>
                </a:lnTo>
                <a:lnTo>
                  <a:pt x="125" y="376"/>
                </a:lnTo>
                <a:lnTo>
                  <a:pt x="11" y="350"/>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30" name="Freeform 30"/>
          <p:cNvSpPr>
            <a:spLocks/>
          </p:cNvSpPr>
          <p:nvPr/>
        </p:nvSpPr>
        <p:spPr bwMode="auto">
          <a:xfrm>
            <a:off x="3068009" y="3883617"/>
            <a:ext cx="397669" cy="681038"/>
          </a:xfrm>
          <a:custGeom>
            <a:avLst/>
            <a:gdLst>
              <a:gd name="T0" fmla="*/ 2147483647 w 482"/>
              <a:gd name="T1" fmla="*/ 2147483647 h 849"/>
              <a:gd name="T2" fmla="*/ 2147483647 w 482"/>
              <a:gd name="T3" fmla="*/ 2147483647 h 849"/>
              <a:gd name="T4" fmla="*/ 2147483647 w 482"/>
              <a:gd name="T5" fmla="*/ 2147483647 h 849"/>
              <a:gd name="T6" fmla="*/ 2147483647 w 482"/>
              <a:gd name="T7" fmla="*/ 2147483647 h 849"/>
              <a:gd name="T8" fmla="*/ 2147483647 w 482"/>
              <a:gd name="T9" fmla="*/ 2147483647 h 849"/>
              <a:gd name="T10" fmla="*/ 2147483647 w 482"/>
              <a:gd name="T11" fmla="*/ 0 h 849"/>
              <a:gd name="T12" fmla="*/ 2147483647 w 482"/>
              <a:gd name="T13" fmla="*/ 2147483647 h 849"/>
              <a:gd name="T14" fmla="*/ 2147483647 w 482"/>
              <a:gd name="T15" fmla="*/ 2147483647 h 849"/>
              <a:gd name="T16" fmla="*/ 2147483647 w 482"/>
              <a:gd name="T17" fmla="*/ 2147483647 h 849"/>
              <a:gd name="T18" fmla="*/ 2147483647 w 482"/>
              <a:gd name="T19" fmla="*/ 2147483647 h 849"/>
              <a:gd name="T20" fmla="*/ 2147483647 w 482"/>
              <a:gd name="T21" fmla="*/ 2147483647 h 849"/>
              <a:gd name="T22" fmla="*/ 2147483647 w 482"/>
              <a:gd name="T23" fmla="*/ 2147483647 h 849"/>
              <a:gd name="T24" fmla="*/ 2147483647 w 482"/>
              <a:gd name="T25" fmla="*/ 2147483647 h 849"/>
              <a:gd name="T26" fmla="*/ 2147483647 w 482"/>
              <a:gd name="T27" fmla="*/ 2147483647 h 849"/>
              <a:gd name="T28" fmla="*/ 2147483647 w 482"/>
              <a:gd name="T29" fmla="*/ 2147483647 h 849"/>
              <a:gd name="T30" fmla="*/ 2147483647 w 482"/>
              <a:gd name="T31" fmla="*/ 2147483647 h 849"/>
              <a:gd name="T32" fmla="*/ 2147483647 w 482"/>
              <a:gd name="T33" fmla="*/ 2147483647 h 849"/>
              <a:gd name="T34" fmla="*/ 2147483647 w 482"/>
              <a:gd name="T35" fmla="*/ 2147483647 h 849"/>
              <a:gd name="T36" fmla="*/ 2147483647 w 482"/>
              <a:gd name="T37" fmla="*/ 2147483647 h 849"/>
              <a:gd name="T38" fmla="*/ 2147483647 w 482"/>
              <a:gd name="T39" fmla="*/ 2147483647 h 849"/>
              <a:gd name="T40" fmla="*/ 2147483647 w 482"/>
              <a:gd name="T41" fmla="*/ 2147483647 h 849"/>
              <a:gd name="T42" fmla="*/ 2147483647 w 482"/>
              <a:gd name="T43" fmla="*/ 2147483647 h 849"/>
              <a:gd name="T44" fmla="*/ 2147483647 w 482"/>
              <a:gd name="T45" fmla="*/ 2147483647 h 849"/>
              <a:gd name="T46" fmla="*/ 0 w 482"/>
              <a:gd name="T47" fmla="*/ 2147483647 h 849"/>
              <a:gd name="T48" fmla="*/ 2147483647 w 482"/>
              <a:gd name="T49" fmla="*/ 2147483647 h 849"/>
              <a:gd name="T50" fmla="*/ 2147483647 w 482"/>
              <a:gd name="T51" fmla="*/ 2147483647 h 849"/>
              <a:gd name="T52" fmla="*/ 2147483647 w 482"/>
              <a:gd name="T53" fmla="*/ 2147483647 h 849"/>
              <a:gd name="T54" fmla="*/ 2147483647 w 482"/>
              <a:gd name="T55" fmla="*/ 2147483647 h 849"/>
              <a:gd name="T56" fmla="*/ 2147483647 w 482"/>
              <a:gd name="T57" fmla="*/ 2147483647 h 849"/>
              <a:gd name="T58" fmla="*/ 2147483647 w 482"/>
              <a:gd name="T59" fmla="*/ 2147483647 h 849"/>
              <a:gd name="T60" fmla="*/ 2147483647 w 482"/>
              <a:gd name="T61" fmla="*/ 2147483647 h 849"/>
              <a:gd name="T62" fmla="*/ 2147483647 w 482"/>
              <a:gd name="T63" fmla="*/ 2147483647 h 849"/>
              <a:gd name="T64" fmla="*/ 2147483647 w 482"/>
              <a:gd name="T65" fmla="*/ 2147483647 h 849"/>
              <a:gd name="T66" fmla="*/ 2147483647 w 482"/>
              <a:gd name="T67" fmla="*/ 2147483647 h 849"/>
              <a:gd name="T68" fmla="*/ 2147483647 w 482"/>
              <a:gd name="T69" fmla="*/ 2147483647 h 849"/>
              <a:gd name="T70" fmla="*/ 2147483647 w 482"/>
              <a:gd name="T71" fmla="*/ 2147483647 h 849"/>
              <a:gd name="T72" fmla="*/ 2147483647 w 482"/>
              <a:gd name="T73" fmla="*/ 2147483647 h 849"/>
              <a:gd name="T74" fmla="*/ 2147483647 w 482"/>
              <a:gd name="T75" fmla="*/ 2147483647 h 849"/>
              <a:gd name="T76" fmla="*/ 2147483647 w 482"/>
              <a:gd name="T77" fmla="*/ 2147483647 h 8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2"/>
              <a:gd name="T118" fmla="*/ 0 h 849"/>
              <a:gd name="T119" fmla="*/ 482 w 482"/>
              <a:gd name="T120" fmla="*/ 849 h 8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2" h="849">
                <a:moveTo>
                  <a:pt x="412" y="534"/>
                </a:moveTo>
                <a:lnTo>
                  <a:pt x="401" y="504"/>
                </a:lnTo>
                <a:lnTo>
                  <a:pt x="424" y="431"/>
                </a:lnTo>
                <a:lnTo>
                  <a:pt x="390" y="287"/>
                </a:lnTo>
                <a:lnTo>
                  <a:pt x="412" y="248"/>
                </a:lnTo>
                <a:lnTo>
                  <a:pt x="424" y="213"/>
                </a:lnTo>
                <a:lnTo>
                  <a:pt x="393" y="156"/>
                </a:lnTo>
                <a:lnTo>
                  <a:pt x="421" y="114"/>
                </a:lnTo>
                <a:lnTo>
                  <a:pt x="426" y="73"/>
                </a:lnTo>
                <a:lnTo>
                  <a:pt x="441" y="44"/>
                </a:lnTo>
                <a:lnTo>
                  <a:pt x="438" y="10"/>
                </a:lnTo>
                <a:lnTo>
                  <a:pt x="426" y="0"/>
                </a:lnTo>
                <a:lnTo>
                  <a:pt x="406" y="22"/>
                </a:lnTo>
                <a:lnTo>
                  <a:pt x="353" y="25"/>
                </a:lnTo>
                <a:lnTo>
                  <a:pt x="325" y="64"/>
                </a:lnTo>
                <a:lnTo>
                  <a:pt x="327" y="86"/>
                </a:lnTo>
                <a:lnTo>
                  <a:pt x="322" y="100"/>
                </a:lnTo>
                <a:lnTo>
                  <a:pt x="299" y="109"/>
                </a:lnTo>
                <a:lnTo>
                  <a:pt x="216" y="223"/>
                </a:lnTo>
                <a:lnTo>
                  <a:pt x="205" y="217"/>
                </a:lnTo>
                <a:lnTo>
                  <a:pt x="185" y="212"/>
                </a:lnTo>
                <a:lnTo>
                  <a:pt x="136" y="213"/>
                </a:lnTo>
                <a:lnTo>
                  <a:pt x="121" y="236"/>
                </a:lnTo>
                <a:lnTo>
                  <a:pt x="118" y="283"/>
                </a:lnTo>
                <a:lnTo>
                  <a:pt x="126" y="297"/>
                </a:lnTo>
                <a:lnTo>
                  <a:pt x="205" y="337"/>
                </a:lnTo>
                <a:lnTo>
                  <a:pt x="249" y="363"/>
                </a:lnTo>
                <a:lnTo>
                  <a:pt x="257" y="389"/>
                </a:lnTo>
                <a:lnTo>
                  <a:pt x="233" y="421"/>
                </a:lnTo>
                <a:lnTo>
                  <a:pt x="247" y="458"/>
                </a:lnTo>
                <a:lnTo>
                  <a:pt x="238" y="475"/>
                </a:lnTo>
                <a:lnTo>
                  <a:pt x="181" y="480"/>
                </a:lnTo>
                <a:lnTo>
                  <a:pt x="169" y="486"/>
                </a:lnTo>
                <a:lnTo>
                  <a:pt x="171" y="497"/>
                </a:lnTo>
                <a:lnTo>
                  <a:pt x="171" y="512"/>
                </a:lnTo>
                <a:lnTo>
                  <a:pt x="122" y="517"/>
                </a:lnTo>
                <a:lnTo>
                  <a:pt x="98" y="504"/>
                </a:lnTo>
                <a:lnTo>
                  <a:pt x="68" y="504"/>
                </a:lnTo>
                <a:lnTo>
                  <a:pt x="60" y="512"/>
                </a:lnTo>
                <a:lnTo>
                  <a:pt x="68" y="529"/>
                </a:lnTo>
                <a:lnTo>
                  <a:pt x="50" y="547"/>
                </a:lnTo>
                <a:lnTo>
                  <a:pt x="45" y="566"/>
                </a:lnTo>
                <a:lnTo>
                  <a:pt x="75" y="592"/>
                </a:lnTo>
                <a:lnTo>
                  <a:pt x="55" y="636"/>
                </a:lnTo>
                <a:lnTo>
                  <a:pt x="63" y="657"/>
                </a:lnTo>
                <a:lnTo>
                  <a:pt x="60" y="670"/>
                </a:lnTo>
                <a:lnTo>
                  <a:pt x="24" y="670"/>
                </a:lnTo>
                <a:lnTo>
                  <a:pt x="0" y="682"/>
                </a:lnTo>
                <a:lnTo>
                  <a:pt x="19" y="707"/>
                </a:lnTo>
                <a:lnTo>
                  <a:pt x="7" y="744"/>
                </a:lnTo>
                <a:lnTo>
                  <a:pt x="30" y="747"/>
                </a:lnTo>
                <a:lnTo>
                  <a:pt x="30" y="769"/>
                </a:lnTo>
                <a:lnTo>
                  <a:pt x="46" y="771"/>
                </a:lnTo>
                <a:lnTo>
                  <a:pt x="113" y="759"/>
                </a:lnTo>
                <a:lnTo>
                  <a:pt x="126" y="763"/>
                </a:lnTo>
                <a:lnTo>
                  <a:pt x="131" y="779"/>
                </a:lnTo>
                <a:lnTo>
                  <a:pt x="155" y="787"/>
                </a:lnTo>
                <a:lnTo>
                  <a:pt x="213" y="815"/>
                </a:lnTo>
                <a:lnTo>
                  <a:pt x="247" y="802"/>
                </a:lnTo>
                <a:lnTo>
                  <a:pt x="317" y="827"/>
                </a:lnTo>
                <a:lnTo>
                  <a:pt x="332" y="848"/>
                </a:lnTo>
                <a:lnTo>
                  <a:pt x="367" y="839"/>
                </a:lnTo>
                <a:lnTo>
                  <a:pt x="362" y="802"/>
                </a:lnTo>
                <a:lnTo>
                  <a:pt x="356" y="792"/>
                </a:lnTo>
                <a:lnTo>
                  <a:pt x="362" y="763"/>
                </a:lnTo>
                <a:lnTo>
                  <a:pt x="401" y="747"/>
                </a:lnTo>
                <a:lnTo>
                  <a:pt x="411" y="731"/>
                </a:lnTo>
                <a:lnTo>
                  <a:pt x="390" y="725"/>
                </a:lnTo>
                <a:lnTo>
                  <a:pt x="367" y="720"/>
                </a:lnTo>
                <a:lnTo>
                  <a:pt x="346" y="697"/>
                </a:lnTo>
                <a:lnTo>
                  <a:pt x="356" y="688"/>
                </a:lnTo>
                <a:lnTo>
                  <a:pt x="431" y="688"/>
                </a:lnTo>
                <a:lnTo>
                  <a:pt x="448" y="688"/>
                </a:lnTo>
                <a:lnTo>
                  <a:pt x="458" y="694"/>
                </a:lnTo>
                <a:lnTo>
                  <a:pt x="481" y="677"/>
                </a:lnTo>
                <a:lnTo>
                  <a:pt x="481" y="647"/>
                </a:lnTo>
                <a:lnTo>
                  <a:pt x="412" y="547"/>
                </a:lnTo>
                <a:lnTo>
                  <a:pt x="412" y="534"/>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31" name="Freeform 31"/>
          <p:cNvSpPr>
            <a:spLocks/>
          </p:cNvSpPr>
          <p:nvPr/>
        </p:nvSpPr>
        <p:spPr bwMode="auto">
          <a:xfrm>
            <a:off x="3765714" y="4268190"/>
            <a:ext cx="370284" cy="436960"/>
          </a:xfrm>
          <a:custGeom>
            <a:avLst/>
            <a:gdLst>
              <a:gd name="T0" fmla="*/ 2147483647 w 451"/>
              <a:gd name="T1" fmla="*/ 0 h 543"/>
              <a:gd name="T2" fmla="*/ 2147483647 w 451"/>
              <a:gd name="T3" fmla="*/ 2147483647 h 543"/>
              <a:gd name="T4" fmla="*/ 2147483647 w 451"/>
              <a:gd name="T5" fmla="*/ 2147483647 h 543"/>
              <a:gd name="T6" fmla="*/ 2147483647 w 451"/>
              <a:gd name="T7" fmla="*/ 2147483647 h 543"/>
              <a:gd name="T8" fmla="*/ 2147483647 w 451"/>
              <a:gd name="T9" fmla="*/ 2147483647 h 543"/>
              <a:gd name="T10" fmla="*/ 2147483647 w 451"/>
              <a:gd name="T11" fmla="*/ 2147483647 h 543"/>
              <a:gd name="T12" fmla="*/ 2147483647 w 451"/>
              <a:gd name="T13" fmla="*/ 2147483647 h 543"/>
              <a:gd name="T14" fmla="*/ 2147483647 w 451"/>
              <a:gd name="T15" fmla="*/ 2147483647 h 543"/>
              <a:gd name="T16" fmla="*/ 2147483647 w 451"/>
              <a:gd name="T17" fmla="*/ 2147483647 h 543"/>
              <a:gd name="T18" fmla="*/ 2147483647 w 451"/>
              <a:gd name="T19" fmla="*/ 2147483647 h 543"/>
              <a:gd name="T20" fmla="*/ 2147483647 w 451"/>
              <a:gd name="T21" fmla="*/ 2147483647 h 543"/>
              <a:gd name="T22" fmla="*/ 2147483647 w 451"/>
              <a:gd name="T23" fmla="*/ 2147483647 h 543"/>
              <a:gd name="T24" fmla="*/ 2147483647 w 451"/>
              <a:gd name="T25" fmla="*/ 2147483647 h 543"/>
              <a:gd name="T26" fmla="*/ 2147483647 w 451"/>
              <a:gd name="T27" fmla="*/ 2147483647 h 543"/>
              <a:gd name="T28" fmla="*/ 2147483647 w 451"/>
              <a:gd name="T29" fmla="*/ 2147483647 h 543"/>
              <a:gd name="T30" fmla="*/ 2147483647 w 451"/>
              <a:gd name="T31" fmla="*/ 2147483647 h 543"/>
              <a:gd name="T32" fmla="*/ 2147483647 w 451"/>
              <a:gd name="T33" fmla="*/ 2147483647 h 543"/>
              <a:gd name="T34" fmla="*/ 2147483647 w 451"/>
              <a:gd name="T35" fmla="*/ 2147483647 h 543"/>
              <a:gd name="T36" fmla="*/ 2147483647 w 451"/>
              <a:gd name="T37" fmla="*/ 2147483647 h 543"/>
              <a:gd name="T38" fmla="*/ 2147483647 w 451"/>
              <a:gd name="T39" fmla="*/ 2147483647 h 543"/>
              <a:gd name="T40" fmla="*/ 2147483647 w 451"/>
              <a:gd name="T41" fmla="*/ 2147483647 h 543"/>
              <a:gd name="T42" fmla="*/ 2147483647 w 451"/>
              <a:gd name="T43" fmla="*/ 2147483647 h 543"/>
              <a:gd name="T44" fmla="*/ 2147483647 w 451"/>
              <a:gd name="T45" fmla="*/ 2147483647 h 543"/>
              <a:gd name="T46" fmla="*/ 2147483647 w 451"/>
              <a:gd name="T47" fmla="*/ 2147483647 h 543"/>
              <a:gd name="T48" fmla="*/ 2147483647 w 451"/>
              <a:gd name="T49" fmla="*/ 2147483647 h 543"/>
              <a:gd name="T50" fmla="*/ 2147483647 w 451"/>
              <a:gd name="T51" fmla="*/ 2147483647 h 543"/>
              <a:gd name="T52" fmla="*/ 2147483647 w 451"/>
              <a:gd name="T53" fmla="*/ 2147483647 h 543"/>
              <a:gd name="T54" fmla="*/ 2147483647 w 451"/>
              <a:gd name="T55" fmla="*/ 2147483647 h 543"/>
              <a:gd name="T56" fmla="*/ 2147483647 w 451"/>
              <a:gd name="T57" fmla="*/ 2147483647 h 543"/>
              <a:gd name="T58" fmla="*/ 2147483647 w 451"/>
              <a:gd name="T59" fmla="*/ 2147483647 h 543"/>
              <a:gd name="T60" fmla="*/ 2147483647 w 451"/>
              <a:gd name="T61" fmla="*/ 2147483647 h 543"/>
              <a:gd name="T62" fmla="*/ 2147483647 w 451"/>
              <a:gd name="T63" fmla="*/ 2147483647 h 543"/>
              <a:gd name="T64" fmla="*/ 2147483647 w 451"/>
              <a:gd name="T65" fmla="*/ 2147483647 h 5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1"/>
              <a:gd name="T100" fmla="*/ 0 h 543"/>
              <a:gd name="T101" fmla="*/ 451 w 451"/>
              <a:gd name="T102" fmla="*/ 543 h 5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1" h="543">
                <a:moveTo>
                  <a:pt x="91" y="4"/>
                </a:moveTo>
                <a:lnTo>
                  <a:pt x="108" y="0"/>
                </a:lnTo>
                <a:lnTo>
                  <a:pt x="162" y="22"/>
                </a:lnTo>
                <a:lnTo>
                  <a:pt x="186" y="46"/>
                </a:lnTo>
                <a:lnTo>
                  <a:pt x="230" y="58"/>
                </a:lnTo>
                <a:lnTo>
                  <a:pt x="247" y="73"/>
                </a:lnTo>
                <a:lnTo>
                  <a:pt x="271" y="71"/>
                </a:lnTo>
                <a:lnTo>
                  <a:pt x="276" y="77"/>
                </a:lnTo>
                <a:lnTo>
                  <a:pt x="268" y="133"/>
                </a:lnTo>
                <a:lnTo>
                  <a:pt x="292" y="143"/>
                </a:lnTo>
                <a:lnTo>
                  <a:pt x="303" y="164"/>
                </a:lnTo>
                <a:lnTo>
                  <a:pt x="339" y="171"/>
                </a:lnTo>
                <a:lnTo>
                  <a:pt x="351" y="146"/>
                </a:lnTo>
                <a:lnTo>
                  <a:pt x="376" y="148"/>
                </a:lnTo>
                <a:lnTo>
                  <a:pt x="391" y="169"/>
                </a:lnTo>
                <a:lnTo>
                  <a:pt x="388" y="187"/>
                </a:lnTo>
                <a:lnTo>
                  <a:pt x="344" y="194"/>
                </a:lnTo>
                <a:lnTo>
                  <a:pt x="344" y="212"/>
                </a:lnTo>
                <a:lnTo>
                  <a:pt x="344" y="225"/>
                </a:lnTo>
                <a:lnTo>
                  <a:pt x="328" y="244"/>
                </a:lnTo>
                <a:lnTo>
                  <a:pt x="339" y="267"/>
                </a:lnTo>
                <a:lnTo>
                  <a:pt x="376" y="292"/>
                </a:lnTo>
                <a:lnTo>
                  <a:pt x="379" y="320"/>
                </a:lnTo>
                <a:lnTo>
                  <a:pt x="450" y="328"/>
                </a:lnTo>
                <a:lnTo>
                  <a:pt x="450" y="366"/>
                </a:lnTo>
                <a:lnTo>
                  <a:pt x="438" y="388"/>
                </a:lnTo>
                <a:lnTo>
                  <a:pt x="447" y="406"/>
                </a:lnTo>
                <a:lnTo>
                  <a:pt x="438" y="418"/>
                </a:lnTo>
                <a:lnTo>
                  <a:pt x="411" y="423"/>
                </a:lnTo>
                <a:lnTo>
                  <a:pt x="398" y="441"/>
                </a:lnTo>
                <a:lnTo>
                  <a:pt x="400" y="483"/>
                </a:lnTo>
                <a:lnTo>
                  <a:pt x="364" y="534"/>
                </a:lnTo>
                <a:lnTo>
                  <a:pt x="357" y="542"/>
                </a:lnTo>
                <a:lnTo>
                  <a:pt x="337" y="521"/>
                </a:lnTo>
                <a:lnTo>
                  <a:pt x="286" y="521"/>
                </a:lnTo>
                <a:lnTo>
                  <a:pt x="264" y="496"/>
                </a:lnTo>
                <a:lnTo>
                  <a:pt x="223" y="539"/>
                </a:lnTo>
                <a:lnTo>
                  <a:pt x="207" y="531"/>
                </a:lnTo>
                <a:lnTo>
                  <a:pt x="225" y="498"/>
                </a:lnTo>
                <a:lnTo>
                  <a:pt x="223" y="490"/>
                </a:lnTo>
                <a:lnTo>
                  <a:pt x="207" y="485"/>
                </a:lnTo>
                <a:lnTo>
                  <a:pt x="159" y="512"/>
                </a:lnTo>
                <a:lnTo>
                  <a:pt x="112" y="423"/>
                </a:lnTo>
                <a:lnTo>
                  <a:pt x="127" y="398"/>
                </a:lnTo>
                <a:lnTo>
                  <a:pt x="121" y="388"/>
                </a:lnTo>
                <a:lnTo>
                  <a:pt x="98" y="380"/>
                </a:lnTo>
                <a:lnTo>
                  <a:pt x="56" y="354"/>
                </a:lnTo>
                <a:lnTo>
                  <a:pt x="73" y="320"/>
                </a:lnTo>
                <a:lnTo>
                  <a:pt x="98" y="309"/>
                </a:lnTo>
                <a:lnTo>
                  <a:pt x="103" y="281"/>
                </a:lnTo>
                <a:lnTo>
                  <a:pt x="93" y="231"/>
                </a:lnTo>
                <a:lnTo>
                  <a:pt x="88" y="226"/>
                </a:lnTo>
                <a:lnTo>
                  <a:pt x="63" y="254"/>
                </a:lnTo>
                <a:lnTo>
                  <a:pt x="27" y="223"/>
                </a:lnTo>
                <a:lnTo>
                  <a:pt x="0" y="189"/>
                </a:lnTo>
                <a:lnTo>
                  <a:pt x="27" y="169"/>
                </a:lnTo>
                <a:lnTo>
                  <a:pt x="36" y="135"/>
                </a:lnTo>
                <a:lnTo>
                  <a:pt x="50" y="123"/>
                </a:lnTo>
                <a:lnTo>
                  <a:pt x="49" y="76"/>
                </a:lnTo>
                <a:lnTo>
                  <a:pt x="61" y="65"/>
                </a:lnTo>
                <a:lnTo>
                  <a:pt x="84" y="83"/>
                </a:lnTo>
                <a:lnTo>
                  <a:pt x="98" y="103"/>
                </a:lnTo>
                <a:lnTo>
                  <a:pt x="127" y="83"/>
                </a:lnTo>
                <a:lnTo>
                  <a:pt x="136" y="71"/>
                </a:lnTo>
                <a:lnTo>
                  <a:pt x="132" y="46"/>
                </a:lnTo>
                <a:lnTo>
                  <a:pt x="98" y="29"/>
                </a:lnTo>
                <a:lnTo>
                  <a:pt x="91" y="4"/>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32" name="Freeform 32"/>
          <p:cNvSpPr>
            <a:spLocks/>
          </p:cNvSpPr>
          <p:nvPr/>
        </p:nvSpPr>
        <p:spPr bwMode="auto">
          <a:xfrm>
            <a:off x="3855011" y="4203896"/>
            <a:ext cx="438150" cy="340519"/>
          </a:xfrm>
          <a:custGeom>
            <a:avLst/>
            <a:gdLst>
              <a:gd name="T0" fmla="*/ 2147483647 w 533"/>
              <a:gd name="T1" fmla="*/ 2147483647 h 427"/>
              <a:gd name="T2" fmla="*/ 2147483647 w 533"/>
              <a:gd name="T3" fmla="*/ 2147483647 h 427"/>
              <a:gd name="T4" fmla="*/ 2147483647 w 533"/>
              <a:gd name="T5" fmla="*/ 2147483647 h 427"/>
              <a:gd name="T6" fmla="*/ 2147483647 w 533"/>
              <a:gd name="T7" fmla="*/ 2147483647 h 427"/>
              <a:gd name="T8" fmla="*/ 2147483647 w 533"/>
              <a:gd name="T9" fmla="*/ 2147483647 h 427"/>
              <a:gd name="T10" fmla="*/ 2147483647 w 533"/>
              <a:gd name="T11" fmla="*/ 2147483647 h 427"/>
              <a:gd name="T12" fmla="*/ 2147483647 w 533"/>
              <a:gd name="T13" fmla="*/ 2147483647 h 427"/>
              <a:gd name="T14" fmla="*/ 2147483647 w 533"/>
              <a:gd name="T15" fmla="*/ 2147483647 h 427"/>
              <a:gd name="T16" fmla="*/ 2147483647 w 533"/>
              <a:gd name="T17" fmla="*/ 2147483647 h 427"/>
              <a:gd name="T18" fmla="*/ 2147483647 w 533"/>
              <a:gd name="T19" fmla="*/ 2147483647 h 427"/>
              <a:gd name="T20" fmla="*/ 2147483647 w 533"/>
              <a:gd name="T21" fmla="*/ 2147483647 h 427"/>
              <a:gd name="T22" fmla="*/ 2147483647 w 533"/>
              <a:gd name="T23" fmla="*/ 2147483647 h 427"/>
              <a:gd name="T24" fmla="*/ 2147483647 w 533"/>
              <a:gd name="T25" fmla="*/ 2147483647 h 427"/>
              <a:gd name="T26" fmla="*/ 2147483647 w 533"/>
              <a:gd name="T27" fmla="*/ 2147483647 h 427"/>
              <a:gd name="T28" fmla="*/ 2147483647 w 533"/>
              <a:gd name="T29" fmla="*/ 2147483647 h 427"/>
              <a:gd name="T30" fmla="*/ 2147483647 w 533"/>
              <a:gd name="T31" fmla="*/ 2147483647 h 427"/>
              <a:gd name="T32" fmla="*/ 2147483647 w 533"/>
              <a:gd name="T33" fmla="*/ 2147483647 h 427"/>
              <a:gd name="T34" fmla="*/ 2147483647 w 533"/>
              <a:gd name="T35" fmla="*/ 2147483647 h 427"/>
              <a:gd name="T36" fmla="*/ 2147483647 w 533"/>
              <a:gd name="T37" fmla="*/ 2147483647 h 427"/>
              <a:gd name="T38" fmla="*/ 2147483647 w 533"/>
              <a:gd name="T39" fmla="*/ 2147483647 h 427"/>
              <a:gd name="T40" fmla="*/ 2147483647 w 533"/>
              <a:gd name="T41" fmla="*/ 2147483647 h 427"/>
              <a:gd name="T42" fmla="*/ 2147483647 w 533"/>
              <a:gd name="T43" fmla="*/ 2147483647 h 427"/>
              <a:gd name="T44" fmla="*/ 2147483647 w 533"/>
              <a:gd name="T45" fmla="*/ 2147483647 h 427"/>
              <a:gd name="T46" fmla="*/ 2147483647 w 533"/>
              <a:gd name="T47" fmla="*/ 2147483647 h 427"/>
              <a:gd name="T48" fmla="*/ 2147483647 w 533"/>
              <a:gd name="T49" fmla="*/ 2147483647 h 427"/>
              <a:gd name="T50" fmla="*/ 2147483647 w 533"/>
              <a:gd name="T51" fmla="*/ 2147483647 h 427"/>
              <a:gd name="T52" fmla="*/ 2147483647 w 533"/>
              <a:gd name="T53" fmla="*/ 2147483647 h 427"/>
              <a:gd name="T54" fmla="*/ 2147483647 w 533"/>
              <a:gd name="T55" fmla="*/ 2147483647 h 427"/>
              <a:gd name="T56" fmla="*/ 0 w 533"/>
              <a:gd name="T57" fmla="*/ 2147483647 h 427"/>
              <a:gd name="T58" fmla="*/ 2147483647 w 533"/>
              <a:gd name="T59" fmla="*/ 2147483647 h 427"/>
              <a:gd name="T60" fmla="*/ 2147483647 w 533"/>
              <a:gd name="T61" fmla="*/ 2147483647 h 427"/>
              <a:gd name="T62" fmla="*/ 2147483647 w 533"/>
              <a:gd name="T63" fmla="*/ 2147483647 h 427"/>
              <a:gd name="T64" fmla="*/ 2147483647 w 533"/>
              <a:gd name="T65" fmla="*/ 2147483647 h 427"/>
              <a:gd name="T66" fmla="*/ 2147483647 w 533"/>
              <a:gd name="T67" fmla="*/ 2147483647 h 427"/>
              <a:gd name="T68" fmla="*/ 2147483647 w 533"/>
              <a:gd name="T69" fmla="*/ 2147483647 h 427"/>
              <a:gd name="T70" fmla="*/ 2147483647 w 533"/>
              <a:gd name="T71" fmla="*/ 2147483647 h 427"/>
              <a:gd name="T72" fmla="*/ 2147483647 w 533"/>
              <a:gd name="T73" fmla="*/ 2147483647 h 427"/>
              <a:gd name="T74" fmla="*/ 2147483647 w 533"/>
              <a:gd name="T75" fmla="*/ 2147483647 h 427"/>
              <a:gd name="T76" fmla="*/ 2147483647 w 533"/>
              <a:gd name="T77" fmla="*/ 2147483647 h 427"/>
              <a:gd name="T78" fmla="*/ 2147483647 w 533"/>
              <a:gd name="T79" fmla="*/ 2147483647 h 427"/>
              <a:gd name="T80" fmla="*/ 2147483647 w 533"/>
              <a:gd name="T81" fmla="*/ 0 h 427"/>
              <a:gd name="T82" fmla="*/ 2147483647 w 533"/>
              <a:gd name="T83" fmla="*/ 2147483647 h 427"/>
              <a:gd name="T84" fmla="*/ 2147483647 w 533"/>
              <a:gd name="T85" fmla="*/ 2147483647 h 427"/>
              <a:gd name="T86" fmla="*/ 2147483647 w 533"/>
              <a:gd name="T87" fmla="*/ 2147483647 h 427"/>
              <a:gd name="T88" fmla="*/ 2147483647 w 533"/>
              <a:gd name="T89" fmla="*/ 2147483647 h 427"/>
              <a:gd name="T90" fmla="*/ 2147483647 w 533"/>
              <a:gd name="T91" fmla="*/ 2147483647 h 427"/>
              <a:gd name="T92" fmla="*/ 2147483647 w 533"/>
              <a:gd name="T93" fmla="*/ 2147483647 h 427"/>
              <a:gd name="T94" fmla="*/ 2147483647 w 533"/>
              <a:gd name="T95" fmla="*/ 2147483647 h 427"/>
              <a:gd name="T96" fmla="*/ 2147483647 w 533"/>
              <a:gd name="T97" fmla="*/ 2147483647 h 427"/>
              <a:gd name="T98" fmla="*/ 2147483647 w 533"/>
              <a:gd name="T99" fmla="*/ 2147483647 h 427"/>
              <a:gd name="T100" fmla="*/ 2147483647 w 533"/>
              <a:gd name="T101" fmla="*/ 2147483647 h 427"/>
              <a:gd name="T102" fmla="*/ 2147483647 w 533"/>
              <a:gd name="T103" fmla="*/ 2147483647 h 427"/>
              <a:gd name="T104" fmla="*/ 2147483647 w 533"/>
              <a:gd name="T105" fmla="*/ 2147483647 h 427"/>
              <a:gd name="T106" fmla="*/ 2147483647 w 533"/>
              <a:gd name="T107" fmla="*/ 2147483647 h 427"/>
              <a:gd name="T108" fmla="*/ 2147483647 w 533"/>
              <a:gd name="T109" fmla="*/ 2147483647 h 427"/>
              <a:gd name="T110" fmla="*/ 2147483647 w 533"/>
              <a:gd name="T111" fmla="*/ 2147483647 h 427"/>
              <a:gd name="T112" fmla="*/ 2147483647 w 533"/>
              <a:gd name="T113" fmla="*/ 2147483647 h 4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3"/>
              <a:gd name="T172" fmla="*/ 0 h 427"/>
              <a:gd name="T173" fmla="*/ 533 w 533"/>
              <a:gd name="T174" fmla="*/ 427 h 42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3" h="427">
                <a:moveTo>
                  <a:pt x="494" y="338"/>
                </a:moveTo>
                <a:lnTo>
                  <a:pt x="483" y="374"/>
                </a:lnTo>
                <a:lnTo>
                  <a:pt x="468" y="394"/>
                </a:lnTo>
                <a:lnTo>
                  <a:pt x="441" y="426"/>
                </a:lnTo>
                <a:lnTo>
                  <a:pt x="398" y="418"/>
                </a:lnTo>
                <a:lnTo>
                  <a:pt x="365" y="399"/>
                </a:lnTo>
                <a:lnTo>
                  <a:pt x="343" y="409"/>
                </a:lnTo>
                <a:lnTo>
                  <a:pt x="272" y="400"/>
                </a:lnTo>
                <a:lnTo>
                  <a:pt x="270" y="373"/>
                </a:lnTo>
                <a:lnTo>
                  <a:pt x="232" y="347"/>
                </a:lnTo>
                <a:lnTo>
                  <a:pt x="222" y="324"/>
                </a:lnTo>
                <a:lnTo>
                  <a:pt x="237" y="306"/>
                </a:lnTo>
                <a:lnTo>
                  <a:pt x="237" y="292"/>
                </a:lnTo>
                <a:lnTo>
                  <a:pt x="237" y="274"/>
                </a:lnTo>
                <a:lnTo>
                  <a:pt x="282" y="267"/>
                </a:lnTo>
                <a:lnTo>
                  <a:pt x="284" y="249"/>
                </a:lnTo>
                <a:lnTo>
                  <a:pt x="270" y="229"/>
                </a:lnTo>
                <a:lnTo>
                  <a:pt x="244" y="227"/>
                </a:lnTo>
                <a:lnTo>
                  <a:pt x="232" y="251"/>
                </a:lnTo>
                <a:lnTo>
                  <a:pt x="196" y="245"/>
                </a:lnTo>
                <a:lnTo>
                  <a:pt x="186" y="225"/>
                </a:lnTo>
                <a:lnTo>
                  <a:pt x="162" y="213"/>
                </a:lnTo>
                <a:lnTo>
                  <a:pt x="169" y="158"/>
                </a:lnTo>
                <a:lnTo>
                  <a:pt x="164" y="152"/>
                </a:lnTo>
                <a:lnTo>
                  <a:pt x="139" y="154"/>
                </a:lnTo>
                <a:lnTo>
                  <a:pt x="123" y="139"/>
                </a:lnTo>
                <a:lnTo>
                  <a:pt x="78" y="127"/>
                </a:lnTo>
                <a:lnTo>
                  <a:pt x="54" y="103"/>
                </a:lnTo>
                <a:lnTo>
                  <a:pt x="0" y="80"/>
                </a:lnTo>
                <a:lnTo>
                  <a:pt x="4" y="56"/>
                </a:lnTo>
                <a:lnTo>
                  <a:pt x="27" y="49"/>
                </a:lnTo>
                <a:lnTo>
                  <a:pt x="66" y="80"/>
                </a:lnTo>
                <a:lnTo>
                  <a:pt x="78" y="80"/>
                </a:lnTo>
                <a:lnTo>
                  <a:pt x="116" y="78"/>
                </a:lnTo>
                <a:lnTo>
                  <a:pt x="136" y="61"/>
                </a:lnTo>
                <a:lnTo>
                  <a:pt x="166" y="85"/>
                </a:lnTo>
                <a:lnTo>
                  <a:pt x="180" y="63"/>
                </a:lnTo>
                <a:lnTo>
                  <a:pt x="181" y="51"/>
                </a:lnTo>
                <a:lnTo>
                  <a:pt x="206" y="36"/>
                </a:lnTo>
                <a:lnTo>
                  <a:pt x="214" y="4"/>
                </a:lnTo>
                <a:lnTo>
                  <a:pt x="237" y="0"/>
                </a:lnTo>
                <a:lnTo>
                  <a:pt x="300" y="44"/>
                </a:lnTo>
                <a:lnTo>
                  <a:pt x="343" y="61"/>
                </a:lnTo>
                <a:lnTo>
                  <a:pt x="427" y="200"/>
                </a:lnTo>
                <a:lnTo>
                  <a:pt x="422" y="213"/>
                </a:lnTo>
                <a:lnTo>
                  <a:pt x="479" y="240"/>
                </a:lnTo>
                <a:lnTo>
                  <a:pt x="494" y="264"/>
                </a:lnTo>
                <a:lnTo>
                  <a:pt x="519" y="276"/>
                </a:lnTo>
                <a:lnTo>
                  <a:pt x="532" y="302"/>
                </a:lnTo>
                <a:lnTo>
                  <a:pt x="515" y="308"/>
                </a:lnTo>
                <a:lnTo>
                  <a:pt x="487" y="298"/>
                </a:lnTo>
                <a:lnTo>
                  <a:pt x="446" y="298"/>
                </a:lnTo>
                <a:lnTo>
                  <a:pt x="409" y="286"/>
                </a:lnTo>
                <a:lnTo>
                  <a:pt x="398" y="298"/>
                </a:lnTo>
                <a:lnTo>
                  <a:pt x="429" y="308"/>
                </a:lnTo>
                <a:lnTo>
                  <a:pt x="463" y="323"/>
                </a:lnTo>
                <a:lnTo>
                  <a:pt x="494" y="338"/>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33" name="Freeform 34"/>
          <p:cNvSpPr>
            <a:spLocks/>
          </p:cNvSpPr>
          <p:nvPr/>
        </p:nvSpPr>
        <p:spPr bwMode="auto">
          <a:xfrm>
            <a:off x="3928829" y="4794446"/>
            <a:ext cx="338138" cy="413147"/>
          </a:xfrm>
          <a:custGeom>
            <a:avLst/>
            <a:gdLst>
              <a:gd name="T0" fmla="*/ 0 w 410"/>
              <a:gd name="T1" fmla="*/ 2147483647 h 515"/>
              <a:gd name="T2" fmla="*/ 2147483647 w 410"/>
              <a:gd name="T3" fmla="*/ 2147483647 h 515"/>
              <a:gd name="T4" fmla="*/ 2147483647 w 410"/>
              <a:gd name="T5" fmla="*/ 2147483647 h 515"/>
              <a:gd name="T6" fmla="*/ 2147483647 w 410"/>
              <a:gd name="T7" fmla="*/ 2147483647 h 515"/>
              <a:gd name="T8" fmla="*/ 2147483647 w 410"/>
              <a:gd name="T9" fmla="*/ 2147483647 h 515"/>
              <a:gd name="T10" fmla="*/ 2147483647 w 410"/>
              <a:gd name="T11" fmla="*/ 2147483647 h 515"/>
              <a:gd name="T12" fmla="*/ 2147483647 w 410"/>
              <a:gd name="T13" fmla="*/ 2147483647 h 515"/>
              <a:gd name="T14" fmla="*/ 2147483647 w 410"/>
              <a:gd name="T15" fmla="*/ 2147483647 h 515"/>
              <a:gd name="T16" fmla="*/ 2147483647 w 410"/>
              <a:gd name="T17" fmla="*/ 2147483647 h 515"/>
              <a:gd name="T18" fmla="*/ 2147483647 w 410"/>
              <a:gd name="T19" fmla="*/ 2147483647 h 515"/>
              <a:gd name="T20" fmla="*/ 2147483647 w 410"/>
              <a:gd name="T21" fmla="*/ 2147483647 h 515"/>
              <a:gd name="T22" fmla="*/ 2147483647 w 410"/>
              <a:gd name="T23" fmla="*/ 2147483647 h 515"/>
              <a:gd name="T24" fmla="*/ 2147483647 w 410"/>
              <a:gd name="T25" fmla="*/ 0 h 515"/>
              <a:gd name="T26" fmla="*/ 2147483647 w 410"/>
              <a:gd name="T27" fmla="*/ 2147483647 h 515"/>
              <a:gd name="T28" fmla="*/ 2147483647 w 410"/>
              <a:gd name="T29" fmla="*/ 2147483647 h 515"/>
              <a:gd name="T30" fmla="*/ 2147483647 w 410"/>
              <a:gd name="T31" fmla="*/ 2147483647 h 515"/>
              <a:gd name="T32" fmla="*/ 2147483647 w 410"/>
              <a:gd name="T33" fmla="*/ 2147483647 h 515"/>
              <a:gd name="T34" fmla="*/ 2147483647 w 410"/>
              <a:gd name="T35" fmla="*/ 2147483647 h 515"/>
              <a:gd name="T36" fmla="*/ 2147483647 w 410"/>
              <a:gd name="T37" fmla="*/ 2147483647 h 515"/>
              <a:gd name="T38" fmla="*/ 2147483647 w 410"/>
              <a:gd name="T39" fmla="*/ 2147483647 h 515"/>
              <a:gd name="T40" fmla="*/ 2147483647 w 410"/>
              <a:gd name="T41" fmla="*/ 2147483647 h 515"/>
              <a:gd name="T42" fmla="*/ 2147483647 w 410"/>
              <a:gd name="T43" fmla="*/ 2147483647 h 515"/>
              <a:gd name="T44" fmla="*/ 2147483647 w 410"/>
              <a:gd name="T45" fmla="*/ 2147483647 h 515"/>
              <a:gd name="T46" fmla="*/ 2147483647 w 410"/>
              <a:gd name="T47" fmla="*/ 2147483647 h 515"/>
              <a:gd name="T48" fmla="*/ 2147483647 w 410"/>
              <a:gd name="T49" fmla="*/ 2147483647 h 515"/>
              <a:gd name="T50" fmla="*/ 2147483647 w 410"/>
              <a:gd name="T51" fmla="*/ 2147483647 h 515"/>
              <a:gd name="T52" fmla="*/ 2147483647 w 410"/>
              <a:gd name="T53" fmla="*/ 2147483647 h 515"/>
              <a:gd name="T54" fmla="*/ 2147483647 w 410"/>
              <a:gd name="T55" fmla="*/ 2147483647 h 515"/>
              <a:gd name="T56" fmla="*/ 2147483647 w 410"/>
              <a:gd name="T57" fmla="*/ 2147483647 h 515"/>
              <a:gd name="T58" fmla="*/ 2147483647 w 410"/>
              <a:gd name="T59" fmla="*/ 2147483647 h 515"/>
              <a:gd name="T60" fmla="*/ 2147483647 w 410"/>
              <a:gd name="T61" fmla="*/ 2147483647 h 515"/>
              <a:gd name="T62" fmla="*/ 2147483647 w 410"/>
              <a:gd name="T63" fmla="*/ 2147483647 h 515"/>
              <a:gd name="T64" fmla="*/ 2147483647 w 410"/>
              <a:gd name="T65" fmla="*/ 2147483647 h 515"/>
              <a:gd name="T66" fmla="*/ 2147483647 w 410"/>
              <a:gd name="T67" fmla="*/ 2147483647 h 515"/>
              <a:gd name="T68" fmla="*/ 2147483647 w 410"/>
              <a:gd name="T69" fmla="*/ 2147483647 h 515"/>
              <a:gd name="T70" fmla="*/ 2147483647 w 410"/>
              <a:gd name="T71" fmla="*/ 2147483647 h 515"/>
              <a:gd name="T72" fmla="*/ 2147483647 w 410"/>
              <a:gd name="T73" fmla="*/ 2147483647 h 515"/>
              <a:gd name="T74" fmla="*/ 2147483647 w 410"/>
              <a:gd name="T75" fmla="*/ 2147483647 h 515"/>
              <a:gd name="T76" fmla="*/ 2147483647 w 410"/>
              <a:gd name="T77" fmla="*/ 2147483647 h 515"/>
              <a:gd name="T78" fmla="*/ 2147483647 w 410"/>
              <a:gd name="T79" fmla="*/ 2147483647 h 515"/>
              <a:gd name="T80" fmla="*/ 2147483647 w 410"/>
              <a:gd name="T81" fmla="*/ 2147483647 h 515"/>
              <a:gd name="T82" fmla="*/ 2147483647 w 410"/>
              <a:gd name="T83" fmla="*/ 2147483647 h 515"/>
              <a:gd name="T84" fmla="*/ 2147483647 w 410"/>
              <a:gd name="T85" fmla="*/ 2147483647 h 515"/>
              <a:gd name="T86" fmla="*/ 2147483647 w 410"/>
              <a:gd name="T87" fmla="*/ 2147483647 h 515"/>
              <a:gd name="T88" fmla="*/ 2147483647 w 410"/>
              <a:gd name="T89" fmla="*/ 2147483647 h 515"/>
              <a:gd name="T90" fmla="*/ 2147483647 w 410"/>
              <a:gd name="T91" fmla="*/ 2147483647 h 515"/>
              <a:gd name="T92" fmla="*/ 2147483647 w 410"/>
              <a:gd name="T93" fmla="*/ 2147483647 h 515"/>
              <a:gd name="T94" fmla="*/ 2147483647 w 410"/>
              <a:gd name="T95" fmla="*/ 2147483647 h 515"/>
              <a:gd name="T96" fmla="*/ 0 w 410"/>
              <a:gd name="T97" fmla="*/ 2147483647 h 5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0"/>
              <a:gd name="T148" fmla="*/ 0 h 515"/>
              <a:gd name="T149" fmla="*/ 410 w 410"/>
              <a:gd name="T150" fmla="*/ 515 h 5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0" h="515">
                <a:moveTo>
                  <a:pt x="0" y="393"/>
                </a:moveTo>
                <a:lnTo>
                  <a:pt x="15" y="305"/>
                </a:lnTo>
                <a:lnTo>
                  <a:pt x="30" y="284"/>
                </a:lnTo>
                <a:lnTo>
                  <a:pt x="36" y="259"/>
                </a:lnTo>
                <a:lnTo>
                  <a:pt x="52" y="222"/>
                </a:lnTo>
                <a:lnTo>
                  <a:pt x="43" y="208"/>
                </a:lnTo>
                <a:lnTo>
                  <a:pt x="45" y="176"/>
                </a:lnTo>
                <a:lnTo>
                  <a:pt x="87" y="128"/>
                </a:lnTo>
                <a:lnTo>
                  <a:pt x="86" y="97"/>
                </a:lnTo>
                <a:lnTo>
                  <a:pt x="111" y="50"/>
                </a:lnTo>
                <a:lnTo>
                  <a:pt x="139" y="58"/>
                </a:lnTo>
                <a:lnTo>
                  <a:pt x="192" y="19"/>
                </a:lnTo>
                <a:lnTo>
                  <a:pt x="202" y="0"/>
                </a:lnTo>
                <a:lnTo>
                  <a:pt x="235" y="4"/>
                </a:lnTo>
                <a:lnTo>
                  <a:pt x="251" y="48"/>
                </a:lnTo>
                <a:lnTo>
                  <a:pt x="265" y="78"/>
                </a:lnTo>
                <a:lnTo>
                  <a:pt x="300" y="78"/>
                </a:lnTo>
                <a:lnTo>
                  <a:pt x="319" y="50"/>
                </a:lnTo>
                <a:lnTo>
                  <a:pt x="352" y="82"/>
                </a:lnTo>
                <a:lnTo>
                  <a:pt x="409" y="63"/>
                </a:lnTo>
                <a:lnTo>
                  <a:pt x="374" y="145"/>
                </a:lnTo>
                <a:lnTo>
                  <a:pt x="352" y="135"/>
                </a:lnTo>
                <a:lnTo>
                  <a:pt x="340" y="144"/>
                </a:lnTo>
                <a:lnTo>
                  <a:pt x="338" y="150"/>
                </a:lnTo>
                <a:lnTo>
                  <a:pt x="357" y="172"/>
                </a:lnTo>
                <a:lnTo>
                  <a:pt x="352" y="249"/>
                </a:lnTo>
                <a:lnTo>
                  <a:pt x="357" y="273"/>
                </a:lnTo>
                <a:lnTo>
                  <a:pt x="352" y="281"/>
                </a:lnTo>
                <a:lnTo>
                  <a:pt x="327" y="276"/>
                </a:lnTo>
                <a:lnTo>
                  <a:pt x="315" y="290"/>
                </a:lnTo>
                <a:lnTo>
                  <a:pt x="324" y="311"/>
                </a:lnTo>
                <a:lnTo>
                  <a:pt x="295" y="337"/>
                </a:lnTo>
                <a:lnTo>
                  <a:pt x="303" y="347"/>
                </a:lnTo>
                <a:lnTo>
                  <a:pt x="275" y="362"/>
                </a:lnTo>
                <a:lnTo>
                  <a:pt x="279" y="381"/>
                </a:lnTo>
                <a:lnTo>
                  <a:pt x="270" y="391"/>
                </a:lnTo>
                <a:lnTo>
                  <a:pt x="235" y="391"/>
                </a:lnTo>
                <a:lnTo>
                  <a:pt x="215" y="408"/>
                </a:lnTo>
                <a:lnTo>
                  <a:pt x="212" y="415"/>
                </a:lnTo>
                <a:lnTo>
                  <a:pt x="229" y="427"/>
                </a:lnTo>
                <a:lnTo>
                  <a:pt x="210" y="457"/>
                </a:lnTo>
                <a:lnTo>
                  <a:pt x="185" y="489"/>
                </a:lnTo>
                <a:lnTo>
                  <a:pt x="173" y="485"/>
                </a:lnTo>
                <a:lnTo>
                  <a:pt x="149" y="514"/>
                </a:lnTo>
                <a:lnTo>
                  <a:pt x="119" y="450"/>
                </a:lnTo>
                <a:lnTo>
                  <a:pt x="92" y="415"/>
                </a:lnTo>
                <a:lnTo>
                  <a:pt x="75" y="417"/>
                </a:lnTo>
                <a:lnTo>
                  <a:pt x="63" y="408"/>
                </a:lnTo>
                <a:lnTo>
                  <a:pt x="0" y="393"/>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34" name="Freeform 37"/>
          <p:cNvSpPr>
            <a:spLocks/>
          </p:cNvSpPr>
          <p:nvPr/>
        </p:nvSpPr>
        <p:spPr bwMode="auto">
          <a:xfrm>
            <a:off x="3733567" y="3941959"/>
            <a:ext cx="519113" cy="335756"/>
          </a:xfrm>
          <a:custGeom>
            <a:avLst/>
            <a:gdLst>
              <a:gd name="T0" fmla="*/ 2147483647 w 629"/>
              <a:gd name="T1" fmla="*/ 2147483647 h 418"/>
              <a:gd name="T2" fmla="*/ 2147483647 w 629"/>
              <a:gd name="T3" fmla="*/ 2147483647 h 418"/>
              <a:gd name="T4" fmla="*/ 2147483647 w 629"/>
              <a:gd name="T5" fmla="*/ 2147483647 h 418"/>
              <a:gd name="T6" fmla="*/ 2147483647 w 629"/>
              <a:gd name="T7" fmla="*/ 2147483647 h 418"/>
              <a:gd name="T8" fmla="*/ 2147483647 w 629"/>
              <a:gd name="T9" fmla="*/ 2147483647 h 418"/>
              <a:gd name="T10" fmla="*/ 2147483647 w 629"/>
              <a:gd name="T11" fmla="*/ 2147483647 h 418"/>
              <a:gd name="T12" fmla="*/ 2147483647 w 629"/>
              <a:gd name="T13" fmla="*/ 2147483647 h 418"/>
              <a:gd name="T14" fmla="*/ 2147483647 w 629"/>
              <a:gd name="T15" fmla="*/ 2147483647 h 418"/>
              <a:gd name="T16" fmla="*/ 2147483647 w 629"/>
              <a:gd name="T17" fmla="*/ 2147483647 h 418"/>
              <a:gd name="T18" fmla="*/ 2147483647 w 629"/>
              <a:gd name="T19" fmla="*/ 2147483647 h 418"/>
              <a:gd name="T20" fmla="*/ 2147483647 w 629"/>
              <a:gd name="T21" fmla="*/ 2147483647 h 418"/>
              <a:gd name="T22" fmla="*/ 2147483647 w 629"/>
              <a:gd name="T23" fmla="*/ 2147483647 h 418"/>
              <a:gd name="T24" fmla="*/ 2147483647 w 629"/>
              <a:gd name="T25" fmla="*/ 2147483647 h 418"/>
              <a:gd name="T26" fmla="*/ 2147483647 w 629"/>
              <a:gd name="T27" fmla="*/ 2147483647 h 418"/>
              <a:gd name="T28" fmla="*/ 2147483647 w 629"/>
              <a:gd name="T29" fmla="*/ 2147483647 h 418"/>
              <a:gd name="T30" fmla="*/ 2147483647 w 629"/>
              <a:gd name="T31" fmla="*/ 2147483647 h 418"/>
              <a:gd name="T32" fmla="*/ 2147483647 w 629"/>
              <a:gd name="T33" fmla="*/ 2147483647 h 418"/>
              <a:gd name="T34" fmla="*/ 2147483647 w 629"/>
              <a:gd name="T35" fmla="*/ 2147483647 h 418"/>
              <a:gd name="T36" fmla="*/ 2147483647 w 629"/>
              <a:gd name="T37" fmla="*/ 2147483647 h 418"/>
              <a:gd name="T38" fmla="*/ 2147483647 w 629"/>
              <a:gd name="T39" fmla="*/ 2147483647 h 418"/>
              <a:gd name="T40" fmla="*/ 2147483647 w 629"/>
              <a:gd name="T41" fmla="*/ 2147483647 h 418"/>
              <a:gd name="T42" fmla="*/ 2147483647 w 629"/>
              <a:gd name="T43" fmla="*/ 2147483647 h 418"/>
              <a:gd name="T44" fmla="*/ 2147483647 w 629"/>
              <a:gd name="T45" fmla="*/ 2147483647 h 418"/>
              <a:gd name="T46" fmla="*/ 2147483647 w 629"/>
              <a:gd name="T47" fmla="*/ 2147483647 h 418"/>
              <a:gd name="T48" fmla="*/ 2147483647 w 629"/>
              <a:gd name="T49" fmla="*/ 2147483647 h 418"/>
              <a:gd name="T50" fmla="*/ 2147483647 w 629"/>
              <a:gd name="T51" fmla="*/ 0 h 418"/>
              <a:gd name="T52" fmla="*/ 2147483647 w 629"/>
              <a:gd name="T53" fmla="*/ 2147483647 h 418"/>
              <a:gd name="T54" fmla="*/ 2147483647 w 629"/>
              <a:gd name="T55" fmla="*/ 2147483647 h 418"/>
              <a:gd name="T56" fmla="*/ 2147483647 w 629"/>
              <a:gd name="T57" fmla="*/ 2147483647 h 418"/>
              <a:gd name="T58" fmla="*/ 2147483647 w 629"/>
              <a:gd name="T59" fmla="*/ 2147483647 h 418"/>
              <a:gd name="T60" fmla="*/ 2147483647 w 629"/>
              <a:gd name="T61" fmla="*/ 2147483647 h 418"/>
              <a:gd name="T62" fmla="*/ 2147483647 w 629"/>
              <a:gd name="T63" fmla="*/ 2147483647 h 418"/>
              <a:gd name="T64" fmla="*/ 2147483647 w 629"/>
              <a:gd name="T65" fmla="*/ 2147483647 h 418"/>
              <a:gd name="T66" fmla="*/ 2147483647 w 629"/>
              <a:gd name="T67" fmla="*/ 2147483647 h 418"/>
              <a:gd name="T68" fmla="*/ 2147483647 w 629"/>
              <a:gd name="T69" fmla="*/ 2147483647 h 418"/>
              <a:gd name="T70" fmla="*/ 2147483647 w 629"/>
              <a:gd name="T71" fmla="*/ 2147483647 h 418"/>
              <a:gd name="T72" fmla="*/ 2147483647 w 629"/>
              <a:gd name="T73" fmla="*/ 2147483647 h 418"/>
              <a:gd name="T74" fmla="*/ 2147483647 w 629"/>
              <a:gd name="T75" fmla="*/ 2147483647 h 418"/>
              <a:gd name="T76" fmla="*/ 2147483647 w 629"/>
              <a:gd name="T77" fmla="*/ 2147483647 h 418"/>
              <a:gd name="T78" fmla="*/ 2147483647 w 629"/>
              <a:gd name="T79" fmla="*/ 2147483647 h 418"/>
              <a:gd name="T80" fmla="*/ 2147483647 w 629"/>
              <a:gd name="T81" fmla="*/ 2147483647 h 418"/>
              <a:gd name="T82" fmla="*/ 2147483647 w 629"/>
              <a:gd name="T83" fmla="*/ 2147483647 h 418"/>
              <a:gd name="T84" fmla="*/ 2147483647 w 629"/>
              <a:gd name="T85" fmla="*/ 2147483647 h 418"/>
              <a:gd name="T86" fmla="*/ 2147483647 w 629"/>
              <a:gd name="T87" fmla="*/ 2147483647 h 418"/>
              <a:gd name="T88" fmla="*/ 2147483647 w 629"/>
              <a:gd name="T89" fmla="*/ 2147483647 h 418"/>
              <a:gd name="T90" fmla="*/ 0 w 629"/>
              <a:gd name="T91" fmla="*/ 2147483647 h 418"/>
              <a:gd name="T92" fmla="*/ 0 w 629"/>
              <a:gd name="T93" fmla="*/ 2147483647 h 418"/>
              <a:gd name="T94" fmla="*/ 2147483647 w 629"/>
              <a:gd name="T95" fmla="*/ 2147483647 h 418"/>
              <a:gd name="T96" fmla="*/ 2147483647 w 629"/>
              <a:gd name="T97" fmla="*/ 2147483647 h 418"/>
              <a:gd name="T98" fmla="*/ 2147483647 w 629"/>
              <a:gd name="T99" fmla="*/ 2147483647 h 418"/>
              <a:gd name="T100" fmla="*/ 2147483647 w 629"/>
              <a:gd name="T101" fmla="*/ 2147483647 h 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9"/>
              <a:gd name="T154" fmla="*/ 0 h 418"/>
              <a:gd name="T155" fmla="*/ 629 w 629"/>
              <a:gd name="T156" fmla="*/ 418 h 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9" h="418">
                <a:moveTo>
                  <a:pt x="139" y="403"/>
                </a:moveTo>
                <a:lnTo>
                  <a:pt x="144" y="380"/>
                </a:lnTo>
                <a:lnTo>
                  <a:pt x="166" y="373"/>
                </a:lnTo>
                <a:lnTo>
                  <a:pt x="206" y="403"/>
                </a:lnTo>
                <a:lnTo>
                  <a:pt x="219" y="403"/>
                </a:lnTo>
                <a:lnTo>
                  <a:pt x="258" y="401"/>
                </a:lnTo>
                <a:lnTo>
                  <a:pt x="279" y="384"/>
                </a:lnTo>
                <a:lnTo>
                  <a:pt x="310" y="408"/>
                </a:lnTo>
                <a:lnTo>
                  <a:pt x="323" y="386"/>
                </a:lnTo>
                <a:lnTo>
                  <a:pt x="325" y="376"/>
                </a:lnTo>
                <a:lnTo>
                  <a:pt x="350" y="360"/>
                </a:lnTo>
                <a:lnTo>
                  <a:pt x="359" y="327"/>
                </a:lnTo>
                <a:lnTo>
                  <a:pt x="382" y="322"/>
                </a:lnTo>
                <a:lnTo>
                  <a:pt x="454" y="208"/>
                </a:lnTo>
                <a:lnTo>
                  <a:pt x="440" y="190"/>
                </a:lnTo>
                <a:lnTo>
                  <a:pt x="454" y="178"/>
                </a:lnTo>
                <a:lnTo>
                  <a:pt x="470" y="183"/>
                </a:lnTo>
                <a:lnTo>
                  <a:pt x="491" y="172"/>
                </a:lnTo>
                <a:lnTo>
                  <a:pt x="503" y="144"/>
                </a:lnTo>
                <a:lnTo>
                  <a:pt x="560" y="94"/>
                </a:lnTo>
                <a:lnTo>
                  <a:pt x="604" y="78"/>
                </a:lnTo>
                <a:lnTo>
                  <a:pt x="628" y="59"/>
                </a:lnTo>
                <a:lnTo>
                  <a:pt x="621" y="18"/>
                </a:lnTo>
                <a:lnTo>
                  <a:pt x="592" y="15"/>
                </a:lnTo>
                <a:lnTo>
                  <a:pt x="522" y="22"/>
                </a:lnTo>
                <a:lnTo>
                  <a:pt x="476" y="0"/>
                </a:lnTo>
                <a:lnTo>
                  <a:pt x="449" y="4"/>
                </a:lnTo>
                <a:lnTo>
                  <a:pt x="378" y="94"/>
                </a:lnTo>
                <a:lnTo>
                  <a:pt x="359" y="104"/>
                </a:lnTo>
                <a:lnTo>
                  <a:pt x="312" y="86"/>
                </a:lnTo>
                <a:lnTo>
                  <a:pt x="310" y="63"/>
                </a:lnTo>
                <a:lnTo>
                  <a:pt x="300" y="25"/>
                </a:lnTo>
                <a:lnTo>
                  <a:pt x="274" y="9"/>
                </a:lnTo>
                <a:lnTo>
                  <a:pt x="235" y="20"/>
                </a:lnTo>
                <a:lnTo>
                  <a:pt x="209" y="2"/>
                </a:lnTo>
                <a:lnTo>
                  <a:pt x="171" y="49"/>
                </a:lnTo>
                <a:lnTo>
                  <a:pt x="131" y="59"/>
                </a:lnTo>
                <a:lnTo>
                  <a:pt x="75" y="107"/>
                </a:lnTo>
                <a:lnTo>
                  <a:pt x="16" y="216"/>
                </a:lnTo>
                <a:lnTo>
                  <a:pt x="32" y="244"/>
                </a:lnTo>
                <a:lnTo>
                  <a:pt x="28" y="256"/>
                </a:lnTo>
                <a:lnTo>
                  <a:pt x="28" y="269"/>
                </a:lnTo>
                <a:lnTo>
                  <a:pt x="36" y="280"/>
                </a:lnTo>
                <a:lnTo>
                  <a:pt x="55" y="269"/>
                </a:lnTo>
                <a:lnTo>
                  <a:pt x="88" y="261"/>
                </a:lnTo>
                <a:lnTo>
                  <a:pt x="0" y="355"/>
                </a:lnTo>
                <a:lnTo>
                  <a:pt x="0" y="380"/>
                </a:lnTo>
                <a:lnTo>
                  <a:pt x="18" y="384"/>
                </a:lnTo>
                <a:lnTo>
                  <a:pt x="59" y="417"/>
                </a:lnTo>
                <a:lnTo>
                  <a:pt x="121" y="408"/>
                </a:lnTo>
                <a:lnTo>
                  <a:pt x="139" y="403"/>
                </a:lnTo>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35" name="Freeform 38"/>
          <p:cNvSpPr>
            <a:spLocks noChangeAspect="1"/>
          </p:cNvSpPr>
          <p:nvPr/>
        </p:nvSpPr>
        <p:spPr bwMode="auto">
          <a:xfrm>
            <a:off x="3007287" y="4522982"/>
            <a:ext cx="408385" cy="366713"/>
          </a:xfrm>
          <a:custGeom>
            <a:avLst/>
            <a:gdLst>
              <a:gd name="T0" fmla="*/ 2147483647 w 353"/>
              <a:gd name="T1" fmla="*/ 2147483647 h 330"/>
              <a:gd name="T2" fmla="*/ 2147483647 w 353"/>
              <a:gd name="T3" fmla="*/ 2147483647 h 330"/>
              <a:gd name="T4" fmla="*/ 2147483647 w 353"/>
              <a:gd name="T5" fmla="*/ 2147483647 h 330"/>
              <a:gd name="T6" fmla="*/ 2147483647 w 353"/>
              <a:gd name="T7" fmla="*/ 2147483647 h 330"/>
              <a:gd name="T8" fmla="*/ 2147483647 w 353"/>
              <a:gd name="T9" fmla="*/ 2147483647 h 330"/>
              <a:gd name="T10" fmla="*/ 2147483647 w 353"/>
              <a:gd name="T11" fmla="*/ 2147483647 h 330"/>
              <a:gd name="T12" fmla="*/ 2147483647 w 353"/>
              <a:gd name="T13" fmla="*/ 2147483647 h 330"/>
              <a:gd name="T14" fmla="*/ 2147483647 w 353"/>
              <a:gd name="T15" fmla="*/ 2147483647 h 330"/>
              <a:gd name="T16" fmla="*/ 2147483647 w 353"/>
              <a:gd name="T17" fmla="*/ 2147483647 h 330"/>
              <a:gd name="T18" fmla="*/ 2147483647 w 353"/>
              <a:gd name="T19" fmla="*/ 2147483647 h 330"/>
              <a:gd name="T20" fmla="*/ 2147483647 w 353"/>
              <a:gd name="T21" fmla="*/ 2147483647 h 330"/>
              <a:gd name="T22" fmla="*/ 2147483647 w 353"/>
              <a:gd name="T23" fmla="*/ 2147483647 h 330"/>
              <a:gd name="T24" fmla="*/ 2147483647 w 353"/>
              <a:gd name="T25" fmla="*/ 2147483647 h 330"/>
              <a:gd name="T26" fmla="*/ 2147483647 w 353"/>
              <a:gd name="T27" fmla="*/ 2147483647 h 330"/>
              <a:gd name="T28" fmla="*/ 2147483647 w 353"/>
              <a:gd name="T29" fmla="*/ 2147483647 h 330"/>
              <a:gd name="T30" fmla="*/ 2147483647 w 353"/>
              <a:gd name="T31" fmla="*/ 0 h 330"/>
              <a:gd name="T32" fmla="*/ 2147483647 w 353"/>
              <a:gd name="T33" fmla="*/ 2147483647 h 330"/>
              <a:gd name="T34" fmla="*/ 2147483647 w 353"/>
              <a:gd name="T35" fmla="*/ 2147483647 h 330"/>
              <a:gd name="T36" fmla="*/ 2147483647 w 353"/>
              <a:gd name="T37" fmla="*/ 2147483647 h 330"/>
              <a:gd name="T38" fmla="*/ 2147483647 w 353"/>
              <a:gd name="T39" fmla="*/ 2147483647 h 330"/>
              <a:gd name="T40" fmla="*/ 2147483647 w 353"/>
              <a:gd name="T41" fmla="*/ 2147483647 h 330"/>
              <a:gd name="T42" fmla="*/ 2147483647 w 353"/>
              <a:gd name="T43" fmla="*/ 2147483647 h 330"/>
              <a:gd name="T44" fmla="*/ 2147483647 w 353"/>
              <a:gd name="T45" fmla="*/ 2147483647 h 330"/>
              <a:gd name="T46" fmla="*/ 2147483647 w 353"/>
              <a:gd name="T47" fmla="*/ 2147483647 h 330"/>
              <a:gd name="T48" fmla="*/ 2147483647 w 353"/>
              <a:gd name="T49" fmla="*/ 2147483647 h 330"/>
              <a:gd name="T50" fmla="*/ 2147483647 w 353"/>
              <a:gd name="T51" fmla="*/ 2147483647 h 330"/>
              <a:gd name="T52" fmla="*/ 2147483647 w 353"/>
              <a:gd name="T53" fmla="*/ 2147483647 h 330"/>
              <a:gd name="T54" fmla="*/ 2147483647 w 353"/>
              <a:gd name="T55" fmla="*/ 2147483647 h 330"/>
              <a:gd name="T56" fmla="*/ 2147483647 w 353"/>
              <a:gd name="T57" fmla="*/ 2147483647 h 330"/>
              <a:gd name="T58" fmla="*/ 2147483647 w 353"/>
              <a:gd name="T59" fmla="*/ 2147483647 h 330"/>
              <a:gd name="T60" fmla="*/ 2147483647 w 353"/>
              <a:gd name="T61" fmla="*/ 2147483647 h 330"/>
              <a:gd name="T62" fmla="*/ 2147483647 w 353"/>
              <a:gd name="T63" fmla="*/ 2147483647 h 330"/>
              <a:gd name="T64" fmla="*/ 2147483647 w 353"/>
              <a:gd name="T65" fmla="*/ 2147483647 h 330"/>
              <a:gd name="T66" fmla="*/ 2147483647 w 353"/>
              <a:gd name="T67" fmla="*/ 2147483647 h 330"/>
              <a:gd name="T68" fmla="*/ 2147483647 w 353"/>
              <a:gd name="T69" fmla="*/ 2147483647 h 330"/>
              <a:gd name="T70" fmla="*/ 2147483647 w 353"/>
              <a:gd name="T71" fmla="*/ 2147483647 h 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3"/>
              <a:gd name="T109" fmla="*/ 0 h 330"/>
              <a:gd name="T110" fmla="*/ 353 w 353"/>
              <a:gd name="T111" fmla="*/ 330 h 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3" h="330">
                <a:moveTo>
                  <a:pt x="72" y="310"/>
                </a:moveTo>
                <a:lnTo>
                  <a:pt x="87" y="307"/>
                </a:lnTo>
                <a:lnTo>
                  <a:pt x="95" y="318"/>
                </a:lnTo>
                <a:lnTo>
                  <a:pt x="117" y="285"/>
                </a:lnTo>
                <a:lnTo>
                  <a:pt x="144" y="286"/>
                </a:lnTo>
                <a:lnTo>
                  <a:pt x="156" y="253"/>
                </a:lnTo>
                <a:lnTo>
                  <a:pt x="182" y="267"/>
                </a:lnTo>
                <a:lnTo>
                  <a:pt x="215" y="261"/>
                </a:lnTo>
                <a:lnTo>
                  <a:pt x="221" y="274"/>
                </a:lnTo>
                <a:lnTo>
                  <a:pt x="219" y="285"/>
                </a:lnTo>
                <a:lnTo>
                  <a:pt x="269" y="330"/>
                </a:lnTo>
                <a:lnTo>
                  <a:pt x="296" y="316"/>
                </a:lnTo>
                <a:lnTo>
                  <a:pt x="293" y="256"/>
                </a:lnTo>
                <a:lnTo>
                  <a:pt x="255" y="208"/>
                </a:lnTo>
                <a:lnTo>
                  <a:pt x="233" y="198"/>
                </a:lnTo>
                <a:lnTo>
                  <a:pt x="236" y="169"/>
                </a:lnTo>
                <a:lnTo>
                  <a:pt x="221" y="150"/>
                </a:lnTo>
                <a:lnTo>
                  <a:pt x="239" y="136"/>
                </a:lnTo>
                <a:lnTo>
                  <a:pt x="272" y="133"/>
                </a:lnTo>
                <a:lnTo>
                  <a:pt x="294" y="129"/>
                </a:lnTo>
                <a:lnTo>
                  <a:pt x="320" y="109"/>
                </a:lnTo>
                <a:lnTo>
                  <a:pt x="336" y="102"/>
                </a:lnTo>
                <a:lnTo>
                  <a:pt x="345" y="109"/>
                </a:lnTo>
                <a:lnTo>
                  <a:pt x="353" y="91"/>
                </a:lnTo>
                <a:lnTo>
                  <a:pt x="344" y="63"/>
                </a:lnTo>
                <a:lnTo>
                  <a:pt x="344" y="52"/>
                </a:lnTo>
                <a:lnTo>
                  <a:pt x="321" y="27"/>
                </a:lnTo>
                <a:lnTo>
                  <a:pt x="302" y="24"/>
                </a:lnTo>
                <a:lnTo>
                  <a:pt x="275" y="30"/>
                </a:lnTo>
                <a:lnTo>
                  <a:pt x="260" y="15"/>
                </a:lnTo>
                <a:lnTo>
                  <a:pt x="231" y="3"/>
                </a:lnTo>
                <a:lnTo>
                  <a:pt x="215" y="0"/>
                </a:lnTo>
                <a:lnTo>
                  <a:pt x="215" y="10"/>
                </a:lnTo>
                <a:lnTo>
                  <a:pt x="221" y="31"/>
                </a:lnTo>
                <a:lnTo>
                  <a:pt x="231" y="33"/>
                </a:lnTo>
                <a:lnTo>
                  <a:pt x="222" y="48"/>
                </a:lnTo>
                <a:lnTo>
                  <a:pt x="206" y="54"/>
                </a:lnTo>
                <a:lnTo>
                  <a:pt x="204" y="66"/>
                </a:lnTo>
                <a:lnTo>
                  <a:pt x="195" y="82"/>
                </a:lnTo>
                <a:lnTo>
                  <a:pt x="195" y="94"/>
                </a:lnTo>
                <a:lnTo>
                  <a:pt x="191" y="106"/>
                </a:lnTo>
                <a:lnTo>
                  <a:pt x="183" y="115"/>
                </a:lnTo>
                <a:lnTo>
                  <a:pt x="173" y="106"/>
                </a:lnTo>
                <a:lnTo>
                  <a:pt x="153" y="117"/>
                </a:lnTo>
                <a:lnTo>
                  <a:pt x="156" y="129"/>
                </a:lnTo>
                <a:lnTo>
                  <a:pt x="150" y="138"/>
                </a:lnTo>
                <a:lnTo>
                  <a:pt x="140" y="165"/>
                </a:lnTo>
                <a:lnTo>
                  <a:pt x="132" y="172"/>
                </a:lnTo>
                <a:lnTo>
                  <a:pt x="120" y="174"/>
                </a:lnTo>
                <a:lnTo>
                  <a:pt x="107" y="178"/>
                </a:lnTo>
                <a:lnTo>
                  <a:pt x="107" y="162"/>
                </a:lnTo>
                <a:lnTo>
                  <a:pt x="101" y="153"/>
                </a:lnTo>
                <a:lnTo>
                  <a:pt x="80" y="154"/>
                </a:lnTo>
                <a:lnTo>
                  <a:pt x="69" y="168"/>
                </a:lnTo>
                <a:lnTo>
                  <a:pt x="63" y="159"/>
                </a:lnTo>
                <a:lnTo>
                  <a:pt x="44" y="147"/>
                </a:lnTo>
                <a:lnTo>
                  <a:pt x="30" y="153"/>
                </a:lnTo>
                <a:lnTo>
                  <a:pt x="26" y="163"/>
                </a:lnTo>
                <a:lnTo>
                  <a:pt x="30" y="183"/>
                </a:lnTo>
                <a:lnTo>
                  <a:pt x="24" y="193"/>
                </a:lnTo>
                <a:lnTo>
                  <a:pt x="17" y="204"/>
                </a:lnTo>
                <a:lnTo>
                  <a:pt x="6" y="208"/>
                </a:lnTo>
                <a:lnTo>
                  <a:pt x="0" y="222"/>
                </a:lnTo>
                <a:lnTo>
                  <a:pt x="11" y="229"/>
                </a:lnTo>
                <a:lnTo>
                  <a:pt x="17" y="243"/>
                </a:lnTo>
                <a:lnTo>
                  <a:pt x="30" y="243"/>
                </a:lnTo>
                <a:lnTo>
                  <a:pt x="29" y="253"/>
                </a:lnTo>
                <a:lnTo>
                  <a:pt x="39" y="268"/>
                </a:lnTo>
                <a:lnTo>
                  <a:pt x="53" y="268"/>
                </a:lnTo>
                <a:lnTo>
                  <a:pt x="63" y="273"/>
                </a:lnTo>
                <a:lnTo>
                  <a:pt x="72" y="288"/>
                </a:lnTo>
                <a:lnTo>
                  <a:pt x="77" y="298"/>
                </a:lnTo>
                <a:lnTo>
                  <a:pt x="72" y="310"/>
                </a:lnTo>
                <a:close/>
              </a:path>
            </a:pathLst>
          </a:custGeom>
          <a:solidFill>
            <a:srgbClr val="C00000"/>
          </a:solidFill>
          <a:ln w="12700">
            <a:solidFill>
              <a:schemeClr val="bg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350" b="1" i="1" u="none" strike="noStrike" kern="1200" cap="none" spc="0" normalizeH="0" baseline="0" noProof="0">
              <a:ln>
                <a:noFill/>
              </a:ln>
              <a:solidFill>
                <a:srgbClr val="1F497D"/>
              </a:solidFill>
              <a:effectLst/>
              <a:uLnTx/>
              <a:uFillTx/>
              <a:latin typeface="Times New Roman" pitchFamily="18" charset="0"/>
              <a:ea typeface="宋体" panose="02010600030101010101" pitchFamily="2" charset="-122"/>
              <a:cs typeface="Times New Roman" pitchFamily="18" charset="0"/>
            </a:endParaRPr>
          </a:p>
        </p:txBody>
      </p:sp>
      <p:sp>
        <p:nvSpPr>
          <p:cNvPr id="36" name="矩形 35"/>
          <p:cNvSpPr/>
          <p:nvPr/>
        </p:nvSpPr>
        <p:spPr>
          <a:xfrm>
            <a:off x="5455405" y="2608526"/>
            <a:ext cx="3037085" cy="3000821"/>
          </a:xfrm>
          <a:prstGeom prst="rect">
            <a:avLst/>
          </a:prstGeom>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985</a:t>
            </a: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高校   </a:t>
            </a:r>
            <a:r>
              <a:rPr kumimoji="0" lang="en-US" altLang="zh-CN"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38   </a:t>
            </a: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所</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211</a:t>
            </a: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高校   </a:t>
            </a:r>
            <a:r>
              <a:rPr kumimoji="0" lang="en-US" altLang="zh-CN"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73   </a:t>
            </a: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所</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普通本科   </a:t>
            </a:r>
            <a:r>
              <a:rPr kumimoji="0" lang="en-US" altLang="zh-CN"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485 </a:t>
            </a: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所</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新建本科   </a:t>
            </a:r>
            <a:r>
              <a:rPr kumimoji="0" lang="en-US" altLang="zh-CN"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368 </a:t>
            </a: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所</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独立学院   </a:t>
            </a:r>
            <a:r>
              <a:rPr kumimoji="0" lang="en-US" altLang="zh-CN"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266 </a:t>
            </a: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所</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合作办学   </a:t>
            </a:r>
            <a:r>
              <a:rPr kumimoji="0" lang="en-US" altLang="zh-CN"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rPr>
              <a:t>7 </a:t>
            </a:r>
            <a:r>
              <a:rPr kumimoji="0" lang="zh-CN" altLang="en-US" sz="2100" b="1" i="0" u="none" strike="noStrike" kern="1200" cap="none" spc="38" normalizeH="0" baseline="0" noProof="0" dirty="0" smtClean="0">
                <a:ln w="11430"/>
                <a:solidFill>
                  <a:prstClr val="white">
                    <a:lumMod val="50000"/>
                  </a:prstClr>
                </a:solidFill>
                <a:effectLst/>
                <a:uLnTx/>
                <a:uFillTx/>
                <a:latin typeface="微软雅黑" pitchFamily="34" charset="-122"/>
                <a:ea typeface="微软雅黑" pitchFamily="34" charset="-122"/>
                <a:cs typeface="+mn-cs"/>
              </a:rPr>
              <a:t>所</a:t>
            </a:r>
            <a:endParaRPr kumimoji="0" lang="zh-CN" altLang="en-US" sz="2100" b="1" i="0" u="none" strike="noStrike" kern="1200" cap="none" spc="38" normalizeH="0" baseline="0" noProof="0" dirty="0">
              <a:ln w="11430"/>
              <a:solidFill>
                <a:prstClr val="white">
                  <a:lumMod val="50000"/>
                </a:prstClr>
              </a:solidFill>
              <a:effectLst/>
              <a:uLnTx/>
              <a:uFillTx/>
              <a:latin typeface="微软雅黑" pitchFamily="34" charset="-122"/>
              <a:ea typeface="微软雅黑" pitchFamily="34" charset="-122"/>
              <a:cs typeface="+mn-cs"/>
            </a:endParaRPr>
          </a:p>
        </p:txBody>
      </p:sp>
      <p:sp>
        <p:nvSpPr>
          <p:cNvPr id="37" name="矩形 36"/>
          <p:cNvSpPr/>
          <p:nvPr/>
        </p:nvSpPr>
        <p:spPr>
          <a:xfrm>
            <a:off x="5611564" y="1769602"/>
            <a:ext cx="2533514" cy="502702"/>
          </a:xfrm>
          <a:prstGeom prst="rect">
            <a:avLst/>
          </a:prstGeom>
        </p:spPr>
        <p:txBody>
          <a:bodyPr wrap="none">
            <a:spAutoFit/>
          </a:bodyPr>
          <a:lstStyle/>
          <a:p>
            <a:pPr marL="0" marR="0" lvl="0" indent="0" algn="l" defTabSz="914400" rtl="0" eaLnBrk="1" fontAlgn="base" latinLnBrk="0" hangingPunct="1">
              <a:lnSpc>
                <a:spcPts val="3225"/>
              </a:lnSpc>
              <a:spcBef>
                <a:spcPct val="0"/>
              </a:spcBef>
              <a:spcAft>
                <a:spcPct val="0"/>
              </a:spcAft>
              <a:buClrTx/>
              <a:buSzTx/>
              <a:buFontTx/>
              <a:buNone/>
              <a:tabLst/>
              <a:defRPr/>
            </a:pPr>
            <a:r>
              <a:rPr kumimoji="0" lang="en-US" altLang="zh-CN" sz="3300" b="1" i="0" u="none" strike="noStrike" kern="1200" cap="none" spc="38" normalizeH="0" baseline="0" noProof="0" dirty="0">
                <a:ln w="0"/>
                <a:solidFill>
                  <a:srgbClr val="70AD47"/>
                </a:solidFill>
                <a:effectLst>
                  <a:innerShdw blurRad="63500" dist="50800" dir="13500000">
                    <a:srgbClr val="000000">
                      <a:alpha val="50000"/>
                    </a:srgbClr>
                  </a:innerShdw>
                </a:effectLst>
                <a:uLnTx/>
                <a:uFillTx/>
                <a:latin typeface="微软雅黑" pitchFamily="34" charset="-122"/>
                <a:ea typeface="微软雅黑" pitchFamily="34" charset="-122"/>
                <a:cs typeface="+mn-cs"/>
              </a:rPr>
              <a:t>1237</a:t>
            </a:r>
            <a:r>
              <a:rPr kumimoji="0" lang="zh-CN" altLang="en-US" sz="3300" b="1" i="0" u="none" strike="noStrike" kern="1200" cap="none" spc="38" normalizeH="0" baseline="0" noProof="0" dirty="0">
                <a:ln w="0"/>
                <a:solidFill>
                  <a:srgbClr val="70AD47"/>
                </a:solidFill>
                <a:effectLst>
                  <a:innerShdw blurRad="63500" dist="50800" dir="13500000">
                    <a:srgbClr val="000000">
                      <a:alpha val="50000"/>
                    </a:srgbClr>
                  </a:innerShdw>
                </a:effectLst>
                <a:uLnTx/>
                <a:uFillTx/>
                <a:latin typeface="微软雅黑" pitchFamily="34" charset="-122"/>
                <a:ea typeface="微软雅黑" pitchFamily="34" charset="-122"/>
                <a:cs typeface="+mn-cs"/>
              </a:rPr>
              <a:t>所</a:t>
            </a:r>
            <a:r>
              <a:rPr kumimoji="0" lang="zh-CN" altLang="en-US" sz="3300" b="1" i="0" u="none" strike="noStrike" kern="1200" cap="none" spc="38" normalizeH="0" baseline="0" noProof="0" dirty="0">
                <a:ln w="0"/>
                <a:solidFill>
                  <a:srgbClr val="4472C4"/>
                </a:solidFill>
                <a:effectLst>
                  <a:innerShdw blurRad="63500" dist="50800" dir="13500000">
                    <a:srgbClr val="000000">
                      <a:alpha val="50000"/>
                    </a:srgbClr>
                  </a:innerShdw>
                </a:effectLst>
                <a:uLnTx/>
                <a:uFillTx/>
                <a:latin typeface="微软雅黑" pitchFamily="34" charset="-122"/>
                <a:ea typeface="微软雅黑" pitchFamily="34" charset="-122"/>
                <a:cs typeface="+mn-cs"/>
              </a:rPr>
              <a:t>高校</a:t>
            </a:r>
            <a:endParaRPr kumimoji="0" lang="en-US" altLang="zh-CN" sz="3300" b="1" i="0" u="none" strike="noStrike" kern="1200" cap="none" spc="38" normalizeH="0" baseline="0" noProof="0" dirty="0">
              <a:ln w="0"/>
              <a:solidFill>
                <a:srgbClr val="4472C4"/>
              </a:solidFill>
              <a:effectLst>
                <a:innerShdw blurRad="63500" dist="50800" dir="13500000">
                  <a:srgbClr val="000000">
                    <a:alpha val="50000"/>
                  </a:srgbClr>
                </a:innerShdw>
              </a:effectLst>
              <a:uLnTx/>
              <a:uFillTx/>
              <a:latin typeface="微软雅黑" pitchFamily="34" charset="-122"/>
              <a:ea typeface="微软雅黑" pitchFamily="34" charset="-122"/>
              <a:cs typeface="+mn-cs"/>
            </a:endParaRPr>
          </a:p>
        </p:txBody>
      </p:sp>
      <p:sp>
        <p:nvSpPr>
          <p:cNvPr id="3" name="矩形 2"/>
          <p:cNvSpPr/>
          <p:nvPr/>
        </p:nvSpPr>
        <p:spPr>
          <a:xfrm>
            <a:off x="533902" y="2229211"/>
            <a:ext cx="7707128" cy="16389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50" b="1" i="0" u="none" strike="noStrike" kern="1200" cap="none" spc="38" normalizeH="0" baseline="0" noProof="0" dirty="0">
                <a:ln w="0"/>
                <a:solidFill>
                  <a:srgbClr val="4472C4"/>
                </a:solidFill>
                <a:effectLst>
                  <a:innerShdw blurRad="63500" dist="50800" dir="13500000">
                    <a:srgbClr val="000000">
                      <a:alpha val="50000"/>
                    </a:srgbClr>
                  </a:innerShdw>
                </a:effectLst>
                <a:uLnTx/>
                <a:uFillTx/>
                <a:latin typeface="微软雅黑" pitchFamily="34" charset="-122"/>
                <a:ea typeface="微软雅黑" pitchFamily="34" charset="-122"/>
                <a:cs typeface="+mn-cs"/>
              </a:rPr>
              <a:t>实现全国所有本科高校</a:t>
            </a:r>
            <a:endParaRPr kumimoji="0" lang="en-US" altLang="zh-CN" sz="4050" b="1" i="0" u="none" strike="noStrike" kern="1200" cap="none" spc="38" normalizeH="0" baseline="0" noProof="0" dirty="0">
              <a:ln w="0"/>
              <a:solidFill>
                <a:srgbClr val="4472C4"/>
              </a:solidFill>
              <a:effectLst>
                <a:innerShdw blurRad="63500" dist="50800" dir="13500000">
                  <a:srgbClr val="000000">
                    <a:alpha val="50000"/>
                  </a:srgbClr>
                </a:innerShdw>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50" b="1" i="0" u="none" strike="noStrike" kern="1200" cap="none" spc="38" normalizeH="0" baseline="0" noProof="0" dirty="0">
                <a:ln w="0"/>
                <a:solidFill>
                  <a:srgbClr val="4472C4"/>
                </a:solidFill>
                <a:effectLst>
                  <a:innerShdw blurRad="63500" dist="50800" dir="13500000">
                    <a:srgbClr val="000000">
                      <a:alpha val="50000"/>
                    </a:srgbClr>
                  </a:innerShdw>
                </a:effectLst>
                <a:uLnTx/>
                <a:uFillTx/>
                <a:latin typeface="微软雅黑" pitchFamily="34" charset="-122"/>
                <a:ea typeface="微软雅黑" pitchFamily="34" charset="-122"/>
                <a:cs typeface="+mn-cs"/>
              </a:rPr>
              <a:t>高等教育教学质量监测</a:t>
            </a:r>
            <a:r>
              <a:rPr kumimoji="0" lang="zh-CN" altLang="en-US" sz="6000" b="1" i="0" u="none" strike="noStrike" kern="1200" cap="none" spc="38" normalizeH="0" baseline="0" noProof="0" dirty="0">
                <a:ln w="0"/>
                <a:solidFill>
                  <a:prstClr val="white"/>
                </a:solidFill>
                <a:effectLst>
                  <a:innerShdw blurRad="63500" dist="50800" dir="13500000">
                    <a:srgbClr val="000000">
                      <a:alpha val="50000"/>
                    </a:srgbClr>
                  </a:innerShdw>
                </a:effectLst>
                <a:uLnTx/>
                <a:uFillTx/>
                <a:latin typeface="微软雅黑" pitchFamily="34" charset="-122"/>
                <a:ea typeface="微软雅黑" pitchFamily="34" charset="-122"/>
                <a:cs typeface="+mn-cs"/>
              </a:rPr>
              <a:t>           </a:t>
            </a:r>
          </a:p>
        </p:txBody>
      </p:sp>
      <p:sp>
        <p:nvSpPr>
          <p:cNvPr id="39" name="矩形 38"/>
          <p:cNvSpPr/>
          <p:nvPr/>
        </p:nvSpPr>
        <p:spPr>
          <a:xfrm>
            <a:off x="5712023" y="2815231"/>
            <a:ext cx="2507611"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38" normalizeH="0" baseline="0" noProof="0" dirty="0">
                <a:ln w="0"/>
                <a:solidFill>
                  <a:srgbClr val="70AD47"/>
                </a:solidFill>
                <a:effectLst>
                  <a:innerShdw blurRad="63500" dist="50800" dir="13500000">
                    <a:srgbClr val="000000">
                      <a:alpha val="50000"/>
                    </a:srgbClr>
                  </a:innerShdw>
                </a:effectLst>
                <a:uLnTx/>
                <a:uFillTx/>
                <a:latin typeface="微软雅黑" pitchFamily="34" charset="-122"/>
                <a:ea typeface="微软雅黑" pitchFamily="34" charset="-122"/>
                <a:cs typeface="+mn-cs"/>
              </a:rPr>
              <a:t>全覆盖</a:t>
            </a:r>
          </a:p>
        </p:txBody>
      </p:sp>
      <p:pic>
        <p:nvPicPr>
          <p:cNvPr id="40" name="图片 39"/>
          <p:cNvPicPr>
            <a:picLocks noChangeAspect="1"/>
          </p:cNvPicPr>
          <p:nvPr/>
        </p:nvPicPr>
        <p:blipFill>
          <a:blip r:embed="rId3">
            <a:duotone>
              <a:schemeClr val="accent1">
                <a:shade val="45000"/>
                <a:satMod val="135000"/>
              </a:schemeClr>
              <a:prstClr val="white"/>
            </a:duotone>
            <a:extLst>
              <a:ext uri="{BEBA8EAE-BF5A-486C-A8C5-ECC9F3942E4B}">
                <a14:imgProps xmlns="" xmlns:a14="http://schemas.microsoft.com/office/drawing/2010/main">
                  <a14:imgLayer r:embed="">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40640" y="927306"/>
            <a:ext cx="1745158" cy="533687"/>
          </a:xfrm>
          <a:prstGeom prst="rect">
            <a:avLst/>
          </a:prstGeom>
        </p:spPr>
      </p:pic>
    </p:spTree>
    <p:extLst>
      <p:ext uri="{BB962C8B-B14F-4D97-AF65-F5344CB8AC3E}">
        <p14:creationId xmlns="" xmlns:p14="http://schemas.microsoft.com/office/powerpoint/2010/main" val="160079847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1901"/>
                            </p:stCondLst>
                            <p:childTnLst>
                              <p:par>
                                <p:cTn id="8" presetID="53" presetClass="entr" presetSubtype="16" fill="hold" grpId="0" nodeType="afterEffect">
                                  <p:stCondLst>
                                    <p:cond delay="500"/>
                                  </p:stCondLst>
                                  <p:childTnLst>
                                    <p:set>
                                      <p:cBhvr>
                                        <p:cTn id="9" dur="1" fill="hold">
                                          <p:stCondLst>
                                            <p:cond delay="0"/>
                                          </p:stCondLst>
                                        </p:cTn>
                                        <p:tgtEl>
                                          <p:spTgt spid="39">
                                            <p:txEl>
                                              <p:pRg st="0" end="0"/>
                                            </p:txEl>
                                          </p:spTgt>
                                        </p:tgtEl>
                                        <p:attrNameLst>
                                          <p:attrName>style.visibility</p:attrName>
                                        </p:attrNameLst>
                                      </p:cBhvr>
                                      <p:to>
                                        <p:strVal val="visible"/>
                                      </p:to>
                                    </p:set>
                                    <p:anim calcmode="lin" valueType="num">
                                      <p:cBhvr>
                                        <p:cTn id="10" dur="5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iterate type="lt">
                                    <p:tmPct val="0"/>
                                  </p:iterate>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9">
                                            <p:txEl>
                                              <p:pRg st="0" end="0"/>
                                            </p:txEl>
                                          </p:spTgt>
                                        </p:tgtEl>
                                      </p:cBhvr>
                                    </p:animEffect>
                                    <p:set>
                                      <p:cBhvr>
                                        <p:cTn id="20" dur="1" fill="hold">
                                          <p:stCondLst>
                                            <p:cond delay="499"/>
                                          </p:stCondLst>
                                        </p:cTn>
                                        <p:tgtEl>
                                          <p:spTgt spid="39">
                                            <p:txEl>
                                              <p:pRg st="0" end="0"/>
                                            </p:txEl>
                                          </p:spTgt>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grpId="0" nodeType="afterEffect">
                                  <p:stCondLst>
                                    <p:cond delay="500"/>
                                  </p:stCondLst>
                                  <p:iterate type="lt">
                                    <p:tmAbs val="100"/>
                                  </p:iterate>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 fill="hold"/>
                                        <p:tgtEl>
                                          <p:spTgt spid="5"/>
                                        </p:tgtEl>
                                        <p:attrNameLst>
                                          <p:attrName>ppt_w</p:attrName>
                                        </p:attrNameLst>
                                      </p:cBhvr>
                                      <p:tavLst>
                                        <p:tav tm="0">
                                          <p:val>
                                            <p:fltVal val="0"/>
                                          </p:val>
                                        </p:tav>
                                        <p:tav tm="100000">
                                          <p:val>
                                            <p:strVal val="#ppt_w"/>
                                          </p:val>
                                        </p:tav>
                                      </p:tavLst>
                                    </p:anim>
                                    <p:anim calcmode="lin" valueType="num">
                                      <p:cBhvr>
                                        <p:cTn id="29" dur="10" fill="hold"/>
                                        <p:tgtEl>
                                          <p:spTgt spid="5"/>
                                        </p:tgtEl>
                                        <p:attrNameLst>
                                          <p:attrName>ppt_h</p:attrName>
                                        </p:attrNameLst>
                                      </p:cBhvr>
                                      <p:tavLst>
                                        <p:tav tm="0">
                                          <p:val>
                                            <p:fltVal val="0"/>
                                          </p:val>
                                        </p:tav>
                                        <p:tav tm="100000">
                                          <p:val>
                                            <p:strVal val="#ppt_h"/>
                                          </p:val>
                                        </p:tav>
                                      </p:tavLst>
                                    </p:anim>
                                    <p:animEffect transition="in" filter="fade">
                                      <p:cBhvr>
                                        <p:cTn id="30" dur="10"/>
                                        <p:tgtEl>
                                          <p:spTgt spid="5"/>
                                        </p:tgtEl>
                                      </p:cBhvr>
                                    </p:animEffect>
                                  </p:childTnLst>
                                </p:cTn>
                              </p:par>
                            </p:childTnLst>
                          </p:cTn>
                        </p:par>
                        <p:par>
                          <p:cTn id="31" fill="hold">
                            <p:stCondLst>
                              <p:cond delay="10"/>
                            </p:stCondLst>
                            <p:childTnLst>
                              <p:par>
                                <p:cTn id="32" presetID="53" presetClass="entr" presetSubtype="16" fill="hold" grpId="0" nodeType="afterEffect">
                                  <p:stCondLst>
                                    <p:cond delay="6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 fill="hold"/>
                                        <p:tgtEl>
                                          <p:spTgt spid="6"/>
                                        </p:tgtEl>
                                        <p:attrNameLst>
                                          <p:attrName>ppt_w</p:attrName>
                                        </p:attrNameLst>
                                      </p:cBhvr>
                                      <p:tavLst>
                                        <p:tav tm="0">
                                          <p:val>
                                            <p:fltVal val="0"/>
                                          </p:val>
                                        </p:tav>
                                        <p:tav tm="100000">
                                          <p:val>
                                            <p:strVal val="#ppt_w"/>
                                          </p:val>
                                        </p:tav>
                                      </p:tavLst>
                                    </p:anim>
                                    <p:anim calcmode="lin" valueType="num">
                                      <p:cBhvr>
                                        <p:cTn id="35" dur="10" fill="hold"/>
                                        <p:tgtEl>
                                          <p:spTgt spid="6"/>
                                        </p:tgtEl>
                                        <p:attrNameLst>
                                          <p:attrName>ppt_h</p:attrName>
                                        </p:attrNameLst>
                                      </p:cBhvr>
                                      <p:tavLst>
                                        <p:tav tm="0">
                                          <p:val>
                                            <p:fltVal val="0"/>
                                          </p:val>
                                        </p:tav>
                                        <p:tav tm="100000">
                                          <p:val>
                                            <p:strVal val="#ppt_h"/>
                                          </p:val>
                                        </p:tav>
                                      </p:tavLst>
                                    </p:anim>
                                    <p:animEffect transition="in" filter="fade">
                                      <p:cBhvr>
                                        <p:cTn id="36" dur="10"/>
                                        <p:tgtEl>
                                          <p:spTgt spid="6"/>
                                        </p:tgtEl>
                                      </p:cBhvr>
                                    </p:animEffect>
                                  </p:childTnLst>
                                </p:cTn>
                              </p:par>
                            </p:childTnLst>
                          </p:cTn>
                        </p:par>
                        <p:par>
                          <p:cTn id="37" fill="hold">
                            <p:stCondLst>
                              <p:cond delay="80"/>
                            </p:stCondLst>
                            <p:childTnLst>
                              <p:par>
                                <p:cTn id="38" presetID="53" presetClass="entr" presetSubtype="16" fill="hold" grpId="0" nodeType="afterEffect">
                                  <p:stCondLst>
                                    <p:cond delay="60"/>
                                  </p:stCondLst>
                                  <p:childTnLst>
                                    <p:set>
                                      <p:cBhvr>
                                        <p:cTn id="39" dur="1" fill="hold">
                                          <p:stCondLst>
                                            <p:cond delay="0"/>
                                          </p:stCondLst>
                                        </p:cTn>
                                        <p:tgtEl>
                                          <p:spTgt spid="7"/>
                                        </p:tgtEl>
                                        <p:attrNameLst>
                                          <p:attrName>style.visibility</p:attrName>
                                        </p:attrNameLst>
                                      </p:cBhvr>
                                      <p:to>
                                        <p:strVal val="visible"/>
                                      </p:to>
                                    </p:set>
                                    <p:anim calcmode="lin" valueType="num">
                                      <p:cBhvr>
                                        <p:cTn id="40" dur="10" fill="hold"/>
                                        <p:tgtEl>
                                          <p:spTgt spid="7"/>
                                        </p:tgtEl>
                                        <p:attrNameLst>
                                          <p:attrName>ppt_w</p:attrName>
                                        </p:attrNameLst>
                                      </p:cBhvr>
                                      <p:tavLst>
                                        <p:tav tm="0">
                                          <p:val>
                                            <p:fltVal val="0"/>
                                          </p:val>
                                        </p:tav>
                                        <p:tav tm="100000">
                                          <p:val>
                                            <p:strVal val="#ppt_w"/>
                                          </p:val>
                                        </p:tav>
                                      </p:tavLst>
                                    </p:anim>
                                    <p:anim calcmode="lin" valueType="num">
                                      <p:cBhvr>
                                        <p:cTn id="41" dur="10" fill="hold"/>
                                        <p:tgtEl>
                                          <p:spTgt spid="7"/>
                                        </p:tgtEl>
                                        <p:attrNameLst>
                                          <p:attrName>ppt_h</p:attrName>
                                        </p:attrNameLst>
                                      </p:cBhvr>
                                      <p:tavLst>
                                        <p:tav tm="0">
                                          <p:val>
                                            <p:fltVal val="0"/>
                                          </p:val>
                                        </p:tav>
                                        <p:tav tm="100000">
                                          <p:val>
                                            <p:strVal val="#ppt_h"/>
                                          </p:val>
                                        </p:tav>
                                      </p:tavLst>
                                    </p:anim>
                                    <p:animEffect transition="in" filter="fade">
                                      <p:cBhvr>
                                        <p:cTn id="42" dur="10"/>
                                        <p:tgtEl>
                                          <p:spTgt spid="7"/>
                                        </p:tgtEl>
                                      </p:cBhvr>
                                    </p:animEffect>
                                  </p:childTnLst>
                                </p:cTn>
                              </p:par>
                            </p:childTnLst>
                          </p:cTn>
                        </p:par>
                        <p:par>
                          <p:cTn id="43" fill="hold">
                            <p:stCondLst>
                              <p:cond delay="150"/>
                            </p:stCondLst>
                            <p:childTnLst>
                              <p:par>
                                <p:cTn id="44" presetID="53" presetClass="entr" presetSubtype="16" fill="hold" grpId="0" nodeType="afterEffect">
                                  <p:stCondLst>
                                    <p:cond delay="60"/>
                                  </p:stCondLst>
                                  <p:childTnLst>
                                    <p:set>
                                      <p:cBhvr>
                                        <p:cTn id="45" dur="1" fill="hold">
                                          <p:stCondLst>
                                            <p:cond delay="0"/>
                                          </p:stCondLst>
                                        </p:cTn>
                                        <p:tgtEl>
                                          <p:spTgt spid="8"/>
                                        </p:tgtEl>
                                        <p:attrNameLst>
                                          <p:attrName>style.visibility</p:attrName>
                                        </p:attrNameLst>
                                      </p:cBhvr>
                                      <p:to>
                                        <p:strVal val="visible"/>
                                      </p:to>
                                    </p:set>
                                    <p:anim calcmode="lin" valueType="num">
                                      <p:cBhvr>
                                        <p:cTn id="46" dur="10" fill="hold"/>
                                        <p:tgtEl>
                                          <p:spTgt spid="8"/>
                                        </p:tgtEl>
                                        <p:attrNameLst>
                                          <p:attrName>ppt_w</p:attrName>
                                        </p:attrNameLst>
                                      </p:cBhvr>
                                      <p:tavLst>
                                        <p:tav tm="0">
                                          <p:val>
                                            <p:fltVal val="0"/>
                                          </p:val>
                                        </p:tav>
                                        <p:tav tm="100000">
                                          <p:val>
                                            <p:strVal val="#ppt_w"/>
                                          </p:val>
                                        </p:tav>
                                      </p:tavLst>
                                    </p:anim>
                                    <p:anim calcmode="lin" valueType="num">
                                      <p:cBhvr>
                                        <p:cTn id="47" dur="10" fill="hold"/>
                                        <p:tgtEl>
                                          <p:spTgt spid="8"/>
                                        </p:tgtEl>
                                        <p:attrNameLst>
                                          <p:attrName>ppt_h</p:attrName>
                                        </p:attrNameLst>
                                      </p:cBhvr>
                                      <p:tavLst>
                                        <p:tav tm="0">
                                          <p:val>
                                            <p:fltVal val="0"/>
                                          </p:val>
                                        </p:tav>
                                        <p:tav tm="100000">
                                          <p:val>
                                            <p:strVal val="#ppt_h"/>
                                          </p:val>
                                        </p:tav>
                                      </p:tavLst>
                                    </p:anim>
                                    <p:animEffect transition="in" filter="fade">
                                      <p:cBhvr>
                                        <p:cTn id="48" dur="10"/>
                                        <p:tgtEl>
                                          <p:spTgt spid="8"/>
                                        </p:tgtEl>
                                      </p:cBhvr>
                                    </p:animEffect>
                                  </p:childTnLst>
                                </p:cTn>
                              </p:par>
                            </p:childTnLst>
                          </p:cTn>
                        </p:par>
                        <p:par>
                          <p:cTn id="49" fill="hold">
                            <p:stCondLst>
                              <p:cond delay="220"/>
                            </p:stCondLst>
                            <p:childTnLst>
                              <p:par>
                                <p:cTn id="50" presetID="53" presetClass="entr" presetSubtype="16" fill="hold" grpId="0" nodeType="afterEffect">
                                  <p:stCondLst>
                                    <p:cond delay="60"/>
                                  </p:stCondLst>
                                  <p:childTnLst>
                                    <p:set>
                                      <p:cBhvr>
                                        <p:cTn id="51" dur="1" fill="hold">
                                          <p:stCondLst>
                                            <p:cond delay="0"/>
                                          </p:stCondLst>
                                        </p:cTn>
                                        <p:tgtEl>
                                          <p:spTgt spid="9"/>
                                        </p:tgtEl>
                                        <p:attrNameLst>
                                          <p:attrName>style.visibility</p:attrName>
                                        </p:attrNameLst>
                                      </p:cBhvr>
                                      <p:to>
                                        <p:strVal val="visible"/>
                                      </p:to>
                                    </p:set>
                                    <p:anim calcmode="lin" valueType="num">
                                      <p:cBhvr>
                                        <p:cTn id="52" dur="10" fill="hold"/>
                                        <p:tgtEl>
                                          <p:spTgt spid="9"/>
                                        </p:tgtEl>
                                        <p:attrNameLst>
                                          <p:attrName>ppt_w</p:attrName>
                                        </p:attrNameLst>
                                      </p:cBhvr>
                                      <p:tavLst>
                                        <p:tav tm="0">
                                          <p:val>
                                            <p:fltVal val="0"/>
                                          </p:val>
                                        </p:tav>
                                        <p:tav tm="100000">
                                          <p:val>
                                            <p:strVal val="#ppt_w"/>
                                          </p:val>
                                        </p:tav>
                                      </p:tavLst>
                                    </p:anim>
                                    <p:anim calcmode="lin" valueType="num">
                                      <p:cBhvr>
                                        <p:cTn id="53" dur="10" fill="hold"/>
                                        <p:tgtEl>
                                          <p:spTgt spid="9"/>
                                        </p:tgtEl>
                                        <p:attrNameLst>
                                          <p:attrName>ppt_h</p:attrName>
                                        </p:attrNameLst>
                                      </p:cBhvr>
                                      <p:tavLst>
                                        <p:tav tm="0">
                                          <p:val>
                                            <p:fltVal val="0"/>
                                          </p:val>
                                        </p:tav>
                                        <p:tav tm="100000">
                                          <p:val>
                                            <p:strVal val="#ppt_h"/>
                                          </p:val>
                                        </p:tav>
                                      </p:tavLst>
                                    </p:anim>
                                    <p:animEffect transition="in" filter="fade">
                                      <p:cBhvr>
                                        <p:cTn id="54" dur="10"/>
                                        <p:tgtEl>
                                          <p:spTgt spid="9"/>
                                        </p:tgtEl>
                                      </p:cBhvr>
                                    </p:animEffect>
                                  </p:childTnLst>
                                </p:cTn>
                              </p:par>
                            </p:childTnLst>
                          </p:cTn>
                        </p:par>
                        <p:par>
                          <p:cTn id="55" fill="hold">
                            <p:stCondLst>
                              <p:cond delay="290"/>
                            </p:stCondLst>
                            <p:childTnLst>
                              <p:par>
                                <p:cTn id="56" presetID="53" presetClass="entr" presetSubtype="16" fill="hold" grpId="0" nodeType="afterEffect">
                                  <p:stCondLst>
                                    <p:cond delay="60"/>
                                  </p:stCondLst>
                                  <p:childTnLst>
                                    <p:set>
                                      <p:cBhvr>
                                        <p:cTn id="57" dur="1" fill="hold">
                                          <p:stCondLst>
                                            <p:cond delay="0"/>
                                          </p:stCondLst>
                                        </p:cTn>
                                        <p:tgtEl>
                                          <p:spTgt spid="10"/>
                                        </p:tgtEl>
                                        <p:attrNameLst>
                                          <p:attrName>style.visibility</p:attrName>
                                        </p:attrNameLst>
                                      </p:cBhvr>
                                      <p:to>
                                        <p:strVal val="visible"/>
                                      </p:to>
                                    </p:set>
                                    <p:anim calcmode="lin" valueType="num">
                                      <p:cBhvr>
                                        <p:cTn id="58" dur="10" fill="hold"/>
                                        <p:tgtEl>
                                          <p:spTgt spid="10"/>
                                        </p:tgtEl>
                                        <p:attrNameLst>
                                          <p:attrName>ppt_w</p:attrName>
                                        </p:attrNameLst>
                                      </p:cBhvr>
                                      <p:tavLst>
                                        <p:tav tm="0">
                                          <p:val>
                                            <p:fltVal val="0"/>
                                          </p:val>
                                        </p:tav>
                                        <p:tav tm="100000">
                                          <p:val>
                                            <p:strVal val="#ppt_w"/>
                                          </p:val>
                                        </p:tav>
                                      </p:tavLst>
                                    </p:anim>
                                    <p:anim calcmode="lin" valueType="num">
                                      <p:cBhvr>
                                        <p:cTn id="59" dur="10" fill="hold"/>
                                        <p:tgtEl>
                                          <p:spTgt spid="10"/>
                                        </p:tgtEl>
                                        <p:attrNameLst>
                                          <p:attrName>ppt_h</p:attrName>
                                        </p:attrNameLst>
                                      </p:cBhvr>
                                      <p:tavLst>
                                        <p:tav tm="0">
                                          <p:val>
                                            <p:fltVal val="0"/>
                                          </p:val>
                                        </p:tav>
                                        <p:tav tm="100000">
                                          <p:val>
                                            <p:strVal val="#ppt_h"/>
                                          </p:val>
                                        </p:tav>
                                      </p:tavLst>
                                    </p:anim>
                                    <p:animEffect transition="in" filter="fade">
                                      <p:cBhvr>
                                        <p:cTn id="60" dur="10"/>
                                        <p:tgtEl>
                                          <p:spTgt spid="10"/>
                                        </p:tgtEl>
                                      </p:cBhvr>
                                    </p:animEffect>
                                  </p:childTnLst>
                                </p:cTn>
                              </p:par>
                            </p:childTnLst>
                          </p:cTn>
                        </p:par>
                        <p:par>
                          <p:cTn id="61" fill="hold">
                            <p:stCondLst>
                              <p:cond delay="360"/>
                            </p:stCondLst>
                            <p:childTnLst>
                              <p:par>
                                <p:cTn id="62" presetID="53" presetClass="entr" presetSubtype="16" fill="hold" grpId="0" nodeType="afterEffect">
                                  <p:stCondLst>
                                    <p:cond delay="60"/>
                                  </p:stCondLst>
                                  <p:childTnLst>
                                    <p:set>
                                      <p:cBhvr>
                                        <p:cTn id="63" dur="1" fill="hold">
                                          <p:stCondLst>
                                            <p:cond delay="0"/>
                                          </p:stCondLst>
                                        </p:cTn>
                                        <p:tgtEl>
                                          <p:spTgt spid="11"/>
                                        </p:tgtEl>
                                        <p:attrNameLst>
                                          <p:attrName>style.visibility</p:attrName>
                                        </p:attrNameLst>
                                      </p:cBhvr>
                                      <p:to>
                                        <p:strVal val="visible"/>
                                      </p:to>
                                    </p:set>
                                    <p:anim calcmode="lin" valueType="num">
                                      <p:cBhvr>
                                        <p:cTn id="64" dur="10" fill="hold"/>
                                        <p:tgtEl>
                                          <p:spTgt spid="11"/>
                                        </p:tgtEl>
                                        <p:attrNameLst>
                                          <p:attrName>ppt_w</p:attrName>
                                        </p:attrNameLst>
                                      </p:cBhvr>
                                      <p:tavLst>
                                        <p:tav tm="0">
                                          <p:val>
                                            <p:fltVal val="0"/>
                                          </p:val>
                                        </p:tav>
                                        <p:tav tm="100000">
                                          <p:val>
                                            <p:strVal val="#ppt_w"/>
                                          </p:val>
                                        </p:tav>
                                      </p:tavLst>
                                    </p:anim>
                                    <p:anim calcmode="lin" valueType="num">
                                      <p:cBhvr>
                                        <p:cTn id="65" dur="10" fill="hold"/>
                                        <p:tgtEl>
                                          <p:spTgt spid="11"/>
                                        </p:tgtEl>
                                        <p:attrNameLst>
                                          <p:attrName>ppt_h</p:attrName>
                                        </p:attrNameLst>
                                      </p:cBhvr>
                                      <p:tavLst>
                                        <p:tav tm="0">
                                          <p:val>
                                            <p:fltVal val="0"/>
                                          </p:val>
                                        </p:tav>
                                        <p:tav tm="100000">
                                          <p:val>
                                            <p:strVal val="#ppt_h"/>
                                          </p:val>
                                        </p:tav>
                                      </p:tavLst>
                                    </p:anim>
                                    <p:animEffect transition="in" filter="fade">
                                      <p:cBhvr>
                                        <p:cTn id="66" dur="10"/>
                                        <p:tgtEl>
                                          <p:spTgt spid="11"/>
                                        </p:tgtEl>
                                      </p:cBhvr>
                                    </p:animEffect>
                                  </p:childTnLst>
                                </p:cTn>
                              </p:par>
                            </p:childTnLst>
                          </p:cTn>
                        </p:par>
                        <p:par>
                          <p:cTn id="67" fill="hold">
                            <p:stCondLst>
                              <p:cond delay="430"/>
                            </p:stCondLst>
                            <p:childTnLst>
                              <p:par>
                                <p:cTn id="68" presetID="53" presetClass="entr" presetSubtype="16" fill="hold" grpId="0" nodeType="afterEffect">
                                  <p:stCondLst>
                                    <p:cond delay="60"/>
                                  </p:stCondLst>
                                  <p:childTnLst>
                                    <p:set>
                                      <p:cBhvr>
                                        <p:cTn id="69" dur="1" fill="hold">
                                          <p:stCondLst>
                                            <p:cond delay="0"/>
                                          </p:stCondLst>
                                        </p:cTn>
                                        <p:tgtEl>
                                          <p:spTgt spid="12"/>
                                        </p:tgtEl>
                                        <p:attrNameLst>
                                          <p:attrName>style.visibility</p:attrName>
                                        </p:attrNameLst>
                                      </p:cBhvr>
                                      <p:to>
                                        <p:strVal val="visible"/>
                                      </p:to>
                                    </p:set>
                                    <p:anim calcmode="lin" valueType="num">
                                      <p:cBhvr>
                                        <p:cTn id="70" dur="10" fill="hold"/>
                                        <p:tgtEl>
                                          <p:spTgt spid="12"/>
                                        </p:tgtEl>
                                        <p:attrNameLst>
                                          <p:attrName>ppt_w</p:attrName>
                                        </p:attrNameLst>
                                      </p:cBhvr>
                                      <p:tavLst>
                                        <p:tav tm="0">
                                          <p:val>
                                            <p:fltVal val="0"/>
                                          </p:val>
                                        </p:tav>
                                        <p:tav tm="100000">
                                          <p:val>
                                            <p:strVal val="#ppt_w"/>
                                          </p:val>
                                        </p:tav>
                                      </p:tavLst>
                                    </p:anim>
                                    <p:anim calcmode="lin" valueType="num">
                                      <p:cBhvr>
                                        <p:cTn id="71" dur="10" fill="hold"/>
                                        <p:tgtEl>
                                          <p:spTgt spid="12"/>
                                        </p:tgtEl>
                                        <p:attrNameLst>
                                          <p:attrName>ppt_h</p:attrName>
                                        </p:attrNameLst>
                                      </p:cBhvr>
                                      <p:tavLst>
                                        <p:tav tm="0">
                                          <p:val>
                                            <p:fltVal val="0"/>
                                          </p:val>
                                        </p:tav>
                                        <p:tav tm="100000">
                                          <p:val>
                                            <p:strVal val="#ppt_h"/>
                                          </p:val>
                                        </p:tav>
                                      </p:tavLst>
                                    </p:anim>
                                    <p:animEffect transition="in" filter="fade">
                                      <p:cBhvr>
                                        <p:cTn id="72" dur="10"/>
                                        <p:tgtEl>
                                          <p:spTgt spid="12"/>
                                        </p:tgtEl>
                                      </p:cBhvr>
                                    </p:animEffect>
                                  </p:childTnLst>
                                </p:cTn>
                              </p:par>
                            </p:childTnLst>
                          </p:cTn>
                        </p:par>
                        <p:par>
                          <p:cTn id="73" fill="hold">
                            <p:stCondLst>
                              <p:cond delay="500"/>
                            </p:stCondLst>
                            <p:childTnLst>
                              <p:par>
                                <p:cTn id="74" presetID="53" presetClass="entr" presetSubtype="16" fill="hold" grpId="0" nodeType="afterEffect">
                                  <p:stCondLst>
                                    <p:cond delay="60"/>
                                  </p:stCondLst>
                                  <p:childTnLst>
                                    <p:set>
                                      <p:cBhvr>
                                        <p:cTn id="75" dur="1" fill="hold">
                                          <p:stCondLst>
                                            <p:cond delay="0"/>
                                          </p:stCondLst>
                                        </p:cTn>
                                        <p:tgtEl>
                                          <p:spTgt spid="13"/>
                                        </p:tgtEl>
                                        <p:attrNameLst>
                                          <p:attrName>style.visibility</p:attrName>
                                        </p:attrNameLst>
                                      </p:cBhvr>
                                      <p:to>
                                        <p:strVal val="visible"/>
                                      </p:to>
                                    </p:set>
                                    <p:anim calcmode="lin" valueType="num">
                                      <p:cBhvr>
                                        <p:cTn id="76" dur="10" fill="hold"/>
                                        <p:tgtEl>
                                          <p:spTgt spid="13"/>
                                        </p:tgtEl>
                                        <p:attrNameLst>
                                          <p:attrName>ppt_w</p:attrName>
                                        </p:attrNameLst>
                                      </p:cBhvr>
                                      <p:tavLst>
                                        <p:tav tm="0">
                                          <p:val>
                                            <p:fltVal val="0"/>
                                          </p:val>
                                        </p:tav>
                                        <p:tav tm="100000">
                                          <p:val>
                                            <p:strVal val="#ppt_w"/>
                                          </p:val>
                                        </p:tav>
                                      </p:tavLst>
                                    </p:anim>
                                    <p:anim calcmode="lin" valueType="num">
                                      <p:cBhvr>
                                        <p:cTn id="77" dur="10" fill="hold"/>
                                        <p:tgtEl>
                                          <p:spTgt spid="13"/>
                                        </p:tgtEl>
                                        <p:attrNameLst>
                                          <p:attrName>ppt_h</p:attrName>
                                        </p:attrNameLst>
                                      </p:cBhvr>
                                      <p:tavLst>
                                        <p:tav tm="0">
                                          <p:val>
                                            <p:fltVal val="0"/>
                                          </p:val>
                                        </p:tav>
                                        <p:tav tm="100000">
                                          <p:val>
                                            <p:strVal val="#ppt_h"/>
                                          </p:val>
                                        </p:tav>
                                      </p:tavLst>
                                    </p:anim>
                                    <p:animEffect transition="in" filter="fade">
                                      <p:cBhvr>
                                        <p:cTn id="78" dur="10"/>
                                        <p:tgtEl>
                                          <p:spTgt spid="13"/>
                                        </p:tgtEl>
                                      </p:cBhvr>
                                    </p:animEffect>
                                  </p:childTnLst>
                                </p:cTn>
                              </p:par>
                            </p:childTnLst>
                          </p:cTn>
                        </p:par>
                        <p:par>
                          <p:cTn id="79" fill="hold">
                            <p:stCondLst>
                              <p:cond delay="570"/>
                            </p:stCondLst>
                            <p:childTnLst>
                              <p:par>
                                <p:cTn id="80" presetID="53" presetClass="entr" presetSubtype="16" fill="hold" grpId="0" nodeType="afterEffect">
                                  <p:stCondLst>
                                    <p:cond delay="60"/>
                                  </p:stCondLst>
                                  <p:childTnLst>
                                    <p:set>
                                      <p:cBhvr>
                                        <p:cTn id="81" dur="1" fill="hold">
                                          <p:stCondLst>
                                            <p:cond delay="0"/>
                                          </p:stCondLst>
                                        </p:cTn>
                                        <p:tgtEl>
                                          <p:spTgt spid="14"/>
                                        </p:tgtEl>
                                        <p:attrNameLst>
                                          <p:attrName>style.visibility</p:attrName>
                                        </p:attrNameLst>
                                      </p:cBhvr>
                                      <p:to>
                                        <p:strVal val="visible"/>
                                      </p:to>
                                    </p:set>
                                    <p:anim calcmode="lin" valueType="num">
                                      <p:cBhvr>
                                        <p:cTn id="82" dur="10" fill="hold"/>
                                        <p:tgtEl>
                                          <p:spTgt spid="14"/>
                                        </p:tgtEl>
                                        <p:attrNameLst>
                                          <p:attrName>ppt_w</p:attrName>
                                        </p:attrNameLst>
                                      </p:cBhvr>
                                      <p:tavLst>
                                        <p:tav tm="0">
                                          <p:val>
                                            <p:fltVal val="0"/>
                                          </p:val>
                                        </p:tav>
                                        <p:tav tm="100000">
                                          <p:val>
                                            <p:strVal val="#ppt_w"/>
                                          </p:val>
                                        </p:tav>
                                      </p:tavLst>
                                    </p:anim>
                                    <p:anim calcmode="lin" valueType="num">
                                      <p:cBhvr>
                                        <p:cTn id="83" dur="10" fill="hold"/>
                                        <p:tgtEl>
                                          <p:spTgt spid="14"/>
                                        </p:tgtEl>
                                        <p:attrNameLst>
                                          <p:attrName>ppt_h</p:attrName>
                                        </p:attrNameLst>
                                      </p:cBhvr>
                                      <p:tavLst>
                                        <p:tav tm="0">
                                          <p:val>
                                            <p:fltVal val="0"/>
                                          </p:val>
                                        </p:tav>
                                        <p:tav tm="100000">
                                          <p:val>
                                            <p:strVal val="#ppt_h"/>
                                          </p:val>
                                        </p:tav>
                                      </p:tavLst>
                                    </p:anim>
                                    <p:animEffect transition="in" filter="fade">
                                      <p:cBhvr>
                                        <p:cTn id="84" dur="10"/>
                                        <p:tgtEl>
                                          <p:spTgt spid="14"/>
                                        </p:tgtEl>
                                      </p:cBhvr>
                                    </p:animEffect>
                                  </p:childTnLst>
                                </p:cTn>
                              </p:par>
                            </p:childTnLst>
                          </p:cTn>
                        </p:par>
                        <p:par>
                          <p:cTn id="85" fill="hold">
                            <p:stCondLst>
                              <p:cond delay="640"/>
                            </p:stCondLst>
                            <p:childTnLst>
                              <p:par>
                                <p:cTn id="86" presetID="53" presetClass="entr" presetSubtype="16" fill="hold" grpId="0" nodeType="afterEffect">
                                  <p:stCondLst>
                                    <p:cond delay="60"/>
                                  </p:stCondLst>
                                  <p:childTnLst>
                                    <p:set>
                                      <p:cBhvr>
                                        <p:cTn id="87" dur="1" fill="hold">
                                          <p:stCondLst>
                                            <p:cond delay="0"/>
                                          </p:stCondLst>
                                        </p:cTn>
                                        <p:tgtEl>
                                          <p:spTgt spid="15"/>
                                        </p:tgtEl>
                                        <p:attrNameLst>
                                          <p:attrName>style.visibility</p:attrName>
                                        </p:attrNameLst>
                                      </p:cBhvr>
                                      <p:to>
                                        <p:strVal val="visible"/>
                                      </p:to>
                                    </p:set>
                                    <p:anim calcmode="lin" valueType="num">
                                      <p:cBhvr>
                                        <p:cTn id="88" dur="10" fill="hold"/>
                                        <p:tgtEl>
                                          <p:spTgt spid="15"/>
                                        </p:tgtEl>
                                        <p:attrNameLst>
                                          <p:attrName>ppt_w</p:attrName>
                                        </p:attrNameLst>
                                      </p:cBhvr>
                                      <p:tavLst>
                                        <p:tav tm="0">
                                          <p:val>
                                            <p:fltVal val="0"/>
                                          </p:val>
                                        </p:tav>
                                        <p:tav tm="100000">
                                          <p:val>
                                            <p:strVal val="#ppt_w"/>
                                          </p:val>
                                        </p:tav>
                                      </p:tavLst>
                                    </p:anim>
                                    <p:anim calcmode="lin" valueType="num">
                                      <p:cBhvr>
                                        <p:cTn id="89" dur="10" fill="hold"/>
                                        <p:tgtEl>
                                          <p:spTgt spid="15"/>
                                        </p:tgtEl>
                                        <p:attrNameLst>
                                          <p:attrName>ppt_h</p:attrName>
                                        </p:attrNameLst>
                                      </p:cBhvr>
                                      <p:tavLst>
                                        <p:tav tm="0">
                                          <p:val>
                                            <p:fltVal val="0"/>
                                          </p:val>
                                        </p:tav>
                                        <p:tav tm="100000">
                                          <p:val>
                                            <p:strVal val="#ppt_h"/>
                                          </p:val>
                                        </p:tav>
                                      </p:tavLst>
                                    </p:anim>
                                    <p:animEffect transition="in" filter="fade">
                                      <p:cBhvr>
                                        <p:cTn id="90" dur="10"/>
                                        <p:tgtEl>
                                          <p:spTgt spid="15"/>
                                        </p:tgtEl>
                                      </p:cBhvr>
                                    </p:animEffect>
                                  </p:childTnLst>
                                </p:cTn>
                              </p:par>
                            </p:childTnLst>
                          </p:cTn>
                        </p:par>
                        <p:par>
                          <p:cTn id="91" fill="hold">
                            <p:stCondLst>
                              <p:cond delay="710"/>
                            </p:stCondLst>
                            <p:childTnLst>
                              <p:par>
                                <p:cTn id="92" presetID="53" presetClass="entr" presetSubtype="16" fill="hold" grpId="0" nodeType="afterEffect">
                                  <p:stCondLst>
                                    <p:cond delay="60"/>
                                  </p:stCondLst>
                                  <p:childTnLst>
                                    <p:set>
                                      <p:cBhvr>
                                        <p:cTn id="93" dur="1" fill="hold">
                                          <p:stCondLst>
                                            <p:cond delay="0"/>
                                          </p:stCondLst>
                                        </p:cTn>
                                        <p:tgtEl>
                                          <p:spTgt spid="16"/>
                                        </p:tgtEl>
                                        <p:attrNameLst>
                                          <p:attrName>style.visibility</p:attrName>
                                        </p:attrNameLst>
                                      </p:cBhvr>
                                      <p:to>
                                        <p:strVal val="visible"/>
                                      </p:to>
                                    </p:set>
                                    <p:anim calcmode="lin" valueType="num">
                                      <p:cBhvr>
                                        <p:cTn id="94" dur="10" fill="hold"/>
                                        <p:tgtEl>
                                          <p:spTgt spid="16"/>
                                        </p:tgtEl>
                                        <p:attrNameLst>
                                          <p:attrName>ppt_w</p:attrName>
                                        </p:attrNameLst>
                                      </p:cBhvr>
                                      <p:tavLst>
                                        <p:tav tm="0">
                                          <p:val>
                                            <p:fltVal val="0"/>
                                          </p:val>
                                        </p:tav>
                                        <p:tav tm="100000">
                                          <p:val>
                                            <p:strVal val="#ppt_w"/>
                                          </p:val>
                                        </p:tav>
                                      </p:tavLst>
                                    </p:anim>
                                    <p:anim calcmode="lin" valueType="num">
                                      <p:cBhvr>
                                        <p:cTn id="95" dur="10" fill="hold"/>
                                        <p:tgtEl>
                                          <p:spTgt spid="16"/>
                                        </p:tgtEl>
                                        <p:attrNameLst>
                                          <p:attrName>ppt_h</p:attrName>
                                        </p:attrNameLst>
                                      </p:cBhvr>
                                      <p:tavLst>
                                        <p:tav tm="0">
                                          <p:val>
                                            <p:fltVal val="0"/>
                                          </p:val>
                                        </p:tav>
                                        <p:tav tm="100000">
                                          <p:val>
                                            <p:strVal val="#ppt_h"/>
                                          </p:val>
                                        </p:tav>
                                      </p:tavLst>
                                    </p:anim>
                                    <p:animEffect transition="in" filter="fade">
                                      <p:cBhvr>
                                        <p:cTn id="96" dur="10"/>
                                        <p:tgtEl>
                                          <p:spTgt spid="16"/>
                                        </p:tgtEl>
                                      </p:cBhvr>
                                    </p:animEffect>
                                  </p:childTnLst>
                                </p:cTn>
                              </p:par>
                            </p:childTnLst>
                          </p:cTn>
                        </p:par>
                        <p:par>
                          <p:cTn id="97" fill="hold">
                            <p:stCondLst>
                              <p:cond delay="780"/>
                            </p:stCondLst>
                            <p:childTnLst>
                              <p:par>
                                <p:cTn id="98" presetID="53" presetClass="entr" presetSubtype="16" fill="hold" grpId="0" nodeType="afterEffect">
                                  <p:stCondLst>
                                    <p:cond delay="6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10" fill="hold"/>
                                        <p:tgtEl>
                                          <p:spTgt spid="17"/>
                                        </p:tgtEl>
                                        <p:attrNameLst>
                                          <p:attrName>ppt_w</p:attrName>
                                        </p:attrNameLst>
                                      </p:cBhvr>
                                      <p:tavLst>
                                        <p:tav tm="0">
                                          <p:val>
                                            <p:fltVal val="0"/>
                                          </p:val>
                                        </p:tav>
                                        <p:tav tm="100000">
                                          <p:val>
                                            <p:strVal val="#ppt_w"/>
                                          </p:val>
                                        </p:tav>
                                      </p:tavLst>
                                    </p:anim>
                                    <p:anim calcmode="lin" valueType="num">
                                      <p:cBhvr>
                                        <p:cTn id="101" dur="10" fill="hold"/>
                                        <p:tgtEl>
                                          <p:spTgt spid="17"/>
                                        </p:tgtEl>
                                        <p:attrNameLst>
                                          <p:attrName>ppt_h</p:attrName>
                                        </p:attrNameLst>
                                      </p:cBhvr>
                                      <p:tavLst>
                                        <p:tav tm="0">
                                          <p:val>
                                            <p:fltVal val="0"/>
                                          </p:val>
                                        </p:tav>
                                        <p:tav tm="100000">
                                          <p:val>
                                            <p:strVal val="#ppt_h"/>
                                          </p:val>
                                        </p:tav>
                                      </p:tavLst>
                                    </p:anim>
                                    <p:animEffect transition="in" filter="fade">
                                      <p:cBhvr>
                                        <p:cTn id="102" dur="10"/>
                                        <p:tgtEl>
                                          <p:spTgt spid="17"/>
                                        </p:tgtEl>
                                      </p:cBhvr>
                                    </p:animEffect>
                                  </p:childTnLst>
                                </p:cTn>
                              </p:par>
                            </p:childTnLst>
                          </p:cTn>
                        </p:par>
                        <p:par>
                          <p:cTn id="103" fill="hold">
                            <p:stCondLst>
                              <p:cond delay="850"/>
                            </p:stCondLst>
                            <p:childTnLst>
                              <p:par>
                                <p:cTn id="104" presetID="53" presetClass="entr" presetSubtype="16" fill="hold" grpId="0" nodeType="afterEffect">
                                  <p:stCondLst>
                                    <p:cond delay="60"/>
                                  </p:stCondLst>
                                  <p:childTnLst>
                                    <p:set>
                                      <p:cBhvr>
                                        <p:cTn id="105" dur="1" fill="hold">
                                          <p:stCondLst>
                                            <p:cond delay="0"/>
                                          </p:stCondLst>
                                        </p:cTn>
                                        <p:tgtEl>
                                          <p:spTgt spid="18"/>
                                        </p:tgtEl>
                                        <p:attrNameLst>
                                          <p:attrName>style.visibility</p:attrName>
                                        </p:attrNameLst>
                                      </p:cBhvr>
                                      <p:to>
                                        <p:strVal val="visible"/>
                                      </p:to>
                                    </p:set>
                                    <p:anim calcmode="lin" valueType="num">
                                      <p:cBhvr>
                                        <p:cTn id="106" dur="10" fill="hold"/>
                                        <p:tgtEl>
                                          <p:spTgt spid="18"/>
                                        </p:tgtEl>
                                        <p:attrNameLst>
                                          <p:attrName>ppt_w</p:attrName>
                                        </p:attrNameLst>
                                      </p:cBhvr>
                                      <p:tavLst>
                                        <p:tav tm="0">
                                          <p:val>
                                            <p:fltVal val="0"/>
                                          </p:val>
                                        </p:tav>
                                        <p:tav tm="100000">
                                          <p:val>
                                            <p:strVal val="#ppt_w"/>
                                          </p:val>
                                        </p:tav>
                                      </p:tavLst>
                                    </p:anim>
                                    <p:anim calcmode="lin" valueType="num">
                                      <p:cBhvr>
                                        <p:cTn id="107" dur="10" fill="hold"/>
                                        <p:tgtEl>
                                          <p:spTgt spid="18"/>
                                        </p:tgtEl>
                                        <p:attrNameLst>
                                          <p:attrName>ppt_h</p:attrName>
                                        </p:attrNameLst>
                                      </p:cBhvr>
                                      <p:tavLst>
                                        <p:tav tm="0">
                                          <p:val>
                                            <p:fltVal val="0"/>
                                          </p:val>
                                        </p:tav>
                                        <p:tav tm="100000">
                                          <p:val>
                                            <p:strVal val="#ppt_h"/>
                                          </p:val>
                                        </p:tav>
                                      </p:tavLst>
                                    </p:anim>
                                    <p:animEffect transition="in" filter="fade">
                                      <p:cBhvr>
                                        <p:cTn id="108" dur="10"/>
                                        <p:tgtEl>
                                          <p:spTgt spid="18"/>
                                        </p:tgtEl>
                                      </p:cBhvr>
                                    </p:animEffect>
                                  </p:childTnLst>
                                </p:cTn>
                              </p:par>
                            </p:childTnLst>
                          </p:cTn>
                        </p:par>
                        <p:par>
                          <p:cTn id="109" fill="hold">
                            <p:stCondLst>
                              <p:cond delay="920"/>
                            </p:stCondLst>
                            <p:childTnLst>
                              <p:par>
                                <p:cTn id="110" presetID="53" presetClass="entr" presetSubtype="16" fill="hold" grpId="0" nodeType="afterEffect">
                                  <p:stCondLst>
                                    <p:cond delay="60"/>
                                  </p:stCondLst>
                                  <p:childTnLst>
                                    <p:set>
                                      <p:cBhvr>
                                        <p:cTn id="111" dur="1" fill="hold">
                                          <p:stCondLst>
                                            <p:cond delay="0"/>
                                          </p:stCondLst>
                                        </p:cTn>
                                        <p:tgtEl>
                                          <p:spTgt spid="19"/>
                                        </p:tgtEl>
                                        <p:attrNameLst>
                                          <p:attrName>style.visibility</p:attrName>
                                        </p:attrNameLst>
                                      </p:cBhvr>
                                      <p:to>
                                        <p:strVal val="visible"/>
                                      </p:to>
                                    </p:set>
                                    <p:anim calcmode="lin" valueType="num">
                                      <p:cBhvr>
                                        <p:cTn id="112" dur="10" fill="hold"/>
                                        <p:tgtEl>
                                          <p:spTgt spid="19"/>
                                        </p:tgtEl>
                                        <p:attrNameLst>
                                          <p:attrName>ppt_w</p:attrName>
                                        </p:attrNameLst>
                                      </p:cBhvr>
                                      <p:tavLst>
                                        <p:tav tm="0">
                                          <p:val>
                                            <p:fltVal val="0"/>
                                          </p:val>
                                        </p:tav>
                                        <p:tav tm="100000">
                                          <p:val>
                                            <p:strVal val="#ppt_w"/>
                                          </p:val>
                                        </p:tav>
                                      </p:tavLst>
                                    </p:anim>
                                    <p:anim calcmode="lin" valueType="num">
                                      <p:cBhvr>
                                        <p:cTn id="113" dur="10" fill="hold"/>
                                        <p:tgtEl>
                                          <p:spTgt spid="19"/>
                                        </p:tgtEl>
                                        <p:attrNameLst>
                                          <p:attrName>ppt_h</p:attrName>
                                        </p:attrNameLst>
                                      </p:cBhvr>
                                      <p:tavLst>
                                        <p:tav tm="0">
                                          <p:val>
                                            <p:fltVal val="0"/>
                                          </p:val>
                                        </p:tav>
                                        <p:tav tm="100000">
                                          <p:val>
                                            <p:strVal val="#ppt_h"/>
                                          </p:val>
                                        </p:tav>
                                      </p:tavLst>
                                    </p:anim>
                                    <p:animEffect transition="in" filter="fade">
                                      <p:cBhvr>
                                        <p:cTn id="114" dur="10"/>
                                        <p:tgtEl>
                                          <p:spTgt spid="19"/>
                                        </p:tgtEl>
                                      </p:cBhvr>
                                    </p:animEffect>
                                  </p:childTnLst>
                                </p:cTn>
                              </p:par>
                            </p:childTnLst>
                          </p:cTn>
                        </p:par>
                        <p:par>
                          <p:cTn id="115" fill="hold">
                            <p:stCondLst>
                              <p:cond delay="990"/>
                            </p:stCondLst>
                            <p:childTnLst>
                              <p:par>
                                <p:cTn id="116" presetID="53" presetClass="entr" presetSubtype="16" fill="hold" grpId="0" nodeType="afterEffect">
                                  <p:stCondLst>
                                    <p:cond delay="60"/>
                                  </p:stCondLst>
                                  <p:childTnLst>
                                    <p:set>
                                      <p:cBhvr>
                                        <p:cTn id="117" dur="1" fill="hold">
                                          <p:stCondLst>
                                            <p:cond delay="0"/>
                                          </p:stCondLst>
                                        </p:cTn>
                                        <p:tgtEl>
                                          <p:spTgt spid="20"/>
                                        </p:tgtEl>
                                        <p:attrNameLst>
                                          <p:attrName>style.visibility</p:attrName>
                                        </p:attrNameLst>
                                      </p:cBhvr>
                                      <p:to>
                                        <p:strVal val="visible"/>
                                      </p:to>
                                    </p:set>
                                    <p:anim calcmode="lin" valueType="num">
                                      <p:cBhvr>
                                        <p:cTn id="118" dur="10" fill="hold"/>
                                        <p:tgtEl>
                                          <p:spTgt spid="20"/>
                                        </p:tgtEl>
                                        <p:attrNameLst>
                                          <p:attrName>ppt_w</p:attrName>
                                        </p:attrNameLst>
                                      </p:cBhvr>
                                      <p:tavLst>
                                        <p:tav tm="0">
                                          <p:val>
                                            <p:fltVal val="0"/>
                                          </p:val>
                                        </p:tav>
                                        <p:tav tm="100000">
                                          <p:val>
                                            <p:strVal val="#ppt_w"/>
                                          </p:val>
                                        </p:tav>
                                      </p:tavLst>
                                    </p:anim>
                                    <p:anim calcmode="lin" valueType="num">
                                      <p:cBhvr>
                                        <p:cTn id="119" dur="10" fill="hold"/>
                                        <p:tgtEl>
                                          <p:spTgt spid="20"/>
                                        </p:tgtEl>
                                        <p:attrNameLst>
                                          <p:attrName>ppt_h</p:attrName>
                                        </p:attrNameLst>
                                      </p:cBhvr>
                                      <p:tavLst>
                                        <p:tav tm="0">
                                          <p:val>
                                            <p:fltVal val="0"/>
                                          </p:val>
                                        </p:tav>
                                        <p:tav tm="100000">
                                          <p:val>
                                            <p:strVal val="#ppt_h"/>
                                          </p:val>
                                        </p:tav>
                                      </p:tavLst>
                                    </p:anim>
                                    <p:animEffect transition="in" filter="fade">
                                      <p:cBhvr>
                                        <p:cTn id="120" dur="10"/>
                                        <p:tgtEl>
                                          <p:spTgt spid="20"/>
                                        </p:tgtEl>
                                      </p:cBhvr>
                                    </p:animEffect>
                                  </p:childTnLst>
                                </p:cTn>
                              </p:par>
                            </p:childTnLst>
                          </p:cTn>
                        </p:par>
                        <p:par>
                          <p:cTn id="121" fill="hold">
                            <p:stCondLst>
                              <p:cond delay="1060"/>
                            </p:stCondLst>
                            <p:childTnLst>
                              <p:par>
                                <p:cTn id="122" presetID="53" presetClass="entr" presetSubtype="16" fill="hold" grpId="0" nodeType="afterEffect">
                                  <p:stCondLst>
                                    <p:cond delay="60"/>
                                  </p:stCondLst>
                                  <p:childTnLst>
                                    <p:set>
                                      <p:cBhvr>
                                        <p:cTn id="123" dur="1" fill="hold">
                                          <p:stCondLst>
                                            <p:cond delay="0"/>
                                          </p:stCondLst>
                                        </p:cTn>
                                        <p:tgtEl>
                                          <p:spTgt spid="21"/>
                                        </p:tgtEl>
                                        <p:attrNameLst>
                                          <p:attrName>style.visibility</p:attrName>
                                        </p:attrNameLst>
                                      </p:cBhvr>
                                      <p:to>
                                        <p:strVal val="visible"/>
                                      </p:to>
                                    </p:set>
                                    <p:anim calcmode="lin" valueType="num">
                                      <p:cBhvr>
                                        <p:cTn id="124" dur="10" fill="hold"/>
                                        <p:tgtEl>
                                          <p:spTgt spid="21"/>
                                        </p:tgtEl>
                                        <p:attrNameLst>
                                          <p:attrName>ppt_w</p:attrName>
                                        </p:attrNameLst>
                                      </p:cBhvr>
                                      <p:tavLst>
                                        <p:tav tm="0">
                                          <p:val>
                                            <p:fltVal val="0"/>
                                          </p:val>
                                        </p:tav>
                                        <p:tav tm="100000">
                                          <p:val>
                                            <p:strVal val="#ppt_w"/>
                                          </p:val>
                                        </p:tav>
                                      </p:tavLst>
                                    </p:anim>
                                    <p:anim calcmode="lin" valueType="num">
                                      <p:cBhvr>
                                        <p:cTn id="125" dur="10" fill="hold"/>
                                        <p:tgtEl>
                                          <p:spTgt spid="21"/>
                                        </p:tgtEl>
                                        <p:attrNameLst>
                                          <p:attrName>ppt_h</p:attrName>
                                        </p:attrNameLst>
                                      </p:cBhvr>
                                      <p:tavLst>
                                        <p:tav tm="0">
                                          <p:val>
                                            <p:fltVal val="0"/>
                                          </p:val>
                                        </p:tav>
                                        <p:tav tm="100000">
                                          <p:val>
                                            <p:strVal val="#ppt_h"/>
                                          </p:val>
                                        </p:tav>
                                      </p:tavLst>
                                    </p:anim>
                                    <p:animEffect transition="in" filter="fade">
                                      <p:cBhvr>
                                        <p:cTn id="126" dur="10"/>
                                        <p:tgtEl>
                                          <p:spTgt spid="21"/>
                                        </p:tgtEl>
                                      </p:cBhvr>
                                    </p:animEffect>
                                  </p:childTnLst>
                                </p:cTn>
                              </p:par>
                            </p:childTnLst>
                          </p:cTn>
                        </p:par>
                        <p:par>
                          <p:cTn id="127" fill="hold">
                            <p:stCondLst>
                              <p:cond delay="1130"/>
                            </p:stCondLst>
                            <p:childTnLst>
                              <p:par>
                                <p:cTn id="128" presetID="53" presetClass="entr" presetSubtype="16" fill="hold" grpId="0" nodeType="afterEffect">
                                  <p:stCondLst>
                                    <p:cond delay="60"/>
                                  </p:stCondLst>
                                  <p:childTnLst>
                                    <p:set>
                                      <p:cBhvr>
                                        <p:cTn id="129" dur="1" fill="hold">
                                          <p:stCondLst>
                                            <p:cond delay="0"/>
                                          </p:stCondLst>
                                        </p:cTn>
                                        <p:tgtEl>
                                          <p:spTgt spid="22"/>
                                        </p:tgtEl>
                                        <p:attrNameLst>
                                          <p:attrName>style.visibility</p:attrName>
                                        </p:attrNameLst>
                                      </p:cBhvr>
                                      <p:to>
                                        <p:strVal val="visible"/>
                                      </p:to>
                                    </p:set>
                                    <p:anim calcmode="lin" valueType="num">
                                      <p:cBhvr>
                                        <p:cTn id="130" dur="10" fill="hold"/>
                                        <p:tgtEl>
                                          <p:spTgt spid="22"/>
                                        </p:tgtEl>
                                        <p:attrNameLst>
                                          <p:attrName>ppt_w</p:attrName>
                                        </p:attrNameLst>
                                      </p:cBhvr>
                                      <p:tavLst>
                                        <p:tav tm="0">
                                          <p:val>
                                            <p:fltVal val="0"/>
                                          </p:val>
                                        </p:tav>
                                        <p:tav tm="100000">
                                          <p:val>
                                            <p:strVal val="#ppt_w"/>
                                          </p:val>
                                        </p:tav>
                                      </p:tavLst>
                                    </p:anim>
                                    <p:anim calcmode="lin" valueType="num">
                                      <p:cBhvr>
                                        <p:cTn id="131" dur="10" fill="hold"/>
                                        <p:tgtEl>
                                          <p:spTgt spid="22"/>
                                        </p:tgtEl>
                                        <p:attrNameLst>
                                          <p:attrName>ppt_h</p:attrName>
                                        </p:attrNameLst>
                                      </p:cBhvr>
                                      <p:tavLst>
                                        <p:tav tm="0">
                                          <p:val>
                                            <p:fltVal val="0"/>
                                          </p:val>
                                        </p:tav>
                                        <p:tav tm="100000">
                                          <p:val>
                                            <p:strVal val="#ppt_h"/>
                                          </p:val>
                                        </p:tav>
                                      </p:tavLst>
                                    </p:anim>
                                    <p:animEffect transition="in" filter="fade">
                                      <p:cBhvr>
                                        <p:cTn id="132" dur="10"/>
                                        <p:tgtEl>
                                          <p:spTgt spid="22"/>
                                        </p:tgtEl>
                                      </p:cBhvr>
                                    </p:animEffect>
                                  </p:childTnLst>
                                </p:cTn>
                              </p:par>
                            </p:childTnLst>
                          </p:cTn>
                        </p:par>
                        <p:par>
                          <p:cTn id="133" fill="hold">
                            <p:stCondLst>
                              <p:cond delay="1200"/>
                            </p:stCondLst>
                            <p:childTnLst>
                              <p:par>
                                <p:cTn id="134" presetID="53" presetClass="entr" presetSubtype="16" fill="hold" grpId="0" nodeType="afterEffect">
                                  <p:stCondLst>
                                    <p:cond delay="60"/>
                                  </p:stCondLst>
                                  <p:childTnLst>
                                    <p:set>
                                      <p:cBhvr>
                                        <p:cTn id="135" dur="1" fill="hold">
                                          <p:stCondLst>
                                            <p:cond delay="0"/>
                                          </p:stCondLst>
                                        </p:cTn>
                                        <p:tgtEl>
                                          <p:spTgt spid="23"/>
                                        </p:tgtEl>
                                        <p:attrNameLst>
                                          <p:attrName>style.visibility</p:attrName>
                                        </p:attrNameLst>
                                      </p:cBhvr>
                                      <p:to>
                                        <p:strVal val="visible"/>
                                      </p:to>
                                    </p:set>
                                    <p:anim calcmode="lin" valueType="num">
                                      <p:cBhvr>
                                        <p:cTn id="136" dur="10" fill="hold"/>
                                        <p:tgtEl>
                                          <p:spTgt spid="23"/>
                                        </p:tgtEl>
                                        <p:attrNameLst>
                                          <p:attrName>ppt_w</p:attrName>
                                        </p:attrNameLst>
                                      </p:cBhvr>
                                      <p:tavLst>
                                        <p:tav tm="0">
                                          <p:val>
                                            <p:fltVal val="0"/>
                                          </p:val>
                                        </p:tav>
                                        <p:tav tm="100000">
                                          <p:val>
                                            <p:strVal val="#ppt_w"/>
                                          </p:val>
                                        </p:tav>
                                      </p:tavLst>
                                    </p:anim>
                                    <p:anim calcmode="lin" valueType="num">
                                      <p:cBhvr>
                                        <p:cTn id="137" dur="10" fill="hold"/>
                                        <p:tgtEl>
                                          <p:spTgt spid="23"/>
                                        </p:tgtEl>
                                        <p:attrNameLst>
                                          <p:attrName>ppt_h</p:attrName>
                                        </p:attrNameLst>
                                      </p:cBhvr>
                                      <p:tavLst>
                                        <p:tav tm="0">
                                          <p:val>
                                            <p:fltVal val="0"/>
                                          </p:val>
                                        </p:tav>
                                        <p:tav tm="100000">
                                          <p:val>
                                            <p:strVal val="#ppt_h"/>
                                          </p:val>
                                        </p:tav>
                                      </p:tavLst>
                                    </p:anim>
                                    <p:animEffect transition="in" filter="fade">
                                      <p:cBhvr>
                                        <p:cTn id="138" dur="10"/>
                                        <p:tgtEl>
                                          <p:spTgt spid="23"/>
                                        </p:tgtEl>
                                      </p:cBhvr>
                                    </p:animEffect>
                                  </p:childTnLst>
                                </p:cTn>
                              </p:par>
                            </p:childTnLst>
                          </p:cTn>
                        </p:par>
                        <p:par>
                          <p:cTn id="139" fill="hold">
                            <p:stCondLst>
                              <p:cond delay="1270"/>
                            </p:stCondLst>
                            <p:childTnLst>
                              <p:par>
                                <p:cTn id="140" presetID="53" presetClass="entr" presetSubtype="16" fill="hold" grpId="0" nodeType="afterEffect">
                                  <p:stCondLst>
                                    <p:cond delay="60"/>
                                  </p:stCondLst>
                                  <p:childTnLst>
                                    <p:set>
                                      <p:cBhvr>
                                        <p:cTn id="141" dur="1" fill="hold">
                                          <p:stCondLst>
                                            <p:cond delay="0"/>
                                          </p:stCondLst>
                                        </p:cTn>
                                        <p:tgtEl>
                                          <p:spTgt spid="24"/>
                                        </p:tgtEl>
                                        <p:attrNameLst>
                                          <p:attrName>style.visibility</p:attrName>
                                        </p:attrNameLst>
                                      </p:cBhvr>
                                      <p:to>
                                        <p:strVal val="visible"/>
                                      </p:to>
                                    </p:set>
                                    <p:anim calcmode="lin" valueType="num">
                                      <p:cBhvr>
                                        <p:cTn id="142" dur="10" fill="hold"/>
                                        <p:tgtEl>
                                          <p:spTgt spid="24"/>
                                        </p:tgtEl>
                                        <p:attrNameLst>
                                          <p:attrName>ppt_w</p:attrName>
                                        </p:attrNameLst>
                                      </p:cBhvr>
                                      <p:tavLst>
                                        <p:tav tm="0">
                                          <p:val>
                                            <p:fltVal val="0"/>
                                          </p:val>
                                        </p:tav>
                                        <p:tav tm="100000">
                                          <p:val>
                                            <p:strVal val="#ppt_w"/>
                                          </p:val>
                                        </p:tav>
                                      </p:tavLst>
                                    </p:anim>
                                    <p:anim calcmode="lin" valueType="num">
                                      <p:cBhvr>
                                        <p:cTn id="143" dur="10" fill="hold"/>
                                        <p:tgtEl>
                                          <p:spTgt spid="24"/>
                                        </p:tgtEl>
                                        <p:attrNameLst>
                                          <p:attrName>ppt_h</p:attrName>
                                        </p:attrNameLst>
                                      </p:cBhvr>
                                      <p:tavLst>
                                        <p:tav tm="0">
                                          <p:val>
                                            <p:fltVal val="0"/>
                                          </p:val>
                                        </p:tav>
                                        <p:tav tm="100000">
                                          <p:val>
                                            <p:strVal val="#ppt_h"/>
                                          </p:val>
                                        </p:tav>
                                      </p:tavLst>
                                    </p:anim>
                                    <p:animEffect transition="in" filter="fade">
                                      <p:cBhvr>
                                        <p:cTn id="144" dur="10"/>
                                        <p:tgtEl>
                                          <p:spTgt spid="24"/>
                                        </p:tgtEl>
                                      </p:cBhvr>
                                    </p:animEffect>
                                  </p:childTnLst>
                                </p:cTn>
                              </p:par>
                            </p:childTnLst>
                          </p:cTn>
                        </p:par>
                        <p:par>
                          <p:cTn id="145" fill="hold">
                            <p:stCondLst>
                              <p:cond delay="1340"/>
                            </p:stCondLst>
                            <p:childTnLst>
                              <p:par>
                                <p:cTn id="146" presetID="53" presetClass="entr" presetSubtype="16" fill="hold" grpId="0" nodeType="afterEffect">
                                  <p:stCondLst>
                                    <p:cond delay="60"/>
                                  </p:stCondLst>
                                  <p:childTnLst>
                                    <p:set>
                                      <p:cBhvr>
                                        <p:cTn id="147" dur="1" fill="hold">
                                          <p:stCondLst>
                                            <p:cond delay="0"/>
                                          </p:stCondLst>
                                        </p:cTn>
                                        <p:tgtEl>
                                          <p:spTgt spid="25"/>
                                        </p:tgtEl>
                                        <p:attrNameLst>
                                          <p:attrName>style.visibility</p:attrName>
                                        </p:attrNameLst>
                                      </p:cBhvr>
                                      <p:to>
                                        <p:strVal val="visible"/>
                                      </p:to>
                                    </p:set>
                                    <p:anim calcmode="lin" valueType="num">
                                      <p:cBhvr>
                                        <p:cTn id="148" dur="10" fill="hold"/>
                                        <p:tgtEl>
                                          <p:spTgt spid="25"/>
                                        </p:tgtEl>
                                        <p:attrNameLst>
                                          <p:attrName>ppt_w</p:attrName>
                                        </p:attrNameLst>
                                      </p:cBhvr>
                                      <p:tavLst>
                                        <p:tav tm="0">
                                          <p:val>
                                            <p:fltVal val="0"/>
                                          </p:val>
                                        </p:tav>
                                        <p:tav tm="100000">
                                          <p:val>
                                            <p:strVal val="#ppt_w"/>
                                          </p:val>
                                        </p:tav>
                                      </p:tavLst>
                                    </p:anim>
                                    <p:anim calcmode="lin" valueType="num">
                                      <p:cBhvr>
                                        <p:cTn id="149" dur="10" fill="hold"/>
                                        <p:tgtEl>
                                          <p:spTgt spid="25"/>
                                        </p:tgtEl>
                                        <p:attrNameLst>
                                          <p:attrName>ppt_h</p:attrName>
                                        </p:attrNameLst>
                                      </p:cBhvr>
                                      <p:tavLst>
                                        <p:tav tm="0">
                                          <p:val>
                                            <p:fltVal val="0"/>
                                          </p:val>
                                        </p:tav>
                                        <p:tav tm="100000">
                                          <p:val>
                                            <p:strVal val="#ppt_h"/>
                                          </p:val>
                                        </p:tav>
                                      </p:tavLst>
                                    </p:anim>
                                    <p:animEffect transition="in" filter="fade">
                                      <p:cBhvr>
                                        <p:cTn id="150" dur="10"/>
                                        <p:tgtEl>
                                          <p:spTgt spid="25"/>
                                        </p:tgtEl>
                                      </p:cBhvr>
                                    </p:animEffect>
                                  </p:childTnLst>
                                </p:cTn>
                              </p:par>
                            </p:childTnLst>
                          </p:cTn>
                        </p:par>
                        <p:par>
                          <p:cTn id="151" fill="hold">
                            <p:stCondLst>
                              <p:cond delay="1410"/>
                            </p:stCondLst>
                            <p:childTnLst>
                              <p:par>
                                <p:cTn id="152" presetID="53" presetClass="entr" presetSubtype="16" fill="hold" grpId="0" nodeType="afterEffect">
                                  <p:stCondLst>
                                    <p:cond delay="60"/>
                                  </p:stCondLst>
                                  <p:childTnLst>
                                    <p:set>
                                      <p:cBhvr>
                                        <p:cTn id="153" dur="1" fill="hold">
                                          <p:stCondLst>
                                            <p:cond delay="0"/>
                                          </p:stCondLst>
                                        </p:cTn>
                                        <p:tgtEl>
                                          <p:spTgt spid="26"/>
                                        </p:tgtEl>
                                        <p:attrNameLst>
                                          <p:attrName>style.visibility</p:attrName>
                                        </p:attrNameLst>
                                      </p:cBhvr>
                                      <p:to>
                                        <p:strVal val="visible"/>
                                      </p:to>
                                    </p:set>
                                    <p:anim calcmode="lin" valueType="num">
                                      <p:cBhvr>
                                        <p:cTn id="154" dur="10" fill="hold"/>
                                        <p:tgtEl>
                                          <p:spTgt spid="26"/>
                                        </p:tgtEl>
                                        <p:attrNameLst>
                                          <p:attrName>ppt_w</p:attrName>
                                        </p:attrNameLst>
                                      </p:cBhvr>
                                      <p:tavLst>
                                        <p:tav tm="0">
                                          <p:val>
                                            <p:fltVal val="0"/>
                                          </p:val>
                                        </p:tav>
                                        <p:tav tm="100000">
                                          <p:val>
                                            <p:strVal val="#ppt_w"/>
                                          </p:val>
                                        </p:tav>
                                      </p:tavLst>
                                    </p:anim>
                                    <p:anim calcmode="lin" valueType="num">
                                      <p:cBhvr>
                                        <p:cTn id="155" dur="10" fill="hold"/>
                                        <p:tgtEl>
                                          <p:spTgt spid="26"/>
                                        </p:tgtEl>
                                        <p:attrNameLst>
                                          <p:attrName>ppt_h</p:attrName>
                                        </p:attrNameLst>
                                      </p:cBhvr>
                                      <p:tavLst>
                                        <p:tav tm="0">
                                          <p:val>
                                            <p:fltVal val="0"/>
                                          </p:val>
                                        </p:tav>
                                        <p:tav tm="100000">
                                          <p:val>
                                            <p:strVal val="#ppt_h"/>
                                          </p:val>
                                        </p:tav>
                                      </p:tavLst>
                                    </p:anim>
                                    <p:animEffect transition="in" filter="fade">
                                      <p:cBhvr>
                                        <p:cTn id="156" dur="10"/>
                                        <p:tgtEl>
                                          <p:spTgt spid="26"/>
                                        </p:tgtEl>
                                      </p:cBhvr>
                                    </p:animEffect>
                                  </p:childTnLst>
                                </p:cTn>
                              </p:par>
                            </p:childTnLst>
                          </p:cTn>
                        </p:par>
                        <p:par>
                          <p:cTn id="157" fill="hold">
                            <p:stCondLst>
                              <p:cond delay="1480"/>
                            </p:stCondLst>
                            <p:childTnLst>
                              <p:par>
                                <p:cTn id="158" presetID="53" presetClass="entr" presetSubtype="16" fill="hold" grpId="0" nodeType="afterEffect">
                                  <p:stCondLst>
                                    <p:cond delay="60"/>
                                  </p:stCondLst>
                                  <p:childTnLst>
                                    <p:set>
                                      <p:cBhvr>
                                        <p:cTn id="159" dur="1" fill="hold">
                                          <p:stCondLst>
                                            <p:cond delay="0"/>
                                          </p:stCondLst>
                                        </p:cTn>
                                        <p:tgtEl>
                                          <p:spTgt spid="27"/>
                                        </p:tgtEl>
                                        <p:attrNameLst>
                                          <p:attrName>style.visibility</p:attrName>
                                        </p:attrNameLst>
                                      </p:cBhvr>
                                      <p:to>
                                        <p:strVal val="visible"/>
                                      </p:to>
                                    </p:set>
                                    <p:anim calcmode="lin" valueType="num">
                                      <p:cBhvr>
                                        <p:cTn id="160" dur="10" fill="hold"/>
                                        <p:tgtEl>
                                          <p:spTgt spid="27"/>
                                        </p:tgtEl>
                                        <p:attrNameLst>
                                          <p:attrName>ppt_w</p:attrName>
                                        </p:attrNameLst>
                                      </p:cBhvr>
                                      <p:tavLst>
                                        <p:tav tm="0">
                                          <p:val>
                                            <p:fltVal val="0"/>
                                          </p:val>
                                        </p:tav>
                                        <p:tav tm="100000">
                                          <p:val>
                                            <p:strVal val="#ppt_w"/>
                                          </p:val>
                                        </p:tav>
                                      </p:tavLst>
                                    </p:anim>
                                    <p:anim calcmode="lin" valueType="num">
                                      <p:cBhvr>
                                        <p:cTn id="161" dur="10" fill="hold"/>
                                        <p:tgtEl>
                                          <p:spTgt spid="27"/>
                                        </p:tgtEl>
                                        <p:attrNameLst>
                                          <p:attrName>ppt_h</p:attrName>
                                        </p:attrNameLst>
                                      </p:cBhvr>
                                      <p:tavLst>
                                        <p:tav tm="0">
                                          <p:val>
                                            <p:fltVal val="0"/>
                                          </p:val>
                                        </p:tav>
                                        <p:tav tm="100000">
                                          <p:val>
                                            <p:strVal val="#ppt_h"/>
                                          </p:val>
                                        </p:tav>
                                      </p:tavLst>
                                    </p:anim>
                                    <p:animEffect transition="in" filter="fade">
                                      <p:cBhvr>
                                        <p:cTn id="162" dur="10"/>
                                        <p:tgtEl>
                                          <p:spTgt spid="27"/>
                                        </p:tgtEl>
                                      </p:cBhvr>
                                    </p:animEffect>
                                  </p:childTnLst>
                                </p:cTn>
                              </p:par>
                            </p:childTnLst>
                          </p:cTn>
                        </p:par>
                        <p:par>
                          <p:cTn id="163" fill="hold">
                            <p:stCondLst>
                              <p:cond delay="1550"/>
                            </p:stCondLst>
                            <p:childTnLst>
                              <p:par>
                                <p:cTn id="164" presetID="53" presetClass="entr" presetSubtype="16" fill="hold" grpId="0" nodeType="afterEffect">
                                  <p:stCondLst>
                                    <p:cond delay="60"/>
                                  </p:stCondLst>
                                  <p:childTnLst>
                                    <p:set>
                                      <p:cBhvr>
                                        <p:cTn id="165" dur="1" fill="hold">
                                          <p:stCondLst>
                                            <p:cond delay="0"/>
                                          </p:stCondLst>
                                        </p:cTn>
                                        <p:tgtEl>
                                          <p:spTgt spid="28"/>
                                        </p:tgtEl>
                                        <p:attrNameLst>
                                          <p:attrName>style.visibility</p:attrName>
                                        </p:attrNameLst>
                                      </p:cBhvr>
                                      <p:to>
                                        <p:strVal val="visible"/>
                                      </p:to>
                                    </p:set>
                                    <p:anim calcmode="lin" valueType="num">
                                      <p:cBhvr>
                                        <p:cTn id="166" dur="10" fill="hold"/>
                                        <p:tgtEl>
                                          <p:spTgt spid="28"/>
                                        </p:tgtEl>
                                        <p:attrNameLst>
                                          <p:attrName>ppt_w</p:attrName>
                                        </p:attrNameLst>
                                      </p:cBhvr>
                                      <p:tavLst>
                                        <p:tav tm="0">
                                          <p:val>
                                            <p:fltVal val="0"/>
                                          </p:val>
                                        </p:tav>
                                        <p:tav tm="100000">
                                          <p:val>
                                            <p:strVal val="#ppt_w"/>
                                          </p:val>
                                        </p:tav>
                                      </p:tavLst>
                                    </p:anim>
                                    <p:anim calcmode="lin" valueType="num">
                                      <p:cBhvr>
                                        <p:cTn id="167" dur="10" fill="hold"/>
                                        <p:tgtEl>
                                          <p:spTgt spid="28"/>
                                        </p:tgtEl>
                                        <p:attrNameLst>
                                          <p:attrName>ppt_h</p:attrName>
                                        </p:attrNameLst>
                                      </p:cBhvr>
                                      <p:tavLst>
                                        <p:tav tm="0">
                                          <p:val>
                                            <p:fltVal val="0"/>
                                          </p:val>
                                        </p:tav>
                                        <p:tav tm="100000">
                                          <p:val>
                                            <p:strVal val="#ppt_h"/>
                                          </p:val>
                                        </p:tav>
                                      </p:tavLst>
                                    </p:anim>
                                    <p:animEffect transition="in" filter="fade">
                                      <p:cBhvr>
                                        <p:cTn id="168" dur="10"/>
                                        <p:tgtEl>
                                          <p:spTgt spid="28"/>
                                        </p:tgtEl>
                                      </p:cBhvr>
                                    </p:animEffect>
                                  </p:childTnLst>
                                </p:cTn>
                              </p:par>
                            </p:childTnLst>
                          </p:cTn>
                        </p:par>
                        <p:par>
                          <p:cTn id="169" fill="hold">
                            <p:stCondLst>
                              <p:cond delay="1620"/>
                            </p:stCondLst>
                            <p:childTnLst>
                              <p:par>
                                <p:cTn id="170" presetID="53" presetClass="entr" presetSubtype="16" fill="hold" grpId="0" nodeType="afterEffect">
                                  <p:stCondLst>
                                    <p:cond delay="60"/>
                                  </p:stCondLst>
                                  <p:childTnLst>
                                    <p:set>
                                      <p:cBhvr>
                                        <p:cTn id="171" dur="1" fill="hold">
                                          <p:stCondLst>
                                            <p:cond delay="0"/>
                                          </p:stCondLst>
                                        </p:cTn>
                                        <p:tgtEl>
                                          <p:spTgt spid="29"/>
                                        </p:tgtEl>
                                        <p:attrNameLst>
                                          <p:attrName>style.visibility</p:attrName>
                                        </p:attrNameLst>
                                      </p:cBhvr>
                                      <p:to>
                                        <p:strVal val="visible"/>
                                      </p:to>
                                    </p:set>
                                    <p:anim calcmode="lin" valueType="num">
                                      <p:cBhvr>
                                        <p:cTn id="172" dur="10" fill="hold"/>
                                        <p:tgtEl>
                                          <p:spTgt spid="29"/>
                                        </p:tgtEl>
                                        <p:attrNameLst>
                                          <p:attrName>ppt_w</p:attrName>
                                        </p:attrNameLst>
                                      </p:cBhvr>
                                      <p:tavLst>
                                        <p:tav tm="0">
                                          <p:val>
                                            <p:fltVal val="0"/>
                                          </p:val>
                                        </p:tav>
                                        <p:tav tm="100000">
                                          <p:val>
                                            <p:strVal val="#ppt_w"/>
                                          </p:val>
                                        </p:tav>
                                      </p:tavLst>
                                    </p:anim>
                                    <p:anim calcmode="lin" valueType="num">
                                      <p:cBhvr>
                                        <p:cTn id="173" dur="10" fill="hold"/>
                                        <p:tgtEl>
                                          <p:spTgt spid="29"/>
                                        </p:tgtEl>
                                        <p:attrNameLst>
                                          <p:attrName>ppt_h</p:attrName>
                                        </p:attrNameLst>
                                      </p:cBhvr>
                                      <p:tavLst>
                                        <p:tav tm="0">
                                          <p:val>
                                            <p:fltVal val="0"/>
                                          </p:val>
                                        </p:tav>
                                        <p:tav tm="100000">
                                          <p:val>
                                            <p:strVal val="#ppt_h"/>
                                          </p:val>
                                        </p:tav>
                                      </p:tavLst>
                                    </p:anim>
                                    <p:animEffect transition="in" filter="fade">
                                      <p:cBhvr>
                                        <p:cTn id="174" dur="10"/>
                                        <p:tgtEl>
                                          <p:spTgt spid="29"/>
                                        </p:tgtEl>
                                      </p:cBhvr>
                                    </p:animEffect>
                                  </p:childTnLst>
                                </p:cTn>
                              </p:par>
                            </p:childTnLst>
                          </p:cTn>
                        </p:par>
                        <p:par>
                          <p:cTn id="175" fill="hold">
                            <p:stCondLst>
                              <p:cond delay="1690"/>
                            </p:stCondLst>
                            <p:childTnLst>
                              <p:par>
                                <p:cTn id="176" presetID="53" presetClass="entr" presetSubtype="16" fill="hold" grpId="0" nodeType="afterEffect">
                                  <p:stCondLst>
                                    <p:cond delay="60"/>
                                  </p:stCondLst>
                                  <p:childTnLst>
                                    <p:set>
                                      <p:cBhvr>
                                        <p:cTn id="177" dur="1" fill="hold">
                                          <p:stCondLst>
                                            <p:cond delay="0"/>
                                          </p:stCondLst>
                                        </p:cTn>
                                        <p:tgtEl>
                                          <p:spTgt spid="30"/>
                                        </p:tgtEl>
                                        <p:attrNameLst>
                                          <p:attrName>style.visibility</p:attrName>
                                        </p:attrNameLst>
                                      </p:cBhvr>
                                      <p:to>
                                        <p:strVal val="visible"/>
                                      </p:to>
                                    </p:set>
                                    <p:anim calcmode="lin" valueType="num">
                                      <p:cBhvr>
                                        <p:cTn id="178" dur="10" fill="hold"/>
                                        <p:tgtEl>
                                          <p:spTgt spid="30"/>
                                        </p:tgtEl>
                                        <p:attrNameLst>
                                          <p:attrName>ppt_w</p:attrName>
                                        </p:attrNameLst>
                                      </p:cBhvr>
                                      <p:tavLst>
                                        <p:tav tm="0">
                                          <p:val>
                                            <p:fltVal val="0"/>
                                          </p:val>
                                        </p:tav>
                                        <p:tav tm="100000">
                                          <p:val>
                                            <p:strVal val="#ppt_w"/>
                                          </p:val>
                                        </p:tav>
                                      </p:tavLst>
                                    </p:anim>
                                    <p:anim calcmode="lin" valueType="num">
                                      <p:cBhvr>
                                        <p:cTn id="179" dur="10" fill="hold"/>
                                        <p:tgtEl>
                                          <p:spTgt spid="30"/>
                                        </p:tgtEl>
                                        <p:attrNameLst>
                                          <p:attrName>ppt_h</p:attrName>
                                        </p:attrNameLst>
                                      </p:cBhvr>
                                      <p:tavLst>
                                        <p:tav tm="0">
                                          <p:val>
                                            <p:fltVal val="0"/>
                                          </p:val>
                                        </p:tav>
                                        <p:tav tm="100000">
                                          <p:val>
                                            <p:strVal val="#ppt_h"/>
                                          </p:val>
                                        </p:tav>
                                      </p:tavLst>
                                    </p:anim>
                                    <p:animEffect transition="in" filter="fade">
                                      <p:cBhvr>
                                        <p:cTn id="180" dur="10"/>
                                        <p:tgtEl>
                                          <p:spTgt spid="30"/>
                                        </p:tgtEl>
                                      </p:cBhvr>
                                    </p:animEffect>
                                  </p:childTnLst>
                                </p:cTn>
                              </p:par>
                            </p:childTnLst>
                          </p:cTn>
                        </p:par>
                        <p:par>
                          <p:cTn id="181" fill="hold">
                            <p:stCondLst>
                              <p:cond delay="1760"/>
                            </p:stCondLst>
                            <p:childTnLst>
                              <p:par>
                                <p:cTn id="182" presetID="53" presetClass="entr" presetSubtype="16" fill="hold" grpId="0" nodeType="afterEffect">
                                  <p:stCondLst>
                                    <p:cond delay="60"/>
                                  </p:stCondLst>
                                  <p:childTnLst>
                                    <p:set>
                                      <p:cBhvr>
                                        <p:cTn id="183" dur="1" fill="hold">
                                          <p:stCondLst>
                                            <p:cond delay="0"/>
                                          </p:stCondLst>
                                        </p:cTn>
                                        <p:tgtEl>
                                          <p:spTgt spid="31"/>
                                        </p:tgtEl>
                                        <p:attrNameLst>
                                          <p:attrName>style.visibility</p:attrName>
                                        </p:attrNameLst>
                                      </p:cBhvr>
                                      <p:to>
                                        <p:strVal val="visible"/>
                                      </p:to>
                                    </p:set>
                                    <p:anim calcmode="lin" valueType="num">
                                      <p:cBhvr>
                                        <p:cTn id="184" dur="10" fill="hold"/>
                                        <p:tgtEl>
                                          <p:spTgt spid="31"/>
                                        </p:tgtEl>
                                        <p:attrNameLst>
                                          <p:attrName>ppt_w</p:attrName>
                                        </p:attrNameLst>
                                      </p:cBhvr>
                                      <p:tavLst>
                                        <p:tav tm="0">
                                          <p:val>
                                            <p:fltVal val="0"/>
                                          </p:val>
                                        </p:tav>
                                        <p:tav tm="100000">
                                          <p:val>
                                            <p:strVal val="#ppt_w"/>
                                          </p:val>
                                        </p:tav>
                                      </p:tavLst>
                                    </p:anim>
                                    <p:anim calcmode="lin" valueType="num">
                                      <p:cBhvr>
                                        <p:cTn id="185" dur="10" fill="hold"/>
                                        <p:tgtEl>
                                          <p:spTgt spid="31"/>
                                        </p:tgtEl>
                                        <p:attrNameLst>
                                          <p:attrName>ppt_h</p:attrName>
                                        </p:attrNameLst>
                                      </p:cBhvr>
                                      <p:tavLst>
                                        <p:tav tm="0">
                                          <p:val>
                                            <p:fltVal val="0"/>
                                          </p:val>
                                        </p:tav>
                                        <p:tav tm="100000">
                                          <p:val>
                                            <p:strVal val="#ppt_h"/>
                                          </p:val>
                                        </p:tav>
                                      </p:tavLst>
                                    </p:anim>
                                    <p:animEffect transition="in" filter="fade">
                                      <p:cBhvr>
                                        <p:cTn id="186" dur="10"/>
                                        <p:tgtEl>
                                          <p:spTgt spid="31"/>
                                        </p:tgtEl>
                                      </p:cBhvr>
                                    </p:animEffect>
                                  </p:childTnLst>
                                </p:cTn>
                              </p:par>
                            </p:childTnLst>
                          </p:cTn>
                        </p:par>
                        <p:par>
                          <p:cTn id="187" fill="hold">
                            <p:stCondLst>
                              <p:cond delay="1830"/>
                            </p:stCondLst>
                            <p:childTnLst>
                              <p:par>
                                <p:cTn id="188" presetID="53" presetClass="entr" presetSubtype="16" fill="hold" grpId="0" nodeType="afterEffect">
                                  <p:stCondLst>
                                    <p:cond delay="60"/>
                                  </p:stCondLst>
                                  <p:childTnLst>
                                    <p:set>
                                      <p:cBhvr>
                                        <p:cTn id="189" dur="1" fill="hold">
                                          <p:stCondLst>
                                            <p:cond delay="0"/>
                                          </p:stCondLst>
                                        </p:cTn>
                                        <p:tgtEl>
                                          <p:spTgt spid="32"/>
                                        </p:tgtEl>
                                        <p:attrNameLst>
                                          <p:attrName>style.visibility</p:attrName>
                                        </p:attrNameLst>
                                      </p:cBhvr>
                                      <p:to>
                                        <p:strVal val="visible"/>
                                      </p:to>
                                    </p:set>
                                    <p:anim calcmode="lin" valueType="num">
                                      <p:cBhvr>
                                        <p:cTn id="190" dur="10" fill="hold"/>
                                        <p:tgtEl>
                                          <p:spTgt spid="32"/>
                                        </p:tgtEl>
                                        <p:attrNameLst>
                                          <p:attrName>ppt_w</p:attrName>
                                        </p:attrNameLst>
                                      </p:cBhvr>
                                      <p:tavLst>
                                        <p:tav tm="0">
                                          <p:val>
                                            <p:fltVal val="0"/>
                                          </p:val>
                                        </p:tav>
                                        <p:tav tm="100000">
                                          <p:val>
                                            <p:strVal val="#ppt_w"/>
                                          </p:val>
                                        </p:tav>
                                      </p:tavLst>
                                    </p:anim>
                                    <p:anim calcmode="lin" valueType="num">
                                      <p:cBhvr>
                                        <p:cTn id="191" dur="10" fill="hold"/>
                                        <p:tgtEl>
                                          <p:spTgt spid="32"/>
                                        </p:tgtEl>
                                        <p:attrNameLst>
                                          <p:attrName>ppt_h</p:attrName>
                                        </p:attrNameLst>
                                      </p:cBhvr>
                                      <p:tavLst>
                                        <p:tav tm="0">
                                          <p:val>
                                            <p:fltVal val="0"/>
                                          </p:val>
                                        </p:tav>
                                        <p:tav tm="100000">
                                          <p:val>
                                            <p:strVal val="#ppt_h"/>
                                          </p:val>
                                        </p:tav>
                                      </p:tavLst>
                                    </p:anim>
                                    <p:animEffect transition="in" filter="fade">
                                      <p:cBhvr>
                                        <p:cTn id="192" dur="10"/>
                                        <p:tgtEl>
                                          <p:spTgt spid="32"/>
                                        </p:tgtEl>
                                      </p:cBhvr>
                                    </p:animEffect>
                                  </p:childTnLst>
                                </p:cTn>
                              </p:par>
                            </p:childTnLst>
                          </p:cTn>
                        </p:par>
                        <p:par>
                          <p:cTn id="193" fill="hold">
                            <p:stCondLst>
                              <p:cond delay="1900"/>
                            </p:stCondLst>
                            <p:childTnLst>
                              <p:par>
                                <p:cTn id="194" presetID="53" presetClass="entr" presetSubtype="16" fill="hold" grpId="0" nodeType="afterEffect">
                                  <p:stCondLst>
                                    <p:cond delay="60"/>
                                  </p:stCondLst>
                                  <p:childTnLst>
                                    <p:set>
                                      <p:cBhvr>
                                        <p:cTn id="195" dur="1" fill="hold">
                                          <p:stCondLst>
                                            <p:cond delay="0"/>
                                          </p:stCondLst>
                                        </p:cTn>
                                        <p:tgtEl>
                                          <p:spTgt spid="33"/>
                                        </p:tgtEl>
                                        <p:attrNameLst>
                                          <p:attrName>style.visibility</p:attrName>
                                        </p:attrNameLst>
                                      </p:cBhvr>
                                      <p:to>
                                        <p:strVal val="visible"/>
                                      </p:to>
                                    </p:set>
                                    <p:anim calcmode="lin" valueType="num">
                                      <p:cBhvr>
                                        <p:cTn id="196" dur="10" fill="hold"/>
                                        <p:tgtEl>
                                          <p:spTgt spid="33"/>
                                        </p:tgtEl>
                                        <p:attrNameLst>
                                          <p:attrName>ppt_w</p:attrName>
                                        </p:attrNameLst>
                                      </p:cBhvr>
                                      <p:tavLst>
                                        <p:tav tm="0">
                                          <p:val>
                                            <p:fltVal val="0"/>
                                          </p:val>
                                        </p:tav>
                                        <p:tav tm="100000">
                                          <p:val>
                                            <p:strVal val="#ppt_w"/>
                                          </p:val>
                                        </p:tav>
                                      </p:tavLst>
                                    </p:anim>
                                    <p:anim calcmode="lin" valueType="num">
                                      <p:cBhvr>
                                        <p:cTn id="197" dur="10" fill="hold"/>
                                        <p:tgtEl>
                                          <p:spTgt spid="33"/>
                                        </p:tgtEl>
                                        <p:attrNameLst>
                                          <p:attrName>ppt_h</p:attrName>
                                        </p:attrNameLst>
                                      </p:cBhvr>
                                      <p:tavLst>
                                        <p:tav tm="0">
                                          <p:val>
                                            <p:fltVal val="0"/>
                                          </p:val>
                                        </p:tav>
                                        <p:tav tm="100000">
                                          <p:val>
                                            <p:strVal val="#ppt_h"/>
                                          </p:val>
                                        </p:tav>
                                      </p:tavLst>
                                    </p:anim>
                                    <p:animEffect transition="in" filter="fade">
                                      <p:cBhvr>
                                        <p:cTn id="198" dur="10"/>
                                        <p:tgtEl>
                                          <p:spTgt spid="33"/>
                                        </p:tgtEl>
                                      </p:cBhvr>
                                    </p:animEffect>
                                  </p:childTnLst>
                                </p:cTn>
                              </p:par>
                            </p:childTnLst>
                          </p:cTn>
                        </p:par>
                        <p:par>
                          <p:cTn id="199" fill="hold">
                            <p:stCondLst>
                              <p:cond delay="1970"/>
                            </p:stCondLst>
                            <p:childTnLst>
                              <p:par>
                                <p:cTn id="200" presetID="53" presetClass="entr" presetSubtype="16" fill="hold" grpId="0" nodeType="afterEffect">
                                  <p:stCondLst>
                                    <p:cond delay="60"/>
                                  </p:stCondLst>
                                  <p:childTnLst>
                                    <p:set>
                                      <p:cBhvr>
                                        <p:cTn id="201" dur="1" fill="hold">
                                          <p:stCondLst>
                                            <p:cond delay="0"/>
                                          </p:stCondLst>
                                        </p:cTn>
                                        <p:tgtEl>
                                          <p:spTgt spid="34"/>
                                        </p:tgtEl>
                                        <p:attrNameLst>
                                          <p:attrName>style.visibility</p:attrName>
                                        </p:attrNameLst>
                                      </p:cBhvr>
                                      <p:to>
                                        <p:strVal val="visible"/>
                                      </p:to>
                                    </p:set>
                                    <p:anim calcmode="lin" valueType="num">
                                      <p:cBhvr>
                                        <p:cTn id="202" dur="10" fill="hold"/>
                                        <p:tgtEl>
                                          <p:spTgt spid="34"/>
                                        </p:tgtEl>
                                        <p:attrNameLst>
                                          <p:attrName>ppt_w</p:attrName>
                                        </p:attrNameLst>
                                      </p:cBhvr>
                                      <p:tavLst>
                                        <p:tav tm="0">
                                          <p:val>
                                            <p:fltVal val="0"/>
                                          </p:val>
                                        </p:tav>
                                        <p:tav tm="100000">
                                          <p:val>
                                            <p:strVal val="#ppt_w"/>
                                          </p:val>
                                        </p:tav>
                                      </p:tavLst>
                                    </p:anim>
                                    <p:anim calcmode="lin" valueType="num">
                                      <p:cBhvr>
                                        <p:cTn id="203" dur="10" fill="hold"/>
                                        <p:tgtEl>
                                          <p:spTgt spid="34"/>
                                        </p:tgtEl>
                                        <p:attrNameLst>
                                          <p:attrName>ppt_h</p:attrName>
                                        </p:attrNameLst>
                                      </p:cBhvr>
                                      <p:tavLst>
                                        <p:tav tm="0">
                                          <p:val>
                                            <p:fltVal val="0"/>
                                          </p:val>
                                        </p:tav>
                                        <p:tav tm="100000">
                                          <p:val>
                                            <p:strVal val="#ppt_h"/>
                                          </p:val>
                                        </p:tav>
                                      </p:tavLst>
                                    </p:anim>
                                    <p:animEffect transition="in" filter="fade">
                                      <p:cBhvr>
                                        <p:cTn id="204" dur="10"/>
                                        <p:tgtEl>
                                          <p:spTgt spid="34"/>
                                        </p:tgtEl>
                                      </p:cBhvr>
                                    </p:animEffect>
                                  </p:childTnLst>
                                </p:cTn>
                              </p:par>
                            </p:childTnLst>
                          </p:cTn>
                        </p:par>
                        <p:par>
                          <p:cTn id="205" fill="hold">
                            <p:stCondLst>
                              <p:cond delay="2040"/>
                            </p:stCondLst>
                            <p:childTnLst>
                              <p:par>
                                <p:cTn id="206" presetID="53" presetClass="entr" presetSubtype="16" fill="hold" grpId="0" nodeType="afterEffect">
                                  <p:stCondLst>
                                    <p:cond delay="60"/>
                                  </p:stCondLst>
                                  <p:childTnLst>
                                    <p:set>
                                      <p:cBhvr>
                                        <p:cTn id="207" dur="1" fill="hold">
                                          <p:stCondLst>
                                            <p:cond delay="0"/>
                                          </p:stCondLst>
                                        </p:cTn>
                                        <p:tgtEl>
                                          <p:spTgt spid="35"/>
                                        </p:tgtEl>
                                        <p:attrNameLst>
                                          <p:attrName>style.visibility</p:attrName>
                                        </p:attrNameLst>
                                      </p:cBhvr>
                                      <p:to>
                                        <p:strVal val="visible"/>
                                      </p:to>
                                    </p:set>
                                    <p:anim calcmode="lin" valueType="num">
                                      <p:cBhvr>
                                        <p:cTn id="208" dur="10" fill="hold"/>
                                        <p:tgtEl>
                                          <p:spTgt spid="35"/>
                                        </p:tgtEl>
                                        <p:attrNameLst>
                                          <p:attrName>ppt_w</p:attrName>
                                        </p:attrNameLst>
                                      </p:cBhvr>
                                      <p:tavLst>
                                        <p:tav tm="0">
                                          <p:val>
                                            <p:fltVal val="0"/>
                                          </p:val>
                                        </p:tav>
                                        <p:tav tm="100000">
                                          <p:val>
                                            <p:strVal val="#ppt_w"/>
                                          </p:val>
                                        </p:tav>
                                      </p:tavLst>
                                    </p:anim>
                                    <p:anim calcmode="lin" valueType="num">
                                      <p:cBhvr>
                                        <p:cTn id="209" dur="10" fill="hold"/>
                                        <p:tgtEl>
                                          <p:spTgt spid="35"/>
                                        </p:tgtEl>
                                        <p:attrNameLst>
                                          <p:attrName>ppt_h</p:attrName>
                                        </p:attrNameLst>
                                      </p:cBhvr>
                                      <p:tavLst>
                                        <p:tav tm="0">
                                          <p:val>
                                            <p:fltVal val="0"/>
                                          </p:val>
                                        </p:tav>
                                        <p:tav tm="100000">
                                          <p:val>
                                            <p:strVal val="#ppt_h"/>
                                          </p:val>
                                        </p:tav>
                                      </p:tavLst>
                                    </p:anim>
                                    <p:animEffect transition="in" filter="fade">
                                      <p:cBhvr>
                                        <p:cTn id="210" dur="10"/>
                                        <p:tgtEl>
                                          <p:spTgt spid="35"/>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iterate type="lt">
                                    <p:tmAbs val="100"/>
                                  </p:iterate>
                                  <p:childTnLst>
                                    <p:set>
                                      <p:cBhvr>
                                        <p:cTn id="214" dur="1" fill="hold">
                                          <p:stCondLst>
                                            <p:cond delay="0"/>
                                          </p:stCondLst>
                                        </p:cTn>
                                        <p:tgtEl>
                                          <p:spTgt spid="37"/>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2" presetClass="entr" presetSubtype="2" fill="hold" grpId="0" nodeType="clickEffect">
                                  <p:stCondLst>
                                    <p:cond delay="0"/>
                                  </p:stCondLst>
                                  <p:childTnLst>
                                    <p:set>
                                      <p:cBhvr>
                                        <p:cTn id="218" dur="1" fill="hold">
                                          <p:stCondLst>
                                            <p:cond delay="0"/>
                                          </p:stCondLst>
                                        </p:cTn>
                                        <p:tgtEl>
                                          <p:spTgt spid="36">
                                            <p:txEl>
                                              <p:pRg st="0" end="0"/>
                                            </p:txEl>
                                          </p:spTgt>
                                        </p:tgtEl>
                                        <p:attrNameLst>
                                          <p:attrName>style.visibility</p:attrName>
                                        </p:attrNameLst>
                                      </p:cBhvr>
                                      <p:to>
                                        <p:strVal val="visible"/>
                                      </p:to>
                                    </p:set>
                                    <p:anim calcmode="lin" valueType="num">
                                      <p:cBhvr additive="base">
                                        <p:cTn id="219"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220"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221" fill="hold">
                            <p:stCondLst>
                              <p:cond delay="500"/>
                            </p:stCondLst>
                            <p:childTnLst>
                              <p:par>
                                <p:cTn id="222" presetID="2" presetClass="entr" presetSubtype="2" fill="hold" grpId="0" nodeType="afterEffect">
                                  <p:stCondLst>
                                    <p:cond delay="0"/>
                                  </p:stCondLst>
                                  <p:childTnLst>
                                    <p:set>
                                      <p:cBhvr>
                                        <p:cTn id="223" dur="1" fill="hold">
                                          <p:stCondLst>
                                            <p:cond delay="0"/>
                                          </p:stCondLst>
                                        </p:cTn>
                                        <p:tgtEl>
                                          <p:spTgt spid="36">
                                            <p:txEl>
                                              <p:pRg st="1" end="1"/>
                                            </p:txEl>
                                          </p:spTgt>
                                        </p:tgtEl>
                                        <p:attrNameLst>
                                          <p:attrName>style.visibility</p:attrName>
                                        </p:attrNameLst>
                                      </p:cBhvr>
                                      <p:to>
                                        <p:strVal val="visible"/>
                                      </p:to>
                                    </p:set>
                                    <p:anim calcmode="lin" valueType="num">
                                      <p:cBhvr additive="base">
                                        <p:cTn id="224" dur="500" fill="hold"/>
                                        <p:tgtEl>
                                          <p:spTgt spid="36">
                                            <p:txEl>
                                              <p:pRg st="1" end="1"/>
                                            </p:txEl>
                                          </p:spTgt>
                                        </p:tgtEl>
                                        <p:attrNameLst>
                                          <p:attrName>ppt_x</p:attrName>
                                        </p:attrNameLst>
                                      </p:cBhvr>
                                      <p:tavLst>
                                        <p:tav tm="0">
                                          <p:val>
                                            <p:strVal val="1+#ppt_w/2"/>
                                          </p:val>
                                        </p:tav>
                                        <p:tav tm="100000">
                                          <p:val>
                                            <p:strVal val="#ppt_x"/>
                                          </p:val>
                                        </p:tav>
                                      </p:tavLst>
                                    </p:anim>
                                    <p:anim calcmode="lin" valueType="num">
                                      <p:cBhvr additive="base">
                                        <p:cTn id="225" dur="500" fill="hold"/>
                                        <p:tgtEl>
                                          <p:spTgt spid="36">
                                            <p:txEl>
                                              <p:pRg st="1" end="1"/>
                                            </p:txEl>
                                          </p:spTgt>
                                        </p:tgtEl>
                                        <p:attrNameLst>
                                          <p:attrName>ppt_y</p:attrName>
                                        </p:attrNameLst>
                                      </p:cBhvr>
                                      <p:tavLst>
                                        <p:tav tm="0">
                                          <p:val>
                                            <p:strVal val="#ppt_y"/>
                                          </p:val>
                                        </p:tav>
                                        <p:tav tm="100000">
                                          <p:val>
                                            <p:strVal val="#ppt_y"/>
                                          </p:val>
                                        </p:tav>
                                      </p:tavLst>
                                    </p:anim>
                                  </p:childTnLst>
                                </p:cTn>
                              </p:par>
                            </p:childTnLst>
                          </p:cTn>
                        </p:par>
                        <p:par>
                          <p:cTn id="226" fill="hold">
                            <p:stCondLst>
                              <p:cond delay="1000"/>
                            </p:stCondLst>
                            <p:childTnLst>
                              <p:par>
                                <p:cTn id="227" presetID="2" presetClass="entr" presetSubtype="2" fill="hold" grpId="0" nodeType="afterEffect">
                                  <p:stCondLst>
                                    <p:cond delay="0"/>
                                  </p:stCondLst>
                                  <p:childTnLst>
                                    <p:set>
                                      <p:cBhvr>
                                        <p:cTn id="228" dur="1" fill="hold">
                                          <p:stCondLst>
                                            <p:cond delay="0"/>
                                          </p:stCondLst>
                                        </p:cTn>
                                        <p:tgtEl>
                                          <p:spTgt spid="36">
                                            <p:txEl>
                                              <p:pRg st="2" end="2"/>
                                            </p:txEl>
                                          </p:spTgt>
                                        </p:tgtEl>
                                        <p:attrNameLst>
                                          <p:attrName>style.visibility</p:attrName>
                                        </p:attrNameLst>
                                      </p:cBhvr>
                                      <p:to>
                                        <p:strVal val="visible"/>
                                      </p:to>
                                    </p:set>
                                    <p:anim calcmode="lin" valueType="num">
                                      <p:cBhvr additive="base">
                                        <p:cTn id="229" dur="500" fill="hold"/>
                                        <p:tgtEl>
                                          <p:spTgt spid="36">
                                            <p:txEl>
                                              <p:pRg st="2" end="2"/>
                                            </p:txEl>
                                          </p:spTgt>
                                        </p:tgtEl>
                                        <p:attrNameLst>
                                          <p:attrName>ppt_x</p:attrName>
                                        </p:attrNameLst>
                                      </p:cBhvr>
                                      <p:tavLst>
                                        <p:tav tm="0">
                                          <p:val>
                                            <p:strVal val="1+#ppt_w/2"/>
                                          </p:val>
                                        </p:tav>
                                        <p:tav tm="100000">
                                          <p:val>
                                            <p:strVal val="#ppt_x"/>
                                          </p:val>
                                        </p:tav>
                                      </p:tavLst>
                                    </p:anim>
                                    <p:anim calcmode="lin" valueType="num">
                                      <p:cBhvr additive="base">
                                        <p:cTn id="230" dur="500" fill="hold"/>
                                        <p:tgtEl>
                                          <p:spTgt spid="36">
                                            <p:txEl>
                                              <p:pRg st="2" end="2"/>
                                            </p:txEl>
                                          </p:spTgt>
                                        </p:tgtEl>
                                        <p:attrNameLst>
                                          <p:attrName>ppt_y</p:attrName>
                                        </p:attrNameLst>
                                      </p:cBhvr>
                                      <p:tavLst>
                                        <p:tav tm="0">
                                          <p:val>
                                            <p:strVal val="#ppt_y"/>
                                          </p:val>
                                        </p:tav>
                                        <p:tav tm="100000">
                                          <p:val>
                                            <p:strVal val="#ppt_y"/>
                                          </p:val>
                                        </p:tav>
                                      </p:tavLst>
                                    </p:anim>
                                  </p:childTnLst>
                                </p:cTn>
                              </p:par>
                            </p:childTnLst>
                          </p:cTn>
                        </p:par>
                        <p:par>
                          <p:cTn id="231" fill="hold">
                            <p:stCondLst>
                              <p:cond delay="1500"/>
                            </p:stCondLst>
                            <p:childTnLst>
                              <p:par>
                                <p:cTn id="232" presetID="2" presetClass="entr" presetSubtype="2" fill="hold" grpId="0" nodeType="afterEffect">
                                  <p:stCondLst>
                                    <p:cond delay="0"/>
                                  </p:stCondLst>
                                  <p:childTnLst>
                                    <p:set>
                                      <p:cBhvr>
                                        <p:cTn id="233" dur="1" fill="hold">
                                          <p:stCondLst>
                                            <p:cond delay="0"/>
                                          </p:stCondLst>
                                        </p:cTn>
                                        <p:tgtEl>
                                          <p:spTgt spid="36">
                                            <p:txEl>
                                              <p:pRg st="3" end="3"/>
                                            </p:txEl>
                                          </p:spTgt>
                                        </p:tgtEl>
                                        <p:attrNameLst>
                                          <p:attrName>style.visibility</p:attrName>
                                        </p:attrNameLst>
                                      </p:cBhvr>
                                      <p:to>
                                        <p:strVal val="visible"/>
                                      </p:to>
                                    </p:set>
                                    <p:anim calcmode="lin" valueType="num">
                                      <p:cBhvr additive="base">
                                        <p:cTn id="234" dur="500" fill="hold"/>
                                        <p:tgtEl>
                                          <p:spTgt spid="36">
                                            <p:txEl>
                                              <p:pRg st="3" end="3"/>
                                            </p:txEl>
                                          </p:spTgt>
                                        </p:tgtEl>
                                        <p:attrNameLst>
                                          <p:attrName>ppt_x</p:attrName>
                                        </p:attrNameLst>
                                      </p:cBhvr>
                                      <p:tavLst>
                                        <p:tav tm="0">
                                          <p:val>
                                            <p:strVal val="1+#ppt_w/2"/>
                                          </p:val>
                                        </p:tav>
                                        <p:tav tm="100000">
                                          <p:val>
                                            <p:strVal val="#ppt_x"/>
                                          </p:val>
                                        </p:tav>
                                      </p:tavLst>
                                    </p:anim>
                                    <p:anim calcmode="lin" valueType="num">
                                      <p:cBhvr additive="base">
                                        <p:cTn id="235" dur="500" fill="hold"/>
                                        <p:tgtEl>
                                          <p:spTgt spid="36">
                                            <p:txEl>
                                              <p:pRg st="3" end="3"/>
                                            </p:txEl>
                                          </p:spTgt>
                                        </p:tgtEl>
                                        <p:attrNameLst>
                                          <p:attrName>ppt_y</p:attrName>
                                        </p:attrNameLst>
                                      </p:cBhvr>
                                      <p:tavLst>
                                        <p:tav tm="0">
                                          <p:val>
                                            <p:strVal val="#ppt_y"/>
                                          </p:val>
                                        </p:tav>
                                        <p:tav tm="100000">
                                          <p:val>
                                            <p:strVal val="#ppt_y"/>
                                          </p:val>
                                        </p:tav>
                                      </p:tavLst>
                                    </p:anim>
                                  </p:childTnLst>
                                </p:cTn>
                              </p:par>
                            </p:childTnLst>
                          </p:cTn>
                        </p:par>
                        <p:par>
                          <p:cTn id="236" fill="hold">
                            <p:stCondLst>
                              <p:cond delay="2000"/>
                            </p:stCondLst>
                            <p:childTnLst>
                              <p:par>
                                <p:cTn id="237" presetID="2" presetClass="entr" presetSubtype="2" fill="hold" grpId="0" nodeType="afterEffect">
                                  <p:stCondLst>
                                    <p:cond delay="0"/>
                                  </p:stCondLst>
                                  <p:childTnLst>
                                    <p:set>
                                      <p:cBhvr>
                                        <p:cTn id="238" dur="1" fill="hold">
                                          <p:stCondLst>
                                            <p:cond delay="0"/>
                                          </p:stCondLst>
                                        </p:cTn>
                                        <p:tgtEl>
                                          <p:spTgt spid="36">
                                            <p:txEl>
                                              <p:pRg st="4" end="4"/>
                                            </p:txEl>
                                          </p:spTgt>
                                        </p:tgtEl>
                                        <p:attrNameLst>
                                          <p:attrName>style.visibility</p:attrName>
                                        </p:attrNameLst>
                                      </p:cBhvr>
                                      <p:to>
                                        <p:strVal val="visible"/>
                                      </p:to>
                                    </p:set>
                                    <p:anim calcmode="lin" valueType="num">
                                      <p:cBhvr additive="base">
                                        <p:cTn id="239" dur="500" fill="hold"/>
                                        <p:tgtEl>
                                          <p:spTgt spid="36">
                                            <p:txEl>
                                              <p:pRg st="4" end="4"/>
                                            </p:txEl>
                                          </p:spTgt>
                                        </p:tgtEl>
                                        <p:attrNameLst>
                                          <p:attrName>ppt_x</p:attrName>
                                        </p:attrNameLst>
                                      </p:cBhvr>
                                      <p:tavLst>
                                        <p:tav tm="0">
                                          <p:val>
                                            <p:strVal val="1+#ppt_w/2"/>
                                          </p:val>
                                        </p:tav>
                                        <p:tav tm="100000">
                                          <p:val>
                                            <p:strVal val="#ppt_x"/>
                                          </p:val>
                                        </p:tav>
                                      </p:tavLst>
                                    </p:anim>
                                    <p:anim calcmode="lin" valueType="num">
                                      <p:cBhvr additive="base">
                                        <p:cTn id="240" dur="500" fill="hold"/>
                                        <p:tgtEl>
                                          <p:spTgt spid="36">
                                            <p:txEl>
                                              <p:pRg st="4" end="4"/>
                                            </p:txEl>
                                          </p:spTgt>
                                        </p:tgtEl>
                                        <p:attrNameLst>
                                          <p:attrName>ppt_y</p:attrName>
                                        </p:attrNameLst>
                                      </p:cBhvr>
                                      <p:tavLst>
                                        <p:tav tm="0">
                                          <p:val>
                                            <p:strVal val="#ppt_y"/>
                                          </p:val>
                                        </p:tav>
                                        <p:tav tm="100000">
                                          <p:val>
                                            <p:strVal val="#ppt_y"/>
                                          </p:val>
                                        </p:tav>
                                      </p:tavLst>
                                    </p:anim>
                                  </p:childTnLst>
                                </p:cTn>
                              </p:par>
                            </p:childTnLst>
                          </p:cTn>
                        </p:par>
                        <p:par>
                          <p:cTn id="241" fill="hold">
                            <p:stCondLst>
                              <p:cond delay="2500"/>
                            </p:stCondLst>
                            <p:childTnLst>
                              <p:par>
                                <p:cTn id="242" presetID="2" presetClass="entr" presetSubtype="2" fill="hold" grpId="0" nodeType="afterEffect">
                                  <p:stCondLst>
                                    <p:cond delay="0"/>
                                  </p:stCondLst>
                                  <p:childTnLst>
                                    <p:set>
                                      <p:cBhvr>
                                        <p:cTn id="243" dur="1" fill="hold">
                                          <p:stCondLst>
                                            <p:cond delay="0"/>
                                          </p:stCondLst>
                                        </p:cTn>
                                        <p:tgtEl>
                                          <p:spTgt spid="36">
                                            <p:txEl>
                                              <p:pRg st="5" end="5"/>
                                            </p:txEl>
                                          </p:spTgt>
                                        </p:tgtEl>
                                        <p:attrNameLst>
                                          <p:attrName>style.visibility</p:attrName>
                                        </p:attrNameLst>
                                      </p:cBhvr>
                                      <p:to>
                                        <p:strVal val="visible"/>
                                      </p:to>
                                    </p:set>
                                    <p:anim calcmode="lin" valueType="num">
                                      <p:cBhvr additive="base">
                                        <p:cTn id="244" dur="500" fill="hold"/>
                                        <p:tgtEl>
                                          <p:spTgt spid="36">
                                            <p:txEl>
                                              <p:pRg st="5" end="5"/>
                                            </p:txEl>
                                          </p:spTgt>
                                        </p:tgtEl>
                                        <p:attrNameLst>
                                          <p:attrName>ppt_x</p:attrName>
                                        </p:attrNameLst>
                                      </p:cBhvr>
                                      <p:tavLst>
                                        <p:tav tm="0">
                                          <p:val>
                                            <p:strVal val="1+#ppt_w/2"/>
                                          </p:val>
                                        </p:tav>
                                        <p:tav tm="100000">
                                          <p:val>
                                            <p:strVal val="#ppt_x"/>
                                          </p:val>
                                        </p:tav>
                                      </p:tavLst>
                                    </p:anim>
                                    <p:anim calcmode="lin" valueType="num">
                                      <p:cBhvr additive="base">
                                        <p:cTn id="245" dur="500" fill="hold"/>
                                        <p:tgtEl>
                                          <p:spTgt spid="3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build="p"/>
      <p:bldP spid="37" grpId="0"/>
      <p:bldP spid="3" grpId="0"/>
      <p:bldP spid="3" grpId="1"/>
      <p:bldP spid="39" grpId="0" build="allAtOnce"/>
      <p:bldP spid="39" grpId="1"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（六）学生信息</a:t>
            </a:r>
          </a:p>
        </p:txBody>
      </p:sp>
      <p:sp>
        <p:nvSpPr>
          <p:cNvPr id="117763" name="文本框 3"/>
          <p:cNvSpPr txBox="1">
            <a:spLocks noChangeArrowheads="1"/>
          </p:cNvSpPr>
          <p:nvPr/>
        </p:nvSpPr>
        <p:spPr bwMode="auto">
          <a:xfrm>
            <a:off x="390525" y="1262063"/>
            <a:ext cx="815498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solidFill>
                  <a:srgbClr val="000000"/>
                </a:solidFill>
                <a:latin typeface="+mn-lt"/>
                <a:ea typeface="宋体" panose="02010600030101010101" pitchFamily="2" charset="-122"/>
              </a:rPr>
              <a:t>5.</a:t>
            </a:r>
            <a:r>
              <a:rPr lang="zh-CN" altLang="en-US" i="0" dirty="0">
                <a:solidFill>
                  <a:srgbClr val="000000"/>
                </a:solidFill>
                <a:latin typeface="+mn-lt"/>
                <a:ea typeface="宋体" panose="02010600030101010101" pitchFamily="2" charset="-122"/>
              </a:rPr>
              <a:t>表</a:t>
            </a:r>
            <a:r>
              <a:rPr lang="en-US" altLang="zh-CN" i="0" dirty="0">
                <a:solidFill>
                  <a:srgbClr val="000000"/>
                </a:solidFill>
                <a:latin typeface="+mn-lt"/>
                <a:ea typeface="宋体" panose="02010600030101010101" pitchFamily="2" charset="-122"/>
              </a:rPr>
              <a:t>6-5-1</a:t>
            </a:r>
            <a:r>
              <a:rPr lang="zh-CN" altLang="en-US" i="0" dirty="0">
                <a:solidFill>
                  <a:srgbClr val="000000"/>
                </a:solidFill>
                <a:latin typeface="+mn-lt"/>
                <a:ea typeface="宋体" panose="02010600030101010101" pitchFamily="2" charset="-122"/>
              </a:rPr>
              <a:t>应届本科毕业生就业情况  （时点）</a:t>
            </a:r>
          </a:p>
        </p:txBody>
      </p:sp>
      <p:sp>
        <p:nvSpPr>
          <p:cNvPr id="117764" name="Rectangle 1"/>
          <p:cNvSpPr>
            <a:spLocks noChangeArrowheads="1"/>
          </p:cNvSpPr>
          <p:nvPr/>
        </p:nvSpPr>
        <p:spPr bwMode="auto">
          <a:xfrm>
            <a:off x="679450" y="2204864"/>
            <a:ext cx="7866063" cy="33496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截止到</a:t>
            </a:r>
            <a:r>
              <a:rPr lang="en-US" altLang="zh-CN" sz="2400" i="0" dirty="0" smtClean="0">
                <a:solidFill>
                  <a:srgbClr val="FF0000"/>
                </a:solidFill>
                <a:latin typeface="+mn-lt"/>
                <a:ea typeface="+mj-ea"/>
                <a:cs typeface="楷体" panose="02010609060101010101" pitchFamily="49" charset="-122"/>
              </a:rPr>
              <a:t>2017</a:t>
            </a:r>
            <a:r>
              <a:rPr lang="zh-CN" altLang="en-US" sz="2400" i="0" dirty="0" smtClean="0">
                <a:solidFill>
                  <a:srgbClr val="FF0000"/>
                </a:solidFill>
                <a:latin typeface="+mn-lt"/>
                <a:ea typeface="+mj-ea"/>
                <a:cs typeface="楷体" panose="02010609060101010101" pitchFamily="49" charset="-122"/>
              </a:rPr>
              <a:t>年</a:t>
            </a:r>
            <a:r>
              <a:rPr lang="en-US" altLang="zh-CN" sz="2400" i="0" dirty="0">
                <a:solidFill>
                  <a:srgbClr val="FF0000"/>
                </a:solidFill>
                <a:latin typeface="+mn-lt"/>
                <a:ea typeface="+mj-ea"/>
                <a:cs typeface="楷体" panose="02010609060101010101" pitchFamily="49" charset="-122"/>
              </a:rPr>
              <a:t>8</a:t>
            </a:r>
            <a:r>
              <a:rPr lang="zh-CN" altLang="en-US" sz="2400" i="0" dirty="0">
                <a:solidFill>
                  <a:srgbClr val="FF0000"/>
                </a:solidFill>
                <a:latin typeface="+mn-lt"/>
                <a:ea typeface="+mj-ea"/>
                <a:cs typeface="楷体" panose="02010609060101010101" pitchFamily="49" charset="-122"/>
              </a:rPr>
              <a:t>月</a:t>
            </a:r>
            <a:r>
              <a:rPr lang="en-US" altLang="zh-CN" sz="2400" i="0" dirty="0">
                <a:solidFill>
                  <a:srgbClr val="FF0000"/>
                </a:solidFill>
                <a:latin typeface="+mn-lt"/>
                <a:ea typeface="+mj-ea"/>
                <a:cs typeface="楷体" panose="02010609060101010101" pitchFamily="49" charset="-122"/>
              </a:rPr>
              <a:t>31</a:t>
            </a:r>
            <a:r>
              <a:rPr lang="zh-CN" altLang="en-US" sz="2400" i="0" dirty="0">
                <a:solidFill>
                  <a:srgbClr val="FF0000"/>
                </a:solidFill>
                <a:latin typeface="+mn-lt"/>
                <a:ea typeface="+mj-ea"/>
                <a:cs typeface="楷体" panose="02010609060101010101" pitchFamily="49" charset="-122"/>
              </a:rPr>
              <a:t>日</a:t>
            </a:r>
            <a:r>
              <a:rPr lang="zh-CN" altLang="en-US" sz="2400" i="0" dirty="0">
                <a:solidFill>
                  <a:srgbClr val="000000"/>
                </a:solidFill>
                <a:latin typeface="+mn-lt"/>
                <a:ea typeface="仿宋" panose="02010609060101010101" pitchFamily="49" charset="-122"/>
                <a:cs typeface="楷体" panose="02010609060101010101" pitchFamily="49" charset="-122"/>
              </a:rPr>
              <a:t>的初次就业情况，</a:t>
            </a:r>
          </a:p>
          <a:p>
            <a:pPr>
              <a:spcBef>
                <a:spcPct val="0"/>
              </a:spcBef>
              <a:buFont typeface="Wingdings" panose="05000000000000000000" pitchFamily="2" charset="2"/>
              <a:buChar char="n"/>
            </a:pPr>
            <a:endParaRPr lang="zh-CN" altLang="en-US" sz="2400" i="0" dirty="0">
              <a:solidFill>
                <a:srgbClr val="000000"/>
              </a:solidFill>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应届毕业生指上学年具有学籍的应届学生学完教学计划规定的全部课程，考试及格，取得毕业证书，当年实际毕业的学生。</a:t>
            </a:r>
            <a:endParaRPr lang="en-US" altLang="zh-CN" sz="2400" i="0" dirty="0">
              <a:solidFill>
                <a:srgbClr val="000000"/>
              </a:solidFill>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en-US" altLang="zh-CN" sz="2400" i="0" dirty="0">
              <a:solidFill>
                <a:srgbClr val="000000"/>
              </a:solidFill>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此次就业情况需按区</a:t>
            </a:r>
            <a:r>
              <a:rPr lang="zh-CN" altLang="en-US" sz="2400" i="0" dirty="0" smtClean="0">
                <a:solidFill>
                  <a:srgbClr val="000000"/>
                </a:solidFill>
                <a:latin typeface="+mn-lt"/>
                <a:ea typeface="仿宋" panose="02010609060101010101" pitchFamily="49" charset="-122"/>
                <a:cs typeface="楷体" panose="02010609060101010101" pitchFamily="49" charset="-122"/>
              </a:rPr>
              <a:t>域（省、直辖市、自治区）</a:t>
            </a:r>
            <a:r>
              <a:rPr lang="zh-CN" altLang="en-US" sz="2400" i="0" dirty="0" smtClean="0">
                <a:solidFill>
                  <a:srgbClr val="FF0000"/>
                </a:solidFill>
                <a:latin typeface="+mn-lt"/>
                <a:ea typeface="仿宋" panose="02010609060101010101" pitchFamily="49" charset="-122"/>
                <a:cs typeface="楷体" panose="02010609060101010101" pitchFamily="49" charset="-122"/>
              </a:rPr>
              <a:t>分</a:t>
            </a:r>
            <a:r>
              <a:rPr lang="zh-CN" altLang="en-US" sz="2400" i="0" dirty="0">
                <a:solidFill>
                  <a:srgbClr val="FF0000"/>
                </a:solidFill>
                <a:latin typeface="+mn-lt"/>
                <a:ea typeface="仿宋" panose="02010609060101010101" pitchFamily="49" charset="-122"/>
                <a:cs typeface="楷体" panose="02010609060101010101" pitchFamily="49" charset="-122"/>
              </a:rPr>
              <a:t>别统计</a:t>
            </a:r>
            <a:r>
              <a:rPr lang="zh-CN" altLang="en-US" sz="2400" i="0" dirty="0" smtClean="0">
                <a:solidFill>
                  <a:srgbClr val="000000"/>
                </a:solidFill>
                <a:latin typeface="+mn-lt"/>
                <a:ea typeface="仿宋" panose="02010609060101010101" pitchFamily="49" charset="-122"/>
                <a:cs typeface="楷体" panose="02010609060101010101" pitchFamily="49" charset="-122"/>
              </a:rPr>
              <a:t>。所在区域总数指学校所在省份的就业情况。</a:t>
            </a:r>
            <a:endParaRPr lang="en-US" altLang="zh-CN" sz="2400" i="0" dirty="0">
              <a:solidFill>
                <a:srgbClr val="000000"/>
              </a:solidFill>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endParaRPr lang="zh-CN" altLang="en-US" sz="2400" i="0" dirty="0">
              <a:solidFill>
                <a:srgbClr val="000000"/>
              </a:solidFill>
              <a:latin typeface="+mn-lt"/>
              <a:ea typeface="仿宋" panose="02010609060101010101" pitchFamily="49" charset="-122"/>
              <a:cs typeface="楷体" panose="02010609060101010101" pitchFamily="49" charset="-122"/>
            </a:endParaRP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（六）学生信息</a:t>
            </a:r>
          </a:p>
        </p:txBody>
      </p:sp>
      <p:sp>
        <p:nvSpPr>
          <p:cNvPr id="119811" name="文本框 3"/>
          <p:cNvSpPr txBox="1">
            <a:spLocks noChangeArrowheads="1"/>
          </p:cNvSpPr>
          <p:nvPr/>
        </p:nvSpPr>
        <p:spPr bwMode="auto">
          <a:xfrm>
            <a:off x="390525" y="1262063"/>
            <a:ext cx="7853363"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solidFill>
                  <a:srgbClr val="000000"/>
                </a:solidFill>
                <a:latin typeface="+mn-lt"/>
                <a:ea typeface="宋体" panose="02010600030101010101" pitchFamily="2" charset="-122"/>
              </a:rPr>
              <a:t>6.</a:t>
            </a:r>
            <a:r>
              <a:rPr lang="zh-CN" altLang="en-US" i="0" dirty="0">
                <a:solidFill>
                  <a:srgbClr val="000000"/>
                </a:solidFill>
                <a:latin typeface="+mn-lt"/>
                <a:ea typeface="宋体" panose="02010600030101010101" pitchFamily="2" charset="-122"/>
              </a:rPr>
              <a:t>表</a:t>
            </a:r>
            <a:r>
              <a:rPr lang="en-US" altLang="zh-CN" i="0" dirty="0">
                <a:solidFill>
                  <a:srgbClr val="000000"/>
                </a:solidFill>
                <a:latin typeface="+mn-lt"/>
                <a:ea typeface="宋体" panose="02010600030101010101" pitchFamily="2" charset="-122"/>
              </a:rPr>
              <a:t>6-5-2  </a:t>
            </a:r>
            <a:r>
              <a:rPr lang="zh-CN" altLang="en-US" i="0" dirty="0">
                <a:solidFill>
                  <a:srgbClr val="000000"/>
                </a:solidFill>
                <a:latin typeface="+mn-lt"/>
                <a:ea typeface="宋体" panose="02010600030101010101" pitchFamily="2" charset="-122"/>
              </a:rPr>
              <a:t>应届本科毕业生分专业毕业就业情况  （时点）</a:t>
            </a:r>
          </a:p>
        </p:txBody>
      </p:sp>
      <p:sp>
        <p:nvSpPr>
          <p:cNvPr id="119838" name="矩形 6"/>
          <p:cNvSpPr>
            <a:spLocks noChangeArrowheads="1"/>
          </p:cNvSpPr>
          <p:nvPr/>
        </p:nvSpPr>
        <p:spPr bwMode="auto">
          <a:xfrm>
            <a:off x="547797" y="3645024"/>
            <a:ext cx="8305800"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marL="342900" indent="-342900" algn="just">
              <a:lnSpc>
                <a:spcPct val="150000"/>
              </a:lnSpc>
              <a:spcBef>
                <a:spcPct val="0"/>
              </a:spcBef>
              <a:buFont typeface="Wingdings" panose="05000000000000000000" pitchFamily="2" charset="2"/>
              <a:buChar char="n"/>
            </a:pPr>
            <a:r>
              <a:rPr lang="zh-CN" altLang="en-US" sz="2200" i="0" dirty="0" smtClean="0">
                <a:latin typeface="+mn-lt"/>
                <a:ea typeface="+mj-ea"/>
                <a:cs typeface="Times New Roman" panose="02020603050405020304" pitchFamily="18" charset="0"/>
              </a:rPr>
              <a:t>“</a:t>
            </a:r>
            <a:r>
              <a:rPr lang="zh-CN" altLang="en-US" sz="2200" i="0" dirty="0">
                <a:latin typeface="+mn-lt"/>
                <a:ea typeface="+mj-ea"/>
                <a:cs typeface="Times New Roman" panose="02020603050405020304" pitchFamily="18" charset="0"/>
              </a:rPr>
              <a:t>应届本科毕业生就业情况” </a:t>
            </a:r>
            <a:r>
              <a:rPr lang="zh-CN" altLang="en-US" sz="2200" i="0" dirty="0">
                <a:latin typeface="+mn-lt"/>
                <a:ea typeface="仿宋" panose="02010609060101010101" pitchFamily="49" charset="-122"/>
                <a:cs typeface="Times New Roman" panose="02020603050405020304" pitchFamily="18" charset="0"/>
              </a:rPr>
              <a:t>指的是</a:t>
            </a:r>
            <a:r>
              <a:rPr lang="en-US" altLang="zh-CN" sz="2200" i="0" dirty="0" smtClean="0">
                <a:solidFill>
                  <a:srgbClr val="FF0000"/>
                </a:solidFill>
                <a:latin typeface="+mn-lt"/>
                <a:ea typeface="仿宋" panose="02010609060101010101" pitchFamily="49" charset="-122"/>
                <a:cs typeface="Times New Roman" panose="02020603050405020304" pitchFamily="18" charset="0"/>
              </a:rPr>
              <a:t>2017</a:t>
            </a:r>
            <a:r>
              <a:rPr lang="zh-CN" altLang="en-US" sz="2200" i="0" dirty="0" smtClean="0">
                <a:solidFill>
                  <a:srgbClr val="FF0000"/>
                </a:solidFill>
                <a:latin typeface="+mn-lt"/>
                <a:ea typeface="仿宋" panose="02010609060101010101" pitchFamily="49" charset="-122"/>
                <a:cs typeface="Times New Roman" panose="02020603050405020304" pitchFamily="18" charset="0"/>
              </a:rPr>
              <a:t>年</a:t>
            </a:r>
            <a:r>
              <a:rPr lang="zh-CN" altLang="en-US" sz="2200" i="0" dirty="0">
                <a:latin typeface="+mn-lt"/>
                <a:ea typeface="仿宋" panose="02010609060101010101" pitchFamily="49" charset="-122"/>
                <a:cs typeface="Times New Roman" panose="02020603050405020304" pitchFamily="18" charset="0"/>
              </a:rPr>
              <a:t>应届</a:t>
            </a:r>
            <a:r>
              <a:rPr lang="zh-CN" altLang="en-US" sz="2200" i="0" dirty="0" smtClean="0">
                <a:latin typeface="+mn-lt"/>
                <a:ea typeface="仿宋" panose="02010609060101010101" pitchFamily="49" charset="-122"/>
                <a:cs typeface="Times New Roman" panose="02020603050405020304" pitchFamily="18" charset="0"/>
              </a:rPr>
              <a:t>毕业生。</a:t>
            </a:r>
            <a:endParaRPr lang="en-US" altLang="zh-CN" sz="2200" i="0" dirty="0">
              <a:latin typeface="+mn-lt"/>
              <a:ea typeface="仿宋" panose="02010609060101010101" pitchFamily="49" charset="-122"/>
              <a:cs typeface="Times New Roman" panose="02020603050405020304" pitchFamily="18" charset="0"/>
            </a:endParaRPr>
          </a:p>
          <a:p>
            <a:pPr marL="342900" indent="-342900" algn="just">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rPr>
              <a:t>校验关系：</a:t>
            </a:r>
            <a:endParaRPr lang="en-US" altLang="zh-CN" sz="2200" i="0" dirty="0" smtClean="0">
              <a:latin typeface="+mn-lt"/>
              <a:ea typeface="仿宋" panose="02010609060101010101" pitchFamily="49" charset="-122"/>
              <a:cs typeface="Times New Roman" panose="02020603050405020304" pitchFamily="18" charset="0"/>
            </a:endParaRPr>
          </a:p>
          <a:p>
            <a:pPr marL="1085850" lvl="1" indent="-342900" algn="just">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rPr>
              <a:t>“应届毕业生数”</a:t>
            </a:r>
            <a:r>
              <a:rPr lang="en-US" altLang="zh-CN" sz="2200" i="0" dirty="0">
                <a:latin typeface="+mn-lt"/>
                <a:ea typeface="仿宋" panose="02010609060101010101" pitchFamily="49" charset="-122"/>
                <a:cs typeface="Times New Roman" panose="02020603050405020304" pitchFamily="18" charset="0"/>
              </a:rPr>
              <a:t>&gt;= “</a:t>
            </a:r>
            <a:r>
              <a:rPr lang="zh-CN" altLang="en-US" sz="2200" i="0" dirty="0">
                <a:latin typeface="+mn-lt"/>
                <a:ea typeface="仿宋" panose="02010609060101010101" pitchFamily="49" charset="-122"/>
                <a:cs typeface="Times New Roman" panose="02020603050405020304" pitchFamily="18" charset="0"/>
              </a:rPr>
              <a:t>授予学位数</a:t>
            </a:r>
            <a:r>
              <a:rPr lang="en-US" altLang="zh-CN" sz="2200" i="0" dirty="0">
                <a:latin typeface="+mn-lt"/>
                <a:ea typeface="仿宋" panose="02010609060101010101" pitchFamily="49" charset="-122"/>
                <a:cs typeface="Times New Roman" panose="02020603050405020304" pitchFamily="18" charset="0"/>
              </a:rPr>
              <a:t>”</a:t>
            </a:r>
          </a:p>
          <a:p>
            <a:pPr marL="1085850" lvl="1" indent="-342900" algn="just">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rPr>
              <a:t>“应届毕业生数” </a:t>
            </a:r>
            <a:r>
              <a:rPr lang="en-US" altLang="zh-CN" sz="2200" i="0" dirty="0">
                <a:latin typeface="+mn-lt"/>
                <a:ea typeface="仿宋" panose="02010609060101010101" pitchFamily="49" charset="-122"/>
                <a:cs typeface="Times New Roman" panose="02020603050405020304" pitchFamily="18" charset="0"/>
              </a:rPr>
              <a:t>&gt;= “</a:t>
            </a:r>
            <a:r>
              <a:rPr lang="zh-CN" altLang="en-US" sz="2200" i="0" dirty="0">
                <a:latin typeface="+mn-lt"/>
                <a:ea typeface="仿宋" panose="02010609060101010101" pitchFamily="49" charset="-122"/>
                <a:cs typeface="Times New Roman" panose="02020603050405020304" pitchFamily="18" charset="0"/>
              </a:rPr>
              <a:t>应届就业人数</a:t>
            </a:r>
            <a:r>
              <a:rPr lang="en-US" altLang="zh-CN" sz="2200" i="0" dirty="0">
                <a:latin typeface="+mn-lt"/>
                <a:ea typeface="仿宋" panose="02010609060101010101" pitchFamily="49" charset="-122"/>
                <a:cs typeface="Times New Roman" panose="02020603050405020304" pitchFamily="18" charset="0"/>
              </a:rPr>
              <a:t>”</a:t>
            </a:r>
            <a:r>
              <a:rPr lang="zh-CN" altLang="en-US" sz="2200" i="0" dirty="0">
                <a:latin typeface="+mn-lt"/>
                <a:ea typeface="仿宋" panose="02010609060101010101" pitchFamily="49" charset="-122"/>
                <a:cs typeface="Times New Roman" panose="02020603050405020304" pitchFamily="18" charset="0"/>
              </a:rPr>
              <a:t> </a:t>
            </a:r>
            <a:endParaRPr lang="zh-CN" altLang="en-US" sz="2200" dirty="0">
              <a:latin typeface="+mn-lt"/>
              <a:ea typeface="仿宋" panose="02010609060101010101" pitchFamily="49" charset="-122"/>
              <a:cs typeface="Times New Roman" panose="02020603050405020304" pitchFamily="18" charset="0"/>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4935" y="2636912"/>
            <a:ext cx="8391525" cy="87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（六）学生信息</a:t>
            </a:r>
          </a:p>
        </p:txBody>
      </p:sp>
      <p:sp>
        <p:nvSpPr>
          <p:cNvPr id="119811" name="文本框 3"/>
          <p:cNvSpPr txBox="1">
            <a:spLocks noChangeArrowheads="1"/>
          </p:cNvSpPr>
          <p:nvPr/>
        </p:nvSpPr>
        <p:spPr bwMode="auto">
          <a:xfrm>
            <a:off x="390525" y="1262063"/>
            <a:ext cx="785336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smtClean="0">
                <a:solidFill>
                  <a:srgbClr val="000000"/>
                </a:solidFill>
                <a:latin typeface="+mn-lt"/>
                <a:ea typeface="宋体" panose="02010600030101010101" pitchFamily="2" charset="-122"/>
              </a:rPr>
              <a:t>7.</a:t>
            </a:r>
            <a:r>
              <a:rPr lang="zh-CN" altLang="en-US" i="0" dirty="0">
                <a:solidFill>
                  <a:srgbClr val="000000"/>
                </a:solidFill>
                <a:latin typeface="+mn-lt"/>
                <a:ea typeface="宋体" panose="02010600030101010101" pitchFamily="2" charset="-122"/>
              </a:rPr>
              <a:t>表</a:t>
            </a:r>
            <a:r>
              <a:rPr lang="en-US" altLang="zh-CN" i="0" dirty="0" smtClean="0">
                <a:solidFill>
                  <a:srgbClr val="000000"/>
                </a:solidFill>
                <a:latin typeface="+mn-lt"/>
                <a:ea typeface="宋体" panose="02010600030101010101" pitchFamily="2" charset="-122"/>
              </a:rPr>
              <a:t>6-6  </a:t>
            </a:r>
            <a:r>
              <a:rPr lang="zh-CN" altLang="en-US" i="0" dirty="0" smtClean="0">
                <a:solidFill>
                  <a:srgbClr val="000000"/>
                </a:solidFill>
                <a:latin typeface="+mn-lt"/>
                <a:ea typeface="宋体" panose="02010600030101010101" pitchFamily="2" charset="-122"/>
              </a:rPr>
              <a:t>本科生学习成效（学年）</a:t>
            </a:r>
            <a:endParaRPr lang="zh-CN" altLang="en-US" i="0" dirty="0">
              <a:solidFill>
                <a:srgbClr val="000000"/>
              </a:solidFill>
              <a:latin typeface="+mn-lt"/>
              <a:ea typeface="宋体" panose="02010600030101010101" pitchFamily="2" charset="-122"/>
            </a:endParaRPr>
          </a:p>
        </p:txBody>
      </p:sp>
      <p:sp>
        <p:nvSpPr>
          <p:cNvPr id="119838" name="矩形 6"/>
          <p:cNvSpPr>
            <a:spLocks noChangeArrowheads="1"/>
          </p:cNvSpPr>
          <p:nvPr/>
        </p:nvSpPr>
        <p:spPr bwMode="auto">
          <a:xfrm>
            <a:off x="357158" y="2000240"/>
            <a:ext cx="8305800" cy="4154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marL="342900" indent="-342900" algn="just">
              <a:lnSpc>
                <a:spcPct val="150000"/>
              </a:lnSpc>
              <a:spcBef>
                <a:spcPct val="0"/>
              </a:spcBef>
              <a:buFont typeface="Wingdings" panose="05000000000000000000" pitchFamily="2" charset="2"/>
              <a:buChar char="n"/>
            </a:pPr>
            <a:r>
              <a:rPr lang="zh-CN" altLang="en-US" sz="2200" i="0" dirty="0" smtClean="0">
                <a:latin typeface="+mn-lt"/>
                <a:ea typeface="+mj-ea"/>
                <a:cs typeface="Times New Roman" panose="02020603050405020304" pitchFamily="18" charset="0"/>
              </a:rPr>
              <a:t>需注意表中 所有数据项均</a:t>
            </a:r>
            <a:r>
              <a:rPr lang="zh-CN" altLang="en-US" sz="2200" i="0" dirty="0" smtClean="0">
                <a:ea typeface="仿宋" panose="02010609060101010101" pitchFamily="49" charset="-122"/>
                <a:cs typeface="Times New Roman" panose="02020603050405020304" pitchFamily="18" charset="0"/>
              </a:rPr>
              <a:t>按</a:t>
            </a:r>
            <a:r>
              <a:rPr lang="zh-CN" altLang="en-US" sz="2200" i="0" dirty="0" smtClean="0">
                <a:solidFill>
                  <a:srgbClr val="FF0000"/>
                </a:solidFill>
                <a:ea typeface="仿宋" panose="02010609060101010101" pitchFamily="49" charset="-122"/>
                <a:cs typeface="Times New Roman" panose="02020603050405020304" pitchFamily="18" charset="0"/>
              </a:rPr>
              <a:t>学年</a:t>
            </a:r>
            <a:r>
              <a:rPr lang="zh-CN" altLang="en-US" sz="2200" i="0" dirty="0" smtClean="0">
                <a:ea typeface="仿宋" panose="02010609060101010101" pitchFamily="49" charset="-122"/>
                <a:cs typeface="Times New Roman" panose="02020603050405020304" pitchFamily="18" charset="0"/>
              </a:rPr>
              <a:t>统计</a:t>
            </a:r>
            <a:r>
              <a:rPr lang="zh-CN" altLang="en-US" sz="2200" i="0" dirty="0" smtClean="0">
                <a:latin typeface="+mn-lt"/>
                <a:ea typeface="仿宋" panose="02010609060101010101" pitchFamily="49" charset="-122"/>
                <a:cs typeface="Times New Roman" panose="02020603050405020304" pitchFamily="18" charset="0"/>
              </a:rPr>
              <a:t>。</a:t>
            </a:r>
            <a:endParaRPr lang="en-US" altLang="zh-CN" sz="2200" i="0" dirty="0" smtClean="0">
              <a:latin typeface="+mn-lt"/>
              <a:ea typeface="仿宋" panose="02010609060101010101" pitchFamily="49" charset="-122"/>
              <a:cs typeface="Times New Roman" panose="02020603050405020304" pitchFamily="18" charset="0"/>
            </a:endParaRPr>
          </a:p>
          <a:p>
            <a:pPr marL="342900" indent="-342900" algn="just">
              <a:lnSpc>
                <a:spcPct val="150000"/>
              </a:lnSpc>
              <a:spcBef>
                <a:spcPct val="0"/>
              </a:spcBef>
              <a:buFont typeface="Wingdings" panose="05000000000000000000" pitchFamily="2" charset="2"/>
              <a:buChar char="n"/>
            </a:pPr>
            <a:endParaRPr lang="en-US" altLang="zh-CN" sz="2200" i="0" dirty="0" smtClean="0">
              <a:latin typeface="+mn-lt"/>
              <a:ea typeface="仿宋" panose="02010609060101010101" pitchFamily="49" charset="-122"/>
              <a:cs typeface="Times New Roman" panose="02020603050405020304" pitchFamily="18" charset="0"/>
            </a:endParaRPr>
          </a:p>
          <a:p>
            <a:pPr marL="342900" indent="-342900" algn="just">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rPr>
              <a:t>表</a:t>
            </a:r>
            <a:r>
              <a:rPr lang="en-US" altLang="zh-CN" sz="2200" i="0" dirty="0" smtClean="0">
                <a:latin typeface="+mn-lt"/>
                <a:ea typeface="仿宋" panose="02010609060101010101" pitchFamily="49" charset="-122"/>
                <a:cs typeface="Times New Roman" panose="02020603050405020304" pitchFamily="18" charset="0"/>
              </a:rPr>
              <a:t>6-6</a:t>
            </a:r>
            <a:r>
              <a:rPr lang="zh-CN" altLang="en-US" sz="2200" i="0" dirty="0" smtClean="0">
                <a:latin typeface="+mn-lt"/>
                <a:ea typeface="仿宋" panose="02010609060101010101" pitchFamily="49" charset="-122"/>
                <a:cs typeface="Times New Roman" panose="02020603050405020304" pitchFamily="18" charset="0"/>
              </a:rPr>
              <a:t>与表</a:t>
            </a:r>
            <a:r>
              <a:rPr lang="en-US" altLang="zh-CN" sz="2200" i="0" dirty="0" smtClean="0">
                <a:latin typeface="+mn-lt"/>
                <a:ea typeface="仿宋" panose="02010609060101010101" pitchFamily="49" charset="-122"/>
                <a:cs typeface="Times New Roman" panose="02020603050405020304" pitchFamily="18" charset="0"/>
              </a:rPr>
              <a:t>6-6-1</a:t>
            </a:r>
            <a:r>
              <a:rPr lang="zh-CN" altLang="en-US" sz="2200" i="0" dirty="0" smtClean="0">
                <a:latin typeface="+mn-lt"/>
                <a:ea typeface="仿宋" panose="02010609060101010101" pitchFamily="49" charset="-122"/>
                <a:cs typeface="Times New Roman" panose="02020603050405020304" pitchFamily="18" charset="0"/>
              </a:rPr>
              <a:t>☞表</a:t>
            </a:r>
            <a:r>
              <a:rPr lang="en-US" altLang="zh-CN" sz="2200" i="0" dirty="0" smtClean="0">
                <a:latin typeface="+mn-lt"/>
                <a:ea typeface="仿宋" panose="02010609060101010101" pitchFamily="49" charset="-122"/>
                <a:cs typeface="Times New Roman" panose="02020603050405020304" pitchFamily="18" charset="0"/>
              </a:rPr>
              <a:t>6-6-7</a:t>
            </a:r>
            <a:r>
              <a:rPr lang="zh-CN" altLang="en-US" sz="2200" i="0" dirty="0" smtClean="0">
                <a:latin typeface="+mn-lt"/>
                <a:ea typeface="仿宋" panose="02010609060101010101" pitchFamily="49" charset="-122"/>
                <a:cs typeface="Times New Roman" panose="02020603050405020304" pitchFamily="18" charset="0"/>
              </a:rPr>
              <a:t>之间没有校验关联关系。</a:t>
            </a:r>
            <a:endParaRPr lang="en-US" altLang="zh-CN" sz="2200" i="0" dirty="0" smtClean="0">
              <a:latin typeface="+mn-lt"/>
              <a:ea typeface="仿宋" panose="02010609060101010101" pitchFamily="49" charset="-122"/>
              <a:cs typeface="Times New Roman" panose="02020603050405020304" pitchFamily="18" charset="0"/>
            </a:endParaRPr>
          </a:p>
          <a:p>
            <a:pPr marL="342900" indent="-342900" algn="just">
              <a:lnSpc>
                <a:spcPct val="150000"/>
              </a:lnSpc>
              <a:spcBef>
                <a:spcPct val="0"/>
              </a:spcBef>
              <a:buFont typeface="Wingdings" panose="05000000000000000000" pitchFamily="2" charset="2"/>
              <a:buChar char="n"/>
            </a:pPr>
            <a:endParaRPr lang="en-US" altLang="zh-CN" sz="2200" i="0" dirty="0" smtClean="0">
              <a:latin typeface="+mn-lt"/>
              <a:ea typeface="仿宋" panose="02010609060101010101" pitchFamily="49" charset="-122"/>
              <a:cs typeface="Times New Roman" panose="02020603050405020304" pitchFamily="18" charset="0"/>
            </a:endParaRPr>
          </a:p>
          <a:p>
            <a:pPr marL="342900" indent="-342900" algn="just">
              <a:lnSpc>
                <a:spcPct val="150000"/>
              </a:lnSpc>
              <a:spcBef>
                <a:spcPct val="0"/>
              </a:spcBef>
              <a:buFont typeface="Wingdings" panose="05000000000000000000" pitchFamily="2" charset="2"/>
              <a:buChar char="n"/>
            </a:pPr>
            <a:r>
              <a:rPr lang="zh-CN" altLang="en-US" sz="2200" i="0" dirty="0" smtClean="0">
                <a:latin typeface="+mn-lt"/>
                <a:ea typeface="仿宋" panose="02010609060101010101" pitchFamily="49" charset="-122"/>
                <a:cs typeface="Times New Roman" panose="02020603050405020304" pitchFamily="18" charset="0"/>
              </a:rPr>
              <a:t>表</a:t>
            </a:r>
            <a:r>
              <a:rPr lang="en-US" altLang="zh-CN" sz="2200" i="0" dirty="0" smtClean="0">
                <a:latin typeface="+mn-lt"/>
                <a:ea typeface="仿宋" panose="02010609060101010101" pitchFamily="49" charset="-122"/>
                <a:cs typeface="Times New Roman" panose="02020603050405020304" pitchFamily="18" charset="0"/>
              </a:rPr>
              <a:t>6-6-1 </a:t>
            </a:r>
            <a:r>
              <a:rPr lang="zh-CN" altLang="en-US" sz="2200" i="0" dirty="0" smtClean="0">
                <a:latin typeface="+mn-lt"/>
                <a:ea typeface="仿宋" panose="02010609060101010101" pitchFamily="49" charset="-122"/>
                <a:cs typeface="Times New Roman" panose="02020603050405020304" pitchFamily="18" charset="0"/>
              </a:rPr>
              <a:t>☞表</a:t>
            </a:r>
            <a:r>
              <a:rPr lang="en-US" altLang="zh-CN" sz="2200" i="0" dirty="0" smtClean="0">
                <a:latin typeface="+mn-lt"/>
                <a:ea typeface="仿宋" panose="02010609060101010101" pitchFamily="49" charset="-122"/>
                <a:cs typeface="Times New Roman" panose="02020603050405020304" pitchFamily="18" charset="0"/>
              </a:rPr>
              <a:t>6-6-7</a:t>
            </a:r>
            <a:r>
              <a:rPr lang="zh-CN" altLang="en-US" sz="2200" i="0" dirty="0" smtClean="0">
                <a:latin typeface="+mn-lt"/>
                <a:ea typeface="仿宋" panose="02010609060101010101" pitchFamily="49" charset="-122"/>
                <a:cs typeface="Times New Roman" panose="02020603050405020304" pitchFamily="18" charset="0"/>
              </a:rPr>
              <a:t>所填的学生信息均来自于</a:t>
            </a:r>
            <a:r>
              <a:rPr lang="zh-CN" altLang="en-US" sz="2200" i="0" dirty="0" smtClean="0">
                <a:solidFill>
                  <a:srgbClr val="FF0000"/>
                </a:solidFill>
                <a:latin typeface="+mn-lt"/>
                <a:ea typeface="仿宋" panose="02010609060101010101" pitchFamily="49" charset="-122"/>
                <a:cs typeface="Times New Roman" panose="02020603050405020304" pitchFamily="18" charset="0"/>
              </a:rPr>
              <a:t>表</a:t>
            </a:r>
            <a:r>
              <a:rPr lang="en-US" altLang="zh-CN" sz="2200" i="0" dirty="0" smtClean="0">
                <a:solidFill>
                  <a:srgbClr val="FF0000"/>
                </a:solidFill>
                <a:latin typeface="+mn-lt"/>
                <a:ea typeface="仿宋" panose="02010609060101010101" pitchFamily="49" charset="-122"/>
                <a:cs typeface="Times New Roman" panose="02020603050405020304" pitchFamily="18" charset="0"/>
              </a:rPr>
              <a:t>1-7</a:t>
            </a:r>
            <a:r>
              <a:rPr lang="zh-CN" altLang="en-US" sz="2200" i="0" dirty="0" smtClean="0">
                <a:latin typeface="+mn-lt"/>
                <a:ea typeface="仿宋" panose="02010609060101010101" pitchFamily="49" charset="-122"/>
                <a:cs typeface="Times New Roman" panose="02020603050405020304" pitchFamily="18" charset="0"/>
              </a:rPr>
              <a:t>中的本科在校生。</a:t>
            </a:r>
            <a:endParaRPr lang="en-US" altLang="zh-CN" sz="2200" i="0" dirty="0" smtClean="0">
              <a:latin typeface="+mn-lt"/>
              <a:ea typeface="仿宋" panose="02010609060101010101" pitchFamily="49" charset="-122"/>
              <a:cs typeface="Times New Roman" panose="02020603050405020304" pitchFamily="18" charset="0"/>
            </a:endParaRPr>
          </a:p>
          <a:p>
            <a:pPr marL="342900" indent="-342900" algn="just">
              <a:lnSpc>
                <a:spcPct val="150000"/>
              </a:lnSpc>
              <a:spcBef>
                <a:spcPct val="0"/>
              </a:spcBef>
              <a:buFont typeface="Wingdings" panose="05000000000000000000" pitchFamily="2" charset="2"/>
              <a:buChar char="n"/>
            </a:pPr>
            <a:endParaRPr lang="en-US" altLang="zh-CN" sz="2200" i="0" dirty="0" smtClean="0">
              <a:latin typeface="+mn-lt"/>
              <a:ea typeface="仿宋" panose="02010609060101010101" pitchFamily="49" charset="-122"/>
              <a:cs typeface="Times New Roman" panose="02020603050405020304" pitchFamily="18" charset="0"/>
            </a:endParaRPr>
          </a:p>
          <a:p>
            <a:pPr marL="342900" indent="-342900" algn="just">
              <a:lnSpc>
                <a:spcPct val="150000"/>
              </a:lnSpc>
              <a:spcBef>
                <a:spcPct val="0"/>
              </a:spcBef>
              <a:buFont typeface="Wingdings" panose="05000000000000000000" pitchFamily="2" charset="2"/>
              <a:buChar char="n"/>
            </a:pPr>
            <a:r>
              <a:rPr lang="zh-CN" altLang="en-US" sz="2200" i="0" dirty="0" smtClean="0">
                <a:ea typeface="仿宋" panose="02010609060101010101" pitchFamily="49" charset="-122"/>
                <a:cs typeface="Times New Roman" panose="02020603050405020304" pitchFamily="18" charset="0"/>
              </a:rPr>
              <a:t>表</a:t>
            </a:r>
            <a:r>
              <a:rPr lang="en-US" altLang="zh-CN" sz="2200" i="0" dirty="0" smtClean="0">
                <a:ea typeface="仿宋" panose="02010609060101010101" pitchFamily="49" charset="-122"/>
                <a:cs typeface="Times New Roman" panose="02020603050405020304" pitchFamily="18" charset="0"/>
              </a:rPr>
              <a:t>6-6-1 </a:t>
            </a:r>
            <a:r>
              <a:rPr lang="zh-CN" altLang="en-US" sz="2200" i="0" dirty="0" smtClean="0">
                <a:ea typeface="仿宋" panose="02010609060101010101" pitchFamily="49" charset="-122"/>
                <a:cs typeface="Times New Roman" panose="02020603050405020304" pitchFamily="18" charset="0"/>
              </a:rPr>
              <a:t>☞表</a:t>
            </a:r>
            <a:r>
              <a:rPr lang="en-US" altLang="zh-CN" sz="2200" i="0" dirty="0" smtClean="0">
                <a:ea typeface="仿宋" panose="02010609060101010101" pitchFamily="49" charset="-122"/>
                <a:cs typeface="Times New Roman" panose="02020603050405020304" pitchFamily="18" charset="0"/>
              </a:rPr>
              <a:t>6-6-7</a:t>
            </a:r>
            <a:r>
              <a:rPr lang="zh-CN" altLang="en-US" sz="2200" i="0" dirty="0" smtClean="0">
                <a:ea typeface="仿宋" panose="02010609060101010101" pitchFamily="49" charset="-122"/>
                <a:cs typeface="Times New Roman" panose="02020603050405020304" pitchFamily="18" charset="0"/>
              </a:rPr>
              <a:t> 统计时间要求均改为 </a:t>
            </a:r>
            <a:r>
              <a:rPr lang="zh-CN" altLang="en-US" sz="2200" i="0" dirty="0" smtClean="0">
                <a:solidFill>
                  <a:srgbClr val="FF0000"/>
                </a:solidFill>
                <a:ea typeface="仿宋" panose="02010609060101010101" pitchFamily="49" charset="-122"/>
                <a:cs typeface="Times New Roman" panose="02020603050405020304" pitchFamily="18" charset="0"/>
              </a:rPr>
              <a:t>学年</a:t>
            </a:r>
            <a:endParaRPr lang="en-US" altLang="zh-CN" sz="2200" i="0" dirty="0">
              <a:solidFill>
                <a:srgbClr val="FF0000"/>
              </a:solidFill>
              <a:latin typeface="+mn-lt"/>
              <a:ea typeface="仿宋" panose="02010609060101010101" pitchFamily="49" charset="-122"/>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（七）教学管理与质量监控</a:t>
            </a:r>
          </a:p>
        </p:txBody>
      </p:sp>
      <p:sp>
        <p:nvSpPr>
          <p:cNvPr id="101379" name="文本框 3"/>
          <p:cNvSpPr txBox="1">
            <a:spLocks noChangeArrowheads="1"/>
          </p:cNvSpPr>
          <p:nvPr/>
        </p:nvSpPr>
        <p:spPr bwMode="auto">
          <a:xfrm>
            <a:off x="377825" y="1125538"/>
            <a:ext cx="8785225"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solidFill>
                  <a:srgbClr val="000000"/>
                </a:solidFill>
                <a:latin typeface="+mn-lt"/>
                <a:ea typeface="宋体" panose="02010600030101010101" pitchFamily="2" charset="-122"/>
              </a:rPr>
              <a:t>1.</a:t>
            </a:r>
            <a:r>
              <a:rPr lang="zh-CN" altLang="en-US" i="0" dirty="0">
                <a:solidFill>
                  <a:srgbClr val="000000"/>
                </a:solidFill>
                <a:latin typeface="+mn-lt"/>
                <a:ea typeface="宋体" panose="02010600030101010101" pitchFamily="2" charset="-122"/>
              </a:rPr>
              <a:t>表</a:t>
            </a:r>
            <a:r>
              <a:rPr lang="en-US" altLang="zh-CN" i="0" dirty="0">
                <a:solidFill>
                  <a:srgbClr val="000000"/>
                </a:solidFill>
                <a:latin typeface="+mn-lt"/>
                <a:ea typeface="宋体" panose="02010600030101010101" pitchFamily="2" charset="-122"/>
              </a:rPr>
              <a:t>7-2  </a:t>
            </a:r>
            <a:r>
              <a:rPr lang="zh-CN" altLang="en-US" i="0" dirty="0">
                <a:solidFill>
                  <a:srgbClr val="000000"/>
                </a:solidFill>
                <a:latin typeface="+mn-lt"/>
                <a:ea typeface="宋体" panose="02010600030101010101" pitchFamily="2" charset="-122"/>
              </a:rPr>
              <a:t>课堂教学质量评估统计表 （学年）</a:t>
            </a:r>
          </a:p>
        </p:txBody>
      </p:sp>
      <p:sp>
        <p:nvSpPr>
          <p:cNvPr id="101380" name="Rectangle 1"/>
          <p:cNvSpPr>
            <a:spLocks noChangeArrowheads="1"/>
          </p:cNvSpPr>
          <p:nvPr/>
        </p:nvSpPr>
        <p:spPr bwMode="auto">
          <a:xfrm>
            <a:off x="539552" y="3933056"/>
            <a:ext cx="7866063" cy="1871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请注意填写的为各等级课程门数的百分比。例如：</a:t>
            </a:r>
            <a:r>
              <a:rPr lang="en-US" altLang="zh-CN" sz="2400" i="0" dirty="0">
                <a:solidFill>
                  <a:srgbClr val="000000"/>
                </a:solidFill>
                <a:latin typeface="+mn-lt"/>
                <a:ea typeface="仿宋" panose="02010609060101010101" pitchFamily="49" charset="-122"/>
                <a:cs typeface="楷体" panose="02010609060101010101" pitchFamily="49" charset="-122"/>
              </a:rPr>
              <a:t>50.0</a:t>
            </a:r>
            <a:r>
              <a:rPr lang="zh-CN" altLang="en-US" sz="2400" i="0" dirty="0">
                <a:solidFill>
                  <a:srgbClr val="000000"/>
                </a:solidFill>
                <a:latin typeface="+mn-lt"/>
                <a:ea typeface="仿宋" panose="02010609060101010101" pitchFamily="49" charset="-122"/>
                <a:cs typeface="楷体" panose="02010609060101010101" pitchFamily="49" charset="-122"/>
              </a:rPr>
              <a:t>（不用填写</a:t>
            </a:r>
            <a:r>
              <a:rPr lang="en-US" altLang="zh-CN" sz="2400" i="0" dirty="0">
                <a:solidFill>
                  <a:srgbClr val="000000"/>
                </a:solidFill>
                <a:latin typeface="+mn-lt"/>
                <a:ea typeface="仿宋" panose="02010609060101010101" pitchFamily="49" charset="-122"/>
                <a:cs typeface="楷体" panose="02010609060101010101" pitchFamily="49" charset="-122"/>
              </a:rPr>
              <a:t>%</a:t>
            </a:r>
            <a:r>
              <a:rPr lang="zh-CN" altLang="en-US" sz="2400" i="0" dirty="0">
                <a:solidFill>
                  <a:srgbClr val="000000"/>
                </a:solidFill>
                <a:latin typeface="+mn-lt"/>
                <a:ea typeface="仿宋" panose="02010609060101010101" pitchFamily="49" charset="-122"/>
                <a:cs typeface="楷体" panose="02010609060101010101" pitchFamily="49" charset="-122"/>
              </a:rPr>
              <a:t>）。</a:t>
            </a:r>
          </a:p>
          <a:p>
            <a:pPr>
              <a:spcBef>
                <a:spcPct val="0"/>
              </a:spcBef>
              <a:buFont typeface="Wingdings" panose="05000000000000000000" pitchFamily="2" charset="2"/>
              <a:buChar char="n"/>
            </a:pPr>
            <a:endParaRPr lang="zh-CN" altLang="en-US" sz="2400" i="0" dirty="0">
              <a:solidFill>
                <a:srgbClr val="000000"/>
              </a:solidFill>
              <a:latin typeface="+mn-lt"/>
              <a:ea typeface="仿宋" panose="02010609060101010101" pitchFamily="49" charset="-122"/>
              <a:cs typeface="楷体" panose="02010609060101010101" pitchFamily="49" charset="-122"/>
            </a:endParaRPr>
          </a:p>
          <a:p>
            <a:pPr>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如学校开展的主要评价模式为评价教师，则同理统计教师评价情况即可。</a:t>
            </a:r>
          </a:p>
        </p:txBody>
      </p:sp>
      <p:graphicFrame>
        <p:nvGraphicFramePr>
          <p:cNvPr id="5" name="表格 4"/>
          <p:cNvGraphicFramePr>
            <a:graphicFrameLocks noGrp="1"/>
          </p:cNvGraphicFramePr>
          <p:nvPr>
            <p:extLst>
              <p:ext uri="{D42A27DB-BD31-4B8C-83A1-F6EECF244321}">
                <p14:modId xmlns:p14="http://schemas.microsoft.com/office/powerpoint/2010/main" xmlns="" val="3171778542"/>
              </p:ext>
            </p:extLst>
          </p:nvPr>
        </p:nvGraphicFramePr>
        <p:xfrm>
          <a:off x="539750" y="1844675"/>
          <a:ext cx="8208962" cy="1660759"/>
        </p:xfrm>
        <a:graphic>
          <a:graphicData uri="http://schemas.openxmlformats.org/drawingml/2006/table">
            <a:tbl>
              <a:tblPr/>
              <a:tblGrid>
                <a:gridCol w="2016026">
                  <a:extLst>
                    <a:ext uri="{9D8B030D-6E8A-4147-A177-3AD203B41FA5}">
                      <a16:colId xmlns="" xmlns:a16="http://schemas.microsoft.com/office/drawing/2014/main" val="20000"/>
                    </a:ext>
                  </a:extLst>
                </a:gridCol>
                <a:gridCol w="1728192">
                  <a:extLst>
                    <a:ext uri="{9D8B030D-6E8A-4147-A177-3AD203B41FA5}">
                      <a16:colId xmlns="" xmlns:a16="http://schemas.microsoft.com/office/drawing/2014/main" val="20001"/>
                    </a:ext>
                  </a:extLst>
                </a:gridCol>
                <a:gridCol w="954168">
                  <a:extLst>
                    <a:ext uri="{9D8B030D-6E8A-4147-A177-3AD203B41FA5}">
                      <a16:colId xmlns="" xmlns:a16="http://schemas.microsoft.com/office/drawing/2014/main" val="20002"/>
                    </a:ext>
                  </a:extLst>
                </a:gridCol>
                <a:gridCol w="1170192">
                  <a:extLst>
                    <a:ext uri="{9D8B030D-6E8A-4147-A177-3AD203B41FA5}">
                      <a16:colId xmlns="" xmlns:a16="http://schemas.microsoft.com/office/drawing/2014/main" val="20003"/>
                    </a:ext>
                  </a:extLst>
                </a:gridCol>
                <a:gridCol w="1170192">
                  <a:extLst>
                    <a:ext uri="{9D8B030D-6E8A-4147-A177-3AD203B41FA5}">
                      <a16:colId xmlns="" xmlns:a16="http://schemas.microsoft.com/office/drawing/2014/main" val="20004"/>
                    </a:ext>
                  </a:extLst>
                </a:gridCol>
                <a:gridCol w="1170192">
                  <a:extLst>
                    <a:ext uri="{9D8B030D-6E8A-4147-A177-3AD203B41FA5}">
                      <a16:colId xmlns="" xmlns:a16="http://schemas.microsoft.com/office/drawing/2014/main" val="20005"/>
                    </a:ext>
                  </a:extLst>
                </a:gridCol>
              </a:tblGrid>
              <a:tr h="620713">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项目</a:t>
                      </a:r>
                      <a:endParaRPr kumimoji="0" lang="zh-CN"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36181" marB="3618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覆盖比例（</a:t>
                      </a:r>
                      <a:r>
                        <a:rPr kumimoji="0" lang="en-US" altLang="zh-CN" sz="1800" b="1" i="0" u="none" strike="noStrike" cap="none" normalizeH="0" baseline="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r>
                        <a:rPr kumimoji="0" lang="zh-CN" altLang="zh-CN" sz="1800" b="1" i="0" u="none" strike="noStrike" cap="none" normalizeH="0" baseline="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36181" marB="3618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优（</a:t>
                      </a:r>
                      <a:r>
                        <a:rPr kumimoji="0" lang="en-US"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r>
                        <a:rPr kumimoji="0" lang="zh-CN" altLang="zh-CN" sz="1800" b="1"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36181" marB="3618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良好（</a:t>
                      </a:r>
                      <a:r>
                        <a:rPr kumimoji="0" lang="en-US"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r>
                        <a:rPr kumimoji="0" lang="zh-CN" altLang="zh-CN" sz="1800" b="1"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36181" marB="3618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中（</a:t>
                      </a:r>
                      <a:r>
                        <a:rPr kumimoji="0" lang="en-US"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r>
                        <a:rPr kumimoji="0" lang="zh-CN" altLang="zh-CN" sz="1800" b="1"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36181" marB="3618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差（</a:t>
                      </a:r>
                      <a:r>
                        <a:rPr kumimoji="0" lang="en-US"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r>
                        <a:rPr kumimoji="0" lang="zh-CN" altLang="zh-CN" sz="1800" b="1"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36181" marB="3618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346075">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学生评教</a:t>
                      </a:r>
                      <a:endParaRPr kumimoji="0" lang="zh-CN" altLang="zh-CN" sz="1800" b="0" i="0" u="none" strike="noStrike" cap="none" normalizeH="0" baseline="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346075">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同行</a:t>
                      </a:r>
                      <a:r>
                        <a:rPr kumimoji="0" lang="zh-CN" altLang="en-US"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、督导</a:t>
                      </a:r>
                      <a:r>
                        <a:rPr kumimoji="0" lang="zh-CN"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评教</a:t>
                      </a:r>
                      <a:endParaRPr kumimoji="0" lang="zh-CN"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346075">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领导</a:t>
                      </a:r>
                      <a:r>
                        <a:rPr kumimoji="0" lang="zh-CN" altLang="zh-CN" sz="1800" b="1"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评教</a:t>
                      </a:r>
                      <a:endParaRPr kumimoji="0" lang="zh-CN"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Arial" panose="020B0604020202020204" pitchFamily="34" charset="0"/>
                        <a:defRPr sz="28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20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黑体" panose="02010609060101010101" pitchFamily="49" charset="-122"/>
                          <a:ea typeface="黑体" panose="0201060906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36181" marB="361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xmlns="" val="225907882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（七）教学管理与质量监控</a:t>
            </a:r>
          </a:p>
        </p:txBody>
      </p:sp>
      <p:sp>
        <p:nvSpPr>
          <p:cNvPr id="121859" name="文本框 3"/>
          <p:cNvSpPr txBox="1">
            <a:spLocks noChangeArrowheads="1"/>
          </p:cNvSpPr>
          <p:nvPr/>
        </p:nvSpPr>
        <p:spPr bwMode="auto">
          <a:xfrm>
            <a:off x="390525" y="1262063"/>
            <a:ext cx="7853363"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a:solidFill>
                  <a:srgbClr val="000000"/>
                </a:solidFill>
                <a:latin typeface="+mn-lt"/>
                <a:ea typeface="宋体" panose="02010600030101010101" pitchFamily="2" charset="-122"/>
              </a:rPr>
              <a:t>2. </a:t>
            </a:r>
            <a:r>
              <a:rPr lang="zh-CN" altLang="en-US" i="0" dirty="0">
                <a:solidFill>
                  <a:srgbClr val="000000"/>
                </a:solidFill>
                <a:latin typeface="+mn-lt"/>
                <a:ea typeface="宋体" panose="02010600030101010101" pitchFamily="2" charset="-122"/>
              </a:rPr>
              <a:t>表</a:t>
            </a:r>
            <a:r>
              <a:rPr lang="en-US" altLang="zh-CN" i="0" dirty="0">
                <a:solidFill>
                  <a:srgbClr val="000000"/>
                </a:solidFill>
                <a:latin typeface="+mn-lt"/>
                <a:ea typeface="宋体" panose="02010600030101010101" pitchFamily="2" charset="-122"/>
              </a:rPr>
              <a:t>7-3-1  </a:t>
            </a:r>
            <a:r>
              <a:rPr lang="zh-CN" altLang="en-US" i="0" dirty="0">
                <a:solidFill>
                  <a:srgbClr val="000000"/>
                </a:solidFill>
                <a:latin typeface="+mn-lt"/>
                <a:ea typeface="宋体" panose="02010600030101010101" pitchFamily="2" charset="-122"/>
              </a:rPr>
              <a:t>教育教学研究与改革</a:t>
            </a:r>
            <a:r>
              <a:rPr lang="zh-CN" altLang="en-US" i="0" dirty="0" smtClean="0">
                <a:solidFill>
                  <a:srgbClr val="000000"/>
                </a:solidFill>
                <a:latin typeface="+mn-lt"/>
                <a:ea typeface="宋体" panose="02010600030101010101" pitchFamily="2" charset="-122"/>
              </a:rPr>
              <a:t>项目（</a:t>
            </a:r>
            <a:r>
              <a:rPr lang="zh-CN" altLang="en-US" i="0" dirty="0">
                <a:solidFill>
                  <a:srgbClr val="000000"/>
                </a:solidFill>
                <a:latin typeface="+mn-lt"/>
                <a:ea typeface="宋体" panose="02010600030101010101" pitchFamily="2" charset="-122"/>
              </a:rPr>
              <a:t>自然年）</a:t>
            </a:r>
          </a:p>
        </p:txBody>
      </p:sp>
      <p:sp>
        <p:nvSpPr>
          <p:cNvPr id="121860" name="Rectangle 1"/>
          <p:cNvSpPr>
            <a:spLocks noChangeArrowheads="1"/>
          </p:cNvSpPr>
          <p:nvPr/>
        </p:nvSpPr>
        <p:spPr bwMode="auto">
          <a:xfrm>
            <a:off x="390525" y="3717032"/>
            <a:ext cx="7866063" cy="15029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a:spcBef>
                <a:spcPct val="0"/>
              </a:spcBef>
              <a:buFont typeface="Wingdings" panose="05000000000000000000" pitchFamily="2" charset="2"/>
              <a:buChar char="n"/>
            </a:pPr>
            <a:r>
              <a:rPr lang="zh-CN" altLang="en-US" sz="2400" i="0" dirty="0">
                <a:solidFill>
                  <a:srgbClr val="000000"/>
                </a:solidFill>
                <a:latin typeface="+mn-lt"/>
                <a:ea typeface="仿宋" panose="02010609060101010101" pitchFamily="49" charset="-122"/>
                <a:cs typeface="楷体" panose="02010609060101010101" pitchFamily="49" charset="-122"/>
              </a:rPr>
              <a:t>主持人工号：学校对教师的管理编号。对于已退休或上学年之前已离职的，在“表</a:t>
            </a:r>
            <a:r>
              <a:rPr lang="en-US" altLang="zh-CN" sz="2400" i="0" dirty="0">
                <a:solidFill>
                  <a:srgbClr val="000000"/>
                </a:solidFill>
                <a:latin typeface="+mn-lt"/>
                <a:ea typeface="仿宋" panose="02010609060101010101" pitchFamily="49" charset="-122"/>
                <a:cs typeface="楷体" panose="02010609060101010101" pitchFamily="49" charset="-122"/>
              </a:rPr>
              <a:t>1-6-1</a:t>
            </a:r>
            <a:r>
              <a:rPr lang="zh-CN" altLang="en-US" sz="2400" i="0" dirty="0">
                <a:solidFill>
                  <a:srgbClr val="000000"/>
                </a:solidFill>
                <a:latin typeface="+mn-lt"/>
                <a:ea typeface="仿宋" panose="02010609060101010101" pitchFamily="49" charset="-122"/>
                <a:cs typeface="楷体" panose="02010609060101010101" pitchFamily="49" charset="-122"/>
              </a:rPr>
              <a:t>教职工信息中未录入的教师，工号请填写“</a:t>
            </a:r>
            <a:r>
              <a:rPr lang="en-US" altLang="zh-CN" sz="2400" i="0" dirty="0">
                <a:solidFill>
                  <a:srgbClr val="FF0000"/>
                </a:solidFill>
                <a:latin typeface="+mn-lt"/>
                <a:ea typeface="仿宋" panose="02010609060101010101" pitchFamily="49" charset="-122"/>
                <a:cs typeface="楷体" panose="02010609060101010101" pitchFamily="49" charset="-122"/>
              </a:rPr>
              <a:t>000000”</a:t>
            </a:r>
            <a:r>
              <a:rPr lang="zh-CN" altLang="en-US" sz="2400" i="0" dirty="0">
                <a:solidFill>
                  <a:srgbClr val="000000"/>
                </a:solidFill>
                <a:latin typeface="+mn-lt"/>
                <a:ea typeface="仿宋" panose="02010609060101010101" pitchFamily="49" charset="-122"/>
                <a:cs typeface="楷体" panose="02010609060101010101" pitchFamily="49" charset="-122"/>
              </a:rPr>
              <a:t>。（表</a:t>
            </a:r>
            <a:r>
              <a:rPr lang="en-US" altLang="zh-CN" sz="2400" i="0" dirty="0">
                <a:solidFill>
                  <a:srgbClr val="000000"/>
                </a:solidFill>
                <a:latin typeface="+mn-lt"/>
                <a:ea typeface="仿宋" panose="02010609060101010101" pitchFamily="49" charset="-122"/>
                <a:cs typeface="楷体" panose="02010609060101010101" pitchFamily="49" charset="-122"/>
              </a:rPr>
              <a:t>7-3-2 ,7-3-3</a:t>
            </a:r>
            <a:r>
              <a:rPr lang="zh-CN" altLang="en-US" sz="2400" i="0" dirty="0">
                <a:solidFill>
                  <a:srgbClr val="000000"/>
                </a:solidFill>
                <a:latin typeface="+mn-lt"/>
                <a:ea typeface="仿宋" panose="02010609060101010101" pitchFamily="49" charset="-122"/>
                <a:cs typeface="楷体" panose="02010609060101010101" pitchFamily="49" charset="-122"/>
              </a:rPr>
              <a:t>同样处理）</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0525" y="2477069"/>
            <a:ext cx="8401050" cy="807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（七）教学管理与质量监控</a:t>
            </a:r>
          </a:p>
        </p:txBody>
      </p:sp>
      <p:sp>
        <p:nvSpPr>
          <p:cNvPr id="121859" name="文本框 3"/>
          <p:cNvSpPr txBox="1">
            <a:spLocks noChangeArrowheads="1"/>
          </p:cNvSpPr>
          <p:nvPr/>
        </p:nvSpPr>
        <p:spPr bwMode="auto">
          <a:xfrm>
            <a:off x="390525" y="1262063"/>
            <a:ext cx="785336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smtClean="0">
                <a:solidFill>
                  <a:srgbClr val="000000"/>
                </a:solidFill>
                <a:latin typeface="+mn-lt"/>
                <a:ea typeface="宋体" panose="02010600030101010101" pitchFamily="2" charset="-122"/>
              </a:rPr>
              <a:t>3. </a:t>
            </a:r>
            <a:r>
              <a:rPr lang="zh-CN" altLang="en-US" i="0" dirty="0">
                <a:solidFill>
                  <a:srgbClr val="000000"/>
                </a:solidFill>
                <a:latin typeface="+mn-lt"/>
                <a:ea typeface="宋体" panose="02010600030101010101" pitchFamily="2" charset="-122"/>
              </a:rPr>
              <a:t>表</a:t>
            </a:r>
            <a:r>
              <a:rPr lang="en-US" altLang="zh-CN" i="0" dirty="0" smtClean="0">
                <a:solidFill>
                  <a:srgbClr val="000000"/>
                </a:solidFill>
                <a:latin typeface="+mn-lt"/>
                <a:ea typeface="宋体" panose="02010600030101010101" pitchFamily="2" charset="-122"/>
              </a:rPr>
              <a:t>7-3-2  </a:t>
            </a:r>
            <a:r>
              <a:rPr lang="zh-CN" altLang="en-US" i="0" dirty="0" smtClean="0">
                <a:solidFill>
                  <a:srgbClr val="000000"/>
                </a:solidFill>
                <a:latin typeface="+mn-lt"/>
                <a:ea typeface="宋体" panose="02010600030101010101" pitchFamily="2" charset="-122"/>
              </a:rPr>
              <a:t>教学成果奖（近一届）</a:t>
            </a:r>
            <a:endParaRPr lang="zh-CN" altLang="en-US" i="0" dirty="0">
              <a:solidFill>
                <a:srgbClr val="000000"/>
              </a:solidFill>
              <a:latin typeface="+mn-lt"/>
              <a:ea typeface="宋体" panose="02010600030101010101" pitchFamily="2" charset="-122"/>
            </a:endParaRPr>
          </a:p>
        </p:txBody>
      </p:sp>
      <p:sp>
        <p:nvSpPr>
          <p:cNvPr id="121860" name="Rectangle 1"/>
          <p:cNvSpPr>
            <a:spLocks noChangeArrowheads="1"/>
          </p:cNvSpPr>
          <p:nvPr/>
        </p:nvSpPr>
        <p:spPr bwMode="auto">
          <a:xfrm>
            <a:off x="390525" y="3717032"/>
            <a:ext cx="7866063" cy="764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a:spcBef>
                <a:spcPct val="0"/>
              </a:spcBef>
              <a:buFont typeface="Wingdings" panose="05000000000000000000" pitchFamily="2" charset="2"/>
              <a:buChar char="n"/>
            </a:pPr>
            <a:r>
              <a:rPr lang="zh-CN" altLang="en-US" sz="2400" i="0" dirty="0" smtClean="0"/>
              <a:t>只统计省部级及以上</a:t>
            </a:r>
            <a:r>
              <a:rPr lang="zh-CN" altLang="en-US" sz="2400" i="0" dirty="0" smtClean="0">
                <a:solidFill>
                  <a:srgbClr val="FF0000"/>
                </a:solidFill>
              </a:rPr>
              <a:t>最新一届</a:t>
            </a:r>
            <a:r>
              <a:rPr lang="zh-CN" altLang="en-US" sz="2400" i="0" dirty="0" smtClean="0"/>
              <a:t>的获奖信息，请不要填报多年的数据</a:t>
            </a:r>
            <a:endParaRPr lang="zh-CN" altLang="en-US" sz="2400" i="0" dirty="0">
              <a:solidFill>
                <a:srgbClr val="000000"/>
              </a:solidFill>
              <a:latin typeface="+mn-lt"/>
              <a:ea typeface="仿宋" panose="02010609060101010101" pitchFamily="49" charset="-122"/>
              <a:cs typeface="楷体" panose="02010609060101010101" pitchFamily="49" charset="-122"/>
            </a:endParaRPr>
          </a:p>
        </p:txBody>
      </p:sp>
      <p:pic>
        <p:nvPicPr>
          <p:cNvPr id="1026" name="Picture 2"/>
          <p:cNvPicPr>
            <a:picLocks noChangeAspect="1" noChangeArrowheads="1"/>
          </p:cNvPicPr>
          <p:nvPr/>
        </p:nvPicPr>
        <p:blipFill>
          <a:blip r:embed="rId3"/>
          <a:srcRect/>
          <a:stretch>
            <a:fillRect/>
          </a:stretch>
        </p:blipFill>
        <p:spPr bwMode="auto">
          <a:xfrm>
            <a:off x="357158" y="2428868"/>
            <a:ext cx="8408987" cy="1143008"/>
          </a:xfrm>
          <a:prstGeom prst="rect">
            <a:avLst/>
          </a:prstGeom>
          <a:noFill/>
          <a:ln w="9525">
            <a:noFill/>
            <a:miter lim="800000"/>
            <a:headEnd/>
            <a:tailEnd/>
          </a:ln>
          <a:effectLst/>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179388" y="115888"/>
            <a:ext cx="7488237" cy="649287"/>
          </a:xfrm>
          <a:noFill/>
          <a:ln w="9525">
            <a:noFill/>
            <a:miter lim="800000"/>
            <a:headEnd/>
            <a:tailEnd/>
          </a:ln>
        </p:spPr>
        <p:txBody>
          <a:bodyPr vert="horz" wrap="square" lIns="91440" tIns="45720" rIns="91440" bIns="45720" numCol="1" anchor="ctr" anchorCtr="0" compatLnSpc="1">
            <a:prstTxWarp prst="textNoShape">
              <a:avLst/>
            </a:prstTxWarp>
          </a:bodyPr>
          <a:lstStyle/>
          <a:p>
            <a:pPr algn="l" latinLnBrk="1"/>
            <a:r>
              <a:rPr lang="zh-CN" altLang="en-US" dirty="0">
                <a:effectLst/>
                <a:latin typeface="+mn-lt"/>
              </a:rPr>
              <a:t>（七）教学管理与质量监控</a:t>
            </a:r>
          </a:p>
        </p:txBody>
      </p:sp>
      <p:sp>
        <p:nvSpPr>
          <p:cNvPr id="121859" name="文本框 3"/>
          <p:cNvSpPr txBox="1">
            <a:spLocks noChangeArrowheads="1"/>
          </p:cNvSpPr>
          <p:nvPr/>
        </p:nvSpPr>
        <p:spPr bwMode="auto">
          <a:xfrm>
            <a:off x="390525" y="1262063"/>
            <a:ext cx="8182003"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spcBef>
                <a:spcPct val="0"/>
              </a:spcBef>
              <a:buFontTx/>
              <a:buNone/>
            </a:pPr>
            <a:r>
              <a:rPr lang="en-US" altLang="zh-CN" i="0" dirty="0" smtClean="0">
                <a:solidFill>
                  <a:srgbClr val="000000"/>
                </a:solidFill>
                <a:latin typeface="+mn-lt"/>
                <a:ea typeface="宋体" panose="02010600030101010101" pitchFamily="2" charset="-122"/>
              </a:rPr>
              <a:t>4. </a:t>
            </a:r>
            <a:r>
              <a:rPr lang="zh-CN" altLang="en-US" i="0" dirty="0">
                <a:solidFill>
                  <a:srgbClr val="000000"/>
                </a:solidFill>
                <a:latin typeface="+mn-lt"/>
                <a:ea typeface="宋体" panose="02010600030101010101" pitchFamily="2" charset="-122"/>
              </a:rPr>
              <a:t>表</a:t>
            </a:r>
            <a:r>
              <a:rPr lang="en-US" altLang="zh-CN" i="0" dirty="0" smtClean="0">
                <a:solidFill>
                  <a:srgbClr val="000000"/>
                </a:solidFill>
                <a:latin typeface="+mn-lt"/>
                <a:ea typeface="宋体" panose="02010600030101010101" pitchFamily="2" charset="-122"/>
              </a:rPr>
              <a:t>7-4  </a:t>
            </a:r>
            <a:r>
              <a:rPr lang="zh-CN" altLang="en-US" i="0" dirty="0" smtClean="0">
                <a:solidFill>
                  <a:srgbClr val="000000"/>
                </a:solidFill>
                <a:latin typeface="+mn-lt"/>
                <a:ea typeface="宋体" panose="02010600030101010101" pitchFamily="2" charset="-122"/>
              </a:rPr>
              <a:t>本科教学质量年度报告（</a:t>
            </a:r>
            <a:r>
              <a:rPr lang="zh-CN" altLang="en-US" i="0" dirty="0">
                <a:solidFill>
                  <a:srgbClr val="000000"/>
                </a:solidFill>
                <a:latin typeface="+mn-lt"/>
                <a:ea typeface="宋体" panose="02010600030101010101" pitchFamily="2" charset="-122"/>
              </a:rPr>
              <a:t>自然年）</a:t>
            </a:r>
          </a:p>
        </p:txBody>
      </p:sp>
      <p:sp>
        <p:nvSpPr>
          <p:cNvPr id="121860" name="Rectangle 1"/>
          <p:cNvSpPr>
            <a:spLocks noChangeArrowheads="1"/>
          </p:cNvSpPr>
          <p:nvPr/>
        </p:nvSpPr>
        <p:spPr bwMode="auto">
          <a:xfrm>
            <a:off x="500034" y="2143116"/>
            <a:ext cx="8001056" cy="33496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tIns="12696" bIns="12696" anchor="ctr">
            <a:spAutoFit/>
          </a:bodyPr>
          <a:lstStyle>
            <a:lvl1pPr marL="457200" indent="-457200">
              <a:spcBef>
                <a:spcPct val="20000"/>
              </a:spcBef>
              <a:buFont typeface="Arial" panose="020B0604020202020204" pitchFamily="34" charset="0"/>
              <a:buChar char="•"/>
              <a:tabLst>
                <a:tab pos="5946775" algn="l"/>
              </a:tabLst>
              <a:defRPr sz="3200">
                <a:solidFill>
                  <a:schemeClr val="tx1"/>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tabLst>
                <a:tab pos="5946775" algn="l"/>
              </a:tabLst>
              <a:defRPr sz="28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tabLst>
                <a:tab pos="5946775" algn="l"/>
              </a:tabLst>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tabLst>
                <a:tab pos="5946775" algn="l"/>
              </a:tabLst>
              <a:defRPr sz="2000">
                <a:solidFill>
                  <a:schemeClr val="tx1"/>
                </a:solidFill>
                <a:latin typeface="黑体" panose="02010609060101010101" pitchFamily="49" charset="-122"/>
                <a:ea typeface="黑体" panose="02010609060101010101" pitchFamily="49" charset="-122"/>
              </a:defRPr>
            </a:lvl9pPr>
          </a:lstStyle>
          <a:p>
            <a:pPr algn="just">
              <a:spcBef>
                <a:spcPct val="0"/>
              </a:spcBef>
              <a:buFont typeface="Wingdings" panose="05000000000000000000" pitchFamily="2" charset="2"/>
              <a:buChar char="n"/>
            </a:pPr>
            <a:r>
              <a:rPr lang="zh-CN" altLang="en-US" sz="2400" i="0" dirty="0" smtClean="0">
                <a:solidFill>
                  <a:srgbClr val="000000"/>
                </a:solidFill>
                <a:latin typeface="+mn-lt"/>
                <a:ea typeface="仿宋" panose="02010609060101010101" pitchFamily="49" charset="-122"/>
                <a:cs typeface="楷体" panose="02010609060101010101" pitchFamily="49" charset="-122"/>
              </a:rPr>
              <a:t>质量报告的时间要求：自然年或学年？均以教育部督导局和各省级教育行政主管部门所发文件的要求为准。</a:t>
            </a:r>
            <a:endParaRPr lang="en-US" altLang="zh-CN" sz="2400" i="0" dirty="0" smtClean="0">
              <a:solidFill>
                <a:srgbClr val="000000"/>
              </a:solidFill>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endParaRPr lang="en-US" altLang="zh-CN" sz="2400" i="0" dirty="0" smtClean="0">
              <a:solidFill>
                <a:srgbClr val="000000"/>
              </a:solidFill>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r>
              <a:rPr lang="en-US" altLang="zh-CN" sz="2400" i="0" dirty="0" smtClean="0">
                <a:solidFill>
                  <a:srgbClr val="000000"/>
                </a:solidFill>
                <a:latin typeface="+mn-lt"/>
                <a:ea typeface="仿宋" panose="02010609060101010101" pitchFamily="49" charset="-122"/>
                <a:cs typeface="楷体" panose="02010609060101010101" pitchFamily="49" charset="-122"/>
              </a:rPr>
              <a:t>7-4</a:t>
            </a:r>
            <a:r>
              <a:rPr lang="zh-CN" altLang="en-US" sz="2400" i="0" dirty="0" smtClean="0">
                <a:solidFill>
                  <a:srgbClr val="000000"/>
                </a:solidFill>
                <a:latin typeface="+mn-lt"/>
                <a:ea typeface="仿宋" panose="02010609060101010101" pitchFamily="49" charset="-122"/>
                <a:cs typeface="楷体" panose="02010609060101010101" pitchFamily="49" charset="-122"/>
              </a:rPr>
              <a:t>与其余表格为独立填报，互不影响。其余表格完成填报后，系统就显示</a:t>
            </a:r>
            <a:r>
              <a:rPr lang="en-US" altLang="zh-CN" sz="2400" i="0" dirty="0" smtClean="0">
                <a:solidFill>
                  <a:srgbClr val="000000"/>
                </a:solidFill>
                <a:latin typeface="+mn-lt"/>
                <a:ea typeface="仿宋" panose="02010609060101010101" pitchFamily="49" charset="-122"/>
                <a:cs typeface="楷体" panose="02010609060101010101" pitchFamily="49" charset="-122"/>
              </a:rPr>
              <a:t>100%</a:t>
            </a:r>
            <a:r>
              <a:rPr lang="zh-CN" altLang="en-US" sz="2400" i="0" dirty="0" smtClean="0">
                <a:solidFill>
                  <a:srgbClr val="000000"/>
                </a:solidFill>
                <a:latin typeface="+mn-lt"/>
                <a:ea typeface="仿宋" panose="02010609060101010101" pitchFamily="49" charset="-122"/>
                <a:cs typeface="楷体" panose="02010609060101010101" pitchFamily="49" charset="-122"/>
              </a:rPr>
              <a:t>，即可提交中心。质量报告按照国家文件要求完成后，可单独提交中心。</a:t>
            </a:r>
            <a:endParaRPr lang="en-US" altLang="zh-CN" sz="2400" i="0" dirty="0" smtClean="0">
              <a:solidFill>
                <a:srgbClr val="000000"/>
              </a:solidFill>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endParaRPr lang="en-US" altLang="zh-CN" sz="2400" i="0" dirty="0" smtClean="0">
              <a:solidFill>
                <a:srgbClr val="000000"/>
              </a:solidFill>
              <a:latin typeface="+mn-lt"/>
              <a:ea typeface="仿宋" panose="02010609060101010101" pitchFamily="49" charset="-122"/>
              <a:cs typeface="楷体" panose="02010609060101010101" pitchFamily="49" charset="-122"/>
            </a:endParaRPr>
          </a:p>
          <a:p>
            <a:pPr algn="just">
              <a:spcBef>
                <a:spcPct val="0"/>
              </a:spcBef>
              <a:buFont typeface="Wingdings" panose="05000000000000000000" pitchFamily="2" charset="2"/>
              <a:buChar char="n"/>
            </a:pPr>
            <a:endParaRPr lang="en-US" altLang="zh-CN" sz="2400" i="0" dirty="0" smtClean="0">
              <a:solidFill>
                <a:srgbClr val="000000"/>
              </a:solidFill>
              <a:latin typeface="+mn-lt"/>
              <a:ea typeface="仿宋" panose="02010609060101010101" pitchFamily="49" charset="-122"/>
              <a:cs typeface="楷体" panose="02010609060101010101" pitchFamily="49" charset="-122"/>
            </a:endParaRPr>
          </a:p>
          <a:p>
            <a:pPr algn="just">
              <a:spcBef>
                <a:spcPct val="0"/>
              </a:spcBef>
              <a:buNone/>
            </a:pPr>
            <a:endParaRPr lang="zh-CN" altLang="en-US" sz="2400" i="0" dirty="0">
              <a:solidFill>
                <a:srgbClr val="000000"/>
              </a:solidFill>
              <a:latin typeface="+mn-lt"/>
              <a:ea typeface="仿宋" panose="02010609060101010101" pitchFamily="49" charset="-122"/>
              <a:cs typeface="楷体" panose="02010609060101010101" pitchFamily="49"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125" y="2420888"/>
            <a:ext cx="7686675" cy="830997"/>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zh-CN" altLang="en-US" sz="4800" b="1" i="0" u="none" strike="noStrike" kern="1200" cap="none" spc="50" normalizeH="0" baseline="0" noProof="0" dirty="0" smtClean="0">
                <a:ln w="11430"/>
                <a:solidFill>
                  <a:srgbClr val="0033CC"/>
                </a:solidFill>
                <a:effectLst/>
                <a:uLnTx/>
                <a:uFillTx/>
                <a:latin typeface="微软雅黑" pitchFamily="34" charset="-122"/>
                <a:ea typeface="微软雅黑" pitchFamily="34" charset="-122"/>
                <a:cs typeface="Times New Roman" pitchFamily="18" charset="0"/>
              </a:rPr>
              <a:t>二、</a:t>
            </a:r>
            <a:r>
              <a:rPr kumimoji="0" lang="zh-CN" altLang="en-US" sz="4800" b="1" i="0" u="none" strike="noStrike" kern="1200" cap="none" spc="50" normalizeH="0" baseline="0" noProof="0" dirty="0">
                <a:ln w="11430"/>
                <a:solidFill>
                  <a:srgbClr val="0033CC"/>
                </a:solidFill>
                <a:effectLst/>
                <a:uLnTx/>
                <a:uFillTx/>
                <a:latin typeface="微软雅黑" pitchFamily="34" charset="-122"/>
                <a:ea typeface="微软雅黑" pitchFamily="34" charset="-122"/>
                <a:cs typeface="Times New Roman" pitchFamily="18" charset="0"/>
              </a:rPr>
              <a:t>数据采集工作建议</a:t>
            </a:r>
          </a:p>
        </p:txBody>
      </p:sp>
    </p:spTree>
    <p:extLst>
      <p:ext uri="{BB962C8B-B14F-4D97-AF65-F5344CB8AC3E}">
        <p14:creationId xmlns="" xmlns:p14="http://schemas.microsoft.com/office/powerpoint/2010/main" val="1468551735"/>
      </p:ext>
    </p:extLst>
  </p:cSld>
  <p:clrMapOvr>
    <a:masterClrMapping/>
  </p:clrMapOvr>
  <p:transition>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
          <p:cNvSpPr>
            <a:spLocks noGrp="1"/>
          </p:cNvSpPr>
          <p:nvPr>
            <p:ph sz="quarter" idx="1"/>
          </p:nvPr>
        </p:nvSpPr>
        <p:spPr>
          <a:xfrm>
            <a:off x="179388" y="1264207"/>
            <a:ext cx="7135566" cy="818537"/>
          </a:xfrm>
        </p:spPr>
        <p:txBody>
          <a:bodyPr>
            <a:normAutofit/>
          </a:bodyPr>
          <a:lstStyle/>
          <a:p>
            <a:pPr marL="457200" lvl="1" indent="0">
              <a:lnSpc>
                <a:spcPct val="110000"/>
              </a:lnSpc>
              <a:buClr>
                <a:srgbClr val="2D18C6"/>
              </a:buClr>
              <a:buNone/>
              <a:defRPr/>
            </a:pPr>
            <a:r>
              <a:rPr lang="zh-CN" altLang="en-US" sz="3200" b="1" dirty="0">
                <a:latin typeface="+mn-lt"/>
              </a:rPr>
              <a:t>科学的</a:t>
            </a:r>
            <a:r>
              <a:rPr lang="zh-CN" altLang="en-US" sz="3600" b="1" dirty="0">
                <a:solidFill>
                  <a:srgbClr val="FF0000"/>
                </a:solidFill>
                <a:latin typeface="微软雅黑" panose="020B0503020204020204" pitchFamily="34" charset="-122"/>
                <a:ea typeface="微软雅黑" panose="020B0503020204020204" pitchFamily="34" charset="-122"/>
              </a:rPr>
              <a:t>任务分配</a:t>
            </a:r>
            <a:endParaRPr lang="en-US" altLang="zh-CN" sz="3200" b="1"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79388" y="1268413"/>
            <a:ext cx="4554537" cy="9620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标题 1">
            <a:extLst>
              <a:ext uri="{FF2B5EF4-FFF2-40B4-BE49-F238E27FC236}">
                <a16:creationId xmlns="" xmlns:a16="http://schemas.microsoft.com/office/drawing/2014/main" id="{423E52ED-7ED1-4A4F-A2D7-B0B1CC7BD6CD}"/>
              </a:ext>
            </a:extLst>
          </p:cNvPr>
          <p:cNvSpPr>
            <a:spLocks noChangeArrowheads="1"/>
          </p:cNvSpPr>
          <p:nvPr/>
        </p:nvSpPr>
        <p:spPr bwMode="auto">
          <a:xfrm>
            <a:off x="179388" y="117475"/>
            <a:ext cx="7488237" cy="6477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latinLnBrk="1"/>
            <a:r>
              <a:rPr lang="en-US" altLang="zh-CN" sz="4000" b="1" i="0" dirty="0">
                <a:solidFill>
                  <a:srgbClr val="0033CC"/>
                </a:solidFill>
                <a:ea typeface="微软雅黑" pitchFamily="34" charset="-122"/>
                <a:cs typeface="+mj-cs"/>
                <a:sym typeface="Haettenschweiler" panose="020B0706040902060204" pitchFamily="34" charset="0"/>
              </a:rPr>
              <a:t>1.</a:t>
            </a:r>
            <a:r>
              <a:rPr lang="zh-CN" altLang="en-US" sz="4000" b="1" i="0" dirty="0">
                <a:solidFill>
                  <a:srgbClr val="0033CC"/>
                </a:solidFill>
                <a:ea typeface="微软雅黑" pitchFamily="34" charset="-122"/>
                <a:cs typeface="+mj-cs"/>
                <a:sym typeface="Haettenschweiler" panose="020B0706040902060204" pitchFamily="34" charset="0"/>
              </a:rPr>
              <a:t>统一的领导机制是保障</a:t>
            </a:r>
            <a:endParaRPr lang="zh-CN" altLang="en-US" sz="4000" b="1" i="0" dirty="0">
              <a:solidFill>
                <a:srgbClr val="0033CC"/>
              </a:solidFill>
              <a:latin typeface="+mn-lt"/>
              <a:ea typeface="微软雅黑" pitchFamily="34" charset="-122"/>
              <a:cs typeface="+mj-cs"/>
              <a:sym typeface="黑体" panose="02010609060101010101" pitchFamily="49" charset="-122"/>
            </a:endParaRPr>
          </a:p>
        </p:txBody>
      </p:sp>
      <p:sp>
        <p:nvSpPr>
          <p:cNvPr id="6" name="矩形 5">
            <a:extLst>
              <a:ext uri="{FF2B5EF4-FFF2-40B4-BE49-F238E27FC236}">
                <a16:creationId xmlns="" xmlns:a16="http://schemas.microsoft.com/office/drawing/2014/main" id="{C52540DD-D931-4A10-8073-72C690580741}"/>
              </a:ext>
            </a:extLst>
          </p:cNvPr>
          <p:cNvSpPr/>
          <p:nvPr/>
        </p:nvSpPr>
        <p:spPr>
          <a:xfrm>
            <a:off x="792480" y="2230438"/>
            <a:ext cx="8351520"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i="0" dirty="0">
                <a:solidFill>
                  <a:srgbClr val="FF0000"/>
                </a:solidFill>
                <a:latin typeface="+mj-ea"/>
                <a:ea typeface="+mj-ea"/>
              </a:rPr>
              <a:t>任务：</a:t>
            </a:r>
            <a:r>
              <a:rPr lang="zh-CN" altLang="en-US" sz="2800" i="0" dirty="0">
                <a:latin typeface="+mj-ea"/>
                <a:ea typeface="+mj-ea"/>
              </a:rPr>
              <a:t>数据量大，涉及部门多，整合困难</a:t>
            </a:r>
            <a:endParaRPr lang="en-US" altLang="zh-CN" sz="2800" i="0" dirty="0">
              <a:latin typeface="+mj-ea"/>
              <a:ea typeface="+mj-ea"/>
            </a:endParaRPr>
          </a:p>
          <a:p>
            <a:pPr marL="342900" indent="-342900">
              <a:lnSpc>
                <a:spcPct val="150000"/>
              </a:lnSpc>
              <a:buFont typeface="Arial" panose="020B0604020202020204" pitchFamily="34" charset="0"/>
              <a:buChar char="•"/>
            </a:pPr>
            <a:r>
              <a:rPr lang="zh-CN" altLang="en-US" sz="2800" i="0" dirty="0">
                <a:solidFill>
                  <a:srgbClr val="FF0000"/>
                </a:solidFill>
                <a:latin typeface="+mj-ea"/>
                <a:ea typeface="+mj-ea"/>
              </a:rPr>
              <a:t>全面：</a:t>
            </a:r>
            <a:r>
              <a:rPr lang="en-US" altLang="zh-CN" sz="2800" i="0" dirty="0">
                <a:latin typeface="+mj-ea"/>
                <a:ea typeface="+mj-ea"/>
              </a:rPr>
              <a:t>7</a:t>
            </a:r>
            <a:r>
              <a:rPr lang="zh-CN" altLang="en-US" sz="2800" i="0" dirty="0">
                <a:latin typeface="+mj-ea"/>
                <a:ea typeface="+mj-ea"/>
              </a:rPr>
              <a:t>大类</a:t>
            </a:r>
            <a:r>
              <a:rPr lang="zh-CN" altLang="en-US" sz="2800" i="0" dirty="0" smtClean="0">
                <a:latin typeface="+mj-ea"/>
                <a:ea typeface="+mj-ea"/>
              </a:rPr>
              <a:t>，</a:t>
            </a:r>
            <a:r>
              <a:rPr lang="en-US" altLang="zh-CN" sz="2800" i="0" dirty="0" smtClean="0">
                <a:latin typeface="+mj-ea"/>
                <a:ea typeface="+mj-ea"/>
              </a:rPr>
              <a:t>81</a:t>
            </a:r>
            <a:r>
              <a:rPr lang="zh-CN" altLang="en-US" sz="2800" i="0" dirty="0" smtClean="0">
                <a:latin typeface="+mj-ea"/>
                <a:ea typeface="+mj-ea"/>
              </a:rPr>
              <a:t>张</a:t>
            </a:r>
            <a:r>
              <a:rPr lang="zh-CN" altLang="en-US" sz="2800" i="0" dirty="0">
                <a:latin typeface="+mj-ea"/>
                <a:ea typeface="+mj-ea"/>
              </a:rPr>
              <a:t>表格</a:t>
            </a:r>
            <a:r>
              <a:rPr lang="zh-CN" altLang="en-US" sz="2800" i="0" dirty="0" smtClean="0">
                <a:latin typeface="+mj-ea"/>
                <a:ea typeface="+mj-ea"/>
              </a:rPr>
              <a:t>，</a:t>
            </a:r>
            <a:r>
              <a:rPr lang="en-US" altLang="zh-CN" sz="2800" i="0" dirty="0" smtClean="0">
                <a:latin typeface="+mj-ea"/>
                <a:ea typeface="+mj-ea"/>
              </a:rPr>
              <a:t>700</a:t>
            </a:r>
            <a:r>
              <a:rPr lang="zh-CN" altLang="en-US" sz="2800" i="0" dirty="0" smtClean="0">
                <a:latin typeface="+mj-ea"/>
                <a:ea typeface="+mj-ea"/>
              </a:rPr>
              <a:t>多</a:t>
            </a:r>
            <a:r>
              <a:rPr lang="zh-CN" altLang="en-US" sz="2800" i="0" dirty="0">
                <a:latin typeface="+mj-ea"/>
                <a:ea typeface="+mj-ea"/>
              </a:rPr>
              <a:t>个数据指标</a:t>
            </a:r>
            <a:endParaRPr lang="en-US" altLang="zh-CN" sz="2800" i="0" dirty="0">
              <a:latin typeface="+mj-ea"/>
              <a:ea typeface="+mj-ea"/>
            </a:endParaRPr>
          </a:p>
          <a:p>
            <a:pPr marL="342900" indent="-342900">
              <a:lnSpc>
                <a:spcPct val="150000"/>
              </a:lnSpc>
              <a:buFont typeface="Arial" panose="020B0604020202020204" pitchFamily="34" charset="0"/>
              <a:buChar char="•"/>
            </a:pPr>
            <a:r>
              <a:rPr lang="zh-CN" altLang="en-US" sz="2800" i="0" dirty="0">
                <a:solidFill>
                  <a:srgbClr val="FF0000"/>
                </a:solidFill>
                <a:latin typeface="+mj-ea"/>
                <a:ea typeface="+mj-ea"/>
              </a:rPr>
              <a:t>广泛：</a:t>
            </a:r>
            <a:r>
              <a:rPr lang="zh-CN" altLang="en-US" sz="2800" i="0" dirty="0">
                <a:latin typeface="+mj-ea"/>
                <a:ea typeface="+mj-ea"/>
              </a:rPr>
              <a:t>全校涉及教学的所有部门参与</a:t>
            </a:r>
            <a:endParaRPr lang="en-US" altLang="zh-CN" sz="2800" i="0" dirty="0">
              <a:latin typeface="+mj-ea"/>
              <a:ea typeface="+mj-ea"/>
            </a:endParaRPr>
          </a:p>
          <a:p>
            <a:pPr marL="342900" indent="-342900">
              <a:lnSpc>
                <a:spcPct val="150000"/>
              </a:lnSpc>
              <a:buFont typeface="Arial" panose="020B0604020202020204" pitchFamily="34" charset="0"/>
              <a:buChar char="•"/>
            </a:pPr>
            <a:r>
              <a:rPr lang="zh-CN" altLang="en-US" sz="2800" i="0" dirty="0">
                <a:solidFill>
                  <a:srgbClr val="FF0000"/>
                </a:solidFill>
                <a:latin typeface="+mj-ea"/>
                <a:ea typeface="+mj-ea"/>
              </a:rPr>
              <a:t>难度：</a:t>
            </a:r>
            <a:r>
              <a:rPr lang="zh-CN" altLang="en-US" sz="2800" i="0" dirty="0">
                <a:latin typeface="+mj-ea"/>
                <a:ea typeface="+mj-ea"/>
              </a:rPr>
              <a:t>很多表格涉及多个部门合作</a:t>
            </a:r>
            <a:endParaRPr lang="en-US" altLang="zh-CN" sz="2800" i="0" dirty="0">
              <a:latin typeface="+mj-ea"/>
              <a:ea typeface="+mj-ea"/>
            </a:endParaRPr>
          </a:p>
          <a:p>
            <a:pPr marL="342900" indent="-342900">
              <a:lnSpc>
                <a:spcPct val="150000"/>
              </a:lnSpc>
              <a:buFont typeface="Arial" panose="020B0604020202020204" pitchFamily="34" charset="0"/>
              <a:buChar char="•"/>
            </a:pPr>
            <a:r>
              <a:rPr lang="zh-CN" altLang="en-US" sz="2800" i="0" dirty="0">
                <a:solidFill>
                  <a:srgbClr val="FF0000"/>
                </a:solidFill>
                <a:latin typeface="+mj-ea"/>
                <a:ea typeface="+mj-ea"/>
              </a:rPr>
              <a:t>分散：</a:t>
            </a:r>
            <a:r>
              <a:rPr lang="zh-CN" altLang="en-US" sz="2800" i="0" dirty="0">
                <a:latin typeface="+mj-ea"/>
                <a:ea typeface="+mj-ea"/>
              </a:rPr>
              <a:t>学校竞赛和获奖等分散在不同部门和院系</a:t>
            </a:r>
            <a:endParaRPr lang="en-US" altLang="zh-CN" sz="2800" i="0" dirty="0">
              <a:latin typeface="+mj-ea"/>
              <a:ea typeface="+mj-ea"/>
            </a:endParaRPr>
          </a:p>
        </p:txBody>
      </p:sp>
    </p:spTree>
    <p:extLst>
      <p:ext uri="{BB962C8B-B14F-4D97-AF65-F5344CB8AC3E}">
        <p14:creationId xmlns="" xmlns:p14="http://schemas.microsoft.com/office/powerpoint/2010/main" val="2440617504"/>
      </p:ext>
    </p:extLst>
  </p:cSld>
  <p:clrMapOvr>
    <a:masterClrMapping/>
  </p:clrMapOvr>
  <p:transition>
    <p:check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
          <p:cNvSpPr>
            <a:spLocks noGrp="1"/>
          </p:cNvSpPr>
          <p:nvPr>
            <p:ph sz="quarter" idx="1"/>
          </p:nvPr>
        </p:nvSpPr>
        <p:spPr>
          <a:xfrm>
            <a:off x="179388" y="1116213"/>
            <a:ext cx="7135566" cy="767777"/>
          </a:xfrm>
        </p:spPr>
        <p:txBody>
          <a:bodyPr>
            <a:normAutofit/>
          </a:bodyPr>
          <a:lstStyle/>
          <a:p>
            <a:pPr marL="457200" lvl="1" indent="0">
              <a:lnSpc>
                <a:spcPct val="110000"/>
              </a:lnSpc>
              <a:buClr>
                <a:srgbClr val="2D18C6"/>
              </a:buClr>
              <a:buNone/>
              <a:defRPr/>
            </a:pPr>
            <a:r>
              <a:rPr lang="zh-CN" altLang="en-US" sz="3200" b="1" dirty="0" smtClean="0">
                <a:latin typeface="+mn-lt"/>
              </a:rPr>
              <a:t>密切的</a:t>
            </a:r>
            <a:r>
              <a:rPr lang="zh-CN" altLang="en-US" sz="3600" b="1" dirty="0">
                <a:solidFill>
                  <a:srgbClr val="FF0000"/>
                </a:solidFill>
                <a:latin typeface="微软雅黑" panose="020B0503020204020204" pitchFamily="34" charset="-122"/>
                <a:ea typeface="微软雅黑" panose="020B0503020204020204" pitchFamily="34" charset="-122"/>
              </a:rPr>
              <a:t>协调配合</a:t>
            </a:r>
            <a:endParaRPr lang="en-US" altLang="zh-CN" sz="3600" b="1"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79388" y="1268413"/>
            <a:ext cx="4554537" cy="9620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标题 1">
            <a:extLst>
              <a:ext uri="{FF2B5EF4-FFF2-40B4-BE49-F238E27FC236}">
                <a16:creationId xmlns="" xmlns:a16="http://schemas.microsoft.com/office/drawing/2014/main" id="{423E52ED-7ED1-4A4F-A2D7-B0B1CC7BD6CD}"/>
              </a:ext>
            </a:extLst>
          </p:cNvPr>
          <p:cNvSpPr>
            <a:spLocks noChangeArrowheads="1"/>
          </p:cNvSpPr>
          <p:nvPr/>
        </p:nvSpPr>
        <p:spPr bwMode="auto">
          <a:xfrm>
            <a:off x="179388" y="117475"/>
            <a:ext cx="7488237" cy="6477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latinLnBrk="1"/>
            <a:r>
              <a:rPr lang="en-US" altLang="zh-CN" sz="4000" b="1" i="0" dirty="0">
                <a:solidFill>
                  <a:srgbClr val="0033CC"/>
                </a:solidFill>
                <a:ea typeface="微软雅黑" pitchFamily="34" charset="-122"/>
                <a:cs typeface="+mj-cs"/>
                <a:sym typeface="Haettenschweiler" panose="020B0706040902060204" pitchFamily="34" charset="0"/>
              </a:rPr>
              <a:t>1.</a:t>
            </a:r>
            <a:r>
              <a:rPr lang="zh-CN" altLang="en-US" sz="4000" b="1" i="0" dirty="0">
                <a:solidFill>
                  <a:srgbClr val="0033CC"/>
                </a:solidFill>
                <a:ea typeface="微软雅黑" pitchFamily="34" charset="-122"/>
                <a:cs typeface="+mj-cs"/>
                <a:sym typeface="Haettenschweiler" panose="020B0706040902060204" pitchFamily="34" charset="0"/>
              </a:rPr>
              <a:t>统一的领导机制是保障</a:t>
            </a:r>
            <a:endParaRPr lang="zh-CN" altLang="en-US" sz="4000" b="1" i="0" dirty="0">
              <a:solidFill>
                <a:srgbClr val="0033CC"/>
              </a:solidFill>
              <a:latin typeface="+mn-lt"/>
              <a:ea typeface="微软雅黑" pitchFamily="34" charset="-122"/>
              <a:cs typeface="+mj-cs"/>
              <a:sym typeface="黑体" panose="02010609060101010101" pitchFamily="49" charset="-122"/>
            </a:endParaRPr>
          </a:p>
        </p:txBody>
      </p:sp>
      <p:sp>
        <p:nvSpPr>
          <p:cNvPr id="8" name="矩形 7">
            <a:extLst>
              <a:ext uri="{FF2B5EF4-FFF2-40B4-BE49-F238E27FC236}">
                <a16:creationId xmlns="" xmlns:a16="http://schemas.microsoft.com/office/drawing/2014/main" id="{A7A0D334-767D-4676-902D-8D9BD565132D}"/>
              </a:ext>
            </a:extLst>
          </p:cNvPr>
          <p:cNvSpPr/>
          <p:nvPr/>
        </p:nvSpPr>
        <p:spPr>
          <a:xfrm>
            <a:off x="812749" y="1883990"/>
            <a:ext cx="7792720" cy="4053995"/>
          </a:xfrm>
          <a:prstGeom prst="rect">
            <a:avLst/>
          </a:prstGeom>
        </p:spPr>
        <p:txBody>
          <a:bodyPr wrap="square">
            <a:spAutoFit/>
          </a:bodyPr>
          <a:lstStyle/>
          <a:p>
            <a:pPr marL="457200" indent="-457200">
              <a:lnSpc>
                <a:spcPct val="150000"/>
              </a:lnSpc>
              <a:buFont typeface="Arial" panose="020B0604020202020204" pitchFamily="34" charset="0"/>
              <a:buChar char="•"/>
            </a:pPr>
            <a:r>
              <a:rPr lang="zh-CN" altLang="en-US" sz="2800" i="0" dirty="0">
                <a:solidFill>
                  <a:srgbClr val="2D18C6"/>
                </a:solidFill>
                <a:latin typeface="+mj-ea"/>
                <a:ea typeface="+mj-ea"/>
              </a:rPr>
              <a:t>认识：数据采集工作的作用和意义</a:t>
            </a:r>
            <a:endParaRPr lang="en-US" altLang="zh-CN" sz="2800" i="0" dirty="0">
              <a:solidFill>
                <a:srgbClr val="2D18C6"/>
              </a:solidFill>
              <a:latin typeface="+mj-ea"/>
              <a:ea typeface="+mj-ea"/>
            </a:endParaRPr>
          </a:p>
          <a:p>
            <a:pPr marL="457200" indent="-457200">
              <a:lnSpc>
                <a:spcPct val="150000"/>
              </a:lnSpc>
              <a:buFont typeface="Arial" panose="020B0604020202020204" pitchFamily="34" charset="0"/>
              <a:buChar char="•"/>
            </a:pPr>
            <a:r>
              <a:rPr lang="zh-CN" altLang="en-US" sz="2800" i="0" dirty="0">
                <a:solidFill>
                  <a:srgbClr val="2D18C6"/>
                </a:solidFill>
                <a:latin typeface="+mj-ea"/>
                <a:ea typeface="+mj-ea"/>
              </a:rPr>
              <a:t>沟通：加强宣传和沟通，充分认识工作重要性</a:t>
            </a:r>
            <a:endParaRPr lang="en-US" altLang="zh-CN" sz="2800" i="0" dirty="0">
              <a:solidFill>
                <a:srgbClr val="2D18C6"/>
              </a:solidFill>
              <a:latin typeface="+mj-ea"/>
              <a:ea typeface="+mj-ea"/>
            </a:endParaRPr>
          </a:p>
          <a:p>
            <a:pPr marL="457200" indent="-457200">
              <a:lnSpc>
                <a:spcPct val="150000"/>
              </a:lnSpc>
              <a:buFont typeface="Arial" panose="020B0604020202020204" pitchFamily="34" charset="0"/>
              <a:buChar char="•"/>
            </a:pPr>
            <a:r>
              <a:rPr lang="zh-CN" altLang="en-US" sz="2800" i="0" dirty="0">
                <a:solidFill>
                  <a:srgbClr val="2D18C6"/>
                </a:solidFill>
                <a:latin typeface="+mj-ea"/>
                <a:ea typeface="+mj-ea"/>
              </a:rPr>
              <a:t>关系</a:t>
            </a:r>
            <a:r>
              <a:rPr lang="en-US" altLang="zh-CN" sz="2800" i="0" dirty="0">
                <a:solidFill>
                  <a:srgbClr val="2D18C6"/>
                </a:solidFill>
                <a:latin typeface="+mj-ea"/>
                <a:ea typeface="+mj-ea"/>
              </a:rPr>
              <a:t>:</a:t>
            </a:r>
            <a:r>
              <a:rPr lang="zh-CN" altLang="en-US" sz="2800" i="0" dirty="0">
                <a:solidFill>
                  <a:srgbClr val="2D18C6"/>
                </a:solidFill>
                <a:latin typeface="+mj-ea"/>
                <a:ea typeface="+mj-ea"/>
              </a:rPr>
              <a:t>进一步厘清各部门工作关系</a:t>
            </a:r>
            <a:endParaRPr lang="en-US" altLang="zh-CN" sz="2800" i="0" dirty="0">
              <a:solidFill>
                <a:srgbClr val="2D18C6"/>
              </a:solidFill>
              <a:latin typeface="+mj-ea"/>
              <a:ea typeface="+mj-ea"/>
            </a:endParaRPr>
          </a:p>
          <a:p>
            <a:pPr marL="457200" indent="-457200">
              <a:lnSpc>
                <a:spcPct val="150000"/>
              </a:lnSpc>
              <a:buFont typeface="Arial" panose="020B0604020202020204" pitchFamily="34" charset="0"/>
              <a:buChar char="•"/>
            </a:pPr>
            <a:endParaRPr lang="en-US" altLang="zh-CN" sz="800" i="0" dirty="0">
              <a:solidFill>
                <a:srgbClr val="2D18C6"/>
              </a:solidFill>
              <a:latin typeface="+mj-ea"/>
              <a:ea typeface="+mj-ea"/>
            </a:endParaRPr>
          </a:p>
          <a:p>
            <a:pPr marL="457200" indent="-457200">
              <a:lnSpc>
                <a:spcPct val="150000"/>
              </a:lnSpc>
              <a:buFont typeface="Arial" panose="020B0604020202020204" pitchFamily="34" charset="0"/>
              <a:buChar char="•"/>
            </a:pPr>
            <a:r>
              <a:rPr lang="zh-CN" altLang="en-US" sz="2800" i="0" dirty="0">
                <a:solidFill>
                  <a:srgbClr val="2D18C6"/>
                </a:solidFill>
                <a:latin typeface="+mj-ea"/>
                <a:ea typeface="+mj-ea"/>
              </a:rPr>
              <a:t>真实准确：确保数据有据可查</a:t>
            </a:r>
            <a:endParaRPr lang="en-US" altLang="zh-CN" sz="2800" i="0" dirty="0">
              <a:solidFill>
                <a:srgbClr val="2D18C6"/>
              </a:solidFill>
              <a:latin typeface="+mj-ea"/>
              <a:ea typeface="+mj-ea"/>
            </a:endParaRPr>
          </a:p>
          <a:p>
            <a:pPr marL="457200" indent="-457200">
              <a:lnSpc>
                <a:spcPct val="150000"/>
              </a:lnSpc>
              <a:buFont typeface="Arial" panose="020B0604020202020204" pitchFamily="34" charset="0"/>
              <a:buChar char="•"/>
            </a:pPr>
            <a:r>
              <a:rPr lang="zh-CN" altLang="en-US" sz="2800" i="0" dirty="0">
                <a:solidFill>
                  <a:srgbClr val="2D18C6"/>
                </a:solidFill>
                <a:latin typeface="+mj-ea"/>
                <a:ea typeface="+mj-ea"/>
              </a:rPr>
              <a:t>详实有效：有效支撑自评报告</a:t>
            </a:r>
            <a:endParaRPr lang="en-US" altLang="zh-CN" sz="2800" i="0" dirty="0">
              <a:solidFill>
                <a:srgbClr val="2D18C6"/>
              </a:solidFill>
              <a:latin typeface="+mj-ea"/>
              <a:ea typeface="+mj-ea"/>
            </a:endParaRPr>
          </a:p>
          <a:p>
            <a:pPr marL="457200" indent="-457200">
              <a:lnSpc>
                <a:spcPct val="150000"/>
              </a:lnSpc>
              <a:buFont typeface="Arial" panose="020B0604020202020204" pitchFamily="34" charset="0"/>
              <a:buChar char="•"/>
            </a:pPr>
            <a:r>
              <a:rPr lang="zh-CN" altLang="en-US" sz="2800" i="0" dirty="0">
                <a:solidFill>
                  <a:srgbClr val="2D18C6"/>
                </a:solidFill>
                <a:latin typeface="+mj-ea"/>
                <a:ea typeface="+mj-ea"/>
              </a:rPr>
              <a:t>关联印证：明确数据关联，系统设计采集工作</a:t>
            </a:r>
          </a:p>
        </p:txBody>
      </p:sp>
    </p:spTree>
    <p:extLst>
      <p:ext uri="{BB962C8B-B14F-4D97-AF65-F5344CB8AC3E}">
        <p14:creationId xmlns="" xmlns:p14="http://schemas.microsoft.com/office/powerpoint/2010/main" val="1375947342"/>
      </p:ext>
    </p:extLst>
  </p:cSld>
  <p:clrMapOvr>
    <a:masterClrMapping/>
  </p:clrMapOvr>
  <p:transition>
    <p:check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提  纲</a:t>
            </a:r>
          </a:p>
        </p:txBody>
      </p:sp>
      <p:grpSp>
        <p:nvGrpSpPr>
          <p:cNvPr id="3" name="组合 21"/>
          <p:cNvGrpSpPr/>
          <p:nvPr/>
        </p:nvGrpSpPr>
        <p:grpSpPr>
          <a:xfrm>
            <a:off x="707538" y="1913904"/>
            <a:ext cx="7220586" cy="765792"/>
            <a:chOff x="956446" y="1911862"/>
            <a:chExt cx="8078588" cy="861233"/>
          </a:xfrm>
        </p:grpSpPr>
        <p:sp>
          <p:nvSpPr>
            <p:cNvPr id="6" name="AutoShape 157"/>
            <p:cNvSpPr>
              <a:spLocks noChangeArrowheads="1"/>
            </p:cNvSpPr>
            <p:nvPr/>
          </p:nvSpPr>
          <p:spPr bwMode="gray">
            <a:xfrm>
              <a:off x="956446" y="1911862"/>
              <a:ext cx="8078588" cy="809734"/>
            </a:xfrm>
            <a:prstGeom prst="roundRect">
              <a:avLst>
                <a:gd name="adj" fmla="val 32838"/>
              </a:avLst>
            </a:prstGeom>
            <a:solidFill>
              <a:srgbClr val="005DAF"/>
            </a:solidFill>
            <a:ln w="9525">
              <a:solidFill>
                <a:schemeClr val="accent1"/>
              </a:solidFill>
              <a:round/>
              <a:headEnd/>
              <a:tailEnd/>
            </a:ln>
          </p:spPr>
          <p:txBody>
            <a:bodyPr wrap="none" anchor="ctr"/>
            <a:lstStyle/>
            <a:p>
              <a:endParaRPr lang="zh-CN" altLang="en-US" sz="3600" b="1">
                <a:solidFill>
                  <a:srgbClr val="000000"/>
                </a:solidFill>
                <a:latin typeface="微软雅黑" pitchFamily="34" charset="-122"/>
                <a:ea typeface="微软雅黑" pitchFamily="34" charset="-122"/>
                <a:cs typeface="Arial" pitchFamily="34" charset="0"/>
              </a:endParaRPr>
            </a:p>
          </p:txBody>
        </p:sp>
        <p:sp>
          <p:nvSpPr>
            <p:cNvPr id="8" name="矩形 7"/>
            <p:cNvSpPr/>
            <p:nvPr/>
          </p:nvSpPr>
          <p:spPr>
            <a:xfrm>
              <a:off x="1049200" y="2046211"/>
              <a:ext cx="7892304" cy="726884"/>
            </a:xfrm>
            <a:prstGeom prst="rect">
              <a:avLst/>
            </a:prstGeom>
          </p:spPr>
          <p:txBody>
            <a:bodyPr wrap="square">
              <a:spAutoFit/>
            </a:bodyPr>
            <a:lstStyle/>
            <a:p>
              <a:pPr eaLnBrk="0" hangingPunct="0">
                <a:spcBef>
                  <a:spcPts val="1200"/>
                </a:spcBef>
                <a:spcAft>
                  <a:spcPts val="1200"/>
                </a:spcAft>
                <a:buClr>
                  <a:schemeClr val="bg1"/>
                </a:buClr>
              </a:pPr>
              <a:r>
                <a:rPr kumimoji="1" lang="zh-CN" altLang="en-US" sz="3600" b="1" i="0" dirty="0">
                  <a:solidFill>
                    <a:schemeClr val="bg1"/>
                  </a:solidFill>
                  <a:latin typeface="微软雅黑" pitchFamily="34" charset="-122"/>
                  <a:ea typeface="微软雅黑" pitchFamily="34" charset="-122"/>
                  <a:cs typeface="Times New Roman" panose="02020603050405020304" pitchFamily="18" charset="0"/>
                </a:rPr>
                <a:t>一、国家数据平台数据内涵解读</a:t>
              </a:r>
              <a:endParaRPr lang="en-US" altLang="zh-CN" sz="3600" b="1" i="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13" name="Rectangle 208"/>
          <p:cNvSpPr>
            <a:spLocks noChangeArrowheads="1"/>
          </p:cNvSpPr>
          <p:nvPr/>
        </p:nvSpPr>
        <p:spPr bwMode="auto">
          <a:xfrm>
            <a:off x="808711" y="3590802"/>
            <a:ext cx="184731" cy="646331"/>
          </a:xfrm>
          <a:prstGeom prst="rect">
            <a:avLst/>
          </a:prstGeom>
          <a:noFill/>
          <a:ln w="9525">
            <a:noFill/>
            <a:miter lim="800000"/>
            <a:headEnd/>
            <a:tailEnd/>
          </a:ln>
        </p:spPr>
        <p:txBody>
          <a:bodyPr wrap="none">
            <a:spAutoFit/>
          </a:bodyPr>
          <a:lstStyle/>
          <a:p>
            <a:pPr>
              <a:defRPr/>
            </a:pPr>
            <a:endParaRPr lang="en-US" altLang="zh-CN" sz="3600" b="1" spc="-100" dirty="0">
              <a:solidFill>
                <a:schemeClr val="tx2"/>
              </a:solidFill>
              <a:latin typeface="微软雅黑" pitchFamily="34" charset="-122"/>
              <a:ea typeface="微软雅黑" pitchFamily="34" charset="-122"/>
              <a:cs typeface="Arial" charset="0"/>
            </a:endParaRPr>
          </a:p>
        </p:txBody>
      </p:sp>
      <p:grpSp>
        <p:nvGrpSpPr>
          <p:cNvPr id="5" name="组合 19"/>
          <p:cNvGrpSpPr/>
          <p:nvPr/>
        </p:nvGrpSpPr>
        <p:grpSpPr>
          <a:xfrm>
            <a:off x="714348" y="3929066"/>
            <a:ext cx="7177575" cy="991656"/>
            <a:chOff x="978217" y="4110770"/>
            <a:chExt cx="6906896" cy="1115245"/>
          </a:xfrm>
        </p:grpSpPr>
        <p:sp>
          <p:nvSpPr>
            <p:cNvPr id="18" name="AutoShape 157"/>
            <p:cNvSpPr>
              <a:spLocks noChangeArrowheads="1"/>
            </p:cNvSpPr>
            <p:nvPr/>
          </p:nvSpPr>
          <p:spPr bwMode="gray">
            <a:xfrm>
              <a:off x="978217" y="4110770"/>
              <a:ext cx="6906896" cy="809734"/>
            </a:xfrm>
            <a:prstGeom prst="roundRect">
              <a:avLst>
                <a:gd name="adj" fmla="val 32838"/>
              </a:avLst>
            </a:prstGeom>
            <a:solidFill>
              <a:srgbClr val="005DAF"/>
            </a:solidFill>
            <a:ln w="9525">
              <a:solidFill>
                <a:schemeClr val="accent1"/>
              </a:solidFill>
              <a:round/>
              <a:headEnd/>
              <a:tailEnd/>
            </a:ln>
          </p:spPr>
          <p:txBody>
            <a:bodyPr wrap="none" anchor="ctr"/>
            <a:lstStyle/>
            <a:p>
              <a:endParaRPr lang="zh-CN" altLang="en-US" sz="3600" b="1">
                <a:solidFill>
                  <a:srgbClr val="000000"/>
                </a:solidFill>
                <a:latin typeface="微软雅黑" pitchFamily="34" charset="-122"/>
                <a:ea typeface="微软雅黑" pitchFamily="34" charset="-122"/>
                <a:cs typeface="Arial" pitchFamily="34" charset="0"/>
              </a:endParaRPr>
            </a:p>
          </p:txBody>
        </p:sp>
        <p:sp>
          <p:nvSpPr>
            <p:cNvPr id="14" name="矩形 13"/>
            <p:cNvSpPr/>
            <p:nvPr/>
          </p:nvSpPr>
          <p:spPr>
            <a:xfrm>
              <a:off x="1069022" y="4203547"/>
              <a:ext cx="6357982" cy="913795"/>
            </a:xfrm>
            <a:prstGeom prst="rect">
              <a:avLst/>
            </a:prstGeom>
          </p:spPr>
          <p:txBody>
            <a:bodyPr wrap="square">
              <a:spAutoFit/>
            </a:bodyPr>
            <a:lstStyle/>
            <a:p>
              <a:pPr lvl="0" eaLnBrk="0" fontAlgn="base" hangingPunct="0">
                <a:lnSpc>
                  <a:spcPct val="130000"/>
                </a:lnSpc>
                <a:spcBef>
                  <a:spcPts val="1200"/>
                </a:spcBef>
                <a:spcAft>
                  <a:spcPts val="1200"/>
                </a:spcAft>
                <a:buClr>
                  <a:schemeClr val="bg1"/>
                </a:buClr>
              </a:pPr>
              <a:r>
                <a:rPr kumimoji="1" lang="zh-CN" altLang="en-US" sz="3600" i="0" dirty="0" smtClean="0">
                  <a:solidFill>
                    <a:schemeClr val="bg1"/>
                  </a:solidFill>
                  <a:latin typeface="微软雅黑" pitchFamily="34" charset="-122"/>
                  <a:ea typeface="微软雅黑" pitchFamily="34" charset="-122"/>
                  <a:cs typeface="Times New Roman" panose="02020603050405020304" pitchFamily="18" charset="0"/>
                </a:rPr>
                <a:t>二</a:t>
              </a:r>
              <a:r>
                <a:rPr kumimoji="1" lang="zh-CN" altLang="en-US" sz="3600" b="1" i="0" dirty="0" smtClean="0">
                  <a:solidFill>
                    <a:schemeClr val="bg1"/>
                  </a:solidFill>
                  <a:latin typeface="微软雅黑" pitchFamily="34" charset="-122"/>
                  <a:ea typeface="微软雅黑" pitchFamily="34" charset="-122"/>
                  <a:cs typeface="Times New Roman" panose="02020603050405020304" pitchFamily="18" charset="0"/>
                </a:rPr>
                <a:t>、</a:t>
              </a:r>
              <a:r>
                <a:rPr kumimoji="1" lang="zh-CN" altLang="en-US" sz="3600" b="1" i="0" dirty="0">
                  <a:solidFill>
                    <a:schemeClr val="bg1"/>
                  </a:solidFill>
                  <a:latin typeface="微软雅黑" pitchFamily="34" charset="-122"/>
                  <a:ea typeface="微软雅黑" pitchFamily="34" charset="-122"/>
                  <a:cs typeface="Times New Roman" panose="02020603050405020304" pitchFamily="18" charset="0"/>
                </a:rPr>
                <a:t>数据采集工作建议</a:t>
              </a:r>
            </a:p>
          </p:txBody>
        </p:sp>
        <p:sp>
          <p:nvSpPr>
            <p:cNvPr id="15" name="Rectangle 208"/>
            <p:cNvSpPr>
              <a:spLocks noChangeArrowheads="1"/>
            </p:cNvSpPr>
            <p:nvPr/>
          </p:nvSpPr>
          <p:spPr bwMode="auto">
            <a:xfrm>
              <a:off x="1049201" y="4499133"/>
              <a:ext cx="177764" cy="726882"/>
            </a:xfrm>
            <a:prstGeom prst="rect">
              <a:avLst/>
            </a:prstGeom>
            <a:noFill/>
            <a:ln w="9525">
              <a:noFill/>
              <a:miter lim="800000"/>
              <a:headEnd/>
              <a:tailEnd/>
            </a:ln>
          </p:spPr>
          <p:txBody>
            <a:bodyPr wrap="none">
              <a:spAutoFit/>
            </a:bodyPr>
            <a:lstStyle/>
            <a:p>
              <a:pPr>
                <a:defRPr/>
              </a:pPr>
              <a:endParaRPr lang="en-US" altLang="zh-CN" sz="3600" b="1" spc="-100" dirty="0">
                <a:solidFill>
                  <a:schemeClr val="tx2"/>
                </a:solidFill>
                <a:latin typeface="微软雅黑" pitchFamily="34" charset="-122"/>
                <a:ea typeface="微软雅黑" pitchFamily="34" charset="-122"/>
                <a:cs typeface="Arial" charset="0"/>
              </a:endParaRPr>
            </a:p>
          </p:txBody>
        </p:sp>
      </p:grpSp>
    </p:spTree>
    <p:extLst>
      <p:ext uri="{BB962C8B-B14F-4D97-AF65-F5344CB8AC3E}">
        <p14:creationId xmlns="" xmlns:p14="http://schemas.microsoft.com/office/powerpoint/2010/main" val="4609493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 xmlns:a16="http://schemas.microsoft.com/office/drawing/2014/main" id="{C79600DC-BB9A-449B-AD72-E783A4683123}"/>
              </a:ext>
            </a:extLst>
          </p:cNvPr>
          <p:cNvGraphicFramePr>
            <a:graphicFrameLocks noGrp="1"/>
          </p:cNvGraphicFramePr>
          <p:nvPr>
            <p:extLst>
              <p:ext uri="{D42A27DB-BD31-4B8C-83A1-F6EECF244321}">
                <p14:modId xmlns="" xmlns:p14="http://schemas.microsoft.com/office/powerpoint/2010/main" val="4256894693"/>
              </p:ext>
            </p:extLst>
          </p:nvPr>
        </p:nvGraphicFramePr>
        <p:xfrm>
          <a:off x="543986" y="2498739"/>
          <a:ext cx="7845869" cy="3609828"/>
        </p:xfrm>
        <a:graphic>
          <a:graphicData uri="http://schemas.openxmlformats.org/drawingml/2006/table">
            <a:tbl>
              <a:tblPr firstRow="1" firstCol="1" bandRow="1">
                <a:tableStyleId>{5C22544A-7EE6-4342-B048-85BDC9FD1C3A}</a:tableStyleId>
              </a:tblPr>
              <a:tblGrid>
                <a:gridCol w="989556">
                  <a:extLst>
                    <a:ext uri="{9D8B030D-6E8A-4147-A177-3AD203B41FA5}">
                      <a16:colId xmlns="" xmlns:a16="http://schemas.microsoft.com/office/drawing/2014/main" val="3416637988"/>
                    </a:ext>
                  </a:extLst>
                </a:gridCol>
                <a:gridCol w="919750">
                  <a:extLst>
                    <a:ext uri="{9D8B030D-6E8A-4147-A177-3AD203B41FA5}">
                      <a16:colId xmlns="" xmlns:a16="http://schemas.microsoft.com/office/drawing/2014/main" val="3755505842"/>
                    </a:ext>
                  </a:extLst>
                </a:gridCol>
                <a:gridCol w="1369172">
                  <a:extLst>
                    <a:ext uri="{9D8B030D-6E8A-4147-A177-3AD203B41FA5}">
                      <a16:colId xmlns="" xmlns:a16="http://schemas.microsoft.com/office/drawing/2014/main" val="1369008893"/>
                    </a:ext>
                  </a:extLst>
                </a:gridCol>
                <a:gridCol w="1327365">
                  <a:extLst>
                    <a:ext uri="{9D8B030D-6E8A-4147-A177-3AD203B41FA5}">
                      <a16:colId xmlns="" xmlns:a16="http://schemas.microsoft.com/office/drawing/2014/main" val="2912973320"/>
                    </a:ext>
                  </a:extLst>
                </a:gridCol>
                <a:gridCol w="1254204">
                  <a:extLst>
                    <a:ext uri="{9D8B030D-6E8A-4147-A177-3AD203B41FA5}">
                      <a16:colId xmlns="" xmlns:a16="http://schemas.microsoft.com/office/drawing/2014/main" val="3371088949"/>
                    </a:ext>
                  </a:extLst>
                </a:gridCol>
                <a:gridCol w="1243752">
                  <a:extLst>
                    <a:ext uri="{9D8B030D-6E8A-4147-A177-3AD203B41FA5}">
                      <a16:colId xmlns="" xmlns:a16="http://schemas.microsoft.com/office/drawing/2014/main" val="2505656921"/>
                    </a:ext>
                  </a:extLst>
                </a:gridCol>
                <a:gridCol w="742070">
                  <a:extLst>
                    <a:ext uri="{9D8B030D-6E8A-4147-A177-3AD203B41FA5}">
                      <a16:colId xmlns="" xmlns:a16="http://schemas.microsoft.com/office/drawing/2014/main" val="3899893132"/>
                    </a:ext>
                  </a:extLst>
                </a:gridCol>
              </a:tblGrid>
              <a:tr h="300819">
                <a:tc gridSpan="3">
                  <a:txBody>
                    <a:bodyPr/>
                    <a:lstStyle/>
                    <a:p>
                      <a:pPr algn="ctr">
                        <a:spcAft>
                          <a:spcPts val="0"/>
                        </a:spcAft>
                      </a:pPr>
                      <a:r>
                        <a:rPr lang="zh-CN" sz="1200" kern="100">
                          <a:effectLst/>
                        </a:rPr>
                        <a:t>项目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1200" kern="100" dirty="0">
                          <a:effectLst/>
                        </a:rPr>
                        <a:t>人数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2721933453"/>
                  </a:ext>
                </a:extLst>
              </a:tr>
              <a:tr h="300819">
                <a:tc rowSpan="5">
                  <a:txBody>
                    <a:bodyPr/>
                    <a:lstStyle/>
                    <a:p>
                      <a:pPr algn="ctr">
                        <a:spcAft>
                          <a:spcPts val="0"/>
                        </a:spcAft>
                      </a:pPr>
                      <a:r>
                        <a:rPr lang="en-US" sz="1200" kern="100" dirty="0">
                          <a:effectLst/>
                        </a:rPr>
                        <a:t>1.</a:t>
                      </a:r>
                      <a:r>
                        <a:rPr lang="zh-CN" sz="1200" kern="100" dirty="0">
                          <a:effectLst/>
                        </a:rPr>
                        <a:t>应届毕业生升学基本情况（人）</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gridSpan="2">
                  <a:txBody>
                    <a:bodyPr/>
                    <a:lstStyle/>
                    <a:p>
                      <a:pPr algn="ctr">
                        <a:spcAft>
                          <a:spcPts val="0"/>
                        </a:spcAft>
                      </a:pPr>
                      <a:r>
                        <a:rPr lang="zh-CN" sz="1200" kern="100">
                          <a:effectLst/>
                        </a:rPr>
                        <a:t>免试推荐研究生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gridSpan="4">
                  <a:txBody>
                    <a:bodyPr/>
                    <a:lstStyle/>
                    <a:p>
                      <a:pPr algn="ctr">
                        <a:spcAft>
                          <a:spcPts val="0"/>
                        </a:spcAft>
                      </a:pP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94010134"/>
                  </a:ext>
                </a:extLst>
              </a:tr>
              <a:tr h="300819">
                <a:tc vMerge="1">
                  <a:txBody>
                    <a:bodyPr/>
                    <a:lstStyle/>
                    <a:p>
                      <a:endParaRPr lang="zh-CN" altLang="en-US"/>
                    </a:p>
                  </a:txBody>
                  <a:tcPr/>
                </a:tc>
                <a:tc rowSpan="3">
                  <a:txBody>
                    <a:bodyPr/>
                    <a:lstStyle/>
                    <a:p>
                      <a:pPr algn="ctr">
                        <a:spcAft>
                          <a:spcPts val="0"/>
                        </a:spcAft>
                      </a:pPr>
                      <a:r>
                        <a:rPr lang="zh-CN" sz="1200" kern="100">
                          <a:effectLst/>
                        </a:rPr>
                        <a:t>考研录取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zh-CN" sz="1200" kern="100" dirty="0">
                          <a:effectLst/>
                        </a:rPr>
                        <a:t>总数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solidFill>
                      <a:srgbClr val="FF0000"/>
                    </a:solidFill>
                  </a:tcPr>
                </a:tc>
                <a:tc gridSpan="4">
                  <a:txBody>
                    <a:bodyPr/>
                    <a:lstStyle/>
                    <a:p>
                      <a:pPr algn="ctr">
                        <a:spcAft>
                          <a:spcPts val="0"/>
                        </a:spcAft>
                      </a:pPr>
                      <a:r>
                        <a:rPr lang="en-US" sz="1200" kern="100" dirty="0">
                          <a:effectLst/>
                        </a:rPr>
                        <a:t>126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solidFill>
                      <a:srgbClr val="FF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757854726"/>
                  </a:ext>
                </a:extLst>
              </a:tr>
              <a:tr h="30081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100">
                          <a:effectLst/>
                        </a:rPr>
                        <a:t>考取本校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gridSpan="4">
                  <a:txBody>
                    <a:bodyPr/>
                    <a:lstStyle/>
                    <a:p>
                      <a:pPr algn="ctr">
                        <a:spcAft>
                          <a:spcPts val="0"/>
                        </a:spcAft>
                      </a:pP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58037104"/>
                  </a:ext>
                </a:extLst>
              </a:tr>
              <a:tr h="30081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100">
                          <a:effectLst/>
                        </a:rPr>
                        <a:t>考取外校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gridSpan="4">
                  <a:txBody>
                    <a:bodyPr/>
                    <a:lstStyle/>
                    <a:p>
                      <a:pPr algn="ctr">
                        <a:spcAft>
                          <a:spcPts val="0"/>
                        </a:spcAft>
                      </a:pPr>
                      <a:r>
                        <a:rPr lang="en-US" sz="1200" kern="100">
                          <a:effectLst/>
                        </a:rPr>
                        <a:t>126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3355122149"/>
                  </a:ext>
                </a:extLst>
              </a:tr>
              <a:tr h="300819">
                <a:tc vMerge="1">
                  <a:txBody>
                    <a:bodyPr/>
                    <a:lstStyle/>
                    <a:p>
                      <a:endParaRPr lang="zh-CN" altLang="en-US"/>
                    </a:p>
                  </a:txBody>
                  <a:tcPr/>
                </a:tc>
                <a:tc gridSpan="2">
                  <a:txBody>
                    <a:bodyPr/>
                    <a:lstStyle/>
                    <a:p>
                      <a:pPr algn="ctr">
                        <a:spcAft>
                          <a:spcPts val="0"/>
                        </a:spcAft>
                      </a:pPr>
                      <a:r>
                        <a:rPr lang="zh-CN" sz="1200" kern="100">
                          <a:effectLst/>
                        </a:rPr>
                        <a:t>出国（境）留学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gridSpan="4">
                  <a:txBody>
                    <a:bodyPr/>
                    <a:lstStyle/>
                    <a:p>
                      <a:pPr algn="ctr">
                        <a:spcAft>
                          <a:spcPts val="0"/>
                        </a:spcAft>
                      </a:pPr>
                      <a:r>
                        <a:rPr lang="en-US" sz="1200" kern="100">
                          <a:effectLst/>
                        </a:rPr>
                        <a:t>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3872574852"/>
                  </a:ext>
                </a:extLst>
              </a:tr>
              <a:tr h="300819">
                <a:tc rowSpan="6">
                  <a:txBody>
                    <a:bodyPr/>
                    <a:lstStyle/>
                    <a:p>
                      <a:pPr algn="ctr">
                        <a:spcAft>
                          <a:spcPts val="0"/>
                        </a:spcAft>
                      </a:pPr>
                      <a:r>
                        <a:rPr lang="en-US" sz="1200" kern="100">
                          <a:effectLst/>
                        </a:rPr>
                        <a:t>2. </a:t>
                      </a:r>
                      <a:r>
                        <a:rPr lang="zh-CN" sz="1200" kern="100">
                          <a:effectLst/>
                        </a:rPr>
                        <a:t>应届毕业生就业基本情况（人）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rowSpan="2" gridSpan="2">
                  <a:txBody>
                    <a:bodyPr/>
                    <a:lstStyle/>
                    <a:p>
                      <a:pPr algn="ctr">
                        <a:spcAft>
                          <a:spcPts val="0"/>
                        </a:spcAft>
                      </a:pPr>
                      <a:r>
                        <a:rPr lang="zh-CN" sz="1200" kern="100">
                          <a:effectLst/>
                        </a:rPr>
                        <a:t>就业去向</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rowSpan="2" hMerge="1">
                  <a:txBody>
                    <a:bodyPr/>
                    <a:lstStyle/>
                    <a:p>
                      <a:endParaRPr lang="zh-CN" altLang="en-US"/>
                    </a:p>
                  </a:txBody>
                  <a:tcPr/>
                </a:tc>
                <a:tc gridSpan="2">
                  <a:txBody>
                    <a:bodyPr/>
                    <a:lstStyle/>
                    <a:p>
                      <a:pPr algn="ctr">
                        <a:spcAft>
                          <a:spcPts val="0"/>
                        </a:spcAft>
                      </a:pPr>
                      <a:r>
                        <a:rPr lang="zh-CN" sz="1200" kern="100">
                          <a:effectLst/>
                        </a:rPr>
                        <a:t>学校所在区域总数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gridSpan="2">
                  <a:txBody>
                    <a:bodyPr/>
                    <a:lstStyle/>
                    <a:p>
                      <a:pPr algn="ctr">
                        <a:spcAft>
                          <a:spcPts val="0"/>
                        </a:spcAft>
                      </a:pPr>
                      <a:r>
                        <a:rPr lang="zh-CN" sz="1200" kern="100">
                          <a:effectLst/>
                        </a:rPr>
                        <a:t>学校非所在地区域总数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extLst>
                  <a:ext uri="{0D108BD9-81ED-4DB2-BD59-A6C34878D82A}">
                    <a16:rowId xmlns="" xmlns:a16="http://schemas.microsoft.com/office/drawing/2014/main" val="251679028"/>
                  </a:ext>
                </a:extLst>
              </a:tr>
              <a:tr h="300819">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ctr">
                        <a:spcAft>
                          <a:spcPts val="0"/>
                        </a:spcAft>
                      </a:pPr>
                      <a:r>
                        <a:rPr lang="zh-CN" sz="1200" kern="100">
                          <a:effectLst/>
                        </a:rPr>
                        <a:t>数量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zh-CN" sz="1200" kern="100">
                          <a:effectLst/>
                        </a:rPr>
                        <a:t>比例（</a:t>
                      </a:r>
                      <a:r>
                        <a:rPr lang="en-US" sz="1200" kern="100">
                          <a:effectLst/>
                        </a:rPr>
                        <a:t>%</a:t>
                      </a:r>
                      <a:r>
                        <a:rPr lang="zh-CN" sz="1200" kern="100">
                          <a:effectLst/>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zh-CN" sz="1200" kern="100" dirty="0">
                          <a:effectLst/>
                        </a:rPr>
                        <a:t>数量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zh-CN" sz="1200" kern="100">
                          <a:effectLst/>
                        </a:rPr>
                        <a:t>比例（</a:t>
                      </a:r>
                      <a:r>
                        <a:rPr lang="en-US" sz="1200" kern="100">
                          <a:effectLst/>
                        </a:rPr>
                        <a:t>%</a:t>
                      </a:r>
                      <a:r>
                        <a:rPr lang="zh-CN" sz="1200" kern="100">
                          <a:effectLst/>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extLst>
                  <a:ext uri="{0D108BD9-81ED-4DB2-BD59-A6C34878D82A}">
                    <a16:rowId xmlns="" xmlns:a16="http://schemas.microsoft.com/office/drawing/2014/main" val="897235433"/>
                  </a:ext>
                </a:extLst>
              </a:tr>
              <a:tr h="300819">
                <a:tc vMerge="1">
                  <a:txBody>
                    <a:bodyPr/>
                    <a:lstStyle/>
                    <a:p>
                      <a:endParaRPr lang="zh-CN" altLang="en-US"/>
                    </a:p>
                  </a:txBody>
                  <a:tcPr/>
                </a:tc>
                <a:tc gridSpan="2">
                  <a:txBody>
                    <a:bodyPr/>
                    <a:lstStyle/>
                    <a:p>
                      <a:pPr algn="ctr">
                        <a:spcAft>
                          <a:spcPts val="0"/>
                        </a:spcAft>
                      </a:pPr>
                      <a:r>
                        <a:rPr lang="zh-CN" sz="1200" kern="100" dirty="0">
                          <a:effectLst/>
                        </a:rPr>
                        <a:t>总数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a:txBody>
                    <a:bodyPr/>
                    <a:lstStyle/>
                    <a:p>
                      <a:pPr algn="ctr">
                        <a:spcAft>
                          <a:spcPts val="0"/>
                        </a:spcAft>
                      </a:pPr>
                      <a:r>
                        <a:rPr lang="en-US" sz="1200" kern="100">
                          <a:effectLst/>
                        </a:rPr>
                        <a:t>2,085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en-US" sz="1200" kern="100" dirty="0">
                          <a:effectLst/>
                        </a:rPr>
                        <a:t>82.51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en-US" sz="1200" kern="100">
                          <a:effectLst/>
                        </a:rPr>
                        <a:t>442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en-US" sz="1200" kern="100">
                          <a:effectLst/>
                        </a:rPr>
                        <a:t>17.49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extLst>
                  <a:ext uri="{0D108BD9-81ED-4DB2-BD59-A6C34878D82A}">
                    <a16:rowId xmlns="" xmlns:a16="http://schemas.microsoft.com/office/drawing/2014/main" val="205570838"/>
                  </a:ext>
                </a:extLst>
              </a:tr>
              <a:tr h="300819">
                <a:tc vMerge="1">
                  <a:txBody>
                    <a:bodyPr/>
                    <a:lstStyle/>
                    <a:p>
                      <a:endParaRPr lang="zh-CN" altLang="en-US"/>
                    </a:p>
                  </a:txBody>
                  <a:tcPr/>
                </a:tc>
                <a:tc gridSpan="2">
                  <a:txBody>
                    <a:bodyPr/>
                    <a:lstStyle/>
                    <a:p>
                      <a:pPr algn="ctr">
                        <a:spcAft>
                          <a:spcPts val="0"/>
                        </a:spcAft>
                      </a:pPr>
                      <a:r>
                        <a:rPr lang="en-US" altLang="zh-CN"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a:txBody>
                    <a:bodyPr/>
                    <a:lstStyle/>
                    <a:p>
                      <a:pPr algn="ctr">
                        <a:spcAft>
                          <a:spcPts val="0"/>
                        </a:spcAft>
                      </a:pPr>
                      <a:r>
                        <a:rPr lang="en-US"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en-US"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en-US"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en-US"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extLst>
                  <a:ext uri="{0D108BD9-81ED-4DB2-BD59-A6C34878D82A}">
                    <a16:rowId xmlns="" xmlns:a16="http://schemas.microsoft.com/office/drawing/2014/main" val="3933357636"/>
                  </a:ext>
                </a:extLst>
              </a:tr>
              <a:tr h="300819">
                <a:tc vMerge="1">
                  <a:txBody>
                    <a:bodyPr/>
                    <a:lstStyle/>
                    <a:p>
                      <a:endParaRPr lang="zh-CN" altLang="en-US"/>
                    </a:p>
                  </a:txBody>
                  <a:tcPr/>
                </a:tc>
                <a:tc gridSpan="2">
                  <a:txBody>
                    <a:bodyPr/>
                    <a:lstStyle/>
                    <a:p>
                      <a:pPr algn="ctr">
                        <a:spcAft>
                          <a:spcPts val="0"/>
                        </a:spcAft>
                      </a:pPr>
                      <a:r>
                        <a:rPr lang="zh-CN" sz="1200" kern="100" dirty="0">
                          <a:effectLst/>
                        </a:rPr>
                        <a:t>升学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solidFill>
                      <a:srgbClr val="FF0000"/>
                    </a:solidFill>
                  </a:tcPr>
                </a:tc>
                <a:tc hMerge="1">
                  <a:txBody>
                    <a:bodyPr/>
                    <a:lstStyle/>
                    <a:p>
                      <a:endParaRPr lang="zh-CN" altLang="en-US"/>
                    </a:p>
                  </a:txBody>
                  <a:tcPr/>
                </a:tc>
                <a:tc>
                  <a:txBody>
                    <a:bodyPr/>
                    <a:lstStyle/>
                    <a:p>
                      <a:pPr algn="ctr">
                        <a:spcAft>
                          <a:spcPts val="0"/>
                        </a:spcAft>
                      </a:pPr>
                      <a:r>
                        <a:rPr lang="en-US" sz="1200" kern="100" dirty="0">
                          <a:effectLst/>
                        </a:rPr>
                        <a:t>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solidFill>
                      <a:srgbClr val="FF0000"/>
                    </a:solidFill>
                  </a:tcPr>
                </a:tc>
                <a:tc>
                  <a:txBody>
                    <a:bodyPr/>
                    <a:lstStyle/>
                    <a:p>
                      <a:pPr algn="ctr">
                        <a:spcAft>
                          <a:spcPts val="0"/>
                        </a:spcAft>
                      </a:pPr>
                      <a:r>
                        <a:rPr lang="en-US" sz="1200" kern="100" dirty="0">
                          <a:effectLst/>
                        </a:rPr>
                        <a:t>66.67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solidFill>
                      <a:srgbClr val="FF0000"/>
                    </a:solidFill>
                  </a:tcPr>
                </a:tc>
                <a:tc>
                  <a:txBody>
                    <a:bodyPr/>
                    <a:lstStyle/>
                    <a:p>
                      <a:pPr algn="ctr">
                        <a:spcAft>
                          <a:spcPts val="0"/>
                        </a:spcAft>
                      </a:pPr>
                      <a:r>
                        <a:rPr lang="en-US" sz="1200" kern="100" dirty="0">
                          <a:effectLst/>
                        </a:rPr>
                        <a:t>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solidFill>
                      <a:srgbClr val="FF0000"/>
                    </a:solidFill>
                  </a:tcPr>
                </a:tc>
                <a:tc>
                  <a:txBody>
                    <a:bodyPr/>
                    <a:lstStyle/>
                    <a:p>
                      <a:pPr algn="ctr">
                        <a:spcAft>
                          <a:spcPts val="0"/>
                        </a:spcAft>
                      </a:pPr>
                      <a:r>
                        <a:rPr lang="en-US" sz="1200" kern="100" dirty="0">
                          <a:effectLst/>
                        </a:rPr>
                        <a:t>33.33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solidFill>
                      <a:srgbClr val="FF0000"/>
                    </a:solidFill>
                  </a:tcPr>
                </a:tc>
                <a:extLst>
                  <a:ext uri="{0D108BD9-81ED-4DB2-BD59-A6C34878D82A}">
                    <a16:rowId xmlns="" xmlns:a16="http://schemas.microsoft.com/office/drawing/2014/main" val="955770713"/>
                  </a:ext>
                </a:extLst>
              </a:tr>
              <a:tr h="300819">
                <a:tc vMerge="1">
                  <a:txBody>
                    <a:bodyPr/>
                    <a:lstStyle/>
                    <a:p>
                      <a:endParaRPr lang="zh-CN" altLang="en-US"/>
                    </a:p>
                  </a:txBody>
                  <a:tcPr/>
                </a:tc>
                <a:tc gridSpan="2">
                  <a:txBody>
                    <a:bodyPr/>
                    <a:lstStyle/>
                    <a:p>
                      <a:pPr algn="ctr">
                        <a:spcAft>
                          <a:spcPts val="0"/>
                        </a:spcAft>
                      </a:pPr>
                      <a:r>
                        <a:rPr lang="zh-CN" sz="1200" kern="100">
                          <a:effectLst/>
                        </a:rPr>
                        <a:t>其他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hMerge="1">
                  <a:txBody>
                    <a:bodyPr/>
                    <a:lstStyle/>
                    <a:p>
                      <a:endParaRPr lang="zh-CN" altLang="en-US"/>
                    </a:p>
                  </a:txBody>
                  <a:tcPr/>
                </a:tc>
                <a:tc>
                  <a:txBody>
                    <a:bodyPr/>
                    <a:lstStyle/>
                    <a:p>
                      <a:pPr algn="ctr">
                        <a:spcAft>
                          <a:spcPts val="0"/>
                        </a:spcAft>
                      </a:pPr>
                      <a:r>
                        <a:rPr lang="en-US" sz="1200" kern="100" dirty="0">
                          <a:effectLst/>
                        </a:rPr>
                        <a:t>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tc>
                  <a:txBody>
                    <a:bodyPr/>
                    <a:lstStyle/>
                    <a:p>
                      <a:pPr algn="ctr">
                        <a:spcAft>
                          <a:spcPts val="0"/>
                        </a:spcAft>
                      </a:pPr>
                      <a:r>
                        <a:rPr lang="en-US" sz="1200" kern="100" dirty="0">
                          <a:effectLst/>
                        </a:rPr>
                        <a:t>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176" marR="35176" marT="0" marB="0" anchor="ctr"/>
                </a:tc>
                <a:extLst>
                  <a:ext uri="{0D108BD9-81ED-4DB2-BD59-A6C34878D82A}">
                    <a16:rowId xmlns="" xmlns:a16="http://schemas.microsoft.com/office/drawing/2014/main" val="2882366291"/>
                  </a:ext>
                </a:extLst>
              </a:tr>
            </a:tbl>
          </a:graphicData>
        </a:graphic>
      </p:graphicFrame>
      <p:sp>
        <p:nvSpPr>
          <p:cNvPr id="5" name="标题 1">
            <a:extLst>
              <a:ext uri="{FF2B5EF4-FFF2-40B4-BE49-F238E27FC236}">
                <a16:creationId xmlns="" xmlns:a16="http://schemas.microsoft.com/office/drawing/2014/main" id="{F01353CC-332F-4163-A38E-E454591012A5}"/>
              </a:ext>
            </a:extLst>
          </p:cNvPr>
          <p:cNvSpPr>
            <a:spLocks noChangeArrowheads="1"/>
          </p:cNvSpPr>
          <p:nvPr/>
        </p:nvSpPr>
        <p:spPr bwMode="auto">
          <a:xfrm>
            <a:off x="179388" y="117475"/>
            <a:ext cx="7488237" cy="6477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latinLnBrk="1"/>
            <a:r>
              <a:rPr lang="zh-CN" altLang="en-US" sz="4000" b="1" i="0" dirty="0">
                <a:solidFill>
                  <a:srgbClr val="0033CC"/>
                </a:solidFill>
                <a:ea typeface="微软雅黑" pitchFamily="34" charset="-122"/>
                <a:cs typeface="+mj-cs"/>
                <a:sym typeface="Haettenschweiler" panose="020B0706040902060204" pitchFamily="34" charset="0"/>
              </a:rPr>
              <a:t>例子：毕业生就业去向分布情况</a:t>
            </a:r>
          </a:p>
        </p:txBody>
      </p:sp>
      <p:sp>
        <p:nvSpPr>
          <p:cNvPr id="4" name="内容占位符 1">
            <a:extLst>
              <a:ext uri="{FF2B5EF4-FFF2-40B4-BE49-F238E27FC236}">
                <a16:creationId xmlns="" xmlns:a16="http://schemas.microsoft.com/office/drawing/2014/main" id="{98616AFB-AFDE-4512-AD3F-6C09A66F6A4A}"/>
              </a:ext>
            </a:extLst>
          </p:cNvPr>
          <p:cNvSpPr txBox="1">
            <a:spLocks/>
          </p:cNvSpPr>
          <p:nvPr/>
        </p:nvSpPr>
        <p:spPr>
          <a:xfrm>
            <a:off x="113400" y="1050227"/>
            <a:ext cx="8276455" cy="1278194"/>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黑体" pitchFamily="49" charset="-122"/>
                <a:ea typeface="黑体"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黑体" pitchFamily="49" charset="-122"/>
                <a:ea typeface="黑体"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黑体" pitchFamily="49" charset="-122"/>
                <a:ea typeface="黑体"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10000"/>
              </a:lnSpc>
              <a:buClr>
                <a:srgbClr val="2D18C6"/>
              </a:buClr>
              <a:buFont typeface="Wingdings" panose="05000000000000000000" pitchFamily="2" charset="2"/>
              <a:buChar char="l"/>
              <a:defRPr/>
            </a:pPr>
            <a:r>
              <a:rPr lang="zh-CN" altLang="en-US" sz="3200" b="1" i="0" dirty="0">
                <a:latin typeface="+mn-lt"/>
              </a:rPr>
              <a:t>学校总体毕业生数与各专业数不符</a:t>
            </a:r>
            <a:endParaRPr lang="en-US" altLang="zh-CN" sz="3200" b="1" i="0" dirty="0">
              <a:latin typeface="+mn-lt"/>
            </a:endParaRPr>
          </a:p>
          <a:p>
            <a:pPr lvl="1">
              <a:lnSpc>
                <a:spcPct val="110000"/>
              </a:lnSpc>
              <a:buClr>
                <a:srgbClr val="2D18C6"/>
              </a:buClr>
              <a:buFont typeface="Wingdings" panose="05000000000000000000" pitchFamily="2" charset="2"/>
              <a:buChar char="l"/>
              <a:defRPr/>
            </a:pPr>
            <a:r>
              <a:rPr lang="zh-CN" altLang="en-US" sz="3200" b="1" i="0" dirty="0">
                <a:latin typeface="+mn-lt"/>
              </a:rPr>
              <a:t>表格内部数据不一致</a:t>
            </a:r>
            <a:endParaRPr lang="en-US" altLang="zh-CN" sz="3200" b="1" i="0" dirty="0">
              <a:latin typeface="+mn-lt"/>
            </a:endParaRPr>
          </a:p>
          <a:p>
            <a:pPr lvl="1">
              <a:lnSpc>
                <a:spcPct val="110000"/>
              </a:lnSpc>
              <a:buClr>
                <a:srgbClr val="2D18C6"/>
              </a:buClr>
              <a:buFont typeface="Wingdings" panose="05000000000000000000" pitchFamily="2" charset="2"/>
              <a:buChar char="l"/>
              <a:defRPr/>
            </a:pPr>
            <a:endParaRPr lang="en-US" altLang="zh-CN" sz="3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6345211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
          <p:cNvSpPr>
            <a:spLocks noGrp="1"/>
          </p:cNvSpPr>
          <p:nvPr>
            <p:ph sz="quarter" idx="1"/>
          </p:nvPr>
        </p:nvSpPr>
        <p:spPr>
          <a:xfrm>
            <a:off x="355723" y="3959150"/>
            <a:ext cx="7135566" cy="3097212"/>
          </a:xfrm>
        </p:spPr>
        <p:txBody>
          <a:bodyPr>
            <a:normAutofit/>
          </a:bodyPr>
          <a:lstStyle/>
          <a:p>
            <a:pPr lvl="1">
              <a:lnSpc>
                <a:spcPct val="150000"/>
              </a:lnSpc>
              <a:buClr>
                <a:srgbClr val="2D18C6"/>
              </a:buClr>
              <a:buFont typeface="Wingdings" panose="05000000000000000000" pitchFamily="2" charset="2"/>
              <a:buChar char="Ø"/>
              <a:defRPr/>
            </a:pPr>
            <a:r>
              <a:rPr lang="zh-CN" altLang="en-US" sz="2800" b="1" dirty="0">
                <a:latin typeface="+mn-lt"/>
              </a:rPr>
              <a:t>监控的内容</a:t>
            </a:r>
          </a:p>
          <a:p>
            <a:pPr lvl="1">
              <a:lnSpc>
                <a:spcPct val="150000"/>
              </a:lnSpc>
              <a:buClr>
                <a:srgbClr val="2D18C6"/>
              </a:buClr>
              <a:buFont typeface="Wingdings" panose="05000000000000000000" pitchFamily="2" charset="2"/>
              <a:buChar char="Ø"/>
              <a:defRPr/>
            </a:pPr>
            <a:r>
              <a:rPr lang="zh-CN" altLang="en-US" sz="2800" b="1" dirty="0">
                <a:latin typeface="+mn-lt"/>
              </a:rPr>
              <a:t>监控的标准</a:t>
            </a:r>
          </a:p>
          <a:p>
            <a:pPr lvl="1">
              <a:lnSpc>
                <a:spcPct val="150000"/>
              </a:lnSpc>
              <a:buClr>
                <a:srgbClr val="2D18C6"/>
              </a:buClr>
              <a:buFont typeface="Wingdings" panose="05000000000000000000" pitchFamily="2" charset="2"/>
              <a:buChar char="Ø"/>
              <a:defRPr/>
            </a:pPr>
            <a:r>
              <a:rPr lang="zh-CN" altLang="en-US" sz="2800" b="1" dirty="0">
                <a:latin typeface="+mn-lt"/>
              </a:rPr>
              <a:t>监控的方法与路径</a:t>
            </a:r>
            <a:endParaRPr lang="en-US" altLang="zh-CN" sz="1600" dirty="0">
              <a:latin typeface="+mn-lt"/>
            </a:endParaRPr>
          </a:p>
        </p:txBody>
      </p:sp>
      <p:sp>
        <p:nvSpPr>
          <p:cNvPr id="9" name="矩形 8"/>
          <p:cNvSpPr/>
          <p:nvPr/>
        </p:nvSpPr>
        <p:spPr>
          <a:xfrm>
            <a:off x="179388" y="1268413"/>
            <a:ext cx="4554537" cy="9620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标题 1">
            <a:extLst>
              <a:ext uri="{FF2B5EF4-FFF2-40B4-BE49-F238E27FC236}">
                <a16:creationId xmlns="" xmlns:a16="http://schemas.microsoft.com/office/drawing/2014/main" id="{423E52ED-7ED1-4A4F-A2D7-B0B1CC7BD6CD}"/>
              </a:ext>
            </a:extLst>
          </p:cNvPr>
          <p:cNvSpPr>
            <a:spLocks noChangeArrowheads="1"/>
          </p:cNvSpPr>
          <p:nvPr/>
        </p:nvSpPr>
        <p:spPr bwMode="auto">
          <a:xfrm>
            <a:off x="179388" y="117475"/>
            <a:ext cx="7488237" cy="6477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latinLnBrk="1"/>
            <a:r>
              <a:rPr lang="en-US" altLang="zh-CN" sz="4000" b="1" i="0" dirty="0">
                <a:solidFill>
                  <a:srgbClr val="0033CC"/>
                </a:solidFill>
                <a:ea typeface="微软雅黑" pitchFamily="34" charset="-122"/>
                <a:cs typeface="+mj-cs"/>
                <a:sym typeface="Haettenschweiler" panose="020B0706040902060204" pitchFamily="34" charset="0"/>
              </a:rPr>
              <a:t>2.</a:t>
            </a:r>
            <a:r>
              <a:rPr lang="zh-CN" altLang="en-US" sz="4000" b="1" i="0" dirty="0">
                <a:solidFill>
                  <a:srgbClr val="0033CC"/>
                </a:solidFill>
                <a:ea typeface="微软雅黑" pitchFamily="34" charset="-122"/>
                <a:cs typeface="+mj-cs"/>
                <a:sym typeface="Haettenschweiler" panose="020B0706040902060204" pitchFamily="34" charset="0"/>
              </a:rPr>
              <a:t>数据发布应用是生命</a:t>
            </a:r>
            <a:endParaRPr lang="zh-CN" altLang="en-US" sz="4000" b="1" i="0" dirty="0">
              <a:solidFill>
                <a:srgbClr val="0033CC"/>
              </a:solidFill>
              <a:latin typeface="+mn-lt"/>
              <a:ea typeface="微软雅黑" pitchFamily="34" charset="-122"/>
              <a:cs typeface="+mj-cs"/>
              <a:sym typeface="黑体" panose="02010609060101010101" pitchFamily="49" charset="-122"/>
            </a:endParaRPr>
          </a:p>
        </p:txBody>
      </p:sp>
      <p:sp>
        <p:nvSpPr>
          <p:cNvPr id="2" name="矩形 1">
            <a:extLst>
              <a:ext uri="{FF2B5EF4-FFF2-40B4-BE49-F238E27FC236}">
                <a16:creationId xmlns="" xmlns:a16="http://schemas.microsoft.com/office/drawing/2014/main" id="{9D516036-B229-4460-A12D-06B87B6A1BF5}"/>
              </a:ext>
            </a:extLst>
          </p:cNvPr>
          <p:cNvSpPr/>
          <p:nvPr/>
        </p:nvSpPr>
        <p:spPr>
          <a:xfrm>
            <a:off x="611285" y="1030093"/>
            <a:ext cx="7741920" cy="2308324"/>
          </a:xfrm>
          <a:prstGeom prst="rect">
            <a:avLst/>
          </a:prstGeom>
        </p:spPr>
        <p:txBody>
          <a:bodyPr wrap="square">
            <a:spAutoFit/>
          </a:bodyPr>
          <a:lstStyle/>
          <a:p>
            <a:pPr>
              <a:lnSpc>
                <a:spcPct val="150000"/>
              </a:lnSpc>
            </a:pPr>
            <a:r>
              <a:rPr lang="zh-CN" altLang="en-US" sz="2400" b="1" i="0" dirty="0">
                <a:solidFill>
                  <a:srgbClr val="2D18C6"/>
                </a:solidFill>
                <a:latin typeface="微软雅黑" panose="020B0503020204020204" pitchFamily="34" charset="-122"/>
                <a:ea typeface="微软雅黑" panose="020B0503020204020204" pitchFamily="34" charset="-122"/>
                <a:sym typeface="宋体" panose="02010600030101010101" pitchFamily="2" charset="-122"/>
              </a:rPr>
              <a:t>对于高等学校而言，国</a:t>
            </a:r>
            <a:r>
              <a:rPr lang="zh-CN" altLang="en-US" sz="2400" b="1" i="0" dirty="0" smtClean="0">
                <a:solidFill>
                  <a:srgbClr val="2D18C6"/>
                </a:solidFill>
                <a:latin typeface="微软雅黑" panose="020B0503020204020204" pitchFamily="34" charset="-122"/>
                <a:ea typeface="微软雅黑" panose="020B0503020204020204" pitchFamily="34" charset="-122"/>
                <a:sym typeface="宋体" panose="02010600030101010101" pitchFamily="2" charset="-122"/>
              </a:rPr>
              <a:t>家数据平</a:t>
            </a:r>
            <a:r>
              <a:rPr lang="zh-CN" altLang="en-US" sz="2400" b="1" i="0" dirty="0">
                <a:solidFill>
                  <a:srgbClr val="2D18C6"/>
                </a:solidFill>
                <a:latin typeface="微软雅黑" panose="020B0503020204020204" pitchFamily="34" charset="-122"/>
                <a:ea typeface="微软雅黑" panose="020B0503020204020204" pitchFamily="34" charset="-122"/>
                <a:sym typeface="宋体" panose="02010600030101010101" pitchFamily="2" charset="-122"/>
              </a:rPr>
              <a:t>台建设的意义在于形成教学质量常态监控机制，促进高校决策科学化、</a:t>
            </a:r>
            <a:r>
              <a:rPr lang="zh-CN" altLang="zh-CN" sz="2400" b="1" i="0" dirty="0">
                <a:solidFill>
                  <a:srgbClr val="2D18C6"/>
                </a:solidFill>
                <a:latin typeface="微软雅黑" panose="020B0503020204020204" pitchFamily="34" charset="-122"/>
                <a:ea typeface="微软雅黑" panose="020B0503020204020204" pitchFamily="34" charset="-122"/>
                <a:sym typeface="宋体" panose="02010600030101010101" pitchFamily="2" charset="-122"/>
              </a:rPr>
              <a:t>管理精细化</a:t>
            </a:r>
            <a:r>
              <a:rPr lang="zh-CN" altLang="en-US" sz="2400" b="1" i="0" dirty="0">
                <a:solidFill>
                  <a:srgbClr val="2D18C6"/>
                </a:solidFill>
                <a:latin typeface="微软雅黑" panose="020B0503020204020204" pitchFamily="34" charset="-122"/>
                <a:ea typeface="微软雅黑" panose="020B0503020204020204" pitchFamily="34" charset="-122"/>
                <a:sym typeface="宋体" panose="02010600030101010101" pitchFamily="2" charset="-122"/>
              </a:rPr>
              <a:t>。因此，建立</a:t>
            </a:r>
            <a:r>
              <a:rPr lang="zh-CN" altLang="en-US" sz="2400" b="1" i="0" dirty="0" smtClean="0">
                <a:solidFill>
                  <a:srgbClr val="2D18C6"/>
                </a:solidFill>
                <a:latin typeface="微软雅黑" panose="020B0503020204020204" pitchFamily="34" charset="-122"/>
                <a:ea typeface="微软雅黑" panose="020B0503020204020204" pitchFamily="34" charset="-122"/>
                <a:sym typeface="宋体" panose="02010600030101010101" pitchFamily="2" charset="-122"/>
              </a:rPr>
              <a:t>了数据平</a:t>
            </a:r>
            <a:r>
              <a:rPr lang="zh-CN" altLang="en-US" sz="2400" b="1" i="0" dirty="0">
                <a:solidFill>
                  <a:srgbClr val="2D18C6"/>
                </a:solidFill>
                <a:latin typeface="微软雅黑" panose="020B0503020204020204" pitchFamily="34" charset="-122"/>
                <a:ea typeface="微软雅黑" panose="020B0503020204020204" pitchFamily="34" charset="-122"/>
                <a:sym typeface="宋体" panose="02010600030101010101" pitchFamily="2" charset="-122"/>
              </a:rPr>
              <a:t>台常</a:t>
            </a:r>
            <a:r>
              <a:rPr lang="zh-CN" altLang="en-US" sz="2400" b="1" i="0" dirty="0" smtClean="0">
                <a:solidFill>
                  <a:srgbClr val="2D18C6"/>
                </a:solidFill>
                <a:latin typeface="微软雅黑" panose="020B0503020204020204" pitchFamily="34" charset="-122"/>
                <a:ea typeface="微软雅黑" panose="020B0503020204020204" pitchFamily="34" charset="-122"/>
                <a:sym typeface="宋体" panose="02010600030101010101" pitchFamily="2" charset="-122"/>
              </a:rPr>
              <a:t>态</a:t>
            </a:r>
            <a:r>
              <a:rPr lang="zh-CN" altLang="en-US" sz="2400" i="0" dirty="0" smtClean="0">
                <a:solidFill>
                  <a:srgbClr val="2D18C6"/>
                </a:solidFill>
                <a:latin typeface="微软雅黑" panose="020B0503020204020204" pitchFamily="34" charset="-122"/>
                <a:ea typeface="微软雅黑" panose="020B0503020204020204" pitchFamily="34" charset="-122"/>
                <a:sym typeface="宋体" panose="02010600030101010101" pitchFamily="2" charset="-122"/>
              </a:rPr>
              <a:t>采集</a:t>
            </a:r>
            <a:r>
              <a:rPr lang="zh-CN" altLang="en-US" sz="2400" b="1" i="0" dirty="0" smtClean="0">
                <a:solidFill>
                  <a:srgbClr val="2D18C6"/>
                </a:solidFill>
                <a:latin typeface="微软雅黑" panose="020B0503020204020204" pitchFamily="34" charset="-122"/>
                <a:ea typeface="微软雅黑" panose="020B0503020204020204" pitchFamily="34" charset="-122"/>
                <a:sym typeface="宋体" panose="02010600030101010101" pitchFamily="2" charset="-122"/>
              </a:rPr>
              <a:t>机</a:t>
            </a:r>
            <a:r>
              <a:rPr lang="zh-CN" altLang="en-US" sz="2400" b="1" i="0" dirty="0">
                <a:solidFill>
                  <a:srgbClr val="2D18C6"/>
                </a:solidFill>
                <a:latin typeface="微软雅黑" panose="020B0503020204020204" pitchFamily="34" charset="-122"/>
                <a:ea typeface="微软雅黑" panose="020B0503020204020204" pitchFamily="34" charset="-122"/>
                <a:sym typeface="宋体" panose="02010600030101010101" pitchFamily="2" charset="-122"/>
              </a:rPr>
              <a:t>制以后，对数据的分析与应用，对教学质量常态监测成为工作主题。</a:t>
            </a:r>
            <a:endParaRPr lang="zh-CN" altLang="en-US" sz="2400" b="1" i="0" dirty="0">
              <a:solidFill>
                <a:srgbClr val="2D18C6"/>
              </a:solidFill>
            </a:endParaRPr>
          </a:p>
        </p:txBody>
      </p:sp>
      <p:pic>
        <p:nvPicPr>
          <p:cNvPr id="6" name="图片 3" descr="office6\wpsassist\cache\A000220150821B04PPIC">
            <a:extLst>
              <a:ext uri="{FF2B5EF4-FFF2-40B4-BE49-F238E27FC236}">
                <a16:creationId xmlns="" xmlns:a16="http://schemas.microsoft.com/office/drawing/2014/main" id="{0C6E9E3C-413D-4281-B293-6789BBFD6FB2}"/>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39360" y="3728993"/>
            <a:ext cx="2811462" cy="24786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51377717"/>
      </p:ext>
    </p:extLst>
  </p:cSld>
  <p:clrMapOvr>
    <a:masterClrMapping/>
  </p:clrMapOvr>
  <p:transition>
    <p:check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en-US" altLang="zh-CN" sz="3600" dirty="0" smtClean="0">
                <a:sym typeface="宋体" panose="02010600030101010101" pitchFamily="2" charset="-122"/>
              </a:rPr>
              <a:t>3.</a:t>
            </a:r>
            <a:r>
              <a:rPr lang="zh-CN" altLang="en-US" sz="3600" dirty="0" smtClean="0">
                <a:sym typeface="宋体" panose="02010600030101010101" pitchFamily="2" charset="-122"/>
              </a:rPr>
              <a:t>深</a:t>
            </a:r>
            <a:r>
              <a:rPr lang="zh-CN" altLang="en-US" sz="3600" dirty="0">
                <a:sym typeface="宋体" panose="02010600030101010101" pitchFamily="2" charset="-122"/>
              </a:rPr>
              <a:t>层次研究、数据</a:t>
            </a:r>
            <a:r>
              <a:rPr lang="zh-CN" altLang="en-US" sz="3600" dirty="0"/>
              <a:t>挖掘</a:t>
            </a:r>
          </a:p>
        </p:txBody>
      </p:sp>
      <p:sp>
        <p:nvSpPr>
          <p:cNvPr id="3" name="内容占位符 2"/>
          <p:cNvSpPr>
            <a:spLocks noGrp="1"/>
          </p:cNvSpPr>
          <p:nvPr>
            <p:ph idx="1"/>
          </p:nvPr>
        </p:nvSpPr>
        <p:spPr>
          <a:xfrm>
            <a:off x="551468" y="1185211"/>
            <a:ext cx="8229600" cy="4525963"/>
          </a:xfrm>
        </p:spPr>
        <p:txBody>
          <a:bodyPr/>
          <a:lstStyle/>
          <a:p>
            <a:pPr>
              <a:lnSpc>
                <a:spcPct val="150000"/>
              </a:lnSpc>
            </a:pPr>
            <a:r>
              <a:rPr lang="zh-CN" altLang="en-US" sz="3600" dirty="0"/>
              <a:t>深度挖掘，综合分析</a:t>
            </a:r>
            <a:endParaRPr lang="en-US" altLang="zh-CN" sz="3600" dirty="0"/>
          </a:p>
          <a:p>
            <a:pPr marL="742950" lvl="2" indent="-342900">
              <a:lnSpc>
                <a:spcPct val="150000"/>
              </a:lnSpc>
              <a:buClr>
                <a:srgbClr val="0070C0"/>
              </a:buClr>
              <a:buFont typeface="Wingdings" panose="05000000000000000000" pitchFamily="2" charset="2"/>
              <a:buChar char="n"/>
            </a:pPr>
            <a:r>
              <a:rPr lang="zh-CN" altLang="en-US" sz="2800" dirty="0"/>
              <a:t>提供院系、专业、教师评价的依据</a:t>
            </a:r>
            <a:endParaRPr lang="zh-CN" altLang="en-US" sz="3600" dirty="0"/>
          </a:p>
          <a:p>
            <a:pPr marL="742950" lvl="2" indent="-342900">
              <a:lnSpc>
                <a:spcPct val="150000"/>
              </a:lnSpc>
              <a:buClr>
                <a:srgbClr val="0070C0"/>
              </a:buClr>
              <a:buFont typeface="Wingdings" panose="05000000000000000000" pitchFamily="2" charset="2"/>
              <a:buChar char="n"/>
            </a:pPr>
            <a:r>
              <a:rPr lang="zh-CN" altLang="en-US" sz="2800" dirty="0"/>
              <a:t>实现教学质量常态监</a:t>
            </a:r>
            <a:r>
              <a:rPr lang="zh-CN" altLang="en-US" sz="2800" dirty="0" smtClean="0"/>
              <a:t>控的</a:t>
            </a:r>
            <a:r>
              <a:rPr lang="zh-CN" altLang="en-US" sz="2800" dirty="0"/>
              <a:t>保障体系</a:t>
            </a:r>
          </a:p>
          <a:p>
            <a:pPr marL="742950" lvl="2" indent="-342900">
              <a:lnSpc>
                <a:spcPct val="150000"/>
              </a:lnSpc>
              <a:buClr>
                <a:srgbClr val="0070C0"/>
              </a:buClr>
              <a:buFont typeface="Wingdings" panose="05000000000000000000" pitchFamily="2" charset="2"/>
              <a:buChar char="n"/>
            </a:pPr>
            <a:r>
              <a:rPr lang="zh-CN" altLang="en-US" sz="2800" dirty="0">
                <a:cs typeface="+mn-cs"/>
              </a:rPr>
              <a:t>形成“以学生为中心”的氛围</a:t>
            </a:r>
            <a:endParaRPr lang="en-US" altLang="zh-CN" sz="2800" dirty="0">
              <a:cs typeface="+mn-cs"/>
            </a:endParaRPr>
          </a:p>
          <a:p>
            <a:pPr marL="742950" lvl="2" indent="-342900">
              <a:lnSpc>
                <a:spcPct val="150000"/>
              </a:lnSpc>
              <a:buClr>
                <a:srgbClr val="0070C0"/>
              </a:buClr>
              <a:buFont typeface="Wingdings" panose="05000000000000000000" pitchFamily="2" charset="2"/>
              <a:buChar char="n"/>
            </a:pPr>
            <a:r>
              <a:rPr lang="zh-CN" altLang="en-US" sz="2800" dirty="0">
                <a:cs typeface="+mn-cs"/>
              </a:rPr>
              <a:t>促进高校管理、决策的科学化</a:t>
            </a:r>
            <a:endParaRPr lang="en-US" altLang="zh-CN" sz="2800" dirty="0">
              <a:cs typeface="+mn-cs"/>
            </a:endParaRPr>
          </a:p>
        </p:txBody>
      </p:sp>
    </p:spTree>
    <p:extLst>
      <p:ext uri="{BB962C8B-B14F-4D97-AF65-F5344CB8AC3E}">
        <p14:creationId xmlns="" xmlns:p14="http://schemas.microsoft.com/office/powerpoint/2010/main" val="2477709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5"/>
          <p:cNvSpPr txBox="1">
            <a:spLocks noChangeArrowheads="1"/>
          </p:cNvSpPr>
          <p:nvPr/>
        </p:nvSpPr>
        <p:spPr bwMode="auto">
          <a:xfrm>
            <a:off x="3617970" y="3773368"/>
            <a:ext cx="4793130" cy="1195199"/>
          </a:xfrm>
          <a:prstGeom prst="rect">
            <a:avLst/>
          </a:prstGeom>
          <a:noFill/>
          <a:ln w="9525">
            <a:noFill/>
            <a:miter lim="800000"/>
            <a:headEnd/>
            <a:tailEnd/>
          </a:ln>
        </p:spPr>
        <p:txBody>
          <a:bodyPr wrap="square">
            <a:spAutoFit/>
          </a:bodyPr>
          <a:lstStyle/>
          <a:p>
            <a:pPr>
              <a:lnSpc>
                <a:spcPts val="4300"/>
              </a:lnSpc>
              <a:defRPr/>
            </a:pPr>
            <a:endParaRPr lang="en-US" altLang="zh-CN" sz="3200" i="0" dirty="0">
              <a:latin typeface="Times New Roman" panose="02020603050405020304" pitchFamily="18" charset="0"/>
              <a:ea typeface="黑体" panose="02010609060101010101" pitchFamily="49" charset="-122"/>
              <a:cs typeface="Times New Roman" panose="02020603050405020304" pitchFamily="18" charset="0"/>
            </a:endParaRPr>
          </a:p>
          <a:p>
            <a:pPr>
              <a:lnSpc>
                <a:spcPts val="4300"/>
              </a:lnSpc>
              <a:defRPr/>
            </a:pPr>
            <a:endParaRPr lang="en-US" altLang="zh-CN" sz="3200" i="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p:cNvSpPr/>
          <p:nvPr/>
        </p:nvSpPr>
        <p:spPr>
          <a:xfrm>
            <a:off x="153988" y="2551113"/>
            <a:ext cx="185737" cy="923925"/>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endParaRPr lang="zh-CN" altLang="en-US" sz="54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mn-ea"/>
            </a:endParaRPr>
          </a:p>
        </p:txBody>
      </p:sp>
      <p:sp>
        <p:nvSpPr>
          <p:cNvPr id="9" name="矩形 8"/>
          <p:cNvSpPr/>
          <p:nvPr/>
        </p:nvSpPr>
        <p:spPr>
          <a:xfrm>
            <a:off x="1476864" y="2551113"/>
            <a:ext cx="7109639" cy="1246495"/>
          </a:xfrm>
          <a:prstGeom prst="rect">
            <a:avLst/>
          </a:prstGeom>
          <a:noFill/>
        </p:spPr>
        <p:txBody>
          <a:bodyPr wrap="none">
            <a:spAutoFit/>
          </a:bodyPr>
          <a:lstStyle/>
          <a:p>
            <a:pPr algn="ctr">
              <a:defRPr/>
            </a:pPr>
            <a:r>
              <a:rPr lang="zh-CN" altLang="en-US" sz="7500" b="1" i="0" spc="1200" dirty="0">
                <a:solidFill>
                  <a:srgbClr val="2D18C6"/>
                </a:solidFill>
                <a:latin typeface="微软雅黑" pitchFamily="34" charset="-122"/>
                <a:ea typeface="微软雅黑" pitchFamily="34" charset="-122"/>
              </a:rPr>
              <a:t>请批评指正！</a:t>
            </a:r>
          </a:p>
        </p:txBody>
      </p:sp>
      <p:pic>
        <p:nvPicPr>
          <p:cNvPr id="6" name="图片 28" descr="logo.png"/>
          <p:cNvPicPr>
            <a:picLocks noChangeAspect="1"/>
          </p:cNvPicPr>
          <p:nvPr/>
        </p:nvPicPr>
        <p:blipFill>
          <a:blip r:embed="rId3" cstate="print"/>
          <a:srcRect/>
          <a:stretch>
            <a:fillRect/>
          </a:stretch>
        </p:blipFill>
        <p:spPr bwMode="auto">
          <a:xfrm>
            <a:off x="7786688" y="71438"/>
            <a:ext cx="1239837" cy="1214437"/>
          </a:xfrm>
          <a:prstGeom prst="rect">
            <a:avLst/>
          </a:prstGeom>
          <a:noFill/>
          <a:ln w="9525">
            <a:noFill/>
            <a:miter lim="800000"/>
            <a:headEnd/>
            <a:tailEnd/>
          </a:ln>
        </p:spPr>
      </p:pic>
    </p:spTree>
    <p:extLst>
      <p:ext uri="{BB962C8B-B14F-4D97-AF65-F5344CB8AC3E}">
        <p14:creationId xmlns="" xmlns:p14="http://schemas.microsoft.com/office/powerpoint/2010/main" val="1373222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20888"/>
            <a:ext cx="8929718" cy="830997"/>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latinLnBrk="1" hangingPunct="1">
              <a:defRPr/>
            </a:pPr>
            <a:r>
              <a:rPr lang="zh-CN" altLang="en-US" sz="4800" i="0" spc="50" dirty="0">
                <a:ln w="11430"/>
                <a:solidFill>
                  <a:srgbClr val="0033CC"/>
                </a:solidFill>
                <a:latin typeface="微软雅黑" pitchFamily="34" charset="-122"/>
                <a:ea typeface="微软雅黑" pitchFamily="34" charset="-122"/>
                <a:cs typeface="Times New Roman" pitchFamily="18" charset="0"/>
              </a:rPr>
              <a:t>一</a:t>
            </a:r>
            <a:r>
              <a:rPr lang="zh-CN" altLang="en-US" sz="4800" i="0" spc="50" dirty="0" smtClean="0">
                <a:ln w="11430"/>
                <a:solidFill>
                  <a:srgbClr val="0033CC"/>
                </a:solidFill>
                <a:latin typeface="微软雅黑" pitchFamily="34" charset="-122"/>
                <a:ea typeface="微软雅黑" pitchFamily="34" charset="-122"/>
                <a:cs typeface="Times New Roman" pitchFamily="18" charset="0"/>
              </a:rPr>
              <a:t>、</a:t>
            </a:r>
            <a:r>
              <a:rPr kumimoji="1" lang="zh-CN" altLang="en-US" sz="4800" i="0" dirty="0" smtClean="0">
                <a:solidFill>
                  <a:srgbClr val="2D18C6"/>
                </a:solidFill>
                <a:latin typeface="微软雅黑" pitchFamily="34" charset="-122"/>
                <a:ea typeface="微软雅黑" pitchFamily="34" charset="-122"/>
                <a:cs typeface="Times New Roman" panose="02020603050405020304" pitchFamily="18" charset="0"/>
              </a:rPr>
              <a:t>国家数据平台数据内涵解读</a:t>
            </a:r>
            <a:endParaRPr kumimoji="1" lang="en-US" altLang="zh-CN" sz="4800" i="0" spc="50" dirty="0">
              <a:ln w="11430"/>
              <a:solidFill>
                <a:srgbClr val="2D18C6"/>
              </a:solidFill>
              <a:latin typeface="微软雅黑" pitchFamily="34" charset="-122"/>
              <a:ea typeface="微软雅黑" pitchFamily="34" charset="-122"/>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标题 1"/>
          <p:cNvSpPr>
            <a:spLocks noChangeArrowheads="1"/>
          </p:cNvSpPr>
          <p:nvPr/>
        </p:nvSpPr>
        <p:spPr bwMode="auto">
          <a:xfrm>
            <a:off x="179388" y="117475"/>
            <a:ext cx="7488237" cy="6477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latinLnBrk="1"/>
            <a:r>
              <a:rPr lang="zh-CN" altLang="en-US" sz="4000" i="0" dirty="0">
                <a:solidFill>
                  <a:srgbClr val="0033CC"/>
                </a:solidFill>
                <a:latin typeface="+mn-lt"/>
                <a:ea typeface="微软雅黑" pitchFamily="34" charset="-122"/>
                <a:cs typeface="+mj-cs"/>
                <a:sym typeface="Haettenschweiler" panose="020B0706040902060204" pitchFamily="34" charset="0"/>
              </a:rPr>
              <a:t>（一）</a:t>
            </a:r>
            <a:r>
              <a:rPr lang="zh-CN" altLang="en-US" sz="4000" i="0" dirty="0" smtClean="0">
                <a:solidFill>
                  <a:srgbClr val="0033CC"/>
                </a:solidFill>
                <a:latin typeface="+mn-lt"/>
                <a:ea typeface="微软雅黑" pitchFamily="34" charset="-122"/>
                <a:cs typeface="+mj-cs"/>
                <a:sym typeface="Haettenschweiler" panose="020B0706040902060204" pitchFamily="34" charset="0"/>
              </a:rPr>
              <a:t>数据采集基本</a:t>
            </a:r>
            <a:r>
              <a:rPr lang="zh-CN" altLang="en-US" sz="4000" i="0" dirty="0">
                <a:solidFill>
                  <a:srgbClr val="0033CC"/>
                </a:solidFill>
                <a:latin typeface="+mn-lt"/>
                <a:ea typeface="微软雅黑" pitchFamily="34" charset="-122"/>
                <a:cs typeface="+mj-cs"/>
                <a:sym typeface="Haettenschweiler" panose="020B0706040902060204" pitchFamily="34" charset="0"/>
              </a:rPr>
              <a:t>情况</a:t>
            </a:r>
            <a:endParaRPr lang="zh-CN" altLang="en-US" sz="4000" i="0" dirty="0">
              <a:solidFill>
                <a:srgbClr val="0033CC"/>
              </a:solidFill>
              <a:latin typeface="+mn-lt"/>
              <a:ea typeface="微软雅黑" pitchFamily="34" charset="-122"/>
              <a:cs typeface="+mj-cs"/>
              <a:sym typeface="黑体" panose="02010609060101010101" pitchFamily="49" charset="-122"/>
            </a:endParaRPr>
          </a:p>
        </p:txBody>
      </p:sp>
      <p:sp>
        <p:nvSpPr>
          <p:cNvPr id="9220" name="Rectangle 3"/>
          <p:cNvSpPr>
            <a:spLocks noChangeArrowheads="1"/>
          </p:cNvSpPr>
          <p:nvPr/>
        </p:nvSpPr>
        <p:spPr bwMode="auto">
          <a:xfrm>
            <a:off x="323850" y="1268413"/>
            <a:ext cx="8572500" cy="453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defRPr>
            </a:lvl1pPr>
            <a:lvl2pPr marL="800100" indent="-34290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defRPr>
            </a:lvl2pPr>
            <a:lvl3pPr marL="342900" indent="-3429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defRPr>
            </a:lvl9pPr>
          </a:lstStyle>
          <a:p>
            <a:pPr algn="just" eaLnBrk="1" hangingPunct="1">
              <a:buClr>
                <a:srgbClr val="2F2F2F"/>
              </a:buClr>
              <a:buSzPct val="50000"/>
              <a:buFont typeface="Arial" panose="020B0604020202020204" pitchFamily="34" charset="0"/>
              <a:buNone/>
            </a:pPr>
            <a:r>
              <a:rPr lang="en-US" altLang="zh-CN" sz="2800" i="0" dirty="0">
                <a:latin typeface="+mn-lt"/>
                <a:ea typeface="+mj-ea"/>
                <a:cs typeface="Times New Roman" panose="02020603050405020304" pitchFamily="18" charset="0"/>
                <a:sym typeface="宋体" panose="02010600030101010101" pitchFamily="2" charset="-122"/>
              </a:rPr>
              <a:t>1.</a:t>
            </a:r>
            <a:r>
              <a:rPr lang="zh-CN" altLang="en-US" sz="2800" i="0" dirty="0">
                <a:latin typeface="+mn-lt"/>
                <a:ea typeface="+mj-ea"/>
                <a:cs typeface="Times New Roman" panose="02020603050405020304" pitchFamily="18" charset="0"/>
                <a:sym typeface="宋体" panose="02010600030101010101" pitchFamily="2" charset="-122"/>
              </a:rPr>
              <a:t>特点</a:t>
            </a:r>
            <a:r>
              <a:rPr lang="zh-CN" altLang="en-US" sz="2800" i="0" dirty="0" smtClean="0">
                <a:latin typeface="+mn-lt"/>
                <a:ea typeface="+mj-ea"/>
                <a:cs typeface="Times New Roman" panose="02020603050405020304" pitchFamily="18" charset="0"/>
                <a:sym typeface="宋体" panose="02010600030101010101" pitchFamily="2" charset="-122"/>
              </a:rPr>
              <a:t>：</a:t>
            </a:r>
            <a:r>
              <a:rPr lang="zh-CN" altLang="en-US" sz="2400" i="0" dirty="0">
                <a:latin typeface="+mn-lt"/>
                <a:ea typeface="仿宋" panose="02010609060101010101" pitchFamily="49" charset="-122"/>
                <a:cs typeface="Times New Roman" panose="02020603050405020304" pitchFamily="18" charset="0"/>
                <a:sym typeface="宋体" panose="02010600030101010101" pitchFamily="2" charset="-122"/>
              </a:rPr>
              <a:t>用数据反映全国高等学校教学基本状态</a:t>
            </a:r>
            <a:r>
              <a:rPr lang="zh-CN" altLang="en-US" sz="2400" i="0" dirty="0" smtClean="0">
                <a:latin typeface="+mn-lt"/>
                <a:ea typeface="仿宋" panose="02010609060101010101" pitchFamily="49" charset="-122"/>
                <a:cs typeface="Times New Roman" panose="02020603050405020304" pitchFamily="18" charset="0"/>
                <a:sym typeface="宋体" panose="02010600030101010101" pitchFamily="2" charset="-122"/>
              </a:rPr>
              <a:t>，通过在线</a:t>
            </a:r>
            <a:r>
              <a:rPr lang="zh-CN" altLang="en-US" sz="2400" i="0" dirty="0">
                <a:latin typeface="+mn-lt"/>
                <a:ea typeface="仿宋" panose="02010609060101010101" pitchFamily="49" charset="-122"/>
                <a:cs typeface="Times New Roman" panose="02020603050405020304" pitchFamily="18" charset="0"/>
                <a:sym typeface="宋体" panose="02010600030101010101" pitchFamily="2" charset="-122"/>
              </a:rPr>
              <a:t>方式填报和提供服务。</a:t>
            </a:r>
            <a:endParaRPr lang="en-US" altLang="zh-CN" sz="2400" i="0" dirty="0">
              <a:latin typeface="+mn-lt"/>
              <a:ea typeface="仿宋" panose="02010609060101010101" pitchFamily="49" charset="-122"/>
              <a:cs typeface="Times New Roman" panose="02020603050405020304" pitchFamily="18" charset="0"/>
              <a:sym typeface="宋体" panose="02010600030101010101" pitchFamily="2" charset="-122"/>
            </a:endParaRPr>
          </a:p>
          <a:p>
            <a:pPr algn="just" eaLnBrk="1" hangingPunct="1">
              <a:buClr>
                <a:srgbClr val="2F2F2F"/>
              </a:buClr>
              <a:buSzPct val="50000"/>
              <a:buFont typeface="Arial" panose="020B0604020202020204" pitchFamily="34" charset="0"/>
              <a:buNone/>
            </a:pPr>
            <a:r>
              <a:rPr lang="en-US" altLang="zh-CN" sz="2800" i="0" dirty="0">
                <a:latin typeface="+mn-lt"/>
                <a:ea typeface="+mj-ea"/>
                <a:cs typeface="Times New Roman" panose="02020603050405020304" pitchFamily="18" charset="0"/>
                <a:sym typeface="宋体" panose="02010600030101010101" pitchFamily="2" charset="-122"/>
              </a:rPr>
              <a:t>2.</a:t>
            </a:r>
            <a:r>
              <a:rPr lang="zh-CN" altLang="en-US" sz="2800" i="0" dirty="0">
                <a:latin typeface="+mn-lt"/>
                <a:ea typeface="+mj-ea"/>
                <a:cs typeface="Times New Roman" panose="02020603050405020304" pitchFamily="18" charset="0"/>
                <a:sym typeface="宋体" panose="02010600030101010101" pitchFamily="2" charset="-122"/>
              </a:rPr>
              <a:t>填报单位和周期：</a:t>
            </a:r>
            <a:r>
              <a:rPr lang="zh-CN" altLang="en-US" sz="2400" i="0" dirty="0">
                <a:latin typeface="+mn-lt"/>
                <a:ea typeface="仿宋" panose="02010609060101010101" pitchFamily="49" charset="-122"/>
                <a:cs typeface="Times New Roman" panose="02020603050405020304" pitchFamily="18" charset="0"/>
                <a:sym typeface="宋体" panose="02010600030101010101" pitchFamily="2" charset="-122"/>
              </a:rPr>
              <a:t>以学校为</a:t>
            </a:r>
            <a:r>
              <a:rPr lang="zh-CN" altLang="en-US" sz="2400" i="0" dirty="0" smtClean="0">
                <a:latin typeface="+mn-lt"/>
                <a:ea typeface="仿宋" panose="02010609060101010101" pitchFamily="49" charset="-122"/>
                <a:cs typeface="Times New Roman" panose="02020603050405020304" pitchFamily="18" charset="0"/>
                <a:sym typeface="宋体" panose="02010600030101010101" pitchFamily="2" charset="-122"/>
              </a:rPr>
              <a:t>单位</a:t>
            </a:r>
            <a:r>
              <a:rPr lang="zh-CN" altLang="en-US" sz="2400" i="0" dirty="0">
                <a:latin typeface="+mn-lt"/>
                <a:ea typeface="仿宋" panose="02010609060101010101" pitchFamily="49" charset="-122"/>
                <a:cs typeface="Times New Roman" panose="02020603050405020304" pitchFamily="18" charset="0"/>
                <a:sym typeface="宋体" panose="02010600030101010101" pitchFamily="2" charset="-122"/>
              </a:rPr>
              <a:t>进行</a:t>
            </a:r>
            <a:r>
              <a:rPr lang="zh-CN" altLang="en-US" sz="2400" i="0" dirty="0" smtClean="0">
                <a:solidFill>
                  <a:srgbClr val="C00000"/>
                </a:solidFill>
                <a:latin typeface="+mn-lt"/>
                <a:ea typeface="微软雅黑" panose="020B0503020204020204" pitchFamily="34" charset="-122"/>
                <a:cs typeface="Times New Roman" panose="02020603050405020304" pitchFamily="18" charset="0"/>
                <a:sym typeface="宋体" panose="02010600030101010101" pitchFamily="2" charset="-122"/>
              </a:rPr>
              <a:t>年报</a:t>
            </a:r>
            <a:r>
              <a:rPr lang="zh-CN" altLang="en-US" sz="2400" i="0" dirty="0">
                <a:latin typeface="+mn-lt"/>
                <a:ea typeface="+mn-ea"/>
                <a:cs typeface="Times New Roman" panose="02020603050405020304" pitchFamily="18" charset="0"/>
                <a:sym typeface="宋体" panose="02010600030101010101" pitchFamily="2" charset="-122"/>
              </a:rPr>
              <a:t>。</a:t>
            </a:r>
            <a:endParaRPr lang="en-US" altLang="zh-CN" sz="2400" i="0" dirty="0">
              <a:latin typeface="+mn-lt"/>
              <a:ea typeface="+mn-ea"/>
              <a:cs typeface="Times New Roman" panose="02020603050405020304" pitchFamily="18" charset="0"/>
              <a:sym typeface="宋体" panose="02010600030101010101" pitchFamily="2" charset="-122"/>
            </a:endParaRPr>
          </a:p>
          <a:p>
            <a:pPr lvl="2" algn="just" eaLnBrk="1" hangingPunct="1">
              <a:buClr>
                <a:srgbClr val="2F2F2F"/>
              </a:buClr>
              <a:buSzPct val="50000"/>
              <a:buNone/>
            </a:pPr>
            <a:r>
              <a:rPr lang="en-US" altLang="zh-CN" sz="2800" i="0" dirty="0">
                <a:latin typeface="+mn-lt"/>
                <a:ea typeface="+mj-ea"/>
                <a:cs typeface="Times New Roman" panose="02020603050405020304" pitchFamily="18" charset="0"/>
                <a:sym typeface="宋体" panose="02010600030101010101" pitchFamily="2" charset="-122"/>
              </a:rPr>
              <a:t>3</a:t>
            </a:r>
            <a:r>
              <a:rPr lang="en-US" altLang="zh-CN" sz="2800" i="0" dirty="0" smtClean="0">
                <a:latin typeface="+mn-lt"/>
                <a:ea typeface="+mj-ea"/>
                <a:cs typeface="Times New Roman" panose="02020603050405020304" pitchFamily="18" charset="0"/>
                <a:sym typeface="宋体" panose="02010600030101010101" pitchFamily="2" charset="-122"/>
              </a:rPr>
              <a:t>.</a:t>
            </a:r>
            <a:r>
              <a:rPr lang="zh-CN" altLang="en-US" sz="2800" i="0" dirty="0" smtClean="0">
                <a:latin typeface="+mn-lt"/>
                <a:ea typeface="+mj-ea"/>
                <a:cs typeface="Times New Roman" panose="02020603050405020304" pitchFamily="18" charset="0"/>
                <a:sym typeface="宋体" panose="02010600030101010101" pitchFamily="2" charset="-122"/>
              </a:rPr>
              <a:t>指标修订情况：</a:t>
            </a:r>
            <a:r>
              <a:rPr lang="zh-CN" altLang="en-US" i="0" dirty="0" smtClean="0">
                <a:solidFill>
                  <a:srgbClr val="FF0000"/>
                </a:solidFill>
                <a:latin typeface="+mn-lt"/>
                <a:ea typeface="仿宋" panose="02010609060101010101" pitchFamily="49" charset="-122"/>
                <a:cs typeface="Times New Roman" panose="02020603050405020304" pitchFamily="18" charset="0"/>
                <a:sym typeface="宋体" panose="02010600030101010101" pitchFamily="2" charset="-122"/>
              </a:rPr>
              <a:t>指南中标黄部分即为最新修订要求</a:t>
            </a:r>
            <a:r>
              <a:rPr lang="zh-CN" altLang="en-US" i="0" dirty="0" smtClean="0">
                <a:latin typeface="+mn-lt"/>
                <a:ea typeface="仿宋" panose="02010609060101010101" pitchFamily="49" charset="-122"/>
                <a:cs typeface="Times New Roman" panose="02020603050405020304" pitchFamily="18" charset="0"/>
                <a:sym typeface="宋体" panose="02010600030101010101" pitchFamily="2" charset="-122"/>
              </a:rPr>
              <a:t>。</a:t>
            </a:r>
            <a:endParaRPr lang="en-US" altLang="zh-CN" i="0" dirty="0">
              <a:latin typeface="+mn-lt"/>
              <a:ea typeface="仿宋" panose="02010609060101010101" pitchFamily="49" charset="-122"/>
              <a:cs typeface="Times New Roman" panose="02020603050405020304" pitchFamily="18" charset="0"/>
              <a:sym typeface="宋体" panose="02010600030101010101" pitchFamily="2" charset="-122"/>
            </a:endParaRPr>
          </a:p>
          <a:p>
            <a:pPr algn="just" eaLnBrk="1" hangingPunct="1">
              <a:buClr>
                <a:srgbClr val="2F2F2F"/>
              </a:buClr>
              <a:buSzPct val="50000"/>
              <a:buFont typeface="Arial" panose="020B0604020202020204" pitchFamily="34" charset="0"/>
              <a:buNone/>
            </a:pPr>
            <a:r>
              <a:rPr lang="en-US" altLang="zh-CN" sz="2400" i="0" dirty="0">
                <a:latin typeface="+mn-lt"/>
                <a:ea typeface="仿宋" panose="02010609060101010101" pitchFamily="49" charset="-122"/>
                <a:cs typeface="Times New Roman" panose="02020603050405020304" pitchFamily="18" charset="0"/>
                <a:sym typeface="宋体" panose="02010600030101010101" pitchFamily="2" charset="-122"/>
              </a:rPr>
              <a:t>4.</a:t>
            </a:r>
            <a:r>
              <a:rPr lang="zh-CN" altLang="en-US" sz="2800" i="0" dirty="0">
                <a:latin typeface="+mn-lt"/>
                <a:ea typeface="+mj-ea"/>
                <a:cs typeface="Times New Roman" panose="02020603050405020304" pitchFamily="18" charset="0"/>
                <a:sym typeface="宋体" panose="02010600030101010101" pitchFamily="2" charset="-122"/>
              </a:rPr>
              <a:t>统计对象</a:t>
            </a:r>
            <a:r>
              <a:rPr lang="zh-CN" altLang="en-US" sz="2800" i="0" dirty="0" smtClean="0">
                <a:latin typeface="+mn-lt"/>
                <a:ea typeface="+mj-ea"/>
                <a:cs typeface="Times New Roman" panose="02020603050405020304" pitchFamily="18" charset="0"/>
                <a:sym typeface="宋体" panose="02010600030101010101" pitchFamily="2" charset="-122"/>
              </a:rPr>
              <a:t>：</a:t>
            </a:r>
            <a:r>
              <a:rPr lang="zh-CN" altLang="en-US" sz="2400" i="0" dirty="0" smtClean="0">
                <a:latin typeface="+mn-lt"/>
                <a:ea typeface="仿宋" panose="02010609060101010101" pitchFamily="49" charset="-122"/>
                <a:cs typeface="Times New Roman" panose="02020603050405020304" pitchFamily="18" charset="0"/>
                <a:sym typeface="宋体" panose="02010600030101010101" pitchFamily="2" charset="-122"/>
              </a:rPr>
              <a:t>高等本科院校</a:t>
            </a:r>
            <a:endParaRPr lang="en-US" altLang="zh-CN" sz="2400" i="0" dirty="0">
              <a:latin typeface="+mn-lt"/>
              <a:ea typeface="仿宋" panose="02010609060101010101" pitchFamily="49" charset="-122"/>
              <a:cs typeface="Times New Roman" panose="02020603050405020304" pitchFamily="18" charset="0"/>
              <a:sym typeface="宋体" panose="02010600030101010101" pitchFamily="2" charset="-122"/>
            </a:endParaRPr>
          </a:p>
        </p:txBody>
      </p:sp>
      <p:grpSp>
        <p:nvGrpSpPr>
          <p:cNvPr id="13" name="组合 12"/>
          <p:cNvGrpSpPr/>
          <p:nvPr/>
        </p:nvGrpSpPr>
        <p:grpSpPr>
          <a:xfrm>
            <a:off x="721767" y="4429132"/>
            <a:ext cx="7776666" cy="1592156"/>
            <a:chOff x="2686999" y="4573148"/>
            <a:chExt cx="6421505" cy="1592156"/>
          </a:xfrm>
        </p:grpSpPr>
        <p:sp>
          <p:nvSpPr>
            <p:cNvPr id="7" name="矩形 6"/>
            <p:cNvSpPr/>
            <p:nvPr/>
          </p:nvSpPr>
          <p:spPr>
            <a:xfrm>
              <a:off x="2686999" y="4716024"/>
              <a:ext cx="6421505" cy="1449280"/>
            </a:xfrm>
            <a:prstGeom prst="roundRect">
              <a:avLst/>
            </a:prstGeom>
            <a:ln w="19050">
              <a:solidFill>
                <a:srgbClr val="0033CC"/>
              </a:solidFill>
            </a:ln>
          </p:spPr>
        </p:sp>
        <p:sp>
          <p:nvSpPr>
            <p:cNvPr id="8" name="任意多边形 7"/>
            <p:cNvSpPr/>
            <p:nvPr/>
          </p:nvSpPr>
          <p:spPr>
            <a:xfrm>
              <a:off x="2798851" y="4573148"/>
              <a:ext cx="2016224" cy="346513"/>
            </a:xfrm>
            <a:prstGeom prst="roundRect">
              <a:avLst/>
            </a:prstGeom>
            <a:noFill/>
            <a:ln>
              <a:noFill/>
            </a:ln>
            <a:scene3d>
              <a:camera prst="orthographicFront"/>
              <a:lightRig rig="flat" dir="t"/>
            </a:scene3d>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txBody>
            <a:bodyPr spcFirstLastPara="0" vert="horz" wrap="square" lIns="169315" tIns="169315" rIns="169315" bIns="1222702" numCol="1" spcCol="1270" anchor="t" anchorCtr="0">
              <a:noAutofit/>
            </a:bodyPr>
            <a:lstStyle/>
            <a:p>
              <a:pPr lvl="0" algn="ctr" defTabSz="1422400">
                <a:lnSpc>
                  <a:spcPct val="90000"/>
                </a:lnSpc>
                <a:spcBef>
                  <a:spcPct val="0"/>
                </a:spcBef>
                <a:spcAft>
                  <a:spcPct val="35000"/>
                </a:spcAft>
              </a:pPr>
              <a:endParaRPr lang="zh-CN" altLang="en-US" sz="3600" b="1" i="0" kern="1200" cap="none" spc="0" dirty="0">
                <a:ln w="9525">
                  <a:solidFill>
                    <a:schemeClr val="bg1"/>
                  </a:solidFill>
                  <a:prstDash val="solid"/>
                </a:ln>
                <a:solidFill>
                  <a:srgbClr val="2D18C6"/>
                </a:solidFill>
                <a:effectLst>
                  <a:outerShdw blurRad="12700" dist="38100" dir="2700000" algn="tl" rotWithShape="0">
                    <a:schemeClr val="bg1">
                      <a:lumMod val="50000"/>
                    </a:schemeClr>
                  </a:outerShdw>
                </a:effectLst>
                <a:ea typeface="微软雅黑" panose="020B0503020204020204" pitchFamily="34" charset="-122"/>
              </a:endParaRPr>
            </a:p>
          </p:txBody>
        </p:sp>
        <p:sp>
          <p:nvSpPr>
            <p:cNvPr id="9" name="任意多边形 8"/>
            <p:cNvSpPr/>
            <p:nvPr/>
          </p:nvSpPr>
          <p:spPr>
            <a:xfrm>
              <a:off x="2833836" y="5242387"/>
              <a:ext cx="2010129" cy="706893"/>
            </a:xfrm>
            <a:prstGeom prst="parallelogram">
              <a:avLst/>
            </a:prstGeom>
            <a:scene3d>
              <a:camera prst="orthographicFront"/>
              <a:lightRig rig="flat" dir="t"/>
            </a:scene3d>
            <a:sp3d z="190500" extrusionH="12700" prstMaterial="plastic">
              <a:bevelT w="50800" h="50800"/>
            </a:sp3d>
          </p:spPr>
          <p:style>
            <a:lnRef idx="0">
              <a:schemeClr val="accent6"/>
            </a:lnRef>
            <a:fillRef idx="3">
              <a:schemeClr val="accent6"/>
            </a:fillRef>
            <a:effectRef idx="3">
              <a:schemeClr val="accent6"/>
            </a:effectRef>
            <a:fontRef idx="minor">
              <a:schemeClr val="dk1">
                <a:hueOff val="0"/>
                <a:satOff val="0"/>
                <a:lumOff val="0"/>
                <a:alphaOff val="0"/>
              </a:schemeClr>
            </a:fontRef>
          </p:style>
          <p:txBody>
            <a:bodyPr spcFirstLastPara="0" vert="horz" wrap="square" lIns="243068" tIns="201660" rIns="243068" bIns="201660" numCol="1" spcCol="1270" anchor="ctr" anchorCtr="0">
              <a:noAutofit/>
            </a:bodyPr>
            <a:lstStyle/>
            <a:p>
              <a:pPr lvl="0" algn="ctr" defTabSz="889000">
                <a:lnSpc>
                  <a:spcPct val="90000"/>
                </a:lnSpc>
                <a:spcBef>
                  <a:spcPct val="0"/>
                </a:spcBef>
                <a:spcAft>
                  <a:spcPct val="35000"/>
                </a:spcAft>
              </a:pPr>
              <a:r>
                <a:rPr lang="zh-CN" altLang="en-US" sz="2000" b="1" i="0" kern="1200" dirty="0" smtClean="0">
                  <a:solidFill>
                    <a:srgbClr val="2D18C6"/>
                  </a:solidFill>
                  <a:ea typeface="微软雅黑" panose="020B0503020204020204" pitchFamily="34" charset="-122"/>
                </a:rPr>
                <a:t>职能单位</a:t>
              </a:r>
              <a:endParaRPr lang="zh-CN" altLang="en-US" sz="2000" b="1" i="0" kern="1200" dirty="0">
                <a:solidFill>
                  <a:srgbClr val="2D18C6"/>
                </a:solidFill>
                <a:ea typeface="微软雅黑" panose="020B0503020204020204" pitchFamily="34" charset="-122"/>
              </a:endParaRPr>
            </a:p>
          </p:txBody>
        </p:sp>
        <p:sp>
          <p:nvSpPr>
            <p:cNvPr id="10" name="任意多边形 9"/>
            <p:cNvSpPr/>
            <p:nvPr/>
          </p:nvSpPr>
          <p:spPr>
            <a:xfrm>
              <a:off x="4745496" y="5242387"/>
              <a:ext cx="1644427" cy="706893"/>
            </a:xfrm>
            <a:prstGeom prst="parallelogram">
              <a:avLst/>
            </a:prstGeom>
            <a:scene3d>
              <a:camera prst="orthographicFront"/>
              <a:lightRig rig="flat" dir="t"/>
            </a:scene3d>
            <a:sp3d z="190500" extrusionH="12700" prstMaterial="plastic">
              <a:bevelT w="50800" h="50800"/>
            </a:sp3d>
          </p:spPr>
          <p:style>
            <a:lnRef idx="0">
              <a:schemeClr val="accent5"/>
            </a:lnRef>
            <a:fillRef idx="3">
              <a:schemeClr val="accent5"/>
            </a:fillRef>
            <a:effectRef idx="3">
              <a:schemeClr val="accent5"/>
            </a:effectRef>
            <a:fontRef idx="minor">
              <a:schemeClr val="dk1">
                <a:hueOff val="0"/>
                <a:satOff val="0"/>
                <a:lumOff val="0"/>
                <a:alphaOff val="0"/>
              </a:schemeClr>
            </a:fontRef>
          </p:style>
          <p:txBody>
            <a:bodyPr spcFirstLastPara="0" vert="horz" wrap="square" lIns="243068" tIns="201660" rIns="243068" bIns="201660" numCol="1" spcCol="1270" anchor="ctr" anchorCtr="0">
              <a:noAutofit/>
            </a:bodyPr>
            <a:lstStyle/>
            <a:p>
              <a:pPr lvl="0" defTabSz="889000">
                <a:lnSpc>
                  <a:spcPct val="90000"/>
                </a:lnSpc>
                <a:spcBef>
                  <a:spcPct val="0"/>
                </a:spcBef>
                <a:spcAft>
                  <a:spcPct val="35000"/>
                </a:spcAft>
              </a:pPr>
              <a:r>
                <a:rPr lang="zh-CN" altLang="en-US" sz="2000" b="1" i="0" kern="1200" dirty="0" smtClean="0">
                  <a:solidFill>
                    <a:srgbClr val="2D18C6"/>
                  </a:solidFill>
                  <a:ea typeface="微软雅黑" panose="020B0503020204020204" pitchFamily="34" charset="-122"/>
                </a:rPr>
                <a:t>教学单位</a:t>
              </a:r>
              <a:endParaRPr lang="zh-CN" altLang="en-US" sz="2000" b="1" i="0" kern="1200" dirty="0">
                <a:solidFill>
                  <a:srgbClr val="2D18C6"/>
                </a:solidFill>
                <a:ea typeface="微软雅黑" panose="020B0503020204020204" pitchFamily="34" charset="-122"/>
              </a:endParaRPr>
            </a:p>
          </p:txBody>
        </p:sp>
        <p:sp>
          <p:nvSpPr>
            <p:cNvPr id="11" name="任意多边形 10"/>
            <p:cNvSpPr/>
            <p:nvPr/>
          </p:nvSpPr>
          <p:spPr>
            <a:xfrm>
              <a:off x="6307328" y="5242387"/>
              <a:ext cx="1390712" cy="706893"/>
            </a:xfrm>
            <a:prstGeom prst="parallelogram">
              <a:avLst/>
            </a:prstGeom>
            <a:scene3d>
              <a:camera prst="orthographicFront"/>
              <a:lightRig rig="flat" dir="t"/>
            </a:scene3d>
            <a:sp3d z="190500" extrusionH="12700" prstMaterial="plastic">
              <a:bevelT w="50800" h="50800"/>
            </a:sp3d>
          </p:spPr>
          <p:style>
            <a:lnRef idx="0">
              <a:schemeClr val="accent3"/>
            </a:lnRef>
            <a:fillRef idx="3">
              <a:schemeClr val="accent3"/>
            </a:fillRef>
            <a:effectRef idx="3">
              <a:schemeClr val="accent3"/>
            </a:effectRef>
            <a:fontRef idx="minor">
              <a:schemeClr val="dk1">
                <a:hueOff val="0"/>
                <a:satOff val="0"/>
                <a:lumOff val="0"/>
                <a:alphaOff val="0"/>
              </a:schemeClr>
            </a:fontRef>
          </p:style>
          <p:txBody>
            <a:bodyPr spcFirstLastPara="0" vert="horz" wrap="square" lIns="243068" tIns="201660" rIns="243068" bIns="201660" numCol="1" spcCol="1270" anchor="ctr" anchorCtr="0">
              <a:noAutofit/>
            </a:bodyPr>
            <a:lstStyle/>
            <a:p>
              <a:pPr lvl="0" algn="ctr" defTabSz="889000">
                <a:lnSpc>
                  <a:spcPct val="90000"/>
                </a:lnSpc>
                <a:spcBef>
                  <a:spcPct val="0"/>
                </a:spcBef>
                <a:spcAft>
                  <a:spcPct val="35000"/>
                </a:spcAft>
              </a:pPr>
              <a:r>
                <a:rPr lang="zh-CN" altLang="en-US" sz="2000" b="1" i="0" kern="1200" dirty="0" smtClean="0">
                  <a:solidFill>
                    <a:srgbClr val="2D18C6"/>
                  </a:solidFill>
                  <a:ea typeface="微软雅黑" panose="020B0503020204020204" pitchFamily="34" charset="-122"/>
                </a:rPr>
                <a:t>专业</a:t>
              </a:r>
              <a:endParaRPr lang="zh-CN" altLang="en-US" sz="2000" b="1" i="0" kern="1200" dirty="0">
                <a:solidFill>
                  <a:srgbClr val="2D18C6"/>
                </a:solidFill>
                <a:ea typeface="微软雅黑" panose="020B0503020204020204" pitchFamily="34" charset="-122"/>
              </a:endParaRPr>
            </a:p>
          </p:txBody>
        </p:sp>
        <p:sp>
          <p:nvSpPr>
            <p:cNvPr id="12" name="任意多边形 11"/>
            <p:cNvSpPr/>
            <p:nvPr/>
          </p:nvSpPr>
          <p:spPr>
            <a:xfrm>
              <a:off x="7615444" y="5242387"/>
              <a:ext cx="1390712" cy="706893"/>
            </a:xfrm>
            <a:prstGeom prst="parallelogram">
              <a:avLst/>
            </a:prstGeom>
            <a:scene3d>
              <a:camera prst="orthographicFront"/>
              <a:lightRig rig="flat" dir="t"/>
            </a:scene3d>
            <a:sp3d z="190500" extrusionH="12700" prstMaterial="plastic">
              <a:bevelT w="50800" h="50800"/>
            </a:sp3d>
          </p:spPr>
          <p:style>
            <a:lnRef idx="0">
              <a:schemeClr val="accent1"/>
            </a:lnRef>
            <a:fillRef idx="3">
              <a:schemeClr val="accent1"/>
            </a:fillRef>
            <a:effectRef idx="3">
              <a:schemeClr val="accent1"/>
            </a:effectRef>
            <a:fontRef idx="minor">
              <a:schemeClr val="dk1">
                <a:hueOff val="0"/>
                <a:satOff val="0"/>
                <a:lumOff val="0"/>
                <a:alphaOff val="0"/>
              </a:schemeClr>
            </a:fontRef>
          </p:style>
          <p:txBody>
            <a:bodyPr spcFirstLastPara="0" vert="horz" wrap="square" lIns="243068" tIns="201660" rIns="243068" bIns="201660" numCol="1" spcCol="1270" anchor="ctr" anchorCtr="0">
              <a:noAutofit/>
            </a:bodyPr>
            <a:lstStyle/>
            <a:p>
              <a:pPr lvl="0" algn="ctr" defTabSz="889000">
                <a:lnSpc>
                  <a:spcPct val="90000"/>
                </a:lnSpc>
                <a:spcBef>
                  <a:spcPct val="0"/>
                </a:spcBef>
                <a:spcAft>
                  <a:spcPct val="35000"/>
                </a:spcAft>
              </a:pPr>
              <a:r>
                <a:rPr lang="zh-CN" altLang="en-US" sz="2000" b="1" i="0" kern="1200" dirty="0" smtClean="0">
                  <a:solidFill>
                    <a:srgbClr val="2D18C6"/>
                  </a:solidFill>
                  <a:ea typeface="微软雅黑" panose="020B0503020204020204" pitchFamily="34" charset="-122"/>
                </a:rPr>
                <a:t>个人</a:t>
              </a:r>
              <a:endParaRPr lang="zh-CN" altLang="en-US" sz="2000" b="1" i="0" kern="1200" dirty="0">
                <a:solidFill>
                  <a:srgbClr val="2D18C6"/>
                </a:solidFill>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1" nodeType="clickEffect">
                                  <p:stCondLst>
                                    <p:cond delay="0"/>
                                  </p:stCondLst>
                                  <p:childTnLst>
                                    <p:set>
                                      <p:cBhvr override="childStyle">
                                        <p:cTn id="6" dur="indefinite"/>
                                        <p:tgtEl>
                                          <p:spTgt spid="9220">
                                            <p:txEl>
                                              <p:pRg st="0" end="0"/>
                                            </p:txEl>
                                          </p:spTgt>
                                        </p:tgtEl>
                                        <p:attrNameLst>
                                          <p:attrName>style.color</p:attrName>
                                        </p:attrNameLst>
                                      </p:cBhvr>
                                      <p:to>
                                        <p:clrVal>
                                          <a:schemeClr val="accent2"/>
                                        </p:clrVal>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1" nodeType="clickEffect">
                                  <p:stCondLst>
                                    <p:cond delay="0"/>
                                  </p:stCondLst>
                                  <p:childTnLst>
                                    <p:set>
                                      <p:cBhvr override="childStyle">
                                        <p:cTn id="10" dur="indefinite"/>
                                        <p:tgtEl>
                                          <p:spTgt spid="9220">
                                            <p:txEl>
                                              <p:pRg st="1" end="1"/>
                                            </p:txEl>
                                          </p:spTgt>
                                        </p:tgtEl>
                                        <p:attrNameLst>
                                          <p:attrName>style.color</p:attrName>
                                        </p:attrNameLst>
                                      </p:cBhvr>
                                      <p:to>
                                        <p:clrVal>
                                          <a:schemeClr val="accent2"/>
                                        </p:clrVal>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1" nodeType="clickEffect">
                                  <p:stCondLst>
                                    <p:cond delay="0"/>
                                  </p:stCondLst>
                                  <p:childTnLst>
                                    <p:set>
                                      <p:cBhvr override="childStyle">
                                        <p:cTn id="14" dur="indefinite"/>
                                        <p:tgtEl>
                                          <p:spTgt spid="9220">
                                            <p:txEl>
                                              <p:pRg st="2" end="2"/>
                                            </p:txEl>
                                          </p:spTgt>
                                        </p:tgtEl>
                                        <p:attrNameLst>
                                          <p:attrName>style.color</p:attrName>
                                        </p:attrNameLst>
                                      </p:cBhvr>
                                      <p:to>
                                        <p:clrVal>
                                          <a:schemeClr val="accent2"/>
                                        </p:clrVal>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1" nodeType="clickEffect">
                                  <p:stCondLst>
                                    <p:cond delay="0"/>
                                  </p:stCondLst>
                                  <p:childTnLst>
                                    <p:set>
                                      <p:cBhvr override="childStyle">
                                        <p:cTn id="18" dur="indefinite"/>
                                        <p:tgtEl>
                                          <p:spTgt spid="9220">
                                            <p:txEl>
                                              <p:pRg st="3" end="3"/>
                                            </p:txEl>
                                          </p:spTgt>
                                        </p:tgtEl>
                                        <p:attrNameLst>
                                          <p:attrName>style.color</p:attrName>
                                        </p:attrNameLst>
                                      </p:cBhvr>
                                      <p:to>
                                        <p:clrVal>
                                          <a:schemeClr val="accent2"/>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标题 1"/>
          <p:cNvSpPr>
            <a:spLocks noChangeArrowheads="1"/>
          </p:cNvSpPr>
          <p:nvPr/>
        </p:nvSpPr>
        <p:spPr bwMode="auto">
          <a:xfrm>
            <a:off x="179388" y="117475"/>
            <a:ext cx="7488237" cy="647700"/>
          </a:xfrm>
          <a:prstGeom prst="rect">
            <a:avLst/>
          </a:prstGeom>
          <a:noFill/>
          <a:ln w="9525">
            <a:noFill/>
            <a:miter lim="800000"/>
            <a:headEnd/>
            <a:tailEnd/>
          </a:ln>
          <a:extLst/>
        </p:spPr>
        <p:txBody>
          <a:bodyPr vert="horz" wrap="square" lIns="91440" tIns="45720" rIns="91440" bIns="45720" numCol="1" anchor="ctr" anchorCtr="0" compatLnSpc="1">
            <a:prstTxWarp prst="textNoShape">
              <a:avLst/>
            </a:prstTxWarp>
          </a:bodyPr>
          <a:lstStyle/>
          <a:p>
            <a:pPr latinLnBrk="1"/>
            <a:r>
              <a:rPr lang="zh-CN" altLang="en-US" sz="4000" i="0" dirty="0" smtClean="0">
                <a:solidFill>
                  <a:srgbClr val="0033CC"/>
                </a:solidFill>
                <a:latin typeface="+mn-lt"/>
                <a:ea typeface="微软雅黑" pitchFamily="34" charset="-122"/>
                <a:cs typeface="+mj-cs"/>
                <a:sym typeface="Haettenschweiler" panose="020B0706040902060204" pitchFamily="34" charset="0"/>
              </a:rPr>
              <a:t>（二）统计</a:t>
            </a:r>
            <a:r>
              <a:rPr lang="zh-CN" altLang="en-US" sz="4000" i="0" dirty="0">
                <a:solidFill>
                  <a:srgbClr val="0033CC"/>
                </a:solidFill>
                <a:latin typeface="+mn-lt"/>
                <a:ea typeface="微软雅黑" pitchFamily="34" charset="-122"/>
                <a:cs typeface="+mj-cs"/>
                <a:sym typeface="Haettenschweiler" panose="020B0706040902060204" pitchFamily="34" charset="0"/>
              </a:rPr>
              <a:t>时间</a:t>
            </a:r>
            <a:endParaRPr lang="zh-CN" altLang="en-US" sz="4000" i="0" dirty="0">
              <a:solidFill>
                <a:srgbClr val="0033CC"/>
              </a:solidFill>
              <a:latin typeface="+mn-lt"/>
              <a:ea typeface="微软雅黑" pitchFamily="34" charset="-122"/>
              <a:cs typeface="+mj-cs"/>
              <a:sym typeface="黑体" panose="02010609060101010101" pitchFamily="49" charset="-122"/>
            </a:endParaRPr>
          </a:p>
        </p:txBody>
      </p:sp>
      <p:grpSp>
        <p:nvGrpSpPr>
          <p:cNvPr id="37892" name="Group 4"/>
          <p:cNvGrpSpPr>
            <a:grpSpLocks/>
          </p:cNvGrpSpPr>
          <p:nvPr/>
        </p:nvGrpSpPr>
        <p:grpSpPr bwMode="auto">
          <a:xfrm>
            <a:off x="508045" y="1088352"/>
            <a:ext cx="7836072" cy="3181798"/>
            <a:chOff x="142859" y="0"/>
            <a:chExt cx="7419138" cy="3312368"/>
          </a:xfrm>
        </p:grpSpPr>
        <p:sp>
          <p:nvSpPr>
            <p:cNvPr id="37899" name="未知"/>
            <p:cNvSpPr>
              <a:spLocks/>
            </p:cNvSpPr>
            <p:nvPr/>
          </p:nvSpPr>
          <p:spPr bwMode="auto">
            <a:xfrm>
              <a:off x="6406427" y="1855370"/>
              <a:ext cx="90478" cy="345997"/>
            </a:xfrm>
            <a:custGeom>
              <a:avLst/>
              <a:gdLst>
                <a:gd name="T0" fmla="*/ 44763 w 91440"/>
                <a:gd name="T1" fmla="*/ 0 h 345643"/>
                <a:gd name="T2" fmla="*/ 44763 w 91440"/>
                <a:gd name="T3" fmla="*/ 346351 h 345643"/>
                <a:gd name="T4" fmla="*/ 0 60000 65536"/>
                <a:gd name="T5" fmla="*/ 0 60000 65536"/>
                <a:gd name="T6" fmla="*/ 0 w 91440"/>
                <a:gd name="T7" fmla="*/ 0 h 345643"/>
                <a:gd name="T8" fmla="*/ 91440 w 91440"/>
                <a:gd name="T9" fmla="*/ 345643 h 345643"/>
              </a:gdLst>
              <a:ahLst/>
              <a:cxnLst>
                <a:cxn ang="T4">
                  <a:pos x="T0" y="T1"/>
                </a:cxn>
                <a:cxn ang="T5">
                  <a:pos x="T2" y="T3"/>
                </a:cxn>
              </a:cxnLst>
              <a:rect l="T6" t="T7" r="T8" b="T9"/>
              <a:pathLst>
                <a:path w="91440" h="345643">
                  <a:moveTo>
                    <a:pt x="45720" y="0"/>
                  </a:moveTo>
                  <a:lnTo>
                    <a:pt x="45720" y="345643"/>
                  </a:lnTo>
                </a:path>
              </a:pathLst>
            </a:custGeom>
            <a:noFill/>
            <a:ln w="25400" cap="flat" cmpd="sng">
              <a:solidFill>
                <a:srgbClr val="194271"/>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latin typeface="+mn-lt"/>
              </a:endParaRPr>
            </a:p>
          </p:txBody>
        </p:sp>
        <p:sp>
          <p:nvSpPr>
            <p:cNvPr id="37900" name="未知"/>
            <p:cNvSpPr>
              <a:spLocks/>
            </p:cNvSpPr>
            <p:nvPr/>
          </p:nvSpPr>
          <p:spPr bwMode="auto">
            <a:xfrm>
              <a:off x="4563548" y="755480"/>
              <a:ext cx="1887324" cy="345997"/>
            </a:xfrm>
            <a:custGeom>
              <a:avLst/>
              <a:gdLst>
                <a:gd name="T0" fmla="*/ 0 w 1887542"/>
                <a:gd name="T1" fmla="*/ 0 h 345643"/>
                <a:gd name="T2" fmla="*/ 0 w 1887542"/>
                <a:gd name="T3" fmla="*/ 236027 h 345643"/>
                <a:gd name="T4" fmla="*/ 1887106 w 1887542"/>
                <a:gd name="T5" fmla="*/ 236027 h 345643"/>
                <a:gd name="T6" fmla="*/ 1887106 w 1887542"/>
                <a:gd name="T7" fmla="*/ 346351 h 345643"/>
                <a:gd name="T8" fmla="*/ 0 60000 65536"/>
                <a:gd name="T9" fmla="*/ 0 60000 65536"/>
                <a:gd name="T10" fmla="*/ 0 60000 65536"/>
                <a:gd name="T11" fmla="*/ 0 60000 65536"/>
                <a:gd name="T12" fmla="*/ 0 w 1887542"/>
                <a:gd name="T13" fmla="*/ 0 h 345643"/>
                <a:gd name="T14" fmla="*/ 1887542 w 1887542"/>
                <a:gd name="T15" fmla="*/ 345643 h 345643"/>
              </a:gdLst>
              <a:ahLst/>
              <a:cxnLst>
                <a:cxn ang="T8">
                  <a:pos x="T0" y="T1"/>
                </a:cxn>
                <a:cxn ang="T9">
                  <a:pos x="T2" y="T3"/>
                </a:cxn>
                <a:cxn ang="T10">
                  <a:pos x="T4" y="T5"/>
                </a:cxn>
                <a:cxn ang="T11">
                  <a:pos x="T6" y="T7"/>
                </a:cxn>
              </a:cxnLst>
              <a:rect l="T12" t="T13" r="T14" b="T15"/>
              <a:pathLst>
                <a:path w="1887542" h="345643">
                  <a:moveTo>
                    <a:pt x="0" y="0"/>
                  </a:moveTo>
                  <a:lnTo>
                    <a:pt x="0" y="235545"/>
                  </a:lnTo>
                  <a:lnTo>
                    <a:pt x="1887542" y="235545"/>
                  </a:lnTo>
                  <a:lnTo>
                    <a:pt x="1887542" y="345643"/>
                  </a:lnTo>
                </a:path>
              </a:pathLst>
            </a:custGeom>
            <a:noFill/>
            <a:ln w="25400" cap="flat" cmpd="sng">
              <a:solidFill>
                <a:srgbClr val="153A63"/>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latin typeface="+mn-lt"/>
              </a:endParaRPr>
            </a:p>
          </p:txBody>
        </p:sp>
        <p:sp>
          <p:nvSpPr>
            <p:cNvPr id="37901" name="未知"/>
            <p:cNvSpPr>
              <a:spLocks/>
            </p:cNvSpPr>
            <p:nvPr/>
          </p:nvSpPr>
          <p:spPr bwMode="auto">
            <a:xfrm>
              <a:off x="2676223" y="1855370"/>
              <a:ext cx="1395256" cy="345997"/>
            </a:xfrm>
            <a:custGeom>
              <a:avLst/>
              <a:gdLst>
                <a:gd name="T0" fmla="*/ 0 w 1394776"/>
                <a:gd name="T1" fmla="*/ 0 h 345643"/>
                <a:gd name="T2" fmla="*/ 0 w 1394776"/>
                <a:gd name="T3" fmla="*/ 236027 h 345643"/>
                <a:gd name="T4" fmla="*/ 1395736 w 1394776"/>
                <a:gd name="T5" fmla="*/ 236027 h 345643"/>
                <a:gd name="T6" fmla="*/ 1395736 w 1394776"/>
                <a:gd name="T7" fmla="*/ 346351 h 345643"/>
                <a:gd name="T8" fmla="*/ 0 60000 65536"/>
                <a:gd name="T9" fmla="*/ 0 60000 65536"/>
                <a:gd name="T10" fmla="*/ 0 60000 65536"/>
                <a:gd name="T11" fmla="*/ 0 60000 65536"/>
                <a:gd name="T12" fmla="*/ 0 w 1394776"/>
                <a:gd name="T13" fmla="*/ 0 h 345643"/>
                <a:gd name="T14" fmla="*/ 1394776 w 1394776"/>
                <a:gd name="T15" fmla="*/ 345643 h 345643"/>
              </a:gdLst>
              <a:ahLst/>
              <a:cxnLst>
                <a:cxn ang="T8">
                  <a:pos x="T0" y="T1"/>
                </a:cxn>
                <a:cxn ang="T9">
                  <a:pos x="T2" y="T3"/>
                </a:cxn>
                <a:cxn ang="T10">
                  <a:pos x="T4" y="T5"/>
                </a:cxn>
                <a:cxn ang="T11">
                  <a:pos x="T6" y="T7"/>
                </a:cxn>
              </a:cxnLst>
              <a:rect l="T12" t="T13" r="T14" b="T15"/>
              <a:pathLst>
                <a:path w="1394776" h="345643">
                  <a:moveTo>
                    <a:pt x="0" y="0"/>
                  </a:moveTo>
                  <a:lnTo>
                    <a:pt x="0" y="235545"/>
                  </a:lnTo>
                  <a:lnTo>
                    <a:pt x="1394776" y="235545"/>
                  </a:lnTo>
                  <a:lnTo>
                    <a:pt x="1394776" y="345643"/>
                  </a:lnTo>
                </a:path>
              </a:pathLst>
            </a:custGeom>
            <a:noFill/>
            <a:ln w="25400" cap="flat" cmpd="sng">
              <a:solidFill>
                <a:srgbClr val="194271"/>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latin typeface="+mn-lt"/>
              </a:endParaRPr>
            </a:p>
          </p:txBody>
        </p:sp>
        <p:sp>
          <p:nvSpPr>
            <p:cNvPr id="37902" name="未知"/>
            <p:cNvSpPr>
              <a:spLocks/>
            </p:cNvSpPr>
            <p:nvPr/>
          </p:nvSpPr>
          <p:spPr bwMode="auto">
            <a:xfrm>
              <a:off x="1406366" y="1855370"/>
              <a:ext cx="1269857" cy="345997"/>
            </a:xfrm>
            <a:custGeom>
              <a:avLst/>
              <a:gdLst>
                <a:gd name="T0" fmla="*/ 1269435 w 1270279"/>
                <a:gd name="T1" fmla="*/ 0 h 345643"/>
                <a:gd name="T2" fmla="*/ 1269435 w 1270279"/>
                <a:gd name="T3" fmla="*/ 236027 h 345643"/>
                <a:gd name="T4" fmla="*/ 0 w 1270279"/>
                <a:gd name="T5" fmla="*/ 236027 h 345643"/>
                <a:gd name="T6" fmla="*/ 0 w 1270279"/>
                <a:gd name="T7" fmla="*/ 346351 h 345643"/>
                <a:gd name="T8" fmla="*/ 0 60000 65536"/>
                <a:gd name="T9" fmla="*/ 0 60000 65536"/>
                <a:gd name="T10" fmla="*/ 0 60000 65536"/>
                <a:gd name="T11" fmla="*/ 0 60000 65536"/>
                <a:gd name="T12" fmla="*/ 0 w 1270279"/>
                <a:gd name="T13" fmla="*/ 0 h 345643"/>
                <a:gd name="T14" fmla="*/ 1270279 w 1270279"/>
                <a:gd name="T15" fmla="*/ 345643 h 345643"/>
              </a:gdLst>
              <a:ahLst/>
              <a:cxnLst>
                <a:cxn ang="T8">
                  <a:pos x="T0" y="T1"/>
                </a:cxn>
                <a:cxn ang="T9">
                  <a:pos x="T2" y="T3"/>
                </a:cxn>
                <a:cxn ang="T10">
                  <a:pos x="T4" y="T5"/>
                </a:cxn>
                <a:cxn ang="T11">
                  <a:pos x="T6" y="T7"/>
                </a:cxn>
              </a:cxnLst>
              <a:rect l="T12" t="T13" r="T14" b="T15"/>
              <a:pathLst>
                <a:path w="1270279" h="345643">
                  <a:moveTo>
                    <a:pt x="1270279" y="0"/>
                  </a:moveTo>
                  <a:lnTo>
                    <a:pt x="1270279" y="235545"/>
                  </a:lnTo>
                  <a:lnTo>
                    <a:pt x="0" y="235545"/>
                  </a:lnTo>
                  <a:lnTo>
                    <a:pt x="0" y="345643"/>
                  </a:lnTo>
                </a:path>
              </a:pathLst>
            </a:custGeom>
            <a:noFill/>
            <a:ln w="25400" cap="flat" cmpd="sng">
              <a:solidFill>
                <a:srgbClr val="194271"/>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latin typeface="+mn-lt"/>
              </a:endParaRPr>
            </a:p>
          </p:txBody>
        </p:sp>
        <p:sp>
          <p:nvSpPr>
            <p:cNvPr id="37903" name="未知"/>
            <p:cNvSpPr>
              <a:spLocks/>
            </p:cNvSpPr>
            <p:nvPr/>
          </p:nvSpPr>
          <p:spPr bwMode="auto">
            <a:xfrm>
              <a:off x="2676223" y="755480"/>
              <a:ext cx="1887325" cy="345997"/>
            </a:xfrm>
            <a:custGeom>
              <a:avLst/>
              <a:gdLst>
                <a:gd name="T0" fmla="*/ 1887108 w 1887542"/>
                <a:gd name="T1" fmla="*/ 0 h 345643"/>
                <a:gd name="T2" fmla="*/ 1887108 w 1887542"/>
                <a:gd name="T3" fmla="*/ 236027 h 345643"/>
                <a:gd name="T4" fmla="*/ 0 w 1887542"/>
                <a:gd name="T5" fmla="*/ 236027 h 345643"/>
                <a:gd name="T6" fmla="*/ 0 w 1887542"/>
                <a:gd name="T7" fmla="*/ 346351 h 345643"/>
                <a:gd name="T8" fmla="*/ 0 60000 65536"/>
                <a:gd name="T9" fmla="*/ 0 60000 65536"/>
                <a:gd name="T10" fmla="*/ 0 60000 65536"/>
                <a:gd name="T11" fmla="*/ 0 60000 65536"/>
                <a:gd name="T12" fmla="*/ 0 w 1887542"/>
                <a:gd name="T13" fmla="*/ 0 h 345643"/>
                <a:gd name="T14" fmla="*/ 1887542 w 1887542"/>
                <a:gd name="T15" fmla="*/ 345643 h 345643"/>
              </a:gdLst>
              <a:ahLst/>
              <a:cxnLst>
                <a:cxn ang="T8">
                  <a:pos x="T0" y="T1"/>
                </a:cxn>
                <a:cxn ang="T9">
                  <a:pos x="T2" y="T3"/>
                </a:cxn>
                <a:cxn ang="T10">
                  <a:pos x="T4" y="T5"/>
                </a:cxn>
                <a:cxn ang="T11">
                  <a:pos x="T6" y="T7"/>
                </a:cxn>
              </a:cxnLst>
              <a:rect l="T12" t="T13" r="T14" b="T15"/>
              <a:pathLst>
                <a:path w="1887542" h="345643">
                  <a:moveTo>
                    <a:pt x="1887542" y="0"/>
                  </a:moveTo>
                  <a:lnTo>
                    <a:pt x="1887542" y="235545"/>
                  </a:lnTo>
                  <a:lnTo>
                    <a:pt x="0" y="235545"/>
                  </a:lnTo>
                  <a:lnTo>
                    <a:pt x="0" y="345643"/>
                  </a:lnTo>
                </a:path>
              </a:pathLst>
            </a:custGeom>
            <a:noFill/>
            <a:ln w="25400" cap="flat" cmpd="sng">
              <a:solidFill>
                <a:srgbClr val="153A63"/>
              </a:solidFill>
              <a:bevel/>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latin typeface="+mn-lt"/>
              </a:endParaRPr>
            </a:p>
          </p:txBody>
        </p:sp>
        <p:sp>
          <p:nvSpPr>
            <p:cNvPr id="37904" name="AutoShape 10"/>
            <p:cNvSpPr>
              <a:spLocks noChangeArrowheads="1"/>
            </p:cNvSpPr>
            <p:nvPr/>
          </p:nvSpPr>
          <p:spPr bwMode="auto">
            <a:xfrm>
              <a:off x="3969890" y="0"/>
              <a:ext cx="1188903" cy="755480"/>
            </a:xfrm>
            <a:prstGeom prst="roundRect">
              <a:avLst>
                <a:gd name="adj" fmla="val 10000"/>
              </a:avLst>
            </a:prstGeom>
            <a:solidFill>
              <a:srgbClr val="1D497D"/>
            </a:solidFill>
            <a:ln w="25400">
              <a:solidFill>
                <a:srgbClr val="EEECE0"/>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05" name="AutoShape 11"/>
            <p:cNvSpPr>
              <a:spLocks noChangeArrowheads="1"/>
            </p:cNvSpPr>
            <p:nvPr/>
          </p:nvSpPr>
          <p:spPr bwMode="auto">
            <a:xfrm>
              <a:off x="4101637" y="125383"/>
              <a:ext cx="1188904" cy="755480"/>
            </a:xfrm>
            <a:prstGeom prst="roundRect">
              <a:avLst>
                <a:gd name="adj" fmla="val 10000"/>
              </a:avLst>
            </a:prstGeom>
            <a:solidFill>
              <a:srgbClr val="EEECE0">
                <a:alpha val="89018"/>
              </a:srgbClr>
            </a:solidFill>
            <a:ln w="25400">
              <a:solidFill>
                <a:srgbClr val="1D497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06" name="Rectangle 12"/>
            <p:cNvSpPr>
              <a:spLocks noChangeArrowheads="1"/>
            </p:cNvSpPr>
            <p:nvPr/>
          </p:nvSpPr>
          <p:spPr bwMode="auto">
            <a:xfrm>
              <a:off x="4123860" y="147604"/>
              <a:ext cx="1144459" cy="711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68580" rIns="68580" bIns="68580"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lgn="ctr">
                <a:lnSpc>
                  <a:spcPct val="90000"/>
                </a:lnSpc>
                <a:spcBef>
                  <a:spcPct val="0"/>
                </a:spcBef>
                <a:spcAft>
                  <a:spcPct val="35000"/>
                </a:spcAft>
                <a:buFont typeface="Arial" panose="020B0604020202020204" pitchFamily="34" charset="0"/>
                <a:buNone/>
              </a:pPr>
              <a:r>
                <a:rPr lang="zh-CN" altLang="en-US" sz="1800" i="0" dirty="0">
                  <a:solidFill>
                    <a:srgbClr val="000000"/>
                  </a:solidFill>
                  <a:latin typeface="+mn-lt"/>
                  <a:ea typeface="宋体" panose="02010600030101010101" pitchFamily="2" charset="-122"/>
                  <a:sym typeface="宋体" panose="02010600030101010101" pitchFamily="2" charset="-122"/>
                </a:rPr>
                <a:t>数据对应统计时间</a:t>
              </a:r>
            </a:p>
          </p:txBody>
        </p:sp>
        <p:sp>
          <p:nvSpPr>
            <p:cNvPr id="37907" name="AutoShape 13"/>
            <p:cNvSpPr>
              <a:spLocks noChangeArrowheads="1"/>
            </p:cNvSpPr>
            <p:nvPr/>
          </p:nvSpPr>
          <p:spPr bwMode="auto">
            <a:xfrm>
              <a:off x="2082565" y="1101478"/>
              <a:ext cx="1187316" cy="753893"/>
            </a:xfrm>
            <a:prstGeom prst="roundRect">
              <a:avLst>
                <a:gd name="adj" fmla="val 10000"/>
              </a:avLst>
            </a:prstGeom>
            <a:solidFill>
              <a:srgbClr val="1D497D"/>
            </a:solidFill>
            <a:ln w="25400">
              <a:solidFill>
                <a:srgbClr val="EEECE0"/>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08" name="AutoShape 14"/>
            <p:cNvSpPr>
              <a:spLocks noChangeArrowheads="1"/>
            </p:cNvSpPr>
            <p:nvPr/>
          </p:nvSpPr>
          <p:spPr bwMode="auto">
            <a:xfrm>
              <a:off x="2214313" y="1226861"/>
              <a:ext cx="1188903" cy="753894"/>
            </a:xfrm>
            <a:prstGeom prst="roundRect">
              <a:avLst>
                <a:gd name="adj" fmla="val 10000"/>
              </a:avLst>
            </a:prstGeom>
            <a:solidFill>
              <a:srgbClr val="EEECE0">
                <a:alpha val="89018"/>
              </a:srgbClr>
            </a:solidFill>
            <a:ln w="25400">
              <a:solidFill>
                <a:srgbClr val="1D497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09" name="Rectangle 15"/>
            <p:cNvSpPr>
              <a:spLocks noChangeArrowheads="1"/>
            </p:cNvSpPr>
            <p:nvPr/>
          </p:nvSpPr>
          <p:spPr bwMode="auto">
            <a:xfrm>
              <a:off x="2236536" y="1249081"/>
              <a:ext cx="1144458" cy="709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68580" rIns="68580" bIns="68580"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lgn="ctr">
                <a:lnSpc>
                  <a:spcPct val="90000"/>
                </a:lnSpc>
                <a:spcBef>
                  <a:spcPct val="0"/>
                </a:spcBef>
                <a:spcAft>
                  <a:spcPct val="35000"/>
                </a:spcAft>
                <a:buFontTx/>
                <a:buNone/>
              </a:pPr>
              <a:r>
                <a:rPr lang="zh-CN" altLang="en-US" sz="1800" i="0">
                  <a:solidFill>
                    <a:srgbClr val="000000"/>
                  </a:solidFill>
                  <a:latin typeface="+mn-lt"/>
                  <a:ea typeface="宋体" panose="02010600030101010101" pitchFamily="2" charset="-122"/>
                  <a:sym typeface="宋体" panose="02010600030101010101" pitchFamily="2" charset="-122"/>
                </a:rPr>
                <a:t>时期数</a:t>
              </a:r>
            </a:p>
          </p:txBody>
        </p:sp>
        <p:sp>
          <p:nvSpPr>
            <p:cNvPr id="37910" name="AutoShape 16"/>
            <p:cNvSpPr>
              <a:spLocks noChangeArrowheads="1"/>
            </p:cNvSpPr>
            <p:nvPr/>
          </p:nvSpPr>
          <p:spPr bwMode="auto">
            <a:xfrm>
              <a:off x="142859" y="2201368"/>
              <a:ext cx="2525428" cy="985617"/>
            </a:xfrm>
            <a:prstGeom prst="roundRect">
              <a:avLst>
                <a:gd name="adj" fmla="val 10000"/>
              </a:avLst>
            </a:prstGeom>
            <a:solidFill>
              <a:srgbClr val="1D497D"/>
            </a:solidFill>
            <a:ln w="25400">
              <a:solidFill>
                <a:srgbClr val="EEECE0"/>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11" name="AutoShape 17"/>
            <p:cNvSpPr>
              <a:spLocks noChangeArrowheads="1"/>
            </p:cNvSpPr>
            <p:nvPr/>
          </p:nvSpPr>
          <p:spPr bwMode="auto">
            <a:xfrm>
              <a:off x="276194" y="2326752"/>
              <a:ext cx="2525428" cy="985616"/>
            </a:xfrm>
            <a:prstGeom prst="roundRect">
              <a:avLst>
                <a:gd name="adj" fmla="val 10000"/>
              </a:avLst>
            </a:prstGeom>
            <a:solidFill>
              <a:srgbClr val="EEECE0">
                <a:alpha val="89018"/>
              </a:srgbClr>
            </a:solidFill>
            <a:ln w="25400">
              <a:solidFill>
                <a:srgbClr val="1D497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12" name="Rectangle 18"/>
            <p:cNvSpPr>
              <a:spLocks noChangeArrowheads="1"/>
            </p:cNvSpPr>
            <p:nvPr/>
          </p:nvSpPr>
          <p:spPr bwMode="auto">
            <a:xfrm>
              <a:off x="304766" y="2355321"/>
              <a:ext cx="2466697" cy="926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lgn="ctr">
                <a:lnSpc>
                  <a:spcPct val="90000"/>
                </a:lnSpc>
                <a:spcBef>
                  <a:spcPct val="0"/>
                </a:spcBef>
                <a:spcAft>
                  <a:spcPct val="35000"/>
                </a:spcAft>
                <a:buFont typeface="Arial" panose="020B0604020202020204" pitchFamily="34" charset="0"/>
                <a:buNone/>
              </a:pPr>
              <a:r>
                <a:rPr lang="zh-CN" altLang="en-US" sz="1800" i="0">
                  <a:solidFill>
                    <a:srgbClr val="000000"/>
                  </a:solidFill>
                  <a:latin typeface="+mn-lt"/>
                  <a:ea typeface="宋体" panose="02010600030101010101" pitchFamily="2" charset="-122"/>
                  <a:sym typeface="宋体" panose="02010600030101010101" pitchFamily="2" charset="-122"/>
                </a:rPr>
                <a:t>自然年</a:t>
              </a:r>
              <a:endParaRPr lang="en-US" altLang="zh-CN" sz="1800" i="0">
                <a:solidFill>
                  <a:srgbClr val="000000"/>
                </a:solidFill>
                <a:latin typeface="+mn-lt"/>
                <a:ea typeface="宋体" panose="02010600030101010101" pitchFamily="2" charset="-122"/>
                <a:sym typeface="宋体" panose="02010600030101010101" pitchFamily="2" charset="-122"/>
              </a:endParaRPr>
            </a:p>
            <a:p>
              <a:pPr algn="ctr">
                <a:lnSpc>
                  <a:spcPct val="90000"/>
                </a:lnSpc>
                <a:spcBef>
                  <a:spcPct val="0"/>
                </a:spcBef>
                <a:spcAft>
                  <a:spcPct val="35000"/>
                </a:spcAft>
                <a:buFont typeface="Arial" panose="020B0604020202020204" pitchFamily="34" charset="0"/>
                <a:buNone/>
              </a:pPr>
              <a:r>
                <a:rPr lang="en-US" altLang="zh-CN" sz="1800" i="0">
                  <a:solidFill>
                    <a:srgbClr val="000000"/>
                  </a:solidFill>
                  <a:latin typeface="+mn-lt"/>
                  <a:ea typeface="宋体" panose="02010600030101010101" pitchFamily="2" charset="-122"/>
                  <a:sym typeface="宋体" panose="02010600030101010101" pitchFamily="2" charset="-122"/>
                </a:rPr>
                <a:t>1</a:t>
              </a:r>
              <a:r>
                <a:rPr lang="zh-CN" altLang="en-US" sz="1800" i="0">
                  <a:solidFill>
                    <a:srgbClr val="000000"/>
                  </a:solidFill>
                  <a:latin typeface="+mn-lt"/>
                  <a:ea typeface="宋体" panose="02010600030101010101" pitchFamily="2" charset="-122"/>
                  <a:sym typeface="宋体" panose="02010600030101010101" pitchFamily="2" charset="-122"/>
                </a:rPr>
                <a:t>月</a:t>
              </a:r>
              <a:r>
                <a:rPr lang="en-US" altLang="zh-CN" sz="1800" i="0">
                  <a:solidFill>
                    <a:srgbClr val="000000"/>
                  </a:solidFill>
                  <a:latin typeface="+mn-lt"/>
                  <a:ea typeface="宋体" panose="02010600030101010101" pitchFamily="2" charset="-122"/>
                  <a:sym typeface="宋体" panose="02010600030101010101" pitchFamily="2" charset="-122"/>
                </a:rPr>
                <a:t>1</a:t>
              </a:r>
              <a:r>
                <a:rPr lang="zh-CN" altLang="en-US" sz="1800" i="0">
                  <a:solidFill>
                    <a:srgbClr val="000000"/>
                  </a:solidFill>
                  <a:latin typeface="+mn-lt"/>
                  <a:ea typeface="宋体" panose="02010600030101010101" pitchFamily="2" charset="-122"/>
                  <a:sym typeface="宋体" panose="02010600030101010101" pitchFamily="2" charset="-122"/>
                </a:rPr>
                <a:t>日</a:t>
              </a:r>
              <a:r>
                <a:rPr lang="en-US" altLang="zh-CN" sz="1800" i="0">
                  <a:solidFill>
                    <a:srgbClr val="000000"/>
                  </a:solidFill>
                  <a:latin typeface="+mn-lt"/>
                  <a:ea typeface="宋体" panose="02010600030101010101" pitchFamily="2" charset="-122"/>
                  <a:sym typeface="宋体" panose="02010600030101010101" pitchFamily="2" charset="-122"/>
                </a:rPr>
                <a:t>—12</a:t>
              </a:r>
              <a:r>
                <a:rPr lang="zh-CN" altLang="en-US" sz="1800" i="0">
                  <a:solidFill>
                    <a:srgbClr val="000000"/>
                  </a:solidFill>
                  <a:latin typeface="+mn-lt"/>
                  <a:ea typeface="宋体" panose="02010600030101010101" pitchFamily="2" charset="-122"/>
                  <a:sym typeface="宋体" panose="02010600030101010101" pitchFamily="2" charset="-122"/>
                </a:rPr>
                <a:t>月</a:t>
              </a:r>
              <a:r>
                <a:rPr lang="en-US" altLang="zh-CN" sz="1800" i="0">
                  <a:solidFill>
                    <a:srgbClr val="000000"/>
                  </a:solidFill>
                  <a:latin typeface="+mn-lt"/>
                  <a:ea typeface="宋体" panose="02010600030101010101" pitchFamily="2" charset="-122"/>
                  <a:sym typeface="宋体" panose="02010600030101010101" pitchFamily="2" charset="-122"/>
                </a:rPr>
                <a:t>31</a:t>
              </a:r>
              <a:r>
                <a:rPr lang="zh-CN" altLang="en-US" sz="1800" i="0">
                  <a:solidFill>
                    <a:srgbClr val="000000"/>
                  </a:solidFill>
                  <a:latin typeface="+mn-lt"/>
                  <a:ea typeface="宋体" panose="02010600030101010101" pitchFamily="2" charset="-122"/>
                  <a:sym typeface="宋体" panose="02010600030101010101" pitchFamily="2" charset="-122"/>
                </a:rPr>
                <a:t>日</a:t>
              </a:r>
            </a:p>
          </p:txBody>
        </p:sp>
        <p:sp>
          <p:nvSpPr>
            <p:cNvPr id="37913" name="AutoShape 19"/>
            <p:cNvSpPr>
              <a:spLocks noChangeArrowheads="1"/>
            </p:cNvSpPr>
            <p:nvPr/>
          </p:nvSpPr>
          <p:spPr bwMode="auto">
            <a:xfrm>
              <a:off x="2933369" y="2201368"/>
              <a:ext cx="2276218" cy="942763"/>
            </a:xfrm>
            <a:prstGeom prst="roundRect">
              <a:avLst>
                <a:gd name="adj" fmla="val 10000"/>
              </a:avLst>
            </a:prstGeom>
            <a:solidFill>
              <a:srgbClr val="1D497D"/>
            </a:solidFill>
            <a:ln w="25400">
              <a:solidFill>
                <a:srgbClr val="EEECE0"/>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14" name="AutoShape 20"/>
            <p:cNvSpPr>
              <a:spLocks noChangeArrowheads="1"/>
            </p:cNvSpPr>
            <p:nvPr/>
          </p:nvSpPr>
          <p:spPr bwMode="auto">
            <a:xfrm>
              <a:off x="3065117" y="2326752"/>
              <a:ext cx="2276218" cy="942763"/>
            </a:xfrm>
            <a:prstGeom prst="roundRect">
              <a:avLst>
                <a:gd name="adj" fmla="val 10000"/>
              </a:avLst>
            </a:prstGeom>
            <a:solidFill>
              <a:srgbClr val="EEECE0">
                <a:alpha val="89018"/>
              </a:srgbClr>
            </a:solidFill>
            <a:ln w="25400">
              <a:solidFill>
                <a:srgbClr val="1D497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15" name="Rectangle 21"/>
            <p:cNvSpPr>
              <a:spLocks noChangeArrowheads="1"/>
            </p:cNvSpPr>
            <p:nvPr/>
          </p:nvSpPr>
          <p:spPr bwMode="auto">
            <a:xfrm>
              <a:off x="3092101" y="2353733"/>
              <a:ext cx="2222249" cy="88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lgn="ctr">
                <a:lnSpc>
                  <a:spcPct val="90000"/>
                </a:lnSpc>
                <a:spcBef>
                  <a:spcPct val="0"/>
                </a:spcBef>
                <a:spcAft>
                  <a:spcPct val="35000"/>
                </a:spcAft>
                <a:buFontTx/>
                <a:buNone/>
              </a:pPr>
              <a:r>
                <a:rPr lang="zh-CN" altLang="en-US" sz="1800" i="0" dirty="0">
                  <a:solidFill>
                    <a:srgbClr val="000000"/>
                  </a:solidFill>
                  <a:latin typeface="+mn-lt"/>
                  <a:ea typeface="宋体" panose="02010600030101010101" pitchFamily="2" charset="-122"/>
                  <a:sym typeface="宋体" panose="02010600030101010101" pitchFamily="2" charset="-122"/>
                </a:rPr>
                <a:t>学年</a:t>
              </a:r>
              <a:endParaRPr lang="en-US" altLang="zh-CN" sz="1800" i="0" dirty="0">
                <a:solidFill>
                  <a:srgbClr val="000000"/>
                </a:solidFill>
                <a:latin typeface="+mn-lt"/>
                <a:ea typeface="宋体" panose="02010600030101010101" pitchFamily="2" charset="-122"/>
                <a:sym typeface="宋体" panose="02010600030101010101" pitchFamily="2" charset="-122"/>
              </a:endParaRPr>
            </a:p>
            <a:p>
              <a:pPr algn="ctr">
                <a:lnSpc>
                  <a:spcPct val="90000"/>
                </a:lnSpc>
                <a:spcBef>
                  <a:spcPct val="0"/>
                </a:spcBef>
                <a:spcAft>
                  <a:spcPct val="35000"/>
                </a:spcAft>
                <a:buFontTx/>
                <a:buNone/>
              </a:pPr>
              <a:r>
                <a:rPr lang="en-US" altLang="zh-CN" sz="1800" i="0" dirty="0">
                  <a:solidFill>
                    <a:srgbClr val="000000"/>
                  </a:solidFill>
                  <a:latin typeface="+mn-lt"/>
                  <a:ea typeface="宋体" panose="02010600030101010101" pitchFamily="2" charset="-122"/>
                  <a:sym typeface="宋体" panose="02010600030101010101" pitchFamily="2" charset="-122"/>
                </a:rPr>
                <a:t>9</a:t>
              </a:r>
              <a:r>
                <a:rPr lang="zh-CN" altLang="en-US" sz="1800" i="0" dirty="0">
                  <a:solidFill>
                    <a:srgbClr val="000000"/>
                  </a:solidFill>
                  <a:latin typeface="+mn-lt"/>
                  <a:ea typeface="宋体" panose="02010600030101010101" pitchFamily="2" charset="-122"/>
                  <a:sym typeface="宋体" panose="02010600030101010101" pitchFamily="2" charset="-122"/>
                </a:rPr>
                <a:t>月</a:t>
              </a:r>
              <a:r>
                <a:rPr lang="en-US" altLang="zh-CN" sz="1800" i="0" dirty="0">
                  <a:solidFill>
                    <a:srgbClr val="000000"/>
                  </a:solidFill>
                  <a:latin typeface="+mn-lt"/>
                  <a:ea typeface="宋体" panose="02010600030101010101" pitchFamily="2" charset="-122"/>
                  <a:sym typeface="宋体" panose="02010600030101010101" pitchFamily="2" charset="-122"/>
                </a:rPr>
                <a:t>1</a:t>
              </a:r>
              <a:r>
                <a:rPr lang="zh-CN" altLang="en-US" sz="1800" i="0" dirty="0">
                  <a:solidFill>
                    <a:srgbClr val="000000"/>
                  </a:solidFill>
                  <a:latin typeface="+mn-lt"/>
                  <a:ea typeface="宋体" panose="02010600030101010101" pitchFamily="2" charset="-122"/>
                  <a:sym typeface="宋体" panose="02010600030101010101" pitchFamily="2" charset="-122"/>
                </a:rPr>
                <a:t>日</a:t>
              </a:r>
              <a:r>
                <a:rPr lang="en-US" altLang="zh-CN" sz="1800" i="0" dirty="0">
                  <a:solidFill>
                    <a:srgbClr val="000000"/>
                  </a:solidFill>
                  <a:latin typeface="+mn-lt"/>
                  <a:ea typeface="宋体" panose="02010600030101010101" pitchFamily="2" charset="-122"/>
                  <a:sym typeface="宋体" panose="02010600030101010101" pitchFamily="2" charset="-122"/>
                </a:rPr>
                <a:t>—</a:t>
              </a:r>
              <a:r>
                <a:rPr lang="zh-CN" altLang="en-US" sz="1800" i="0" dirty="0">
                  <a:solidFill>
                    <a:srgbClr val="000000"/>
                  </a:solidFill>
                  <a:latin typeface="+mn-lt"/>
                  <a:ea typeface="宋体" panose="02010600030101010101" pitchFamily="2" charset="-122"/>
                  <a:sym typeface="宋体" panose="02010600030101010101" pitchFamily="2" charset="-122"/>
                </a:rPr>
                <a:t>次年</a:t>
              </a:r>
              <a:r>
                <a:rPr lang="en-US" altLang="zh-CN" sz="1800" i="0" dirty="0">
                  <a:solidFill>
                    <a:srgbClr val="000000"/>
                  </a:solidFill>
                  <a:latin typeface="+mn-lt"/>
                  <a:ea typeface="宋体" panose="02010600030101010101" pitchFamily="2" charset="-122"/>
                  <a:sym typeface="宋体" panose="02010600030101010101" pitchFamily="2" charset="-122"/>
                </a:rPr>
                <a:t>8</a:t>
              </a:r>
              <a:r>
                <a:rPr lang="zh-CN" altLang="en-US" sz="1800" i="0" dirty="0">
                  <a:solidFill>
                    <a:srgbClr val="000000"/>
                  </a:solidFill>
                  <a:latin typeface="+mn-lt"/>
                  <a:ea typeface="宋体" panose="02010600030101010101" pitchFamily="2" charset="-122"/>
                  <a:sym typeface="宋体" panose="02010600030101010101" pitchFamily="2" charset="-122"/>
                </a:rPr>
                <a:t>月</a:t>
              </a:r>
              <a:r>
                <a:rPr lang="en-US" altLang="zh-CN" sz="1800" i="0" dirty="0">
                  <a:solidFill>
                    <a:srgbClr val="000000"/>
                  </a:solidFill>
                  <a:latin typeface="+mn-lt"/>
                  <a:ea typeface="宋体" panose="02010600030101010101" pitchFamily="2" charset="-122"/>
                  <a:sym typeface="宋体" panose="02010600030101010101" pitchFamily="2" charset="-122"/>
                </a:rPr>
                <a:t>31</a:t>
              </a:r>
              <a:r>
                <a:rPr lang="zh-CN" altLang="en-US" sz="1800" i="0" dirty="0">
                  <a:solidFill>
                    <a:srgbClr val="000000"/>
                  </a:solidFill>
                  <a:latin typeface="+mn-lt"/>
                  <a:ea typeface="宋体" panose="02010600030101010101" pitchFamily="2" charset="-122"/>
                  <a:sym typeface="宋体" panose="02010600030101010101" pitchFamily="2" charset="-122"/>
                </a:rPr>
                <a:t>日</a:t>
              </a:r>
            </a:p>
          </p:txBody>
        </p:sp>
        <p:sp>
          <p:nvSpPr>
            <p:cNvPr id="37916" name="AutoShape 22"/>
            <p:cNvSpPr>
              <a:spLocks noChangeArrowheads="1"/>
            </p:cNvSpPr>
            <p:nvPr/>
          </p:nvSpPr>
          <p:spPr bwMode="auto">
            <a:xfrm>
              <a:off x="5857214" y="1101478"/>
              <a:ext cx="1188904" cy="753893"/>
            </a:xfrm>
            <a:prstGeom prst="roundRect">
              <a:avLst>
                <a:gd name="adj" fmla="val 10000"/>
              </a:avLst>
            </a:prstGeom>
            <a:solidFill>
              <a:srgbClr val="1D497D"/>
            </a:solidFill>
            <a:ln w="25400">
              <a:solidFill>
                <a:srgbClr val="EEECE0"/>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17" name="AutoShape 23"/>
            <p:cNvSpPr>
              <a:spLocks noChangeArrowheads="1"/>
            </p:cNvSpPr>
            <p:nvPr/>
          </p:nvSpPr>
          <p:spPr bwMode="auto">
            <a:xfrm>
              <a:off x="5988963" y="1226861"/>
              <a:ext cx="1188903" cy="753894"/>
            </a:xfrm>
            <a:prstGeom prst="roundRect">
              <a:avLst>
                <a:gd name="adj" fmla="val 10000"/>
              </a:avLst>
            </a:prstGeom>
            <a:solidFill>
              <a:srgbClr val="EEECE0">
                <a:alpha val="89018"/>
              </a:srgbClr>
            </a:solidFill>
            <a:ln w="25400">
              <a:solidFill>
                <a:srgbClr val="1D497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18" name="Rectangle 24"/>
            <p:cNvSpPr>
              <a:spLocks noChangeArrowheads="1"/>
            </p:cNvSpPr>
            <p:nvPr/>
          </p:nvSpPr>
          <p:spPr bwMode="auto">
            <a:xfrm>
              <a:off x="6011185" y="1249081"/>
              <a:ext cx="1144458" cy="709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80" tIns="68580" rIns="68580" bIns="68580"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lgn="ctr">
                <a:lnSpc>
                  <a:spcPct val="90000"/>
                </a:lnSpc>
                <a:spcBef>
                  <a:spcPct val="0"/>
                </a:spcBef>
                <a:spcAft>
                  <a:spcPct val="35000"/>
                </a:spcAft>
                <a:buFont typeface="Arial" panose="020B0604020202020204" pitchFamily="34" charset="0"/>
                <a:buNone/>
              </a:pPr>
              <a:r>
                <a:rPr lang="zh-CN" altLang="en-US" sz="1800" i="0">
                  <a:solidFill>
                    <a:srgbClr val="000000"/>
                  </a:solidFill>
                  <a:latin typeface="+mn-lt"/>
                  <a:ea typeface="宋体" panose="02010600030101010101" pitchFamily="2" charset="-122"/>
                  <a:sym typeface="宋体" panose="02010600030101010101" pitchFamily="2" charset="-122"/>
                </a:rPr>
                <a:t>时点数</a:t>
              </a:r>
            </a:p>
          </p:txBody>
        </p:sp>
        <p:sp>
          <p:nvSpPr>
            <p:cNvPr id="37919" name="AutoShape 25"/>
            <p:cNvSpPr>
              <a:spLocks noChangeArrowheads="1"/>
            </p:cNvSpPr>
            <p:nvPr/>
          </p:nvSpPr>
          <p:spPr bwMode="auto">
            <a:xfrm>
              <a:off x="5473083" y="2201368"/>
              <a:ext cx="1955579" cy="925305"/>
            </a:xfrm>
            <a:prstGeom prst="roundRect">
              <a:avLst>
                <a:gd name="adj" fmla="val 10000"/>
              </a:avLst>
            </a:prstGeom>
            <a:solidFill>
              <a:srgbClr val="1D497D"/>
            </a:solidFill>
            <a:ln w="25400">
              <a:solidFill>
                <a:srgbClr val="EEECE0"/>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20" name="AutoShape 26"/>
            <p:cNvSpPr>
              <a:spLocks noChangeArrowheads="1"/>
            </p:cNvSpPr>
            <p:nvPr/>
          </p:nvSpPr>
          <p:spPr bwMode="auto">
            <a:xfrm>
              <a:off x="5604831" y="2326752"/>
              <a:ext cx="1957166" cy="925304"/>
            </a:xfrm>
            <a:prstGeom prst="roundRect">
              <a:avLst>
                <a:gd name="adj" fmla="val 10000"/>
              </a:avLst>
            </a:prstGeom>
            <a:solidFill>
              <a:srgbClr val="EEECE0">
                <a:alpha val="89018"/>
              </a:srgbClr>
            </a:solidFill>
            <a:ln w="25400">
              <a:solidFill>
                <a:srgbClr val="1D497D"/>
              </a:solidFill>
              <a:bevel/>
              <a:headEnd/>
              <a:tailEnd/>
            </a:ln>
          </p:spPr>
          <p:txBody>
            <a:bodyP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spcBef>
                  <a:spcPct val="0"/>
                </a:spcBef>
                <a:buFont typeface="Arial" panose="020B0604020202020204" pitchFamily="34" charset="0"/>
                <a:buNone/>
              </a:pPr>
              <a:endParaRPr lang="zh-CN" altLang="en-US" sz="1800">
                <a:solidFill>
                  <a:srgbClr val="1F497D"/>
                </a:solidFill>
                <a:latin typeface="+mn-lt"/>
                <a:ea typeface="宋体" panose="02010600030101010101" pitchFamily="2" charset="-122"/>
                <a:sym typeface="Times New Roman" panose="02020603050405020304" pitchFamily="18" charset="0"/>
              </a:endParaRPr>
            </a:p>
          </p:txBody>
        </p:sp>
        <p:sp>
          <p:nvSpPr>
            <p:cNvPr id="37921" name="Rectangle 27"/>
            <p:cNvSpPr>
              <a:spLocks noChangeArrowheads="1"/>
            </p:cNvSpPr>
            <p:nvPr/>
          </p:nvSpPr>
          <p:spPr bwMode="auto">
            <a:xfrm>
              <a:off x="5633403" y="2353733"/>
              <a:ext cx="1901611" cy="871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0960" tIns="60960" rIns="60960" bIns="60960" anchor="ctr"/>
            <a:lstStyle>
              <a:lvl1pPr>
                <a:spcBef>
                  <a:spcPct val="20000"/>
                </a:spcBef>
                <a:buFont typeface="Arial" panose="020B0604020202020204" pitchFamily="34" charset="0"/>
                <a:buChar char="•"/>
                <a:defRPr sz="32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黑体" panose="02010609060101010101" pitchFamily="49" charset="-122"/>
                  <a:ea typeface="黑体" panose="02010609060101010101" pitchFamily="49" charset="-122"/>
                  <a:sym typeface="Calibri" panose="020F0502020204030204" pitchFamily="34" charset="0"/>
                </a:defRPr>
              </a:lvl9pPr>
            </a:lstStyle>
            <a:p>
              <a:pPr algn="ctr">
                <a:lnSpc>
                  <a:spcPct val="90000"/>
                </a:lnSpc>
                <a:spcBef>
                  <a:spcPct val="0"/>
                </a:spcBef>
                <a:spcAft>
                  <a:spcPct val="35000"/>
                </a:spcAft>
                <a:buFontTx/>
                <a:buNone/>
              </a:pPr>
              <a:r>
                <a:rPr lang="zh-CN" altLang="en-US" sz="1800" i="0">
                  <a:solidFill>
                    <a:srgbClr val="000000"/>
                  </a:solidFill>
                  <a:latin typeface="+mn-lt"/>
                  <a:ea typeface="宋体" panose="02010600030101010101" pitchFamily="2" charset="-122"/>
                  <a:sym typeface="宋体" panose="02010600030101010101" pitchFamily="2" charset="-122"/>
                </a:rPr>
                <a:t>时点</a:t>
              </a:r>
              <a:endParaRPr lang="en-US" altLang="zh-CN" sz="1800" i="0">
                <a:solidFill>
                  <a:srgbClr val="000000"/>
                </a:solidFill>
                <a:latin typeface="+mn-lt"/>
                <a:ea typeface="宋体" panose="02010600030101010101" pitchFamily="2" charset="-122"/>
                <a:sym typeface="宋体" panose="02010600030101010101" pitchFamily="2" charset="-122"/>
              </a:endParaRPr>
            </a:p>
            <a:p>
              <a:pPr algn="ctr">
                <a:lnSpc>
                  <a:spcPct val="90000"/>
                </a:lnSpc>
                <a:spcBef>
                  <a:spcPct val="0"/>
                </a:spcBef>
                <a:spcAft>
                  <a:spcPct val="35000"/>
                </a:spcAft>
                <a:buFontTx/>
                <a:buNone/>
              </a:pPr>
              <a:r>
                <a:rPr lang="en-US" altLang="zh-CN" sz="1800" i="0">
                  <a:solidFill>
                    <a:srgbClr val="000000"/>
                  </a:solidFill>
                  <a:latin typeface="+mn-lt"/>
                  <a:ea typeface="宋体" panose="02010600030101010101" pitchFamily="2" charset="-122"/>
                  <a:sym typeface="宋体" panose="02010600030101010101" pitchFamily="2" charset="-122"/>
                </a:rPr>
                <a:t>9</a:t>
              </a:r>
              <a:r>
                <a:rPr lang="zh-CN" altLang="en-US" sz="1800" i="0">
                  <a:solidFill>
                    <a:srgbClr val="000000"/>
                  </a:solidFill>
                  <a:latin typeface="+mn-lt"/>
                  <a:ea typeface="宋体" panose="02010600030101010101" pitchFamily="2" charset="-122"/>
                  <a:sym typeface="宋体" panose="02010600030101010101" pitchFamily="2" charset="-122"/>
                </a:rPr>
                <a:t>月</a:t>
              </a:r>
              <a:r>
                <a:rPr lang="en-US" altLang="zh-CN" sz="1800" i="0">
                  <a:solidFill>
                    <a:srgbClr val="000000"/>
                  </a:solidFill>
                  <a:latin typeface="+mn-lt"/>
                  <a:ea typeface="宋体" panose="02010600030101010101" pitchFamily="2" charset="-122"/>
                  <a:sym typeface="宋体" panose="02010600030101010101" pitchFamily="2" charset="-122"/>
                </a:rPr>
                <a:t>30</a:t>
              </a:r>
              <a:r>
                <a:rPr lang="zh-CN" altLang="en-US" sz="1800" i="0">
                  <a:solidFill>
                    <a:srgbClr val="000000"/>
                  </a:solidFill>
                  <a:latin typeface="+mn-lt"/>
                  <a:ea typeface="宋体" panose="02010600030101010101" pitchFamily="2" charset="-122"/>
                  <a:sym typeface="宋体" panose="02010600030101010101" pitchFamily="2" charset="-122"/>
                </a:rPr>
                <a:t>日</a:t>
              </a:r>
            </a:p>
          </p:txBody>
        </p:sp>
      </p:grpSp>
      <p:pic>
        <p:nvPicPr>
          <p:cNvPr id="1026" name="Picture 2"/>
          <p:cNvPicPr>
            <a:picLocks noChangeAspect="1" noChangeArrowheads="1"/>
          </p:cNvPicPr>
          <p:nvPr/>
        </p:nvPicPr>
        <p:blipFill>
          <a:blip r:embed="rId3" cstate="print"/>
          <a:srcRect/>
          <a:stretch>
            <a:fillRect/>
          </a:stretch>
        </p:blipFill>
        <p:spPr bwMode="auto">
          <a:xfrm>
            <a:off x="508045" y="4705282"/>
            <a:ext cx="8440737" cy="1197405"/>
          </a:xfrm>
          <a:prstGeom prst="rect">
            <a:avLst/>
          </a:prstGeom>
          <a:noFill/>
          <a:ln w="9525">
            <a:noFill/>
            <a:miter lim="800000"/>
            <a:headEnd/>
            <a:tailEnd/>
          </a:ln>
          <a:effectLst/>
        </p:spPr>
      </p:pic>
      <p:pic>
        <p:nvPicPr>
          <p:cNvPr id="1028" name="Picture 4"/>
          <p:cNvPicPr>
            <a:picLocks noChangeAspect="1" noChangeArrowheads="1"/>
          </p:cNvPicPr>
          <p:nvPr/>
        </p:nvPicPr>
        <p:blipFill rotWithShape="1">
          <a:blip r:embed="rId4" cstate="print"/>
          <a:srcRect l="1435"/>
          <a:stretch/>
        </p:blipFill>
        <p:spPr bwMode="auto">
          <a:xfrm>
            <a:off x="477875" y="4647933"/>
            <a:ext cx="8469783" cy="1571636"/>
          </a:xfrm>
          <a:prstGeom prst="rect">
            <a:avLst/>
          </a:prstGeom>
          <a:noFill/>
          <a:ln w="9525">
            <a:noFill/>
            <a:miter lim="800000"/>
            <a:headEnd/>
            <a:tailEnd/>
          </a:ln>
          <a:effectLst/>
        </p:spPr>
      </p:pic>
      <p:pic>
        <p:nvPicPr>
          <p:cNvPr id="37" name="Picture 3"/>
          <p:cNvPicPr>
            <a:picLocks noChangeAspect="1" noChangeArrowheads="1"/>
          </p:cNvPicPr>
          <p:nvPr/>
        </p:nvPicPr>
        <p:blipFill>
          <a:blip r:embed="rId5" cstate="print"/>
          <a:srcRect/>
          <a:stretch>
            <a:fillRect/>
          </a:stretch>
        </p:blipFill>
        <p:spPr bwMode="auto">
          <a:xfrm>
            <a:off x="453864" y="4611970"/>
            <a:ext cx="8493793" cy="184136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7"/>
                                        </p:tgtEl>
                                        <p:attrNameLst>
                                          <p:attrName>ppt_x</p:attrName>
                                        </p:attrNameLst>
                                      </p:cBhvr>
                                      <p:tavLst>
                                        <p:tav tm="0">
                                          <p:val>
                                            <p:strVal val="ppt_x"/>
                                          </p:val>
                                        </p:tav>
                                        <p:tav tm="100000">
                                          <p:val>
                                            <p:strVal val="ppt_x"/>
                                          </p:val>
                                        </p:tav>
                                      </p:tavLst>
                                    </p:anim>
                                    <p:anim calcmode="lin" valueType="num">
                                      <p:cBhvr additive="base">
                                        <p:cTn id="13" dur="500"/>
                                        <p:tgtEl>
                                          <p:spTgt spid="37"/>
                                        </p:tgtEl>
                                        <p:attrNameLst>
                                          <p:attrName>ppt_y</p:attrName>
                                        </p:attrNameLst>
                                      </p:cBhvr>
                                      <p:tavLst>
                                        <p:tav tm="0">
                                          <p:val>
                                            <p:strVal val="ppt_y"/>
                                          </p:val>
                                        </p:tav>
                                        <p:tav tm="100000">
                                          <p:val>
                                            <p:strVal val="1+ppt_h/2"/>
                                          </p:val>
                                        </p:tav>
                                      </p:tavLst>
                                    </p:anim>
                                    <p:set>
                                      <p:cBhvr>
                                        <p:cTn id="14" dur="1" fill="hold">
                                          <p:stCondLst>
                                            <p:cond delay="499"/>
                                          </p:stCondLst>
                                        </p:cTn>
                                        <p:tgtEl>
                                          <p:spTgt spid="3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p:cTn id="19" dur="1000" fill="hold"/>
                                        <p:tgtEl>
                                          <p:spTgt spid="1028"/>
                                        </p:tgtEl>
                                        <p:attrNameLst>
                                          <p:attrName>ppt_x</p:attrName>
                                        </p:attrNameLst>
                                      </p:cBhvr>
                                      <p:tavLst>
                                        <p:tav tm="0">
                                          <p:val>
                                            <p:strVal val="#ppt_x-.2"/>
                                          </p:val>
                                        </p:tav>
                                        <p:tav tm="100000">
                                          <p:val>
                                            <p:strVal val="#ppt_x"/>
                                          </p:val>
                                        </p:tav>
                                      </p:tavLst>
                                    </p:anim>
                                    <p:anim calcmode="lin" valueType="num">
                                      <p:cBhvr>
                                        <p:cTn id="20"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02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nodeType="clickEffect">
                                  <p:stCondLst>
                                    <p:cond delay="0"/>
                                  </p:stCondLst>
                                  <p:childTnLst>
                                    <p:anim calcmode="lin" valueType="num">
                                      <p:cBhvr additive="base">
                                        <p:cTn id="25" dur="500"/>
                                        <p:tgtEl>
                                          <p:spTgt spid="1028"/>
                                        </p:tgtEl>
                                        <p:attrNameLst>
                                          <p:attrName>ppt_x</p:attrName>
                                        </p:attrNameLst>
                                      </p:cBhvr>
                                      <p:tavLst>
                                        <p:tav tm="0">
                                          <p:val>
                                            <p:strVal val="ppt_x"/>
                                          </p:val>
                                        </p:tav>
                                        <p:tav tm="100000">
                                          <p:val>
                                            <p:strVal val="ppt_x"/>
                                          </p:val>
                                        </p:tav>
                                      </p:tavLst>
                                    </p:anim>
                                    <p:anim calcmode="lin" valueType="num">
                                      <p:cBhvr additive="base">
                                        <p:cTn id="26" dur="500"/>
                                        <p:tgtEl>
                                          <p:spTgt spid="1028"/>
                                        </p:tgtEl>
                                        <p:attrNameLst>
                                          <p:attrName>ppt_y</p:attrName>
                                        </p:attrNameLst>
                                      </p:cBhvr>
                                      <p:tavLst>
                                        <p:tav tm="0">
                                          <p:val>
                                            <p:strVal val="ppt_y"/>
                                          </p:val>
                                        </p:tav>
                                        <p:tav tm="100000">
                                          <p:val>
                                            <p:strVal val="1+ppt_h/2"/>
                                          </p:val>
                                        </p:tav>
                                      </p:tavLst>
                                    </p:anim>
                                    <p:set>
                                      <p:cBhvr>
                                        <p:cTn id="27" dur="1" fill="hold">
                                          <p:stCondLst>
                                            <p:cond delay="499"/>
                                          </p:stCondLst>
                                        </p:cTn>
                                        <p:tgtEl>
                                          <p:spTgt spid="102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diamond(in)">
                                      <p:cBhvr>
                                        <p:cTn id="3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gradFill flip="none" rotWithShape="1">
          <a:gsLst>
            <a:gs pos="0">
              <a:schemeClr val="tx2">
                <a:lumMod val="60000"/>
                <a:lumOff val="40000"/>
              </a:schemeClr>
            </a:gs>
            <a:gs pos="39999">
              <a:srgbClr val="85C2FF"/>
            </a:gs>
            <a:gs pos="70000">
              <a:srgbClr val="C4D6EB"/>
            </a:gs>
            <a:gs pos="100000">
              <a:srgbClr val="FFEBFA"/>
            </a:gs>
          </a:gsLst>
          <a:lin ang="18900000" scaled="1"/>
          <a:tileRect/>
        </a:gradFill>
        <a:ln w="0" algn="ctr">
          <a:noFill/>
          <a:miter lim="800000"/>
          <a:headEnd/>
          <a:tailEnd/>
        </a:ln>
        <a:effectLst/>
      </a:spPr>
      <a:bodyPr wrap="none" anchor="ctr"/>
      <a:lstStyle>
        <a:defPPr>
          <a:defRPr/>
        </a:defPPr>
      </a:lstStyle>
    </a:spDef>
    <a:txDef>
      <a:spPr bwMode="auto">
        <a:noFill/>
        <a:ln w="9525">
          <a:noFill/>
          <a:miter lim="800000"/>
          <a:headEnd/>
          <a:tailEnd/>
        </a:ln>
      </a:spPr>
      <a:bodyPr wrap="square">
        <a:spAutoFit/>
      </a:bodyPr>
      <a:lstStyle>
        <a:defPPr eaLnBrk="0" hangingPunct="0">
          <a:defRPr sz="1800" b="1" dirty="0">
            <a:solidFill>
              <a:srgbClr val="000000"/>
            </a:solidFill>
            <a:latin typeface="Arial" pitchFamily="34" charset="0"/>
            <a:ea typeface="宋体" pitchFamily="2"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0.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8.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9.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39893</TotalTime>
  <Words>8130</Words>
  <Application>Microsoft Office PowerPoint</Application>
  <PresentationFormat>全屏显示(4:3)</PresentationFormat>
  <Paragraphs>687</Paragraphs>
  <Slides>63</Slides>
  <Notes>60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Office 主题</vt:lpstr>
      <vt:lpstr>幻灯片 1</vt:lpstr>
      <vt:lpstr>幻灯片 2</vt:lpstr>
      <vt:lpstr>幻灯片 3</vt:lpstr>
      <vt:lpstr>幻灯片 4</vt:lpstr>
      <vt:lpstr>幻灯片 5</vt:lpstr>
      <vt:lpstr>提  纲</vt:lpstr>
      <vt:lpstr>幻灯片 7</vt:lpstr>
      <vt:lpstr>幻灯片 8</vt:lpstr>
      <vt:lpstr>幻灯片 9</vt:lpstr>
      <vt:lpstr>幻灯片 10</vt:lpstr>
      <vt:lpstr>幻灯片 11</vt:lpstr>
      <vt:lpstr>（四）采集数据时间要求</vt:lpstr>
      <vt:lpstr>  注  意</vt:lpstr>
      <vt:lpstr> （一）学校基本信息 </vt:lpstr>
      <vt:lpstr>（一）学校基本信息</vt:lpstr>
      <vt:lpstr> （一）学校基本信息 </vt:lpstr>
      <vt:lpstr>（一）学校基本信息</vt:lpstr>
      <vt:lpstr>（一）学校基本信息</vt:lpstr>
      <vt:lpstr>（一）学校基本信息</vt:lpstr>
      <vt:lpstr>（一）学校基本信息</vt:lpstr>
      <vt:lpstr>（一）学校基本信息</vt:lpstr>
      <vt:lpstr>（一）学校基本信息</vt:lpstr>
      <vt:lpstr>（一）学校基本信息</vt:lpstr>
      <vt:lpstr>（一）学校基本信息</vt:lpstr>
      <vt:lpstr>（二）学校基本条件</vt:lpstr>
      <vt:lpstr>（二）学校基本条件</vt:lpstr>
      <vt:lpstr>（二）学校基本条件</vt:lpstr>
      <vt:lpstr>（二）学校基本条件</vt:lpstr>
      <vt:lpstr>（二）学校基本条件</vt:lpstr>
      <vt:lpstr>（二）学校基本条件</vt:lpstr>
      <vt:lpstr>（三）教师信息</vt:lpstr>
      <vt:lpstr> 有关表格和内涵说明 </vt:lpstr>
      <vt:lpstr>（三）教师信息</vt:lpstr>
      <vt:lpstr>（三）教师信息</vt:lpstr>
      <vt:lpstr>（三）教师信息</vt:lpstr>
      <vt:lpstr>（四）学科专业</vt:lpstr>
      <vt:lpstr>（四）学科专业</vt:lpstr>
      <vt:lpstr>（四）学科专业</vt:lpstr>
      <vt:lpstr>（五）人才培养</vt:lpstr>
      <vt:lpstr>（五）人才培养</vt:lpstr>
      <vt:lpstr>（五）人才培养</vt:lpstr>
      <vt:lpstr>（五）人才培养</vt:lpstr>
      <vt:lpstr>（五）人才培养</vt:lpstr>
      <vt:lpstr>（五）人才培养</vt:lpstr>
      <vt:lpstr>（五）人才培养</vt:lpstr>
      <vt:lpstr>（六）学生信息</vt:lpstr>
      <vt:lpstr>（六）学生信息</vt:lpstr>
      <vt:lpstr>（六）学生信息</vt:lpstr>
      <vt:lpstr>（六）学生信息</vt:lpstr>
      <vt:lpstr>（六）学生信息</vt:lpstr>
      <vt:lpstr>（六）学生信息</vt:lpstr>
      <vt:lpstr>（六）学生信息</vt:lpstr>
      <vt:lpstr>（七）教学管理与质量监控</vt:lpstr>
      <vt:lpstr>（七）教学管理与质量监控</vt:lpstr>
      <vt:lpstr>（七）教学管理与质量监控</vt:lpstr>
      <vt:lpstr>（七）教学管理与质量监控</vt:lpstr>
      <vt:lpstr>幻灯片 57</vt:lpstr>
      <vt:lpstr>幻灯片 58</vt:lpstr>
      <vt:lpstr>幻灯片 59</vt:lpstr>
      <vt:lpstr>幻灯片 60</vt:lpstr>
      <vt:lpstr>幻灯片 61</vt:lpstr>
      <vt:lpstr>3.深层次研究、数据挖掘</vt:lpstr>
      <vt:lpstr>幻灯片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39</cp:revision>
  <dcterms:created xsi:type="dcterms:W3CDTF">2010-09-03T10:44:26Z</dcterms:created>
  <dcterms:modified xsi:type="dcterms:W3CDTF">2017-09-15T07:08:24Z</dcterms:modified>
</cp:coreProperties>
</file>