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7" r:id="rId1"/>
  </p:sldMasterIdLst>
  <p:sldIdLst>
    <p:sldId id="256" r:id="rId2"/>
    <p:sldId id="257" r:id="rId3"/>
    <p:sldId id="264" r:id="rId4"/>
    <p:sldId id="277" r:id="rId5"/>
    <p:sldId id="265" r:id="rId6"/>
    <p:sldId id="276" r:id="rId7"/>
    <p:sldId id="266" r:id="rId8"/>
    <p:sldId id="269" r:id="rId9"/>
    <p:sldId id="270" r:id="rId10"/>
    <p:sldId id="271" r:id="rId11"/>
    <p:sldId id="272" r:id="rId12"/>
    <p:sldId id="273" r:id="rId13"/>
    <p:sldId id="279" r:id="rId14"/>
    <p:sldId id="280" r:id="rId15"/>
    <p:sldId id="281" r:id="rId16"/>
    <p:sldId id="28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769ACE-4D5D-4130-851C-C77ED48F6CCE}" type="doc">
      <dgm:prSet loTypeId="urn:microsoft.com/office/officeart/2005/8/layout/hProcess9" loCatId="process" qsTypeId="urn:microsoft.com/office/officeart/2005/8/quickstyle/simple1" qsCatId="simple" csTypeId="urn:microsoft.com/office/officeart/2005/8/colors/accent1_2" csCatId="accent1" phldr="1"/>
      <dgm:spPr/>
    </dgm:pt>
    <dgm:pt modelId="{C7A30545-CB90-48FB-A87F-CC0C662A1177}">
      <dgm:prSet phldrT="[文本]" custT="1"/>
      <dgm:spPr/>
      <dgm:t>
        <a:bodyPr/>
        <a:lstStyle/>
        <a:p>
          <a:r>
            <a:rPr lang="zh-CN" altLang="en-US" sz="2000" dirty="0" smtClean="0">
              <a:latin typeface="微软雅黑" panose="020B0503020204020204" pitchFamily="34" charset="-122"/>
              <a:ea typeface="微软雅黑" panose="020B0503020204020204" pitchFamily="34" charset="-122"/>
            </a:rPr>
            <a:t>训练集与数据集的分词</a:t>
          </a:r>
          <a:endParaRPr lang="zh-CN" altLang="en-US" sz="2000" dirty="0">
            <a:latin typeface="微软雅黑" panose="020B0503020204020204" pitchFamily="34" charset="-122"/>
            <a:ea typeface="微软雅黑" panose="020B0503020204020204" pitchFamily="34" charset="-122"/>
          </a:endParaRPr>
        </a:p>
      </dgm:t>
    </dgm:pt>
    <dgm:pt modelId="{2A470800-EC02-4DF5-AD03-79D0CE0EDA35}" type="parTrans" cxnId="{8C997657-A672-4AF8-A28B-14C7B32A5101}">
      <dgm:prSet/>
      <dgm:spPr/>
      <dgm:t>
        <a:bodyPr/>
        <a:lstStyle/>
        <a:p>
          <a:endParaRPr lang="zh-CN" altLang="en-US"/>
        </a:p>
      </dgm:t>
    </dgm:pt>
    <dgm:pt modelId="{9A4A61F7-551D-4C39-AFA4-11286A9A96A9}" type="sibTrans" cxnId="{8C997657-A672-4AF8-A28B-14C7B32A5101}">
      <dgm:prSet/>
      <dgm:spPr/>
      <dgm:t>
        <a:bodyPr/>
        <a:lstStyle/>
        <a:p>
          <a:endParaRPr lang="zh-CN" altLang="en-US"/>
        </a:p>
      </dgm:t>
    </dgm:pt>
    <dgm:pt modelId="{4874D0D4-5F6B-4CF6-9D7F-E5AC5FBFCA39}">
      <dgm:prSet phldrT="[文本]" custT="1"/>
      <dgm:spPr/>
      <dgm:t>
        <a:bodyPr/>
        <a:lstStyle/>
        <a:p>
          <a:r>
            <a:rPr lang="zh-CN" altLang="en-US" sz="2000" dirty="0" smtClean="0">
              <a:latin typeface="微软雅黑" panose="020B0503020204020204" pitchFamily="34" charset="-122"/>
              <a:ea typeface="微软雅黑" panose="020B0503020204020204" pitchFamily="34" charset="-122"/>
            </a:rPr>
            <a:t>分别计算训练集和数据集的</a:t>
          </a:r>
          <a:r>
            <a:rPr lang="en-US" altLang="zh-CN" sz="2000" dirty="0" err="1" smtClean="0">
              <a:latin typeface="微软雅黑" panose="020B0503020204020204" pitchFamily="34" charset="-122"/>
              <a:ea typeface="微软雅黑" panose="020B0503020204020204" pitchFamily="34" charset="-122"/>
            </a:rPr>
            <a:t>tfidf</a:t>
          </a:r>
          <a:r>
            <a:rPr lang="zh-CN" altLang="en-US" sz="2000" dirty="0" smtClean="0">
              <a:latin typeface="微软雅黑" panose="020B0503020204020204" pitchFamily="34" charset="-122"/>
              <a:ea typeface="微软雅黑" panose="020B0503020204020204" pitchFamily="34" charset="-122"/>
            </a:rPr>
            <a:t>值</a:t>
          </a:r>
          <a:endParaRPr lang="zh-CN" altLang="en-US" sz="2000" dirty="0">
            <a:latin typeface="微软雅黑" panose="020B0503020204020204" pitchFamily="34" charset="-122"/>
            <a:ea typeface="微软雅黑" panose="020B0503020204020204" pitchFamily="34" charset="-122"/>
          </a:endParaRPr>
        </a:p>
      </dgm:t>
    </dgm:pt>
    <dgm:pt modelId="{D2C1B52B-4B59-4CF9-B492-18052D359C94}" type="parTrans" cxnId="{CF38B1F0-673E-46D8-917D-F55DF03A2EA5}">
      <dgm:prSet/>
      <dgm:spPr/>
      <dgm:t>
        <a:bodyPr/>
        <a:lstStyle/>
        <a:p>
          <a:endParaRPr lang="zh-CN" altLang="en-US"/>
        </a:p>
      </dgm:t>
    </dgm:pt>
    <dgm:pt modelId="{74977B7C-7395-4F4F-B937-F0432F77D222}" type="sibTrans" cxnId="{CF38B1F0-673E-46D8-917D-F55DF03A2EA5}">
      <dgm:prSet/>
      <dgm:spPr/>
      <dgm:t>
        <a:bodyPr/>
        <a:lstStyle/>
        <a:p>
          <a:endParaRPr lang="zh-CN" altLang="en-US"/>
        </a:p>
      </dgm:t>
    </dgm:pt>
    <dgm:pt modelId="{CF7DD1D1-5ADF-4450-BE9F-7EE442B7BB25}">
      <dgm:prSet phldrT="[文本]" custT="1"/>
      <dgm:spPr/>
      <dgm:t>
        <a:bodyPr/>
        <a:lstStyle/>
        <a:p>
          <a:r>
            <a:rPr lang="zh-CN" altLang="en-US" sz="2000" dirty="0" smtClean="0">
              <a:latin typeface="微软雅黑" panose="020B0503020204020204" pitchFamily="34" charset="-122"/>
              <a:ea typeface="微软雅黑" panose="020B0503020204020204" pitchFamily="34" charset="-122"/>
            </a:rPr>
            <a:t>加工向量化的标准词库</a:t>
          </a:r>
          <a:endParaRPr lang="zh-CN" altLang="en-US" sz="2000" dirty="0">
            <a:latin typeface="微软雅黑" panose="020B0503020204020204" pitchFamily="34" charset="-122"/>
            <a:ea typeface="微软雅黑" panose="020B0503020204020204" pitchFamily="34" charset="-122"/>
          </a:endParaRPr>
        </a:p>
      </dgm:t>
    </dgm:pt>
    <dgm:pt modelId="{AA8ED214-F048-408B-9868-60C434B458CC}" type="parTrans" cxnId="{E569E723-9159-4467-848C-4E398A016FDD}">
      <dgm:prSet/>
      <dgm:spPr/>
      <dgm:t>
        <a:bodyPr/>
        <a:lstStyle/>
        <a:p>
          <a:endParaRPr lang="zh-CN" altLang="en-US"/>
        </a:p>
      </dgm:t>
    </dgm:pt>
    <dgm:pt modelId="{350CCDC4-D52F-4B63-A986-63CA3A6D9D35}" type="sibTrans" cxnId="{E569E723-9159-4467-848C-4E398A016FDD}">
      <dgm:prSet/>
      <dgm:spPr/>
      <dgm:t>
        <a:bodyPr/>
        <a:lstStyle/>
        <a:p>
          <a:endParaRPr lang="zh-CN" altLang="en-US"/>
        </a:p>
      </dgm:t>
    </dgm:pt>
    <dgm:pt modelId="{89D3612E-0448-48A2-B55B-B9BAF47E0094}">
      <dgm:prSet phldrT="[文本]" custT="1"/>
      <dgm:spPr/>
      <dgm:t>
        <a:bodyPr/>
        <a:lstStyle/>
        <a:p>
          <a:r>
            <a:rPr lang="zh-CN" altLang="en-US" sz="2000" dirty="0" smtClean="0">
              <a:latin typeface="微软雅黑" panose="020B0503020204020204" pitchFamily="34" charset="-122"/>
              <a:ea typeface="微软雅黑" panose="020B0503020204020204" pitchFamily="34" charset="-122"/>
            </a:rPr>
            <a:t>依据词库进行向量化操作</a:t>
          </a:r>
          <a:endParaRPr lang="zh-CN" altLang="en-US" sz="2000" dirty="0">
            <a:latin typeface="微软雅黑" panose="020B0503020204020204" pitchFamily="34" charset="-122"/>
            <a:ea typeface="微软雅黑" panose="020B0503020204020204" pitchFamily="34" charset="-122"/>
          </a:endParaRPr>
        </a:p>
      </dgm:t>
    </dgm:pt>
    <dgm:pt modelId="{FC40A5A4-04AA-4A6D-98AD-73AFD39AC6F8}" type="parTrans" cxnId="{25DF8E93-39A8-442D-961C-05D01F4A3E42}">
      <dgm:prSet/>
      <dgm:spPr/>
      <dgm:t>
        <a:bodyPr/>
        <a:lstStyle/>
        <a:p>
          <a:endParaRPr lang="zh-CN" altLang="en-US"/>
        </a:p>
      </dgm:t>
    </dgm:pt>
    <dgm:pt modelId="{87C57B02-1078-4358-858D-FE0DEBD6D549}" type="sibTrans" cxnId="{25DF8E93-39A8-442D-961C-05D01F4A3E42}">
      <dgm:prSet/>
      <dgm:spPr/>
      <dgm:t>
        <a:bodyPr/>
        <a:lstStyle/>
        <a:p>
          <a:endParaRPr lang="zh-CN" altLang="en-US"/>
        </a:p>
      </dgm:t>
    </dgm:pt>
    <dgm:pt modelId="{CD948A43-3BD5-48A7-BF33-54E44D4FE4AF}">
      <dgm:prSet phldrT="[文本]" custT="1"/>
      <dgm:spPr/>
      <dgm:t>
        <a:bodyPr/>
        <a:lstStyle/>
        <a:p>
          <a:r>
            <a:rPr lang="en-US" altLang="zh-CN" sz="2000" dirty="0" err="1" smtClean="0">
              <a:latin typeface="微软雅黑" panose="020B0503020204020204" pitchFamily="34" charset="-122"/>
              <a:ea typeface="微软雅黑" panose="020B0503020204020204" pitchFamily="34" charset="-122"/>
            </a:rPr>
            <a:t>Knn</a:t>
          </a:r>
          <a:r>
            <a:rPr lang="zh-CN" altLang="en-US" sz="2000" dirty="0" smtClean="0">
              <a:latin typeface="微软雅黑" panose="020B0503020204020204" pitchFamily="34" charset="-122"/>
              <a:ea typeface="微软雅黑" panose="020B0503020204020204" pitchFamily="34" charset="-122"/>
            </a:rPr>
            <a:t>算法设计和实现</a:t>
          </a:r>
          <a:endParaRPr lang="zh-CN" altLang="en-US" sz="2000" dirty="0">
            <a:latin typeface="微软雅黑" panose="020B0503020204020204" pitchFamily="34" charset="-122"/>
            <a:ea typeface="微软雅黑" panose="020B0503020204020204" pitchFamily="34" charset="-122"/>
          </a:endParaRPr>
        </a:p>
      </dgm:t>
    </dgm:pt>
    <dgm:pt modelId="{A65D154F-41E9-40F9-BFFF-C27B97BB34A0}" type="parTrans" cxnId="{6126AA7C-1CE7-4E4F-B54F-84AC31F1E9E0}">
      <dgm:prSet/>
      <dgm:spPr/>
      <dgm:t>
        <a:bodyPr/>
        <a:lstStyle/>
        <a:p>
          <a:endParaRPr lang="zh-CN" altLang="en-US"/>
        </a:p>
      </dgm:t>
    </dgm:pt>
    <dgm:pt modelId="{B1566BA2-A977-46BC-88CC-56F5D53D436D}" type="sibTrans" cxnId="{6126AA7C-1CE7-4E4F-B54F-84AC31F1E9E0}">
      <dgm:prSet/>
      <dgm:spPr/>
      <dgm:t>
        <a:bodyPr/>
        <a:lstStyle/>
        <a:p>
          <a:endParaRPr lang="zh-CN" altLang="en-US"/>
        </a:p>
      </dgm:t>
    </dgm:pt>
    <dgm:pt modelId="{E0FFF818-7364-4EA1-BCB3-E3A4B3FA4B8C}">
      <dgm:prSet phldrT="[文本]" custT="1"/>
      <dgm:spPr/>
      <dgm:t>
        <a:bodyPr/>
        <a:lstStyle/>
        <a:p>
          <a:r>
            <a:rPr lang="en-US" altLang="zh-CN" sz="2000" smtClean="0">
              <a:latin typeface="微软雅黑" panose="020B0503020204020204" pitchFamily="34" charset="-122"/>
              <a:ea typeface="微软雅黑" panose="020B0503020204020204" pitchFamily="34" charset="-122"/>
            </a:rPr>
            <a:t>SVM</a:t>
          </a:r>
          <a:r>
            <a:rPr lang="zh-CN" altLang="en-US" sz="2000" smtClean="0">
              <a:latin typeface="微软雅黑" panose="020B0503020204020204" pitchFamily="34" charset="-122"/>
              <a:ea typeface="微软雅黑" panose="020B0503020204020204" pitchFamily="34" charset="-122"/>
            </a:rPr>
            <a:t>算法</a:t>
          </a:r>
          <a:r>
            <a:rPr lang="zh-CN" altLang="en-US" sz="2000" dirty="0" smtClean="0">
              <a:latin typeface="微软雅黑" panose="020B0503020204020204" pitchFamily="34" charset="-122"/>
              <a:ea typeface="微软雅黑" panose="020B0503020204020204" pitchFamily="34" charset="-122"/>
            </a:rPr>
            <a:t>设计和实现</a:t>
          </a:r>
          <a:endParaRPr lang="zh-CN" altLang="en-US" sz="2000" dirty="0">
            <a:latin typeface="微软雅黑" panose="020B0503020204020204" pitchFamily="34" charset="-122"/>
            <a:ea typeface="微软雅黑" panose="020B0503020204020204" pitchFamily="34" charset="-122"/>
          </a:endParaRPr>
        </a:p>
      </dgm:t>
    </dgm:pt>
    <dgm:pt modelId="{0082A70C-D11C-4B8F-9A19-C06AA02E4376}" type="parTrans" cxnId="{7FFED3E0-26FB-4C56-9193-218B02797868}">
      <dgm:prSet/>
      <dgm:spPr/>
      <dgm:t>
        <a:bodyPr/>
        <a:lstStyle/>
        <a:p>
          <a:endParaRPr lang="zh-CN" altLang="en-US"/>
        </a:p>
      </dgm:t>
    </dgm:pt>
    <dgm:pt modelId="{E29AA5DE-34FD-4485-8379-5812FF971ACF}" type="sibTrans" cxnId="{7FFED3E0-26FB-4C56-9193-218B02797868}">
      <dgm:prSet/>
      <dgm:spPr/>
      <dgm:t>
        <a:bodyPr/>
        <a:lstStyle/>
        <a:p>
          <a:endParaRPr lang="zh-CN" altLang="en-US"/>
        </a:p>
      </dgm:t>
    </dgm:pt>
    <dgm:pt modelId="{57602861-FFD3-4E6C-901D-87A8D533EFE9}" type="pres">
      <dgm:prSet presAssocID="{10769ACE-4D5D-4130-851C-C77ED48F6CCE}" presName="CompostProcess" presStyleCnt="0">
        <dgm:presLayoutVars>
          <dgm:dir/>
          <dgm:resizeHandles val="exact"/>
        </dgm:presLayoutVars>
      </dgm:prSet>
      <dgm:spPr/>
    </dgm:pt>
    <dgm:pt modelId="{282422B4-CC26-4A2B-BC36-094124F74657}" type="pres">
      <dgm:prSet presAssocID="{10769ACE-4D5D-4130-851C-C77ED48F6CCE}" presName="arrow" presStyleLbl="bgShp" presStyleIdx="0" presStyleCnt="1"/>
      <dgm:spPr/>
    </dgm:pt>
    <dgm:pt modelId="{AB506D15-6DAA-4A45-88B6-A3E1DBE3A6D6}" type="pres">
      <dgm:prSet presAssocID="{10769ACE-4D5D-4130-851C-C77ED48F6CCE}" presName="linearProcess" presStyleCnt="0"/>
      <dgm:spPr/>
    </dgm:pt>
    <dgm:pt modelId="{5A626057-4DD7-47EC-81E4-7BF1C6FBAC02}" type="pres">
      <dgm:prSet presAssocID="{C7A30545-CB90-48FB-A87F-CC0C662A1177}" presName="textNode" presStyleLbl="node1" presStyleIdx="0" presStyleCnt="6">
        <dgm:presLayoutVars>
          <dgm:bulletEnabled val="1"/>
        </dgm:presLayoutVars>
      </dgm:prSet>
      <dgm:spPr/>
      <dgm:t>
        <a:bodyPr/>
        <a:lstStyle/>
        <a:p>
          <a:endParaRPr lang="zh-CN" altLang="en-US"/>
        </a:p>
      </dgm:t>
    </dgm:pt>
    <dgm:pt modelId="{101228C7-7022-4226-862F-648CA01F1E9E}" type="pres">
      <dgm:prSet presAssocID="{9A4A61F7-551D-4C39-AFA4-11286A9A96A9}" presName="sibTrans" presStyleCnt="0"/>
      <dgm:spPr/>
    </dgm:pt>
    <dgm:pt modelId="{4EB7EB9F-6F29-4506-8A17-052CD2F64866}" type="pres">
      <dgm:prSet presAssocID="{4874D0D4-5F6B-4CF6-9D7F-E5AC5FBFCA39}" presName="textNode" presStyleLbl="node1" presStyleIdx="1" presStyleCnt="6">
        <dgm:presLayoutVars>
          <dgm:bulletEnabled val="1"/>
        </dgm:presLayoutVars>
      </dgm:prSet>
      <dgm:spPr/>
      <dgm:t>
        <a:bodyPr/>
        <a:lstStyle/>
        <a:p>
          <a:endParaRPr lang="zh-CN" altLang="en-US"/>
        </a:p>
      </dgm:t>
    </dgm:pt>
    <dgm:pt modelId="{97C1BE70-4A99-4F50-85B1-33C62CEB6B1D}" type="pres">
      <dgm:prSet presAssocID="{74977B7C-7395-4F4F-B937-F0432F77D222}" presName="sibTrans" presStyleCnt="0"/>
      <dgm:spPr/>
    </dgm:pt>
    <dgm:pt modelId="{FA745163-D82B-4AAD-8DBB-5C61740CB0BD}" type="pres">
      <dgm:prSet presAssocID="{CF7DD1D1-5ADF-4450-BE9F-7EE442B7BB25}" presName="textNode" presStyleLbl="node1" presStyleIdx="2" presStyleCnt="6">
        <dgm:presLayoutVars>
          <dgm:bulletEnabled val="1"/>
        </dgm:presLayoutVars>
      </dgm:prSet>
      <dgm:spPr/>
      <dgm:t>
        <a:bodyPr/>
        <a:lstStyle/>
        <a:p>
          <a:endParaRPr lang="zh-CN" altLang="en-US"/>
        </a:p>
      </dgm:t>
    </dgm:pt>
    <dgm:pt modelId="{B1AF4364-6EB9-4384-A9C2-3A9B035CCE27}" type="pres">
      <dgm:prSet presAssocID="{350CCDC4-D52F-4B63-A986-63CA3A6D9D35}" presName="sibTrans" presStyleCnt="0"/>
      <dgm:spPr/>
    </dgm:pt>
    <dgm:pt modelId="{DC6A2CC0-61D4-47A4-ACDB-FA3327E82490}" type="pres">
      <dgm:prSet presAssocID="{89D3612E-0448-48A2-B55B-B9BAF47E0094}" presName="textNode" presStyleLbl="node1" presStyleIdx="3" presStyleCnt="6">
        <dgm:presLayoutVars>
          <dgm:bulletEnabled val="1"/>
        </dgm:presLayoutVars>
      </dgm:prSet>
      <dgm:spPr/>
      <dgm:t>
        <a:bodyPr/>
        <a:lstStyle/>
        <a:p>
          <a:endParaRPr lang="zh-CN" altLang="en-US"/>
        </a:p>
      </dgm:t>
    </dgm:pt>
    <dgm:pt modelId="{63880AC3-E56B-43B1-A402-84B0D03A8073}" type="pres">
      <dgm:prSet presAssocID="{87C57B02-1078-4358-858D-FE0DEBD6D549}" presName="sibTrans" presStyleCnt="0"/>
      <dgm:spPr/>
    </dgm:pt>
    <dgm:pt modelId="{7396671E-86F3-42DB-A842-1991D71C9FEE}" type="pres">
      <dgm:prSet presAssocID="{CD948A43-3BD5-48A7-BF33-54E44D4FE4AF}" presName="textNode" presStyleLbl="node1" presStyleIdx="4" presStyleCnt="6">
        <dgm:presLayoutVars>
          <dgm:bulletEnabled val="1"/>
        </dgm:presLayoutVars>
      </dgm:prSet>
      <dgm:spPr/>
      <dgm:t>
        <a:bodyPr/>
        <a:lstStyle/>
        <a:p>
          <a:endParaRPr lang="zh-CN" altLang="en-US"/>
        </a:p>
      </dgm:t>
    </dgm:pt>
    <dgm:pt modelId="{A1EC0C3A-F26C-454E-9ACE-D6595DF89D61}" type="pres">
      <dgm:prSet presAssocID="{B1566BA2-A977-46BC-88CC-56F5D53D436D}" presName="sibTrans" presStyleCnt="0"/>
      <dgm:spPr/>
    </dgm:pt>
    <dgm:pt modelId="{14B5BB34-0A53-4581-8630-BBFB652EC26B}" type="pres">
      <dgm:prSet presAssocID="{E0FFF818-7364-4EA1-BCB3-E3A4B3FA4B8C}" presName="textNode" presStyleLbl="node1" presStyleIdx="5" presStyleCnt="6">
        <dgm:presLayoutVars>
          <dgm:bulletEnabled val="1"/>
        </dgm:presLayoutVars>
      </dgm:prSet>
      <dgm:spPr/>
      <dgm:t>
        <a:bodyPr/>
        <a:lstStyle/>
        <a:p>
          <a:endParaRPr lang="zh-CN" altLang="en-US"/>
        </a:p>
      </dgm:t>
    </dgm:pt>
  </dgm:ptLst>
  <dgm:cxnLst>
    <dgm:cxn modelId="{CF38B1F0-673E-46D8-917D-F55DF03A2EA5}" srcId="{10769ACE-4D5D-4130-851C-C77ED48F6CCE}" destId="{4874D0D4-5F6B-4CF6-9D7F-E5AC5FBFCA39}" srcOrd="1" destOrd="0" parTransId="{D2C1B52B-4B59-4CF9-B492-18052D359C94}" sibTransId="{74977B7C-7395-4F4F-B937-F0432F77D222}"/>
    <dgm:cxn modelId="{096B9B83-E628-48BA-B52D-F22659C9F340}" type="presOf" srcId="{10769ACE-4D5D-4130-851C-C77ED48F6CCE}" destId="{57602861-FFD3-4E6C-901D-87A8D533EFE9}" srcOrd="0" destOrd="0" presId="urn:microsoft.com/office/officeart/2005/8/layout/hProcess9"/>
    <dgm:cxn modelId="{E569E723-9159-4467-848C-4E398A016FDD}" srcId="{10769ACE-4D5D-4130-851C-C77ED48F6CCE}" destId="{CF7DD1D1-5ADF-4450-BE9F-7EE442B7BB25}" srcOrd="2" destOrd="0" parTransId="{AA8ED214-F048-408B-9868-60C434B458CC}" sibTransId="{350CCDC4-D52F-4B63-A986-63CA3A6D9D35}"/>
    <dgm:cxn modelId="{7FFED3E0-26FB-4C56-9193-218B02797868}" srcId="{10769ACE-4D5D-4130-851C-C77ED48F6CCE}" destId="{E0FFF818-7364-4EA1-BCB3-E3A4B3FA4B8C}" srcOrd="5" destOrd="0" parTransId="{0082A70C-D11C-4B8F-9A19-C06AA02E4376}" sibTransId="{E29AA5DE-34FD-4485-8379-5812FF971ACF}"/>
    <dgm:cxn modelId="{48240C57-A969-40DC-B83D-157DD01A7DA6}" type="presOf" srcId="{C7A30545-CB90-48FB-A87F-CC0C662A1177}" destId="{5A626057-4DD7-47EC-81E4-7BF1C6FBAC02}" srcOrd="0" destOrd="0" presId="urn:microsoft.com/office/officeart/2005/8/layout/hProcess9"/>
    <dgm:cxn modelId="{6126AA7C-1CE7-4E4F-B54F-84AC31F1E9E0}" srcId="{10769ACE-4D5D-4130-851C-C77ED48F6CCE}" destId="{CD948A43-3BD5-48A7-BF33-54E44D4FE4AF}" srcOrd="4" destOrd="0" parTransId="{A65D154F-41E9-40F9-BFFF-C27B97BB34A0}" sibTransId="{B1566BA2-A977-46BC-88CC-56F5D53D436D}"/>
    <dgm:cxn modelId="{25DF8E93-39A8-442D-961C-05D01F4A3E42}" srcId="{10769ACE-4D5D-4130-851C-C77ED48F6CCE}" destId="{89D3612E-0448-48A2-B55B-B9BAF47E0094}" srcOrd="3" destOrd="0" parTransId="{FC40A5A4-04AA-4A6D-98AD-73AFD39AC6F8}" sibTransId="{87C57B02-1078-4358-858D-FE0DEBD6D549}"/>
    <dgm:cxn modelId="{8C997657-A672-4AF8-A28B-14C7B32A5101}" srcId="{10769ACE-4D5D-4130-851C-C77ED48F6CCE}" destId="{C7A30545-CB90-48FB-A87F-CC0C662A1177}" srcOrd="0" destOrd="0" parTransId="{2A470800-EC02-4DF5-AD03-79D0CE0EDA35}" sibTransId="{9A4A61F7-551D-4C39-AFA4-11286A9A96A9}"/>
    <dgm:cxn modelId="{548C6EEC-7947-4D2A-AF28-C2F135151E12}" type="presOf" srcId="{CF7DD1D1-5ADF-4450-BE9F-7EE442B7BB25}" destId="{FA745163-D82B-4AAD-8DBB-5C61740CB0BD}" srcOrd="0" destOrd="0" presId="urn:microsoft.com/office/officeart/2005/8/layout/hProcess9"/>
    <dgm:cxn modelId="{31138FA5-3801-4443-83BF-32E08AD26C60}" type="presOf" srcId="{E0FFF818-7364-4EA1-BCB3-E3A4B3FA4B8C}" destId="{14B5BB34-0A53-4581-8630-BBFB652EC26B}" srcOrd="0" destOrd="0" presId="urn:microsoft.com/office/officeart/2005/8/layout/hProcess9"/>
    <dgm:cxn modelId="{B7412D55-FB79-491C-B724-B46F4D58FE39}" type="presOf" srcId="{CD948A43-3BD5-48A7-BF33-54E44D4FE4AF}" destId="{7396671E-86F3-42DB-A842-1991D71C9FEE}" srcOrd="0" destOrd="0" presId="urn:microsoft.com/office/officeart/2005/8/layout/hProcess9"/>
    <dgm:cxn modelId="{3433B7BA-61FB-4745-9958-F4FF20A2520E}" type="presOf" srcId="{4874D0D4-5F6B-4CF6-9D7F-E5AC5FBFCA39}" destId="{4EB7EB9F-6F29-4506-8A17-052CD2F64866}" srcOrd="0" destOrd="0" presId="urn:microsoft.com/office/officeart/2005/8/layout/hProcess9"/>
    <dgm:cxn modelId="{560519F0-F90D-4F06-A73A-DABEA2A188EE}" type="presOf" srcId="{89D3612E-0448-48A2-B55B-B9BAF47E0094}" destId="{DC6A2CC0-61D4-47A4-ACDB-FA3327E82490}" srcOrd="0" destOrd="0" presId="urn:microsoft.com/office/officeart/2005/8/layout/hProcess9"/>
    <dgm:cxn modelId="{05B12DF2-957A-4D73-835C-A50E2C2FFADE}" type="presParOf" srcId="{57602861-FFD3-4E6C-901D-87A8D533EFE9}" destId="{282422B4-CC26-4A2B-BC36-094124F74657}" srcOrd="0" destOrd="0" presId="urn:microsoft.com/office/officeart/2005/8/layout/hProcess9"/>
    <dgm:cxn modelId="{E66E04E9-59B8-4D79-B1EE-AC3ACCC663E3}" type="presParOf" srcId="{57602861-FFD3-4E6C-901D-87A8D533EFE9}" destId="{AB506D15-6DAA-4A45-88B6-A3E1DBE3A6D6}" srcOrd="1" destOrd="0" presId="urn:microsoft.com/office/officeart/2005/8/layout/hProcess9"/>
    <dgm:cxn modelId="{EA6FEF41-BB26-4FC3-A058-0956F6409F54}" type="presParOf" srcId="{AB506D15-6DAA-4A45-88B6-A3E1DBE3A6D6}" destId="{5A626057-4DD7-47EC-81E4-7BF1C6FBAC02}" srcOrd="0" destOrd="0" presId="urn:microsoft.com/office/officeart/2005/8/layout/hProcess9"/>
    <dgm:cxn modelId="{7E5B2D3E-7685-41B5-9B2D-32278FDA9D34}" type="presParOf" srcId="{AB506D15-6DAA-4A45-88B6-A3E1DBE3A6D6}" destId="{101228C7-7022-4226-862F-648CA01F1E9E}" srcOrd="1" destOrd="0" presId="urn:microsoft.com/office/officeart/2005/8/layout/hProcess9"/>
    <dgm:cxn modelId="{3632BA09-D94E-4A71-9725-E8B6A9F56B1D}" type="presParOf" srcId="{AB506D15-6DAA-4A45-88B6-A3E1DBE3A6D6}" destId="{4EB7EB9F-6F29-4506-8A17-052CD2F64866}" srcOrd="2" destOrd="0" presId="urn:microsoft.com/office/officeart/2005/8/layout/hProcess9"/>
    <dgm:cxn modelId="{6BE1F61C-E937-4611-9E1F-28A6A6239952}" type="presParOf" srcId="{AB506D15-6DAA-4A45-88B6-A3E1DBE3A6D6}" destId="{97C1BE70-4A99-4F50-85B1-33C62CEB6B1D}" srcOrd="3" destOrd="0" presId="urn:microsoft.com/office/officeart/2005/8/layout/hProcess9"/>
    <dgm:cxn modelId="{91A558FA-EE44-4B5D-90CA-9AC0CA5B95BD}" type="presParOf" srcId="{AB506D15-6DAA-4A45-88B6-A3E1DBE3A6D6}" destId="{FA745163-D82B-4AAD-8DBB-5C61740CB0BD}" srcOrd="4" destOrd="0" presId="urn:microsoft.com/office/officeart/2005/8/layout/hProcess9"/>
    <dgm:cxn modelId="{5C6E558B-1606-49CC-AD58-C5F84C5CCE41}" type="presParOf" srcId="{AB506D15-6DAA-4A45-88B6-A3E1DBE3A6D6}" destId="{B1AF4364-6EB9-4384-A9C2-3A9B035CCE27}" srcOrd="5" destOrd="0" presId="urn:microsoft.com/office/officeart/2005/8/layout/hProcess9"/>
    <dgm:cxn modelId="{0C90BFF8-BB08-4081-B86A-46A04EFC018D}" type="presParOf" srcId="{AB506D15-6DAA-4A45-88B6-A3E1DBE3A6D6}" destId="{DC6A2CC0-61D4-47A4-ACDB-FA3327E82490}" srcOrd="6" destOrd="0" presId="urn:microsoft.com/office/officeart/2005/8/layout/hProcess9"/>
    <dgm:cxn modelId="{85093CA0-D86D-4B3C-9201-0697DD54FD99}" type="presParOf" srcId="{AB506D15-6DAA-4A45-88B6-A3E1DBE3A6D6}" destId="{63880AC3-E56B-43B1-A402-84B0D03A8073}" srcOrd="7" destOrd="0" presId="urn:microsoft.com/office/officeart/2005/8/layout/hProcess9"/>
    <dgm:cxn modelId="{485ADFD7-00DA-484D-A9EE-36F003CDA177}" type="presParOf" srcId="{AB506D15-6DAA-4A45-88B6-A3E1DBE3A6D6}" destId="{7396671E-86F3-42DB-A842-1991D71C9FEE}" srcOrd="8" destOrd="0" presId="urn:microsoft.com/office/officeart/2005/8/layout/hProcess9"/>
    <dgm:cxn modelId="{7DAE0830-D7DE-4009-978D-5CB16610872A}" type="presParOf" srcId="{AB506D15-6DAA-4A45-88B6-A3E1DBE3A6D6}" destId="{A1EC0C3A-F26C-454E-9ACE-D6595DF89D61}" srcOrd="9" destOrd="0" presId="urn:microsoft.com/office/officeart/2005/8/layout/hProcess9"/>
    <dgm:cxn modelId="{1610D994-8307-4F39-BFAD-231C6DB80DC7}" type="presParOf" srcId="{AB506D15-6DAA-4A45-88B6-A3E1DBE3A6D6}" destId="{14B5BB34-0A53-4581-8630-BBFB652EC26B}" srcOrd="10"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2422B4-CC26-4A2B-BC36-094124F74657}">
      <dsp:nvSpPr>
        <dsp:cNvPr id="0" name=""/>
        <dsp:cNvSpPr/>
      </dsp:nvSpPr>
      <dsp:spPr>
        <a:xfrm>
          <a:off x="766241" y="0"/>
          <a:ext cx="8684076" cy="4696551"/>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626057-4DD7-47EC-81E4-7BF1C6FBAC02}">
      <dsp:nvSpPr>
        <dsp:cNvPr id="0" name=""/>
        <dsp:cNvSpPr/>
      </dsp:nvSpPr>
      <dsp:spPr>
        <a:xfrm>
          <a:off x="124" y="1408965"/>
          <a:ext cx="1495069" cy="187862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训练集与数据集的分词</a:t>
          </a:r>
          <a:endParaRPr lang="zh-CN" altLang="en-US" sz="2000" kern="1200" dirty="0">
            <a:latin typeface="微软雅黑" panose="020B0503020204020204" pitchFamily="34" charset="-122"/>
            <a:ea typeface="微软雅黑" panose="020B0503020204020204" pitchFamily="34" charset="-122"/>
          </a:endParaRPr>
        </a:p>
      </dsp:txBody>
      <dsp:txXfrm>
        <a:off x="73107" y="1481948"/>
        <a:ext cx="1349103" cy="1732654"/>
      </dsp:txXfrm>
    </dsp:sp>
    <dsp:sp modelId="{4EB7EB9F-6F29-4506-8A17-052CD2F64866}">
      <dsp:nvSpPr>
        <dsp:cNvPr id="0" name=""/>
        <dsp:cNvSpPr/>
      </dsp:nvSpPr>
      <dsp:spPr>
        <a:xfrm>
          <a:off x="1744372" y="1408965"/>
          <a:ext cx="1495069" cy="187862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分别计算训练集和数据集的</a:t>
          </a:r>
          <a:r>
            <a:rPr lang="en-US" altLang="zh-CN" sz="2000" kern="1200" dirty="0" err="1" smtClean="0">
              <a:latin typeface="微软雅黑" panose="020B0503020204020204" pitchFamily="34" charset="-122"/>
              <a:ea typeface="微软雅黑" panose="020B0503020204020204" pitchFamily="34" charset="-122"/>
            </a:rPr>
            <a:t>tfidf</a:t>
          </a:r>
          <a:r>
            <a:rPr lang="zh-CN" altLang="en-US" sz="2000" kern="1200" dirty="0" smtClean="0">
              <a:latin typeface="微软雅黑" panose="020B0503020204020204" pitchFamily="34" charset="-122"/>
              <a:ea typeface="微软雅黑" panose="020B0503020204020204" pitchFamily="34" charset="-122"/>
            </a:rPr>
            <a:t>值</a:t>
          </a:r>
          <a:endParaRPr lang="zh-CN" altLang="en-US" sz="2000" kern="1200" dirty="0">
            <a:latin typeface="微软雅黑" panose="020B0503020204020204" pitchFamily="34" charset="-122"/>
            <a:ea typeface="微软雅黑" panose="020B0503020204020204" pitchFamily="34" charset="-122"/>
          </a:endParaRPr>
        </a:p>
      </dsp:txBody>
      <dsp:txXfrm>
        <a:off x="1817355" y="1481948"/>
        <a:ext cx="1349103" cy="1732654"/>
      </dsp:txXfrm>
    </dsp:sp>
    <dsp:sp modelId="{FA745163-D82B-4AAD-8DBB-5C61740CB0BD}">
      <dsp:nvSpPr>
        <dsp:cNvPr id="0" name=""/>
        <dsp:cNvSpPr/>
      </dsp:nvSpPr>
      <dsp:spPr>
        <a:xfrm>
          <a:off x="3488621" y="1408965"/>
          <a:ext cx="1495069" cy="187862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加工向量化的标准词库</a:t>
          </a:r>
          <a:endParaRPr lang="zh-CN" altLang="en-US" sz="2000" kern="1200" dirty="0">
            <a:latin typeface="微软雅黑" panose="020B0503020204020204" pitchFamily="34" charset="-122"/>
            <a:ea typeface="微软雅黑" panose="020B0503020204020204" pitchFamily="34" charset="-122"/>
          </a:endParaRPr>
        </a:p>
      </dsp:txBody>
      <dsp:txXfrm>
        <a:off x="3561604" y="1481948"/>
        <a:ext cx="1349103" cy="1732654"/>
      </dsp:txXfrm>
    </dsp:sp>
    <dsp:sp modelId="{DC6A2CC0-61D4-47A4-ACDB-FA3327E82490}">
      <dsp:nvSpPr>
        <dsp:cNvPr id="0" name=""/>
        <dsp:cNvSpPr/>
      </dsp:nvSpPr>
      <dsp:spPr>
        <a:xfrm>
          <a:off x="5232869" y="1408965"/>
          <a:ext cx="1495069" cy="187862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依据词库进行向量化操作</a:t>
          </a:r>
          <a:endParaRPr lang="zh-CN" altLang="en-US" sz="2000" kern="1200" dirty="0">
            <a:latin typeface="微软雅黑" panose="020B0503020204020204" pitchFamily="34" charset="-122"/>
            <a:ea typeface="微软雅黑" panose="020B0503020204020204" pitchFamily="34" charset="-122"/>
          </a:endParaRPr>
        </a:p>
      </dsp:txBody>
      <dsp:txXfrm>
        <a:off x="5305852" y="1481948"/>
        <a:ext cx="1349103" cy="1732654"/>
      </dsp:txXfrm>
    </dsp:sp>
    <dsp:sp modelId="{7396671E-86F3-42DB-A842-1991D71C9FEE}">
      <dsp:nvSpPr>
        <dsp:cNvPr id="0" name=""/>
        <dsp:cNvSpPr/>
      </dsp:nvSpPr>
      <dsp:spPr>
        <a:xfrm>
          <a:off x="6977117" y="1408965"/>
          <a:ext cx="1495069" cy="187862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kern="1200" dirty="0" err="1" smtClean="0">
              <a:latin typeface="微软雅黑" panose="020B0503020204020204" pitchFamily="34" charset="-122"/>
              <a:ea typeface="微软雅黑" panose="020B0503020204020204" pitchFamily="34" charset="-122"/>
            </a:rPr>
            <a:t>Knn</a:t>
          </a:r>
          <a:r>
            <a:rPr lang="zh-CN" altLang="en-US" sz="2000" kern="1200" dirty="0" smtClean="0">
              <a:latin typeface="微软雅黑" panose="020B0503020204020204" pitchFamily="34" charset="-122"/>
              <a:ea typeface="微软雅黑" panose="020B0503020204020204" pitchFamily="34" charset="-122"/>
            </a:rPr>
            <a:t>算法设计和实现</a:t>
          </a:r>
          <a:endParaRPr lang="zh-CN" altLang="en-US" sz="2000" kern="1200" dirty="0">
            <a:latin typeface="微软雅黑" panose="020B0503020204020204" pitchFamily="34" charset="-122"/>
            <a:ea typeface="微软雅黑" panose="020B0503020204020204" pitchFamily="34" charset="-122"/>
          </a:endParaRPr>
        </a:p>
      </dsp:txBody>
      <dsp:txXfrm>
        <a:off x="7050100" y="1481948"/>
        <a:ext cx="1349103" cy="1732654"/>
      </dsp:txXfrm>
    </dsp:sp>
    <dsp:sp modelId="{14B5BB34-0A53-4581-8630-BBFB652EC26B}">
      <dsp:nvSpPr>
        <dsp:cNvPr id="0" name=""/>
        <dsp:cNvSpPr/>
      </dsp:nvSpPr>
      <dsp:spPr>
        <a:xfrm>
          <a:off x="8721365" y="1408965"/>
          <a:ext cx="1495069" cy="187862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kern="1200" smtClean="0">
              <a:latin typeface="微软雅黑" panose="020B0503020204020204" pitchFamily="34" charset="-122"/>
              <a:ea typeface="微软雅黑" panose="020B0503020204020204" pitchFamily="34" charset="-122"/>
            </a:rPr>
            <a:t>SVM</a:t>
          </a:r>
          <a:r>
            <a:rPr lang="zh-CN" altLang="en-US" sz="2000" kern="1200" smtClean="0">
              <a:latin typeface="微软雅黑" panose="020B0503020204020204" pitchFamily="34" charset="-122"/>
              <a:ea typeface="微软雅黑" panose="020B0503020204020204" pitchFamily="34" charset="-122"/>
            </a:rPr>
            <a:t>算法</a:t>
          </a:r>
          <a:r>
            <a:rPr lang="zh-CN" altLang="en-US" sz="2000" kern="1200" dirty="0" smtClean="0">
              <a:latin typeface="微软雅黑" panose="020B0503020204020204" pitchFamily="34" charset="-122"/>
              <a:ea typeface="微软雅黑" panose="020B0503020204020204" pitchFamily="34" charset="-122"/>
            </a:rPr>
            <a:t>设计和实现</a:t>
          </a:r>
          <a:endParaRPr lang="zh-CN" altLang="en-US" sz="2000" kern="1200" dirty="0">
            <a:latin typeface="微软雅黑" panose="020B0503020204020204" pitchFamily="34" charset="-122"/>
            <a:ea typeface="微软雅黑" panose="020B0503020204020204" pitchFamily="34" charset="-122"/>
          </a:endParaRPr>
        </a:p>
      </dsp:txBody>
      <dsp:txXfrm>
        <a:off x="8794348" y="1481948"/>
        <a:ext cx="1349103" cy="173265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A423BF71-38B7-8642-BFCE-EDAE9BD0CBAF}" type="datetimeFigureOut">
              <a:rPr lang="en-US" smtClean="0"/>
              <a:t>12/25/2017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03214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4CD8A92E-5FF9-8143-81B3-CCB531513398}" type="datetimeFigureOut">
              <a:rPr lang="en-US" smtClean="0"/>
              <a:t>12/25/2017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817091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4CD8A92E-5FF9-8143-81B3-CCB531513398}" type="datetimeFigureOut">
              <a:rPr lang="en-US" smtClean="0"/>
              <a:t>12/25/2017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0040273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4CD8A92E-5FF9-8143-81B3-CCB531513398}" type="datetimeFigureOut">
              <a:rPr lang="en-US" smtClean="0"/>
              <a:t>12/25/2017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1143723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4CD8A92E-5FF9-8143-81B3-CCB531513398}" type="datetimeFigureOut">
              <a:rPr lang="en-US" smtClean="0"/>
              <a:t>12/25/2017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9658238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4CD8A92E-5FF9-8143-81B3-CCB531513398}" type="datetimeFigureOut">
              <a:rPr lang="en-US" smtClean="0"/>
              <a:t>12/25/2017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7993434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3B025CB-9D18-264E-A945-2D020344C9DA}" type="datetimeFigureOut">
              <a:rPr lang="en-US" smtClean="0"/>
              <a:t>12/25/2017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160043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07EFB6C-7E96-8F41-8872-189CA1C59F84}" type="datetimeFigureOut">
              <a:rPr lang="en-US" smtClean="0"/>
              <a:t>12/25/2017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77121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981CDE-9BE7-C544-8ACB-7077DFC4270F}" type="datetimeFigureOut">
              <a:rPr lang="en-US" smtClean="0"/>
              <a:t>12/25/2017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8015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55BA285-9698-1B45-8319-D90A8C63F150}" type="datetimeFigureOut">
              <a:rPr lang="en-US" smtClean="0"/>
              <a:t>12/25/2017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90726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A86CD42-43FF-B740-998F-DCC3802C4CE3}" type="datetimeFigureOut">
              <a:rPr lang="en-US" smtClean="0"/>
              <a:t>12/25/2017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26461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CEA0FFBD-2EE4-8547-BBAE-A1AC91C8D77E}" type="datetimeFigureOut">
              <a:rPr lang="en-US" smtClean="0"/>
              <a:t>12/25/2017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318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955A2352-D7AC-F242-9256-A4477BCBF354}" type="datetimeFigureOut">
              <a:rPr lang="en-US" smtClean="0"/>
              <a:t>12/25/2017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38715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CFC6A-9AE6-404D-9FDD-168B477B9C90}" type="datetimeFigureOut">
              <a:rPr lang="en-US" smtClean="0"/>
              <a:t>12/25/2017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02646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61CFCDFD-B4CF-A241-8D71-E814B10BEAF4}" type="datetimeFigureOut">
              <a:rPr lang="en-US" smtClean="0"/>
              <a:t>12/25/2017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85904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26A7B589-FD4B-7E46-869A-CBADC5FC564E}" type="datetimeFigureOut">
              <a:rPr lang="en-US" smtClean="0"/>
              <a:t>12/25/2017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96877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CD8A92E-5FF9-8143-81B3-CCB531513398}" type="datetimeFigureOut">
              <a:rPr lang="en-US" smtClean="0"/>
              <a:t>12/25/2017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51956179"/>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493105" y="802298"/>
            <a:ext cx="8561747" cy="2071531"/>
          </a:xfrm>
        </p:spPr>
        <p:txBody>
          <a:bodyPr/>
          <a:lstStyle/>
          <a:p>
            <a:r>
              <a:rPr lang="zh-CN" altLang="en-US" dirty="0" smtClean="0">
                <a:latin typeface="华文新魏" panose="02010800040101010101" pitchFamily="2" charset="-122"/>
                <a:ea typeface="华文新魏" panose="02010800040101010101" pitchFamily="2" charset="-122"/>
              </a:rPr>
              <a:t>大数据</a:t>
            </a:r>
            <a:r>
              <a:rPr lang="en-US" altLang="zh-CN" dirty="0" smtClean="0">
                <a:latin typeface="华文新魏" panose="02010800040101010101" pitchFamily="2" charset="-122"/>
                <a:ea typeface="华文新魏" panose="02010800040101010101" pitchFamily="2" charset="-122"/>
              </a:rPr>
              <a:t>Project2 </a:t>
            </a:r>
            <a:r>
              <a:rPr lang="zh-CN" altLang="en-US" dirty="0" smtClean="0">
                <a:latin typeface="华文新魏" panose="02010800040101010101" pitchFamily="2" charset="-122"/>
                <a:ea typeface="华文新魏" panose="02010800040101010101" pitchFamily="2" charset="-122"/>
              </a:rPr>
              <a:t>展示</a:t>
            </a:r>
            <a:endParaRPr lang="zh-CN" altLang="en-US" dirty="0">
              <a:latin typeface="华文新魏" panose="02010800040101010101" pitchFamily="2" charset="-122"/>
              <a:ea typeface="华文新魏" panose="02010800040101010101" pitchFamily="2" charset="-122"/>
            </a:endParaRPr>
          </a:p>
        </p:txBody>
      </p:sp>
      <p:sp>
        <p:nvSpPr>
          <p:cNvPr id="3" name="副标题 2"/>
          <p:cNvSpPr>
            <a:spLocks noGrp="1"/>
          </p:cNvSpPr>
          <p:nvPr>
            <p:ph type="subTitle" idx="1"/>
          </p:nvPr>
        </p:nvSpPr>
        <p:spPr>
          <a:xfrm>
            <a:off x="2140408" y="4194525"/>
            <a:ext cx="7766936" cy="1096899"/>
          </a:xfrm>
        </p:spPr>
        <p:txBody>
          <a:bodyPr>
            <a:normAutofit/>
          </a:bodyPr>
          <a:lstStyle/>
          <a:p>
            <a:pPr algn="r"/>
            <a:r>
              <a:rPr lang="en-US" altLang="zh-CN" sz="3200" dirty="0" smtClean="0"/>
              <a:t>151278034  </a:t>
            </a:r>
            <a:r>
              <a:rPr lang="zh-CN" altLang="en-US" sz="3200" dirty="0" smtClean="0"/>
              <a:t>王铄</a:t>
            </a:r>
            <a:endParaRPr lang="zh-CN" altLang="en-US" sz="3200" dirty="0"/>
          </a:p>
        </p:txBody>
      </p:sp>
    </p:spTree>
    <p:extLst>
      <p:ext uri="{BB962C8B-B14F-4D97-AF65-F5344CB8AC3E}">
        <p14:creationId xmlns:p14="http://schemas.microsoft.com/office/powerpoint/2010/main" val="21760368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lang="en-US" altLang="zh-CN" b="1" dirty="0" smtClean="0">
                <a:latin typeface="+mn-ea"/>
                <a:ea typeface="+mn-ea"/>
              </a:rPr>
              <a:t>6. SVM</a:t>
            </a:r>
            <a:r>
              <a:rPr lang="zh-CN" altLang="zh-CN" b="1" dirty="0" smtClean="0">
                <a:latin typeface="+mn-ea"/>
                <a:ea typeface="+mn-ea"/>
              </a:rPr>
              <a:t>算法</a:t>
            </a:r>
            <a:endParaRPr lang="zh-CN" altLang="zh-CN" dirty="0">
              <a:latin typeface="+mn-ea"/>
              <a:ea typeface="+mn-ea"/>
            </a:endParaRPr>
          </a:p>
        </p:txBody>
      </p:sp>
      <p:sp>
        <p:nvSpPr>
          <p:cNvPr id="3" name="内容占位符 2"/>
          <p:cNvSpPr>
            <a:spLocks noGrp="1"/>
          </p:cNvSpPr>
          <p:nvPr>
            <p:ph idx="1"/>
          </p:nvPr>
        </p:nvSpPr>
        <p:spPr>
          <a:xfrm>
            <a:off x="677334" y="1520509"/>
            <a:ext cx="8596668" cy="3880773"/>
          </a:xfrm>
        </p:spPr>
        <p:txBody>
          <a:bodyPr/>
          <a:lstStyle/>
          <a:p>
            <a:r>
              <a:rPr lang="zh-CN" altLang="en-US" dirty="0" smtClean="0">
                <a:latin typeface="微软雅黑" panose="020B0503020204020204" pitchFamily="34" charset="-122"/>
                <a:ea typeface="微软雅黑" panose="020B0503020204020204" pitchFamily="34" charset="-122"/>
              </a:rPr>
              <a:t>① </a:t>
            </a:r>
            <a:r>
              <a:rPr lang="zh-CN" altLang="zh-CN" dirty="0" smtClean="0">
                <a:latin typeface="微软雅黑" panose="020B0503020204020204" pitchFamily="34" charset="-122"/>
                <a:ea typeface="微软雅黑" panose="020B0503020204020204" pitchFamily="34" charset="-122"/>
              </a:rPr>
              <a:t>生成</a:t>
            </a:r>
            <a:r>
              <a:rPr lang="zh-CN" altLang="zh-CN" dirty="0">
                <a:latin typeface="微软雅黑" panose="020B0503020204020204" pitchFamily="34" charset="-122"/>
                <a:ea typeface="微软雅黑" panose="020B0503020204020204" pitchFamily="34" charset="-122"/>
              </a:rPr>
              <a:t>正确的输入格式（稀疏矩阵的输入）</a:t>
            </a:r>
          </a:p>
          <a:p>
            <a:r>
              <a:rPr lang="en-US" altLang="zh-CN" dirty="0">
                <a:latin typeface="微软雅黑" panose="020B0503020204020204" pitchFamily="34" charset="-122"/>
                <a:ea typeface="微软雅黑" panose="020B0503020204020204" pitchFamily="34" charset="-122"/>
              </a:rPr>
              <a:t>SVM</a:t>
            </a:r>
            <a:r>
              <a:rPr lang="zh-CN" altLang="zh-CN" dirty="0">
                <a:latin typeface="微软雅黑" panose="020B0503020204020204" pitchFamily="34" charset="-122"/>
                <a:ea typeface="微软雅黑" panose="020B0503020204020204" pitchFamily="34" charset="-122"/>
              </a:rPr>
              <a:t>对于训练集和数据集的输入格式是有规定的。即训练集要按照“</a:t>
            </a:r>
            <a:r>
              <a:rPr lang="en-US" altLang="zh-CN" dirty="0">
                <a:latin typeface="微软雅黑" panose="020B0503020204020204" pitchFamily="34" charset="-122"/>
                <a:ea typeface="微软雅黑" panose="020B0503020204020204" pitchFamily="34" charset="-122"/>
              </a:rPr>
              <a:t>Label </a:t>
            </a:r>
            <a:r>
              <a:rPr lang="en-US" altLang="zh-CN" dirty="0" err="1">
                <a:latin typeface="微软雅黑" panose="020B0503020204020204" pitchFamily="34" charset="-122"/>
                <a:ea typeface="微软雅黑" panose="020B0503020204020204" pitchFamily="34" charset="-122"/>
              </a:rPr>
              <a:t>position:value</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position:value</a:t>
            </a: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”进行输入的。每个</a:t>
            </a:r>
            <a:r>
              <a:rPr lang="en-US" altLang="zh-CN" dirty="0">
                <a:latin typeface="微软雅黑" panose="020B0503020204020204" pitchFamily="34" charset="-122"/>
                <a:ea typeface="微软雅黑" panose="020B0503020204020204" pitchFamily="34" charset="-122"/>
              </a:rPr>
              <a:t>Position</a:t>
            </a:r>
            <a:r>
              <a:rPr lang="zh-CN" altLang="zh-CN" dirty="0">
                <a:latin typeface="微软雅黑" panose="020B0503020204020204" pitchFamily="34" charset="-122"/>
                <a:ea typeface="微软雅黑" panose="020B0503020204020204" pitchFamily="34" charset="-122"/>
              </a:rPr>
              <a:t>对应于此向量中数值不为</a:t>
            </a:r>
            <a:r>
              <a:rPr lang="en-US" altLang="zh-CN" dirty="0">
                <a:latin typeface="微软雅黑" panose="020B0503020204020204" pitchFamily="34" charset="-122"/>
                <a:ea typeface="微软雅黑" panose="020B0503020204020204" pitchFamily="34" charset="-122"/>
              </a:rPr>
              <a:t>0</a:t>
            </a:r>
            <a:r>
              <a:rPr lang="zh-CN" altLang="zh-CN" dirty="0">
                <a:latin typeface="微软雅黑" panose="020B0503020204020204" pitchFamily="34" charset="-122"/>
                <a:ea typeface="微软雅黑" panose="020B0503020204020204" pitchFamily="34" charset="-122"/>
              </a:rPr>
              <a:t>的元素所在位置，每行代表一个向量。由此来输出稀疏矩阵。</a:t>
            </a:r>
          </a:p>
          <a:p>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但是在之前的处理中，训练集和数据集是以完整的矩阵的形式输出的。需要对此做一个转化</a:t>
            </a:r>
            <a:r>
              <a:rPr lang="zh-CN" altLang="zh-CN"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r>
              <a:rPr lang="zh-CN" altLang="zh-CN" dirty="0" smtClean="0">
                <a:latin typeface="微软雅黑" panose="020B0503020204020204" pitchFamily="34" charset="-122"/>
                <a:ea typeface="微软雅黑" panose="020B0503020204020204" pitchFamily="34" charset="-122"/>
              </a:rPr>
              <a:t>在</a:t>
            </a:r>
            <a:r>
              <a:rPr lang="zh-CN" altLang="zh-CN" dirty="0">
                <a:latin typeface="微软雅黑" panose="020B0503020204020204" pitchFamily="34" charset="-122"/>
                <a:ea typeface="微软雅黑" panose="020B0503020204020204" pitchFamily="34" charset="-122"/>
              </a:rPr>
              <a:t>这里写了两个</a:t>
            </a:r>
            <a:r>
              <a:rPr lang="en-US" altLang="zh-CN" dirty="0">
                <a:latin typeface="微软雅黑" panose="020B0503020204020204" pitchFamily="34" charset="-122"/>
                <a:ea typeface="微软雅黑" panose="020B0503020204020204" pitchFamily="34" charset="-122"/>
              </a:rPr>
              <a:t>C</a:t>
            </a:r>
            <a:r>
              <a:rPr lang="zh-CN" altLang="zh-CN" dirty="0">
                <a:latin typeface="微软雅黑" panose="020B0503020204020204" pitchFamily="34" charset="-122"/>
                <a:ea typeface="微软雅黑" panose="020B0503020204020204" pitchFamily="34" charset="-122"/>
              </a:rPr>
              <a:t>程序，分别将训练集和数据集作为输入数据，输出所得的稀疏矩阵格式。以训练集为例，</a:t>
            </a:r>
            <a:r>
              <a:rPr lang="en-US" altLang="zh-CN" dirty="0">
                <a:latin typeface="微软雅黑" panose="020B0503020204020204" pitchFamily="34" charset="-122"/>
                <a:ea typeface="微软雅黑" panose="020B0503020204020204" pitchFamily="34" charset="-122"/>
              </a:rPr>
              <a:t>C</a:t>
            </a:r>
            <a:r>
              <a:rPr lang="zh-CN" altLang="zh-CN" dirty="0">
                <a:latin typeface="微软雅黑" panose="020B0503020204020204" pitchFamily="34" charset="-122"/>
                <a:ea typeface="微软雅黑" panose="020B0503020204020204" pitchFamily="34" charset="-122"/>
              </a:rPr>
              <a:t>程序代码如下：</a:t>
            </a:r>
          </a:p>
        </p:txBody>
      </p:sp>
    </p:spTree>
    <p:extLst>
      <p:ext uri="{BB962C8B-B14F-4D97-AF65-F5344CB8AC3E}">
        <p14:creationId xmlns:p14="http://schemas.microsoft.com/office/powerpoint/2010/main" val="5616828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smtClean="0">
                <a:latin typeface="+mn-ea"/>
                <a:ea typeface="+mn-ea"/>
              </a:rPr>
              <a:t>6. SVM</a:t>
            </a:r>
            <a:r>
              <a:rPr lang="zh-CN" altLang="en-US" sz="4000" dirty="0" smtClean="0">
                <a:latin typeface="+mn-ea"/>
                <a:ea typeface="+mn-ea"/>
              </a:rPr>
              <a:t>算法</a:t>
            </a:r>
            <a:endParaRPr lang="zh-CN" altLang="en-US" sz="4000" dirty="0">
              <a:latin typeface="+mn-ea"/>
              <a:ea typeface="+mn-ea"/>
            </a:endParaRPr>
          </a:p>
        </p:txBody>
      </p:sp>
      <p:sp>
        <p:nvSpPr>
          <p:cNvPr id="4" name="内容占位符 3"/>
          <p:cNvSpPr>
            <a:spLocks noGrp="1"/>
          </p:cNvSpPr>
          <p:nvPr>
            <p:ph idx="1"/>
          </p:nvPr>
        </p:nvSpPr>
        <p:spPr>
          <a:xfrm>
            <a:off x="6239433" y="1632858"/>
            <a:ext cx="5221827" cy="4304762"/>
          </a:xfrm>
        </p:spPr>
        <p:txBody>
          <a:bodyPr/>
          <a:lstStyle/>
          <a:p>
            <a:r>
              <a:rPr lang="zh-CN" altLang="zh-CN" dirty="0">
                <a:latin typeface="微软雅黑" panose="020B0503020204020204" pitchFamily="34" charset="-122"/>
                <a:ea typeface="微软雅黑" panose="020B0503020204020204" pitchFamily="34" charset="-122"/>
              </a:rPr>
              <a:t>这里一开始将数据以文件形式读取，在</a:t>
            </a:r>
            <a:r>
              <a:rPr lang="en-US" altLang="zh-CN" dirty="0" err="1">
                <a:latin typeface="微软雅黑" panose="020B0503020204020204" pitchFamily="34" charset="-122"/>
                <a:ea typeface="微软雅黑" panose="020B0503020204020204" pitchFamily="34" charset="-122"/>
              </a:rPr>
              <a:t>Devcpp</a:t>
            </a:r>
            <a:r>
              <a:rPr lang="zh-CN" altLang="zh-CN" dirty="0">
                <a:latin typeface="微软雅黑" panose="020B0503020204020204" pitchFamily="34" charset="-122"/>
                <a:ea typeface="微软雅黑" panose="020B0503020204020204" pitchFamily="34" charset="-122"/>
              </a:rPr>
              <a:t>下运行会出现报错，后来改为将文本复制后粘贴读取，也会使程序崩溃。后来发现是因为开放的数组规模太大，超过了内存限制</a:t>
            </a:r>
            <a:r>
              <a:rPr lang="zh-CN" altLang="zh-CN"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zh-CN" dirty="0">
                <a:latin typeface="微软雅黑" panose="020B0503020204020204" pitchFamily="34" charset="-122"/>
                <a:ea typeface="微软雅黑" panose="020B0503020204020204" pitchFamily="34" charset="-122"/>
              </a:rPr>
              <a:t>所以这里每次读取</a:t>
            </a:r>
            <a:r>
              <a:rPr lang="en-US" altLang="zh-CN" dirty="0">
                <a:latin typeface="微软雅黑" panose="020B0503020204020204" pitchFamily="34" charset="-122"/>
                <a:ea typeface="微软雅黑" panose="020B0503020204020204" pitchFamily="34" charset="-122"/>
              </a:rPr>
              <a:t>500</a:t>
            </a:r>
            <a:r>
              <a:rPr lang="zh-CN" altLang="zh-CN" dirty="0">
                <a:latin typeface="微软雅黑" panose="020B0503020204020204" pitchFamily="34" charset="-122"/>
                <a:ea typeface="微软雅黑" panose="020B0503020204020204" pitchFamily="34" charset="-122"/>
              </a:rPr>
              <a:t>行（程序不崩溃的上限为</a:t>
            </a:r>
            <a:r>
              <a:rPr lang="en-US" altLang="zh-CN" dirty="0">
                <a:latin typeface="微软雅黑" panose="020B0503020204020204" pitchFamily="34" charset="-122"/>
                <a:ea typeface="微软雅黑" panose="020B0503020204020204" pitchFamily="34" charset="-122"/>
              </a:rPr>
              <a:t>518</a:t>
            </a:r>
            <a:r>
              <a:rPr lang="zh-CN" altLang="zh-CN" dirty="0">
                <a:latin typeface="微软雅黑" panose="020B0503020204020204" pitchFamily="34" charset="-122"/>
                <a:ea typeface="微软雅黑" panose="020B0503020204020204" pitchFamily="34" charset="-122"/>
              </a:rPr>
              <a:t>），进行标准化的输出，省略了所有值为</a:t>
            </a:r>
            <a:r>
              <a:rPr lang="en-US" altLang="zh-CN" dirty="0">
                <a:latin typeface="微软雅黑" panose="020B0503020204020204" pitchFamily="34" charset="-122"/>
                <a:ea typeface="微软雅黑" panose="020B0503020204020204" pitchFamily="34" charset="-122"/>
              </a:rPr>
              <a:t>0</a:t>
            </a:r>
            <a:r>
              <a:rPr lang="zh-CN" altLang="zh-CN" dirty="0">
                <a:latin typeface="微软雅黑" panose="020B0503020204020204" pitchFamily="34" charset="-122"/>
                <a:ea typeface="微软雅黑" panose="020B0503020204020204" pitchFamily="34" charset="-122"/>
              </a:rPr>
              <a:t>的部分。</a:t>
            </a:r>
          </a:p>
          <a:p>
            <a:endParaRPr lang="zh-CN" altLang="en-US" dirty="0">
              <a:latin typeface="微软雅黑" panose="020B0503020204020204" pitchFamily="34" charset="-122"/>
              <a:ea typeface="微软雅黑" panose="020B0503020204020204" pitchFamily="34" charset="-122"/>
            </a:endParaRPr>
          </a:p>
        </p:txBody>
      </p:sp>
      <p:pic>
        <p:nvPicPr>
          <p:cNvPr id="5" name="图片 4"/>
          <p:cNvPicPr/>
          <p:nvPr/>
        </p:nvPicPr>
        <p:blipFill>
          <a:blip r:embed="rId2"/>
          <a:stretch>
            <a:fillRect/>
          </a:stretch>
        </p:blipFill>
        <p:spPr>
          <a:xfrm>
            <a:off x="677334" y="1489165"/>
            <a:ext cx="4704563" cy="5016137"/>
          </a:xfrm>
          <a:prstGeom prst="rect">
            <a:avLst/>
          </a:prstGeom>
        </p:spPr>
      </p:pic>
      <p:pic>
        <p:nvPicPr>
          <p:cNvPr id="6" name="图片 5"/>
          <p:cNvPicPr>
            <a:picLocks noChangeAspect="1"/>
          </p:cNvPicPr>
          <p:nvPr/>
        </p:nvPicPr>
        <p:blipFill>
          <a:blip r:embed="rId3"/>
          <a:stretch>
            <a:fillRect/>
          </a:stretch>
        </p:blipFill>
        <p:spPr>
          <a:xfrm>
            <a:off x="5845584" y="4312368"/>
            <a:ext cx="6009524" cy="2047619"/>
          </a:xfrm>
          <a:prstGeom prst="rect">
            <a:avLst/>
          </a:prstGeom>
        </p:spPr>
      </p:pic>
    </p:spTree>
    <p:extLst>
      <p:ext uri="{BB962C8B-B14F-4D97-AF65-F5344CB8AC3E}">
        <p14:creationId xmlns:p14="http://schemas.microsoft.com/office/powerpoint/2010/main" val="2608791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smtClean="0">
                <a:latin typeface="+mn-ea"/>
                <a:ea typeface="+mn-ea"/>
              </a:rPr>
              <a:t>6</a:t>
            </a:r>
            <a:r>
              <a:rPr lang="en-US" altLang="zh-CN" sz="4000" dirty="0">
                <a:latin typeface="+mn-ea"/>
                <a:ea typeface="+mn-ea"/>
              </a:rPr>
              <a:t>. SVM</a:t>
            </a:r>
            <a:r>
              <a:rPr lang="zh-CN" altLang="en-US" sz="4000" dirty="0">
                <a:latin typeface="+mn-ea"/>
                <a:ea typeface="+mn-ea"/>
              </a:rPr>
              <a:t>算法</a:t>
            </a:r>
          </a:p>
        </p:txBody>
      </p:sp>
      <p:sp>
        <p:nvSpPr>
          <p:cNvPr id="3" name="内容占位符 2"/>
          <p:cNvSpPr>
            <a:spLocks noGrp="1"/>
          </p:cNvSpPr>
          <p:nvPr>
            <p:ph idx="1"/>
          </p:nvPr>
        </p:nvSpPr>
        <p:spPr>
          <a:xfrm>
            <a:off x="677334" y="2160589"/>
            <a:ext cx="4338803" cy="3880773"/>
          </a:xfrm>
        </p:spPr>
        <p:txBody>
          <a:bodyPr/>
          <a:lstStyle/>
          <a:p>
            <a:r>
              <a:rPr lang="en-US" altLang="zh-CN" dirty="0">
                <a:latin typeface="微软雅黑" panose="020B0503020204020204" pitchFamily="34" charset="-122"/>
                <a:ea typeface="微软雅黑" panose="020B0503020204020204" pitchFamily="34" charset="-122"/>
                <a:sym typeface="宋体" panose="02010600030101010101" pitchFamily="2" charset="-122"/>
              </a:rPr>
              <a:t>②</a:t>
            </a: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生成训练结果</a:t>
            </a:r>
          </a:p>
          <a:p>
            <a:r>
              <a:rPr lang="zh-CN" altLang="zh-CN" dirty="0">
                <a:latin typeface="微软雅黑" panose="020B0503020204020204" pitchFamily="34" charset="-122"/>
                <a:ea typeface="微软雅黑" panose="020B0503020204020204" pitchFamily="34" charset="-122"/>
              </a:rPr>
              <a:t>由于生成训练模型的过程极其复杂，</a:t>
            </a:r>
          </a:p>
          <a:p>
            <a:r>
              <a:rPr lang="zh-CN" altLang="zh-CN" dirty="0">
                <a:latin typeface="微软雅黑" panose="020B0503020204020204" pitchFamily="34" charset="-122"/>
                <a:ea typeface="微软雅黑" panose="020B0503020204020204" pitchFamily="34" charset="-122"/>
              </a:rPr>
              <a:t>这里使用了课件中提供的网址里面的</a:t>
            </a:r>
            <a:r>
              <a:rPr lang="en-US" altLang="zh-CN" dirty="0">
                <a:latin typeface="微软雅黑" panose="020B0503020204020204" pitchFamily="34" charset="-122"/>
                <a:ea typeface="微软雅黑" panose="020B0503020204020204" pitchFamily="34" charset="-122"/>
              </a:rPr>
              <a:t>jar</a:t>
            </a:r>
            <a:r>
              <a:rPr lang="zh-CN" altLang="zh-CN" dirty="0">
                <a:latin typeface="微软雅黑" panose="020B0503020204020204" pitchFamily="34" charset="-122"/>
                <a:ea typeface="微软雅黑" panose="020B0503020204020204" pitchFamily="34" charset="-122"/>
              </a:rPr>
              <a:t>包和</a:t>
            </a:r>
            <a:r>
              <a:rPr lang="en-US" altLang="zh-CN" dirty="0">
                <a:latin typeface="微软雅黑" panose="020B0503020204020204" pitchFamily="34" charset="-122"/>
                <a:ea typeface="微软雅黑" panose="020B0503020204020204" pitchFamily="34" charset="-122"/>
              </a:rPr>
              <a:t>Java</a:t>
            </a:r>
            <a:r>
              <a:rPr lang="zh-CN" altLang="zh-CN" dirty="0">
                <a:latin typeface="微软雅黑" panose="020B0503020204020204" pitchFamily="34" charset="-122"/>
                <a:ea typeface="微软雅黑" panose="020B0503020204020204" pitchFamily="34" charset="-122"/>
              </a:rPr>
              <a:t>程序（</a:t>
            </a:r>
            <a:r>
              <a:rPr lang="en-US" altLang="zh-CN" dirty="0">
                <a:latin typeface="微软雅黑" panose="020B0503020204020204" pitchFamily="34" charset="-122"/>
                <a:ea typeface="微软雅黑" panose="020B0503020204020204" pitchFamily="34" charset="-122"/>
              </a:rPr>
              <a:t>LIBSVM</a:t>
            </a:r>
            <a:r>
              <a:rPr lang="zh-CN" altLang="zh-CN" dirty="0">
                <a:latin typeface="微软雅黑" panose="020B0503020204020204" pitchFamily="34" charset="-122"/>
                <a:ea typeface="微软雅黑" panose="020B0503020204020204" pitchFamily="34" charset="-122"/>
              </a:rPr>
              <a:t>）。自己编写了</a:t>
            </a:r>
            <a:r>
              <a:rPr lang="en-US" altLang="zh-CN" dirty="0">
                <a:latin typeface="微软雅黑" panose="020B0503020204020204" pitchFamily="34" charset="-122"/>
                <a:ea typeface="微软雅黑" panose="020B0503020204020204" pitchFamily="34" charset="-122"/>
              </a:rPr>
              <a:t>java</a:t>
            </a:r>
            <a:r>
              <a:rPr lang="zh-CN" altLang="zh-CN" dirty="0">
                <a:latin typeface="微软雅黑" panose="020B0503020204020204" pitchFamily="34" charset="-122"/>
                <a:ea typeface="微软雅黑" panose="020B0503020204020204" pitchFamily="34" charset="-122"/>
              </a:rPr>
              <a:t>程序，调用</a:t>
            </a:r>
            <a:r>
              <a:rPr lang="en-US" altLang="zh-CN" dirty="0">
                <a:latin typeface="微软雅黑" panose="020B0503020204020204" pitchFamily="34" charset="-122"/>
                <a:ea typeface="微软雅黑" panose="020B0503020204020204" pitchFamily="34" charset="-122"/>
              </a:rPr>
              <a:t>LIBSVM</a:t>
            </a:r>
            <a:r>
              <a:rPr lang="zh-CN" altLang="zh-CN" dirty="0">
                <a:latin typeface="微软雅黑" panose="020B0503020204020204" pitchFamily="34" charset="-122"/>
                <a:ea typeface="微软雅黑" panose="020B0503020204020204" pitchFamily="34" charset="-122"/>
              </a:rPr>
              <a:t>内置函数，将</a:t>
            </a:r>
            <a:r>
              <a:rPr lang="en-US" altLang="zh-CN" dirty="0">
                <a:latin typeface="微软雅黑" panose="020B0503020204020204" pitchFamily="34" charset="-122"/>
                <a:ea typeface="微软雅黑" panose="020B0503020204020204" pitchFamily="34" charset="-122"/>
              </a:rPr>
              <a:t>svm_train_matrix.txt</a:t>
            </a:r>
            <a:r>
              <a:rPr lang="zh-CN" altLang="zh-CN" dirty="0">
                <a:latin typeface="微软雅黑" panose="020B0503020204020204" pitchFamily="34" charset="-122"/>
                <a:ea typeface="微软雅黑" panose="020B0503020204020204" pitchFamily="34" charset="-122"/>
              </a:rPr>
              <a:t>中的训练集稀疏矩阵进行训练，并输出训练模型。</a:t>
            </a:r>
            <a:endParaRPr lang="en-US" altLang="zh-CN" dirty="0" smtClean="0">
              <a:latin typeface="微软雅黑" panose="020B0503020204020204" pitchFamily="34" charset="-122"/>
              <a:ea typeface="微软雅黑" panose="020B0503020204020204" pitchFamily="34" charset="-122"/>
            </a:endParaRPr>
          </a:p>
        </p:txBody>
      </p:sp>
      <p:pic>
        <p:nvPicPr>
          <p:cNvPr id="4" name="图片 3"/>
          <p:cNvPicPr/>
          <p:nvPr/>
        </p:nvPicPr>
        <p:blipFill>
          <a:blip r:embed="rId2"/>
          <a:stretch>
            <a:fillRect/>
          </a:stretch>
        </p:blipFill>
        <p:spPr>
          <a:xfrm>
            <a:off x="5183142" y="1053737"/>
            <a:ext cx="6860812" cy="4288972"/>
          </a:xfrm>
          <a:prstGeom prst="rect">
            <a:avLst/>
          </a:prstGeom>
        </p:spPr>
      </p:pic>
    </p:spTree>
    <p:extLst>
      <p:ext uri="{BB962C8B-B14F-4D97-AF65-F5344CB8AC3E}">
        <p14:creationId xmlns:p14="http://schemas.microsoft.com/office/powerpoint/2010/main" val="24654304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a:latin typeface="+mn-ea"/>
                <a:ea typeface="+mn-ea"/>
              </a:rPr>
              <a:t>6. SVM</a:t>
            </a:r>
            <a:r>
              <a:rPr lang="zh-CN" altLang="en-US" sz="4000" dirty="0">
                <a:latin typeface="+mn-ea"/>
                <a:ea typeface="+mn-ea"/>
              </a:rPr>
              <a:t>算法</a:t>
            </a:r>
          </a:p>
        </p:txBody>
      </p:sp>
      <p:sp>
        <p:nvSpPr>
          <p:cNvPr id="4" name="内容占位符 3"/>
          <p:cNvSpPr>
            <a:spLocks noGrp="1"/>
          </p:cNvSpPr>
          <p:nvPr>
            <p:ph idx="1"/>
          </p:nvPr>
        </p:nvSpPr>
        <p:spPr/>
        <p:txBody>
          <a:bodyPr/>
          <a:lstStyle/>
          <a:p>
            <a:r>
              <a:rPr lang="zh-CN" altLang="en-US" dirty="0" smtClean="0">
                <a:latin typeface="微软雅黑" panose="020B0503020204020204" pitchFamily="34" charset="-122"/>
                <a:ea typeface="微软雅黑" panose="020B0503020204020204" pitchFamily="34" charset="-122"/>
              </a:rPr>
              <a:t>③ </a:t>
            </a:r>
            <a:r>
              <a:rPr lang="en-US" altLang="zh-CN" dirty="0" smtClean="0">
                <a:latin typeface="微软雅黑" panose="020B0503020204020204" pitchFamily="34" charset="-122"/>
                <a:ea typeface="微软雅黑" panose="020B0503020204020204" pitchFamily="34" charset="-122"/>
              </a:rPr>
              <a:t>MAPREDUCE</a:t>
            </a:r>
          </a:p>
          <a:p>
            <a:r>
              <a:rPr lang="zh-CN" altLang="en-US" dirty="0" smtClean="0">
                <a:latin typeface="微软雅黑" panose="020B0503020204020204" pitchFamily="34" charset="-122"/>
                <a:ea typeface="微软雅黑" panose="020B0503020204020204" pitchFamily="34" charset="-122"/>
              </a:rPr>
              <a:t>假设</a:t>
            </a:r>
            <a:r>
              <a:rPr lang="en-US" altLang="zh-CN" dirty="0" smtClean="0">
                <a:latin typeface="微软雅黑" panose="020B0503020204020204" pitchFamily="34" charset="-122"/>
                <a:ea typeface="微软雅黑" panose="020B0503020204020204" pitchFamily="34" charset="-122"/>
              </a:rPr>
              <a:t>A,B,C</a:t>
            </a:r>
            <a:r>
              <a:rPr lang="zh-CN" altLang="en-US" dirty="0" smtClean="0">
                <a:latin typeface="微软雅黑" panose="020B0503020204020204" pitchFamily="34" charset="-122"/>
                <a:ea typeface="微软雅黑" panose="020B0503020204020204" pitchFamily="34" charset="-122"/>
              </a:rPr>
              <a:t>三类</a:t>
            </a:r>
            <a:r>
              <a:rPr lang="zh-CN" altLang="en-US" dirty="0">
                <a:latin typeface="微软雅黑" panose="020B0503020204020204" pitchFamily="34" charset="-122"/>
                <a:ea typeface="微软雅黑" panose="020B0503020204020204" pitchFamily="34" charset="-122"/>
              </a:rPr>
              <a:t>。在训练的时候我选择</a:t>
            </a:r>
            <a:r>
              <a:rPr lang="en-US" altLang="zh-CN" dirty="0">
                <a:latin typeface="微软雅黑" panose="020B0503020204020204" pitchFamily="34" charset="-122"/>
                <a:ea typeface="微软雅黑" panose="020B0503020204020204" pitchFamily="34" charset="-122"/>
              </a:rPr>
              <a:t>A,B; A,C; </a:t>
            </a:r>
            <a:r>
              <a:rPr lang="en-US" altLang="zh-CN" dirty="0" smtClean="0">
                <a:latin typeface="微软雅黑" panose="020B0503020204020204" pitchFamily="34" charset="-122"/>
                <a:ea typeface="微软雅黑" panose="020B0503020204020204" pitchFamily="34" charset="-122"/>
              </a:rPr>
              <a:t>B,C</a:t>
            </a:r>
            <a:r>
              <a:rPr lang="zh-CN" altLang="en-US" dirty="0" smtClean="0">
                <a:latin typeface="微软雅黑" panose="020B0503020204020204" pitchFamily="34" charset="-122"/>
                <a:ea typeface="微软雅黑" panose="020B0503020204020204" pitchFamily="34" charset="-122"/>
              </a:rPr>
              <a:t>所</a:t>
            </a:r>
            <a:r>
              <a:rPr lang="zh-CN" altLang="en-US" dirty="0">
                <a:latin typeface="微软雅黑" panose="020B0503020204020204" pitchFamily="34" charset="-122"/>
                <a:ea typeface="微软雅黑" panose="020B0503020204020204" pitchFamily="34" charset="-122"/>
              </a:rPr>
              <a:t>对应的向量作为训练集，然后</a:t>
            </a:r>
            <a:r>
              <a:rPr lang="zh-CN" altLang="en-US" dirty="0" smtClean="0">
                <a:latin typeface="微软雅黑" panose="020B0503020204020204" pitchFamily="34" charset="-122"/>
                <a:ea typeface="微软雅黑" panose="020B0503020204020204" pitchFamily="34" charset="-122"/>
              </a:rPr>
              <a:t>得到</a:t>
            </a:r>
            <a:r>
              <a:rPr lang="en-US" altLang="zh-CN" dirty="0" smtClean="0">
                <a:latin typeface="微软雅黑" panose="020B0503020204020204" pitchFamily="34" charset="-122"/>
                <a:ea typeface="微软雅黑" panose="020B0503020204020204" pitchFamily="34" charset="-122"/>
              </a:rPr>
              <a:t>3</a:t>
            </a:r>
            <a:r>
              <a:rPr lang="zh-CN" altLang="en-US" dirty="0" smtClean="0">
                <a:latin typeface="微软雅黑" panose="020B0503020204020204" pitchFamily="34" charset="-122"/>
                <a:ea typeface="微软雅黑" panose="020B0503020204020204" pitchFamily="34" charset="-122"/>
              </a:rPr>
              <a:t>个</a:t>
            </a:r>
            <a:r>
              <a:rPr lang="zh-CN" altLang="en-US" dirty="0">
                <a:latin typeface="微软雅黑" panose="020B0503020204020204" pitchFamily="34" charset="-122"/>
                <a:ea typeface="微软雅黑" panose="020B0503020204020204" pitchFamily="34" charset="-122"/>
              </a:rPr>
              <a:t>训练结果，在测试的时候，把对应的向量分别</a:t>
            </a:r>
            <a:r>
              <a:rPr lang="zh-CN" altLang="en-US" dirty="0" smtClean="0">
                <a:latin typeface="微软雅黑" panose="020B0503020204020204" pitchFamily="34" charset="-122"/>
                <a:ea typeface="微软雅黑" panose="020B0503020204020204" pitchFamily="34" charset="-122"/>
              </a:rPr>
              <a:t>对</a:t>
            </a:r>
            <a:r>
              <a:rPr lang="en-US" altLang="zh-CN" dirty="0" smtClean="0">
                <a:latin typeface="微软雅黑" panose="020B0503020204020204" pitchFamily="34" charset="-122"/>
                <a:ea typeface="微软雅黑" panose="020B0503020204020204" pitchFamily="34" charset="-122"/>
              </a:rPr>
              <a:t>3</a:t>
            </a:r>
            <a:r>
              <a:rPr lang="zh-CN" altLang="en-US" dirty="0" smtClean="0">
                <a:latin typeface="微软雅黑" panose="020B0503020204020204" pitchFamily="34" charset="-122"/>
                <a:ea typeface="微软雅黑" panose="020B0503020204020204" pitchFamily="34" charset="-122"/>
              </a:rPr>
              <a:t>个</a:t>
            </a:r>
            <a:r>
              <a:rPr lang="zh-CN" altLang="en-US" dirty="0">
                <a:latin typeface="微软雅黑" panose="020B0503020204020204" pitchFamily="34" charset="-122"/>
                <a:ea typeface="微软雅黑" panose="020B0503020204020204" pitchFamily="34" charset="-122"/>
              </a:rPr>
              <a:t>结果进行测试，然后采取投票形式，最后得到一组结果。</a:t>
            </a:r>
          </a:p>
          <a:p>
            <a:r>
              <a:rPr lang="zh-CN" altLang="en-US" dirty="0">
                <a:latin typeface="微软雅黑" panose="020B0503020204020204" pitchFamily="34" charset="-122"/>
                <a:ea typeface="微软雅黑" panose="020B0503020204020204" pitchFamily="34" charset="-122"/>
              </a:rPr>
              <a:t>　　投票是这样的：</a:t>
            </a:r>
            <a:br>
              <a:rPr lang="zh-CN" altLang="en-US" dirty="0">
                <a:latin typeface="微软雅黑" panose="020B0503020204020204" pitchFamily="34" charset="-122"/>
                <a:ea typeface="微软雅黑" panose="020B0503020204020204" pitchFamily="34" charset="-122"/>
              </a:rPr>
            </a:br>
            <a:r>
              <a:rPr lang="zh-CN" altLang="en-US"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A=B=C=0</a:t>
            </a:r>
            <a:r>
              <a:rPr lang="en-US" altLang="zh-CN" dirty="0">
                <a:latin typeface="微软雅黑" panose="020B0503020204020204" pitchFamily="34" charset="-122"/>
                <a:ea typeface="微软雅黑" panose="020B0503020204020204" pitchFamily="34" charset="-122"/>
              </a:rPr>
              <a:t>;</a:t>
            </a:r>
            <a:br>
              <a:rPr lang="en-US" altLang="zh-CN" dirty="0">
                <a:latin typeface="微软雅黑" panose="020B0503020204020204" pitchFamily="34" charset="-122"/>
                <a:ea typeface="微软雅黑" panose="020B0503020204020204" pitchFamily="34" charset="-122"/>
              </a:rPr>
            </a:b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(A,B)-classifier </a:t>
            </a:r>
            <a:r>
              <a:rPr lang="zh-CN" altLang="en-US" dirty="0">
                <a:latin typeface="微软雅黑" panose="020B0503020204020204" pitchFamily="34" charset="-122"/>
                <a:ea typeface="微软雅黑" panose="020B0503020204020204" pitchFamily="34" charset="-122"/>
              </a:rPr>
              <a:t>如果是</a:t>
            </a:r>
            <a:r>
              <a:rPr lang="en-US" altLang="zh-CN" dirty="0">
                <a:latin typeface="微软雅黑" panose="020B0503020204020204" pitchFamily="34" charset="-122"/>
                <a:ea typeface="微软雅黑" panose="020B0503020204020204" pitchFamily="34" charset="-122"/>
              </a:rPr>
              <a:t>A win,</a:t>
            </a:r>
            <a:r>
              <a:rPr lang="zh-CN" altLang="en-US" dirty="0">
                <a:latin typeface="微软雅黑" panose="020B0503020204020204" pitchFamily="34" charset="-122"/>
                <a:ea typeface="微软雅黑" panose="020B0503020204020204" pitchFamily="34" charset="-122"/>
              </a:rPr>
              <a:t>则</a:t>
            </a:r>
            <a:r>
              <a:rPr lang="en-US" altLang="zh-CN" dirty="0">
                <a:latin typeface="微软雅黑" panose="020B0503020204020204" pitchFamily="34" charset="-122"/>
                <a:ea typeface="微软雅黑" panose="020B0503020204020204" pitchFamily="34" charset="-122"/>
              </a:rPr>
              <a:t>A=A+1;otherwise,B=B+1;</a:t>
            </a:r>
            <a:br>
              <a:rPr lang="en-US" altLang="zh-CN" dirty="0">
                <a:latin typeface="微软雅黑" panose="020B0503020204020204" pitchFamily="34" charset="-122"/>
                <a:ea typeface="微软雅黑" panose="020B0503020204020204" pitchFamily="34" charset="-122"/>
              </a:rPr>
            </a:b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(A,C)-classifier </a:t>
            </a:r>
            <a:r>
              <a:rPr lang="zh-CN" altLang="en-US" dirty="0">
                <a:latin typeface="微软雅黑" panose="020B0503020204020204" pitchFamily="34" charset="-122"/>
                <a:ea typeface="微软雅黑" panose="020B0503020204020204" pitchFamily="34" charset="-122"/>
              </a:rPr>
              <a:t>如果是</a:t>
            </a:r>
            <a:r>
              <a:rPr lang="en-US" altLang="zh-CN" dirty="0">
                <a:latin typeface="微软雅黑" panose="020B0503020204020204" pitchFamily="34" charset="-122"/>
                <a:ea typeface="微软雅黑" panose="020B0503020204020204" pitchFamily="34" charset="-122"/>
              </a:rPr>
              <a:t>A win,</a:t>
            </a:r>
            <a:r>
              <a:rPr lang="zh-CN" altLang="en-US" dirty="0">
                <a:latin typeface="微软雅黑" panose="020B0503020204020204" pitchFamily="34" charset="-122"/>
                <a:ea typeface="微软雅黑" panose="020B0503020204020204" pitchFamily="34" charset="-122"/>
              </a:rPr>
              <a:t>则</a:t>
            </a:r>
            <a:r>
              <a:rPr lang="en-US" altLang="zh-CN" dirty="0">
                <a:latin typeface="微软雅黑" panose="020B0503020204020204" pitchFamily="34" charset="-122"/>
                <a:ea typeface="微软雅黑" panose="020B0503020204020204" pitchFamily="34" charset="-122"/>
              </a:rPr>
              <a:t>A=A+1;otherwise, </a:t>
            </a:r>
            <a:r>
              <a:rPr lang="en-US" altLang="zh-CN" dirty="0" smtClean="0">
                <a:latin typeface="微软雅黑" panose="020B0503020204020204" pitchFamily="34" charset="-122"/>
                <a:ea typeface="微软雅黑" panose="020B0503020204020204" pitchFamily="34" charset="-122"/>
              </a:rPr>
              <a:t>C=C+1</a:t>
            </a:r>
            <a:r>
              <a:rPr lang="en-US" altLang="zh-CN" dirty="0">
                <a:latin typeface="微软雅黑" panose="020B0503020204020204" pitchFamily="34" charset="-122"/>
                <a:ea typeface="微软雅黑" panose="020B0503020204020204" pitchFamily="34" charset="-122"/>
              </a:rPr>
              <a:t>;</a:t>
            </a:r>
            <a:br>
              <a:rPr lang="en-US" altLang="zh-CN" dirty="0">
                <a:latin typeface="微软雅黑" panose="020B0503020204020204" pitchFamily="34" charset="-122"/>
                <a:ea typeface="微软雅黑" panose="020B0503020204020204" pitchFamily="34" charset="-122"/>
              </a:rPr>
            </a:br>
            <a:r>
              <a:rPr lang="zh-CN" altLang="en-US"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(B,C)-</a:t>
            </a:r>
            <a:r>
              <a:rPr lang="en-US" altLang="zh-CN" dirty="0">
                <a:latin typeface="微软雅黑" panose="020B0503020204020204" pitchFamily="34" charset="-122"/>
                <a:ea typeface="微软雅黑" panose="020B0503020204020204" pitchFamily="34" charset="-122"/>
              </a:rPr>
              <a:t>classifier </a:t>
            </a:r>
            <a:r>
              <a:rPr lang="zh-CN" altLang="en-US" dirty="0">
                <a:latin typeface="微软雅黑" panose="020B0503020204020204" pitchFamily="34" charset="-122"/>
                <a:ea typeface="微软雅黑" panose="020B0503020204020204" pitchFamily="34" charset="-122"/>
              </a:rPr>
              <a:t>如果</a:t>
            </a:r>
            <a:r>
              <a:rPr lang="zh-CN" altLang="en-US" dirty="0" smtClean="0">
                <a:latin typeface="微软雅黑" panose="020B0503020204020204" pitchFamily="34" charset="-122"/>
                <a:ea typeface="微软雅黑" panose="020B0503020204020204" pitchFamily="34" charset="-122"/>
              </a:rPr>
              <a:t>是</a:t>
            </a:r>
            <a:r>
              <a:rPr lang="en-US" altLang="zh-CN" dirty="0">
                <a:latin typeface="微软雅黑" panose="020B0503020204020204" pitchFamily="34" charset="-122"/>
                <a:ea typeface="微软雅黑" panose="020B0503020204020204" pitchFamily="34" charset="-122"/>
              </a:rPr>
              <a:t>C</a:t>
            </a:r>
            <a:r>
              <a:rPr lang="en-US" altLang="zh-CN" dirty="0" smtClean="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win,</a:t>
            </a:r>
            <a:r>
              <a:rPr lang="zh-CN" altLang="en-US" dirty="0">
                <a:latin typeface="微软雅黑" panose="020B0503020204020204" pitchFamily="34" charset="-122"/>
                <a:ea typeface="微软雅黑" panose="020B0503020204020204" pitchFamily="34" charset="-122"/>
              </a:rPr>
              <a:t>则</a:t>
            </a:r>
            <a:r>
              <a:rPr lang="en-US" altLang="zh-CN" dirty="0" smtClean="0">
                <a:latin typeface="微软雅黑" panose="020B0503020204020204" pitchFamily="34" charset="-122"/>
                <a:ea typeface="微软雅黑" panose="020B0503020204020204" pitchFamily="34" charset="-122"/>
              </a:rPr>
              <a:t>C=C+1;otherwise,B=B+1</a:t>
            </a:r>
            <a:r>
              <a:rPr lang="en-US" altLang="zh-CN" dirty="0">
                <a:latin typeface="微软雅黑" panose="020B0503020204020204" pitchFamily="34" charset="-122"/>
                <a:ea typeface="微软雅黑" panose="020B0503020204020204" pitchFamily="34" charset="-122"/>
              </a:rPr>
              <a:t>;</a:t>
            </a:r>
            <a:br>
              <a:rPr lang="en-US" altLang="zh-CN" dirty="0">
                <a:latin typeface="微软雅黑" panose="020B0503020204020204" pitchFamily="34" charset="-122"/>
                <a:ea typeface="微软雅黑" panose="020B0503020204020204" pitchFamily="34" charset="-122"/>
              </a:rPr>
            </a:b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The decision is the </a:t>
            </a:r>
            <a:r>
              <a:rPr lang="en-US" altLang="zh-CN" dirty="0" smtClean="0">
                <a:latin typeface="微软雅黑" panose="020B0503020204020204" pitchFamily="34" charset="-122"/>
                <a:ea typeface="微软雅黑" panose="020B0503020204020204" pitchFamily="34" charset="-122"/>
              </a:rPr>
              <a:t>Max(A,B,C)</a:t>
            </a:r>
            <a:endParaRPr lang="en-US" altLang="zh-CN"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433948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a:latin typeface="+mn-ea"/>
                <a:ea typeface="+mn-ea"/>
              </a:rPr>
              <a:t>6. SVM</a:t>
            </a:r>
            <a:r>
              <a:rPr lang="zh-CN" altLang="en-US" sz="4000" dirty="0">
                <a:latin typeface="+mn-ea"/>
                <a:ea typeface="+mn-ea"/>
              </a:rPr>
              <a:t>算法</a:t>
            </a:r>
          </a:p>
        </p:txBody>
      </p:sp>
      <p:sp>
        <p:nvSpPr>
          <p:cNvPr id="3" name="内容占位符 2"/>
          <p:cNvSpPr>
            <a:spLocks noGrp="1"/>
          </p:cNvSpPr>
          <p:nvPr>
            <p:ph idx="1"/>
          </p:nvPr>
        </p:nvSpPr>
        <p:spPr/>
        <p:txBody>
          <a:bodyPr/>
          <a:lstStyle/>
          <a:p>
            <a:endParaRPr lang="zh-CN" altLang="en-US"/>
          </a:p>
        </p:txBody>
      </p:sp>
      <p:pic>
        <p:nvPicPr>
          <p:cNvPr id="5" name="图片 4"/>
          <p:cNvPicPr/>
          <p:nvPr/>
        </p:nvPicPr>
        <p:blipFill>
          <a:blip r:embed="rId2"/>
          <a:stretch>
            <a:fillRect/>
          </a:stretch>
        </p:blipFill>
        <p:spPr>
          <a:xfrm>
            <a:off x="4075656" y="1053736"/>
            <a:ext cx="3435487" cy="5164183"/>
          </a:xfrm>
          <a:prstGeom prst="rect">
            <a:avLst/>
          </a:prstGeom>
        </p:spPr>
      </p:pic>
    </p:spTree>
    <p:extLst>
      <p:ext uri="{BB962C8B-B14F-4D97-AF65-F5344CB8AC3E}">
        <p14:creationId xmlns:p14="http://schemas.microsoft.com/office/powerpoint/2010/main" val="5332801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sz="4000" b="1" dirty="0" smtClean="0">
                <a:latin typeface="+mn-ea"/>
                <a:ea typeface="+mn-ea"/>
              </a:rPr>
              <a:t>不足</a:t>
            </a:r>
            <a:r>
              <a:rPr lang="zh-CN" altLang="zh-CN" sz="4000" b="1" dirty="0">
                <a:latin typeface="+mn-ea"/>
                <a:ea typeface="+mn-ea"/>
              </a:rPr>
              <a:t>和可能的改进之处</a:t>
            </a:r>
            <a:endParaRPr lang="zh-CN" altLang="zh-CN" sz="4000" dirty="0">
              <a:latin typeface="+mn-ea"/>
              <a:ea typeface="+mn-ea"/>
            </a:endParaRPr>
          </a:p>
        </p:txBody>
      </p:sp>
      <p:sp>
        <p:nvSpPr>
          <p:cNvPr id="4" name="内容占位符 3"/>
          <p:cNvSpPr>
            <a:spLocks noGrp="1"/>
          </p:cNvSpPr>
          <p:nvPr>
            <p:ph idx="1"/>
          </p:nvPr>
        </p:nvSpPr>
        <p:spPr>
          <a:xfrm>
            <a:off x="677333" y="2160589"/>
            <a:ext cx="9642323" cy="3880773"/>
          </a:xfrm>
        </p:spPr>
        <p:txBody>
          <a:bodyPr/>
          <a:lstStyle/>
          <a:p>
            <a:r>
              <a:rPr lang="en-US" altLang="zh-CN" dirty="0" smtClean="0">
                <a:latin typeface="微软雅黑" panose="020B0503020204020204" pitchFamily="34" charset="-122"/>
                <a:ea typeface="微软雅黑" panose="020B0503020204020204" pitchFamily="34" charset="-122"/>
              </a:rPr>
              <a:t>1</a:t>
            </a: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特征选择时没有用到</a:t>
            </a:r>
            <a:r>
              <a:rPr lang="en-US" altLang="zh-CN" dirty="0" err="1">
                <a:latin typeface="微软雅黑" panose="020B0503020204020204" pitchFamily="34" charset="-122"/>
                <a:ea typeface="微软雅黑" panose="020B0503020204020204" pitchFamily="34" charset="-122"/>
              </a:rPr>
              <a:t>tfidf</a:t>
            </a:r>
            <a:r>
              <a:rPr lang="zh-CN" altLang="zh-CN" dirty="0">
                <a:latin typeface="微软雅黑" panose="020B0503020204020204" pitchFamily="34" charset="-122"/>
                <a:ea typeface="微软雅黑" panose="020B0503020204020204" pitchFamily="34" charset="-122"/>
              </a:rPr>
              <a:t>值，是一开始考虑到不同的文本中会有相同的词出现，排序结果会出现多个重复词汇。所以利用之前的</a:t>
            </a:r>
            <a:r>
              <a:rPr lang="en-US" altLang="zh-CN" dirty="0" err="1">
                <a:latin typeface="微软雅黑" panose="020B0503020204020204" pitchFamily="34" charset="-122"/>
                <a:ea typeface="微软雅黑" panose="020B0503020204020204" pitchFamily="34" charset="-122"/>
              </a:rPr>
              <a:t>chi_words</a:t>
            </a:r>
            <a:r>
              <a:rPr lang="zh-CN" altLang="zh-CN" dirty="0">
                <a:latin typeface="微软雅黑" panose="020B0503020204020204" pitchFamily="34" charset="-122"/>
                <a:ea typeface="微软雅黑" panose="020B0503020204020204" pitchFamily="34" charset="-122"/>
              </a:rPr>
              <a:t>进行认为挑选，会有一些主观的因素，影响向量化的结果和训练的准确性。</a:t>
            </a:r>
          </a:p>
          <a:p>
            <a:r>
              <a:rPr lang="en-US" altLang="zh-CN" dirty="0">
                <a:latin typeface="微软雅黑" panose="020B0503020204020204" pitchFamily="34" charset="-122"/>
                <a:ea typeface="微软雅黑" panose="020B0503020204020204" pitchFamily="34" charset="-122"/>
              </a:rPr>
              <a:t>2. </a:t>
            </a:r>
            <a:r>
              <a:rPr lang="zh-CN" altLang="zh-CN" dirty="0">
                <a:latin typeface="微软雅黑" panose="020B0503020204020204" pitchFamily="34" charset="-122"/>
                <a:ea typeface="微软雅黑" panose="020B0503020204020204" pitchFamily="34" charset="-122"/>
              </a:rPr>
              <a:t>预测结果未能实现准确度的考查。</a:t>
            </a:r>
          </a:p>
          <a:p>
            <a:r>
              <a:rPr lang="en-US" altLang="zh-CN" dirty="0">
                <a:latin typeface="微软雅黑" panose="020B0503020204020204" pitchFamily="34" charset="-122"/>
                <a:ea typeface="微软雅黑" panose="020B0503020204020204" pitchFamily="34" charset="-122"/>
              </a:rPr>
              <a:t>3. </a:t>
            </a:r>
            <a:r>
              <a:rPr lang="zh-CN" altLang="zh-CN" dirty="0">
                <a:latin typeface="微软雅黑" panose="020B0503020204020204" pitchFamily="34" charset="-122"/>
                <a:ea typeface="微软雅黑" panose="020B0503020204020204" pitchFamily="34" charset="-122"/>
              </a:rPr>
              <a:t>在由向量化结果向</a:t>
            </a:r>
            <a:r>
              <a:rPr lang="en-US" altLang="zh-CN" dirty="0">
                <a:latin typeface="微软雅黑" panose="020B0503020204020204" pitchFamily="34" charset="-122"/>
                <a:ea typeface="微软雅黑" panose="020B0503020204020204" pitchFamily="34" charset="-122"/>
              </a:rPr>
              <a:t>SVM</a:t>
            </a:r>
            <a:r>
              <a:rPr lang="zh-CN" altLang="zh-CN" dirty="0">
                <a:latin typeface="微软雅黑" panose="020B0503020204020204" pitchFamily="34" charset="-122"/>
                <a:ea typeface="微软雅黑" panose="020B0503020204020204" pitchFamily="34" charset="-122"/>
              </a:rPr>
              <a:t>所需的标准化的稀疏矩阵转化时虽然使用了</a:t>
            </a:r>
            <a:r>
              <a:rPr lang="en-US" altLang="zh-CN" dirty="0">
                <a:latin typeface="微软雅黑" panose="020B0503020204020204" pitchFamily="34" charset="-122"/>
                <a:ea typeface="微软雅黑" panose="020B0503020204020204" pitchFamily="34" charset="-122"/>
              </a:rPr>
              <a:t>C</a:t>
            </a:r>
            <a:r>
              <a:rPr lang="zh-CN" altLang="zh-CN" dirty="0">
                <a:latin typeface="微软雅黑" panose="020B0503020204020204" pitchFamily="34" charset="-122"/>
                <a:ea typeface="微软雅黑" panose="020B0503020204020204" pitchFamily="34" charset="-122"/>
              </a:rPr>
              <a:t>语言作为辅助工具，但执行效率上还是不如</a:t>
            </a:r>
            <a:r>
              <a:rPr lang="en-US" altLang="zh-CN" dirty="0" err="1">
                <a:latin typeface="微软雅黑" panose="020B0503020204020204" pitchFamily="34" charset="-122"/>
                <a:ea typeface="微软雅黑" panose="020B0503020204020204" pitchFamily="34" charset="-122"/>
              </a:rPr>
              <a:t>mapreduce</a:t>
            </a:r>
            <a:r>
              <a:rPr lang="zh-CN" altLang="zh-CN" dirty="0">
                <a:latin typeface="微软雅黑" panose="020B0503020204020204" pitchFamily="34" charset="-122"/>
                <a:ea typeface="微软雅黑" panose="020B0503020204020204" pitchFamily="34" charset="-122"/>
              </a:rPr>
              <a:t>来得快，不能很大批量地处理数据。（上限是</a:t>
            </a:r>
            <a:r>
              <a:rPr lang="en-US" altLang="zh-CN" dirty="0">
                <a:latin typeface="微软雅黑" panose="020B0503020204020204" pitchFamily="34" charset="-122"/>
                <a:ea typeface="微软雅黑" panose="020B0503020204020204" pitchFamily="34" charset="-122"/>
              </a:rPr>
              <a:t>518*1001</a:t>
            </a:r>
            <a:r>
              <a:rPr lang="zh-CN" altLang="zh-CN" dirty="0">
                <a:latin typeface="微软雅黑" panose="020B0503020204020204" pitchFamily="34" charset="-122"/>
                <a:ea typeface="微软雅黑" panose="020B0503020204020204" pitchFamily="34" charset="-122"/>
              </a:rPr>
              <a:t>的</a:t>
            </a:r>
            <a:r>
              <a:rPr lang="en-US" altLang="zh-CN" dirty="0" err="1">
                <a:latin typeface="微软雅黑" panose="020B0503020204020204" pitchFamily="34" charset="-122"/>
                <a:ea typeface="微软雅黑" panose="020B0503020204020204" pitchFamily="34" charset="-122"/>
              </a:rPr>
              <a:t>Int</a:t>
            </a:r>
            <a:r>
              <a:rPr lang="zh-CN" altLang="zh-CN" dirty="0">
                <a:latin typeface="微软雅黑" panose="020B0503020204020204" pitchFamily="34" charset="-122"/>
                <a:ea typeface="微软雅黑" panose="020B0503020204020204" pitchFamily="34" charset="-122"/>
              </a:rPr>
              <a:t>型数组</a:t>
            </a:r>
            <a:r>
              <a:rPr lang="zh-CN" altLang="zh-CN"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4. </a:t>
            </a:r>
            <a:r>
              <a:rPr lang="zh-CN" altLang="en-US" smtClean="0">
                <a:latin typeface="微软雅黑" panose="020B0503020204020204" pitchFamily="34" charset="-122"/>
                <a:ea typeface="微软雅黑" panose="020B0503020204020204" pitchFamily="34" charset="-122"/>
              </a:rPr>
              <a:t>程序串行化程度不够，需要反复调整数据格式，降低了效率。</a:t>
            </a:r>
            <a:endParaRPr lang="zh-CN"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34058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946366" y="2425337"/>
            <a:ext cx="7524205" cy="1320800"/>
          </a:xfrm>
        </p:spPr>
        <p:txBody>
          <a:bodyPr>
            <a:noAutofit/>
          </a:bodyPr>
          <a:lstStyle/>
          <a:p>
            <a:r>
              <a:rPr lang="en-US" altLang="zh-CN" sz="5400" dirty="0" smtClean="0"/>
              <a:t>Thank you for listening!</a:t>
            </a:r>
            <a:endParaRPr lang="zh-CN" altLang="en-US" sz="5400" dirty="0"/>
          </a:p>
        </p:txBody>
      </p:sp>
    </p:spTree>
    <p:extLst>
      <p:ext uri="{BB962C8B-B14F-4D97-AF65-F5344CB8AC3E}">
        <p14:creationId xmlns:p14="http://schemas.microsoft.com/office/powerpoint/2010/main" val="27651541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latin typeface="华文新魏" panose="02010800040101010101" pitchFamily="2" charset="-122"/>
                <a:ea typeface="华文新魏" panose="02010800040101010101" pitchFamily="2" charset="-122"/>
              </a:rPr>
              <a:t>设计思路及问题解决</a:t>
            </a:r>
            <a:endParaRPr lang="zh-CN" altLang="en-US" sz="4000" dirty="0">
              <a:latin typeface="华文新魏" panose="02010800040101010101" pitchFamily="2" charset="-122"/>
              <a:ea typeface="华文新魏" panose="02010800040101010101" pitchFamily="2" charset="-122"/>
            </a:endParaRPr>
          </a:p>
        </p:txBody>
      </p:sp>
      <p:graphicFrame>
        <p:nvGraphicFramePr>
          <p:cNvPr id="7" name="内容占位符 6"/>
          <p:cNvGraphicFramePr>
            <a:graphicFrameLocks noGrp="1"/>
          </p:cNvGraphicFramePr>
          <p:nvPr>
            <p:ph idx="1"/>
            <p:extLst>
              <p:ext uri="{D42A27DB-BD31-4B8C-83A1-F6EECF244321}">
                <p14:modId xmlns:p14="http://schemas.microsoft.com/office/powerpoint/2010/main" val="2923142503"/>
              </p:ext>
            </p:extLst>
          </p:nvPr>
        </p:nvGraphicFramePr>
        <p:xfrm>
          <a:off x="677334" y="1449977"/>
          <a:ext cx="10216560" cy="46965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37445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smtClean="0"/>
              <a:t>1. </a:t>
            </a:r>
            <a:r>
              <a:rPr lang="zh-CN" altLang="en-US" sz="4000" dirty="0">
                <a:latin typeface="华文新魏" panose="02010800040101010101" pitchFamily="2" charset="-122"/>
                <a:ea typeface="华文新魏" panose="02010800040101010101" pitchFamily="2" charset="-122"/>
              </a:rPr>
              <a:t>分词</a:t>
            </a:r>
          </a:p>
        </p:txBody>
      </p:sp>
      <p:sp>
        <p:nvSpPr>
          <p:cNvPr id="3" name="内容占位符 2"/>
          <p:cNvSpPr>
            <a:spLocks noGrp="1"/>
          </p:cNvSpPr>
          <p:nvPr>
            <p:ph idx="1"/>
          </p:nvPr>
        </p:nvSpPr>
        <p:spPr>
          <a:xfrm>
            <a:off x="677334" y="1319349"/>
            <a:ext cx="8596668" cy="4722013"/>
          </a:xfrm>
        </p:spPr>
        <p:txBody>
          <a:bodyPr>
            <a:normAutofit/>
          </a:bodyPr>
          <a:lstStyle/>
          <a:p>
            <a:r>
              <a:rPr lang="zh-CN" altLang="en-US" dirty="0">
                <a:latin typeface="微软雅黑" panose="020B0503020204020204" pitchFamily="34" charset="-122"/>
                <a:ea typeface="微软雅黑" panose="020B0503020204020204" pitchFamily="34" charset="-122"/>
              </a:rPr>
              <a:t>训练</a:t>
            </a:r>
            <a:r>
              <a:rPr lang="zh-CN" altLang="en-US" dirty="0" smtClean="0">
                <a:latin typeface="微软雅黑" panose="020B0503020204020204" pitchFamily="34" charset="-122"/>
                <a:ea typeface="微软雅黑" panose="020B0503020204020204" pitchFamily="34" charset="-122"/>
              </a:rPr>
              <a:t>集：</a:t>
            </a:r>
            <a:endParaRPr lang="en-US" altLang="zh-CN" dirty="0" smtClean="0">
              <a:latin typeface="微软雅黑" panose="020B0503020204020204" pitchFamily="34" charset="-122"/>
              <a:ea typeface="微软雅黑" panose="020B0503020204020204" pitchFamily="34" charset="-122"/>
            </a:endParaRPr>
          </a:p>
          <a:p>
            <a:pPr marL="0" indent="0">
              <a:buNone/>
            </a:pPr>
            <a:r>
              <a:rPr lang="en-US" altLang="zh-CN" dirty="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遍历三个文件夹中的每个文件。由于基本都是标题与正文内容，故直接进行无关字符的过滤以及分词。</a:t>
            </a:r>
            <a:endParaRPr lang="en-US" altLang="zh-CN" dirty="0" smtClean="0">
              <a:latin typeface="微软雅黑" panose="020B0503020204020204" pitchFamily="34" charset="-122"/>
              <a:ea typeface="微软雅黑" panose="020B0503020204020204" pitchFamily="34" charset="-122"/>
            </a:endParaRPr>
          </a:p>
          <a:p>
            <a:pPr marL="0" indent="0">
              <a:buNone/>
            </a:pPr>
            <a:endParaRPr lang="en-US" altLang="zh-CN" dirty="0" smtClean="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测试</a:t>
            </a:r>
            <a:r>
              <a:rPr lang="zh-CN" altLang="en-US" dirty="0" smtClean="0">
                <a:latin typeface="微软雅黑" panose="020B0503020204020204" pitchFamily="34" charset="-122"/>
                <a:ea typeface="微软雅黑" panose="020B0503020204020204" pitchFamily="34" charset="-122"/>
              </a:rPr>
              <a:t>集：</a:t>
            </a:r>
            <a:endParaRPr lang="en-US" altLang="zh-CN" dirty="0" smtClean="0">
              <a:latin typeface="微软雅黑" panose="020B0503020204020204" pitchFamily="34" charset="-122"/>
              <a:ea typeface="微软雅黑" panose="020B0503020204020204" pitchFamily="34" charset="-122"/>
            </a:endParaRPr>
          </a:p>
          <a:p>
            <a:pPr marL="0" indent="0">
              <a:buNone/>
            </a:pP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遍历</a:t>
            </a:r>
            <a:r>
              <a:rPr lang="zh-CN" altLang="en-US" dirty="0">
                <a:latin typeface="微软雅黑" panose="020B0503020204020204" pitchFamily="34" charset="-122"/>
                <a:ea typeface="微软雅黑" panose="020B0503020204020204" pitchFamily="34" charset="-122"/>
              </a:rPr>
              <a:t>每个</a:t>
            </a:r>
            <a:r>
              <a:rPr lang="en-US" altLang="zh-CN" dirty="0">
                <a:latin typeface="微软雅黑" panose="020B0503020204020204" pitchFamily="34" charset="-122"/>
                <a:ea typeface="微软雅黑" panose="020B0503020204020204" pitchFamily="34" charset="-122"/>
              </a:rPr>
              <a:t>txt</a:t>
            </a:r>
            <a:r>
              <a:rPr lang="zh-CN" altLang="en-US" dirty="0">
                <a:latin typeface="微软雅黑" panose="020B0503020204020204" pitchFamily="34" charset="-122"/>
                <a:ea typeface="微软雅黑" panose="020B0503020204020204" pitchFamily="34" charset="-122"/>
              </a:rPr>
              <a:t>文件，用数组存储每行的内容，切片，提取出标题所在部分并</a:t>
            </a:r>
            <a:r>
              <a:rPr lang="zh-CN" altLang="en-US" dirty="0" smtClean="0">
                <a:latin typeface="微软雅黑" panose="020B0503020204020204" pitchFamily="34" charset="-122"/>
                <a:ea typeface="微软雅黑" panose="020B0503020204020204" pitchFamily="34" charset="-122"/>
              </a:rPr>
              <a:t>分词</a:t>
            </a:r>
            <a:endParaRPr lang="en-US" altLang="zh-CN" dirty="0" smtClean="0">
              <a:latin typeface="微软雅黑" panose="020B0503020204020204" pitchFamily="34" charset="-122"/>
              <a:ea typeface="微软雅黑" panose="020B0503020204020204" pitchFamily="34" charset="-122"/>
            </a:endParaRPr>
          </a:p>
          <a:p>
            <a:pPr marL="0" indent="0">
              <a:buNone/>
            </a:pPr>
            <a:endParaRPr lang="en-US" altLang="zh-CN" dirty="0" smtClean="0">
              <a:latin typeface="微软雅黑" panose="020B0503020204020204" pitchFamily="34" charset="-122"/>
              <a:ea typeface="微软雅黑" panose="020B0503020204020204" pitchFamily="34" charset="-122"/>
            </a:endParaRPr>
          </a:p>
          <a:p>
            <a:pPr marL="0" indent="0">
              <a:buNone/>
            </a:pPr>
            <a:endParaRPr lang="en-US" altLang="zh-CN" dirty="0">
              <a:latin typeface="微软雅黑" panose="020B0503020204020204" pitchFamily="34" charset="-122"/>
              <a:ea typeface="微软雅黑" panose="020B0503020204020204" pitchFamily="34" charset="-122"/>
            </a:endParaRPr>
          </a:p>
          <a:p>
            <a:pPr marL="0" indent="0">
              <a:buNone/>
            </a:pPr>
            <a:endParaRPr lang="en-US" altLang="zh-CN" dirty="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结果输出至原路径</a:t>
            </a:r>
            <a:endParaRPr lang="en-US" altLang="zh-CN" dirty="0" smtClean="0">
              <a:latin typeface="微软雅黑" panose="020B0503020204020204" pitchFamily="34" charset="-122"/>
              <a:ea typeface="微软雅黑" panose="020B0503020204020204" pitchFamily="34" charset="-122"/>
            </a:endParaRPr>
          </a:p>
          <a:p>
            <a:pPr marL="0" indent="0">
              <a:buNone/>
            </a:pPr>
            <a:r>
              <a:rPr lang="en-US" altLang="zh-CN" dirty="0">
                <a:latin typeface="微软雅黑" panose="020B0503020204020204" pitchFamily="34" charset="-122"/>
                <a:ea typeface="微软雅黑" panose="020B0503020204020204" pitchFamily="34" charset="-122"/>
              </a:rPr>
              <a:t>	</a:t>
            </a:r>
            <a:endParaRPr lang="en-US" altLang="zh-CN" dirty="0" smtClean="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883988" y="2507894"/>
            <a:ext cx="8828037" cy="264510"/>
          </a:xfrm>
          <a:prstGeom prst="rect">
            <a:avLst/>
          </a:prstGeom>
        </p:spPr>
      </p:pic>
      <p:pic>
        <p:nvPicPr>
          <p:cNvPr id="6" name="图片 5"/>
          <p:cNvPicPr>
            <a:picLocks noChangeAspect="1"/>
          </p:cNvPicPr>
          <p:nvPr/>
        </p:nvPicPr>
        <p:blipFill>
          <a:blip r:embed="rId3"/>
          <a:stretch>
            <a:fillRect/>
          </a:stretch>
        </p:blipFill>
        <p:spPr>
          <a:xfrm>
            <a:off x="1204239" y="3680355"/>
            <a:ext cx="7542857" cy="942857"/>
          </a:xfrm>
          <a:prstGeom prst="rect">
            <a:avLst/>
          </a:prstGeom>
        </p:spPr>
      </p:pic>
    </p:spTree>
    <p:extLst>
      <p:ext uri="{BB962C8B-B14F-4D97-AF65-F5344CB8AC3E}">
        <p14:creationId xmlns:p14="http://schemas.microsoft.com/office/powerpoint/2010/main" val="6306245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smtClean="0">
                <a:latin typeface="华文新魏" panose="02010800040101010101" pitchFamily="2" charset="-122"/>
                <a:ea typeface="华文新魏" panose="02010800040101010101" pitchFamily="2" charset="-122"/>
              </a:rPr>
              <a:t>2. </a:t>
            </a:r>
            <a:r>
              <a:rPr lang="zh-CN" altLang="en-US" sz="4000" dirty="0" smtClean="0">
                <a:latin typeface="华文新魏" panose="02010800040101010101" pitchFamily="2" charset="-122"/>
                <a:ea typeface="华文新魏" panose="02010800040101010101" pitchFamily="2" charset="-122"/>
              </a:rPr>
              <a:t>计算</a:t>
            </a:r>
            <a:r>
              <a:rPr lang="en-US" altLang="zh-CN" sz="4000" dirty="0" err="1" smtClean="0">
                <a:latin typeface="华文新魏" panose="02010800040101010101" pitchFamily="2" charset="-122"/>
                <a:ea typeface="华文新魏" panose="02010800040101010101" pitchFamily="2" charset="-122"/>
              </a:rPr>
              <a:t>tfidf</a:t>
            </a:r>
            <a:r>
              <a:rPr lang="zh-CN" altLang="en-US" sz="4000" dirty="0" smtClean="0">
                <a:latin typeface="华文新魏" panose="02010800040101010101" pitchFamily="2" charset="-122"/>
                <a:ea typeface="华文新魏" panose="02010800040101010101" pitchFamily="2" charset="-122"/>
              </a:rPr>
              <a:t>值</a:t>
            </a:r>
            <a:endParaRPr lang="zh-CN" altLang="en-US" sz="4000" dirty="0">
              <a:latin typeface="华文新魏" panose="02010800040101010101" pitchFamily="2" charset="-122"/>
              <a:ea typeface="华文新魏" panose="02010800040101010101" pitchFamily="2" charset="-122"/>
            </a:endParaRPr>
          </a:p>
        </p:txBody>
      </p:sp>
      <p:pic>
        <p:nvPicPr>
          <p:cNvPr id="5" name="内容占位符 4"/>
          <p:cNvPicPr>
            <a:picLocks noGrp="1" noChangeAspect="1"/>
          </p:cNvPicPr>
          <p:nvPr>
            <p:ph idx="1"/>
          </p:nvPr>
        </p:nvPicPr>
        <p:blipFill>
          <a:blip r:embed="rId2"/>
          <a:stretch>
            <a:fillRect/>
          </a:stretch>
        </p:blipFill>
        <p:spPr>
          <a:xfrm>
            <a:off x="677334" y="1516114"/>
            <a:ext cx="5718163" cy="960386"/>
          </a:xfrm>
          <a:prstGeom prst="rect">
            <a:avLst/>
          </a:prstGeom>
        </p:spPr>
      </p:pic>
      <p:pic>
        <p:nvPicPr>
          <p:cNvPr id="3" name="图片 2"/>
          <p:cNvPicPr>
            <a:picLocks noChangeAspect="1"/>
          </p:cNvPicPr>
          <p:nvPr/>
        </p:nvPicPr>
        <p:blipFill>
          <a:blip r:embed="rId3"/>
          <a:stretch>
            <a:fillRect/>
          </a:stretch>
        </p:blipFill>
        <p:spPr>
          <a:xfrm>
            <a:off x="6632595" y="1765950"/>
            <a:ext cx="5282813" cy="2623914"/>
          </a:xfrm>
          <a:prstGeom prst="rect">
            <a:avLst/>
          </a:prstGeom>
        </p:spPr>
      </p:pic>
      <p:pic>
        <p:nvPicPr>
          <p:cNvPr id="6" name="图片 5"/>
          <p:cNvPicPr>
            <a:picLocks noChangeAspect="1"/>
          </p:cNvPicPr>
          <p:nvPr/>
        </p:nvPicPr>
        <p:blipFill>
          <a:blip r:embed="rId4"/>
          <a:stretch>
            <a:fillRect/>
          </a:stretch>
        </p:blipFill>
        <p:spPr>
          <a:xfrm>
            <a:off x="677334" y="2763903"/>
            <a:ext cx="5841032" cy="1625961"/>
          </a:xfrm>
          <a:prstGeom prst="rect">
            <a:avLst/>
          </a:prstGeom>
        </p:spPr>
      </p:pic>
      <p:pic>
        <p:nvPicPr>
          <p:cNvPr id="7" name="图片 6"/>
          <p:cNvPicPr>
            <a:picLocks noChangeAspect="1"/>
          </p:cNvPicPr>
          <p:nvPr/>
        </p:nvPicPr>
        <p:blipFill>
          <a:blip r:embed="rId5"/>
          <a:stretch>
            <a:fillRect/>
          </a:stretch>
        </p:blipFill>
        <p:spPr>
          <a:xfrm>
            <a:off x="677334" y="4677267"/>
            <a:ext cx="5979088" cy="546100"/>
          </a:xfrm>
          <a:prstGeom prst="rect">
            <a:avLst/>
          </a:prstGeom>
        </p:spPr>
      </p:pic>
    </p:spTree>
    <p:extLst>
      <p:ext uri="{BB962C8B-B14F-4D97-AF65-F5344CB8AC3E}">
        <p14:creationId xmlns:p14="http://schemas.microsoft.com/office/powerpoint/2010/main" val="26919101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lang="en-US" altLang="zh-CN" sz="4000" dirty="0" smtClean="0">
                <a:latin typeface="+mn-ea"/>
                <a:ea typeface="+mn-ea"/>
              </a:rPr>
              <a:t>2.</a:t>
            </a:r>
            <a:r>
              <a:rPr lang="zh-CN" altLang="en-US" sz="4000" dirty="0" smtClean="0">
                <a:latin typeface="+mn-ea"/>
                <a:ea typeface="+mn-ea"/>
              </a:rPr>
              <a:t>计算</a:t>
            </a:r>
            <a:r>
              <a:rPr lang="en-US" altLang="zh-CN" sz="4000" dirty="0" err="1" smtClean="0">
                <a:latin typeface="+mn-ea"/>
                <a:ea typeface="+mn-ea"/>
              </a:rPr>
              <a:t>tfidf</a:t>
            </a:r>
            <a:r>
              <a:rPr lang="zh-CN" altLang="en-US" sz="4000" dirty="0">
                <a:latin typeface="+mn-ea"/>
                <a:ea typeface="+mn-ea"/>
              </a:rPr>
              <a:t>值</a:t>
            </a:r>
            <a:br>
              <a:rPr lang="zh-CN" altLang="en-US" sz="4000" dirty="0">
                <a:latin typeface="+mn-ea"/>
                <a:ea typeface="+mn-ea"/>
              </a:rPr>
            </a:br>
            <a:endParaRPr lang="zh-CN" altLang="en-US" sz="4000" dirty="0">
              <a:latin typeface="+mn-ea"/>
              <a:ea typeface="+mn-ea"/>
            </a:endParaRPr>
          </a:p>
        </p:txBody>
      </p:sp>
      <p:sp>
        <p:nvSpPr>
          <p:cNvPr id="3" name="内容占位符 2"/>
          <p:cNvSpPr>
            <a:spLocks noGrp="1"/>
          </p:cNvSpPr>
          <p:nvPr>
            <p:ph idx="1"/>
          </p:nvPr>
        </p:nvSpPr>
        <p:spPr>
          <a:xfrm>
            <a:off x="873277" y="1930401"/>
            <a:ext cx="8596668" cy="2851150"/>
          </a:xfrm>
        </p:spPr>
        <p:txBody>
          <a:bodyPr/>
          <a:lstStyle/>
          <a:p>
            <a:r>
              <a:rPr lang="zh-CN" altLang="en-US" dirty="0" smtClean="0">
                <a:latin typeface="微软雅黑" panose="020B0503020204020204" pitchFamily="34" charset="-122"/>
                <a:ea typeface="微软雅黑" panose="020B0503020204020204" pitchFamily="34" charset="-122"/>
              </a:rPr>
              <a:t>训练集：计算每个文件中的每个词在全部三个文件夹（</a:t>
            </a:r>
            <a:r>
              <a:rPr lang="en-US" altLang="zh-CN" dirty="0" err="1" smtClean="0">
                <a:latin typeface="微软雅黑" panose="020B0503020204020204" pitchFamily="34" charset="-122"/>
                <a:ea typeface="微软雅黑" panose="020B0503020204020204" pitchFamily="34" charset="-122"/>
              </a:rPr>
              <a:t>pos</a:t>
            </a:r>
            <a:r>
              <a:rPr lang="en-US" altLang="zh-CN" dirty="0" smtClean="0">
                <a:latin typeface="微软雅黑" panose="020B0503020204020204" pitchFamily="34" charset="-122"/>
                <a:ea typeface="微软雅黑" panose="020B0503020204020204" pitchFamily="34" charset="-122"/>
              </a:rPr>
              <a:t>, </a:t>
            </a:r>
            <a:r>
              <a:rPr lang="en-US" altLang="zh-CN" dirty="0" err="1" smtClean="0">
                <a:latin typeface="微软雅黑" panose="020B0503020204020204" pitchFamily="34" charset="-122"/>
                <a:ea typeface="微软雅黑" panose="020B0503020204020204" pitchFamily="34" charset="-122"/>
              </a:rPr>
              <a:t>neu</a:t>
            </a:r>
            <a:r>
              <a:rPr lang="en-US" altLang="zh-CN" dirty="0" smtClean="0">
                <a:latin typeface="微软雅黑" panose="020B0503020204020204" pitchFamily="34" charset="-122"/>
                <a:ea typeface="微软雅黑" panose="020B0503020204020204" pitchFamily="34" charset="-122"/>
              </a:rPr>
              <a:t>, </a:t>
            </a:r>
            <a:r>
              <a:rPr lang="en-US" altLang="zh-CN" dirty="0" err="1" smtClean="0">
                <a:latin typeface="微软雅黑" panose="020B0503020204020204" pitchFamily="34" charset="-122"/>
                <a:ea typeface="微软雅黑" panose="020B0503020204020204" pitchFamily="34" charset="-122"/>
              </a:rPr>
              <a:t>neg</a:t>
            </a:r>
            <a:r>
              <a:rPr lang="zh-CN" altLang="en-US" dirty="0" smtClean="0">
                <a:latin typeface="微软雅黑" panose="020B0503020204020204" pitchFamily="34" charset="-122"/>
                <a:ea typeface="微软雅黑" panose="020B0503020204020204" pitchFamily="34" charset="-122"/>
              </a:rPr>
              <a:t>）中的次数并结合总词数进行计算。</a:t>
            </a:r>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测试集：计算每个标题中的词汇在所有标题中出现的词数并结合总词数进行计算。</a:t>
            </a:r>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输出数据以 “词</a:t>
            </a:r>
            <a:r>
              <a:rPr lang="en-US" altLang="zh-CN" dirty="0" smtClean="0">
                <a:latin typeface="微软雅黑" panose="020B0503020204020204" pitchFamily="34" charset="-122"/>
                <a:ea typeface="微软雅黑" panose="020B0503020204020204" pitchFamily="34" charset="-122"/>
              </a:rPr>
              <a:t>+</a:t>
            </a:r>
            <a:r>
              <a:rPr lang="en-US" altLang="zh-CN" dirty="0" err="1" smtClean="0">
                <a:latin typeface="微软雅黑" panose="020B0503020204020204" pitchFamily="34" charset="-122"/>
                <a:ea typeface="微软雅黑" panose="020B0503020204020204" pitchFamily="34" charset="-122"/>
              </a:rPr>
              <a:t>tfidf</a:t>
            </a:r>
            <a:r>
              <a:rPr lang="zh-CN" altLang="en-US" dirty="0" smtClean="0">
                <a:latin typeface="微软雅黑" panose="020B0503020204020204" pitchFamily="34" charset="-122"/>
                <a:ea typeface="微软雅黑" panose="020B0503020204020204" pitchFamily="34" charset="-122"/>
              </a:rPr>
              <a:t>值”的格式储存，为向量化做好准备</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310313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lang="en-US" altLang="zh-CN" sz="4000" dirty="0" smtClean="0">
                <a:latin typeface="+mn-ea"/>
                <a:ea typeface="+mn-ea"/>
              </a:rPr>
              <a:t>3. </a:t>
            </a:r>
            <a:r>
              <a:rPr lang="zh-CN" altLang="en-US" sz="4000" dirty="0" smtClean="0">
                <a:latin typeface="+mn-ea"/>
                <a:ea typeface="+mn-ea"/>
              </a:rPr>
              <a:t>加工</a:t>
            </a:r>
            <a:r>
              <a:rPr lang="zh-CN" altLang="en-US" sz="4000" dirty="0">
                <a:latin typeface="+mn-ea"/>
                <a:ea typeface="+mn-ea"/>
              </a:rPr>
              <a:t>向量化的标准</a:t>
            </a:r>
            <a:r>
              <a:rPr lang="zh-CN" altLang="en-US" sz="4000" dirty="0" smtClean="0">
                <a:latin typeface="+mn-ea"/>
                <a:ea typeface="+mn-ea"/>
              </a:rPr>
              <a:t>词库（特征选取）</a:t>
            </a:r>
            <a:endParaRPr lang="zh-CN" altLang="en-US" sz="4000" dirty="0">
              <a:latin typeface="+mn-ea"/>
              <a:ea typeface="+mn-ea"/>
            </a:endParaRPr>
          </a:p>
        </p:txBody>
      </p:sp>
      <p:sp>
        <p:nvSpPr>
          <p:cNvPr id="4" name="内容占位符 3"/>
          <p:cNvSpPr>
            <a:spLocks noGrp="1"/>
          </p:cNvSpPr>
          <p:nvPr>
            <p:ph idx="1"/>
          </p:nvPr>
        </p:nvSpPr>
        <p:spPr/>
        <p:txBody>
          <a:bodyPr/>
          <a:lstStyle/>
          <a:p>
            <a:r>
              <a:rPr lang="zh-CN" altLang="en-US" dirty="0" smtClean="0">
                <a:latin typeface="微软雅黑" panose="020B0503020204020204" pitchFamily="34" charset="-122"/>
                <a:ea typeface="微软雅黑" panose="020B0503020204020204" pitchFamily="34" charset="-122"/>
              </a:rPr>
              <a:t>特征值的选取：利用</a:t>
            </a:r>
            <a:r>
              <a:rPr lang="en-US" altLang="zh-CN" dirty="0" smtClean="0">
                <a:latin typeface="微软雅黑" panose="020B0503020204020204" pitchFamily="34" charset="-122"/>
                <a:ea typeface="微软雅黑" panose="020B0503020204020204" pitchFamily="34" charset="-122"/>
              </a:rPr>
              <a:t>chi_words.txt</a:t>
            </a:r>
          </a:p>
          <a:p>
            <a:r>
              <a:rPr lang="zh-CN" altLang="en-US" dirty="0" smtClean="0">
                <a:latin typeface="微软雅黑" panose="020B0503020204020204" pitchFamily="34" charset="-122"/>
                <a:ea typeface="微软雅黑" panose="020B0503020204020204" pitchFamily="34" charset="-122"/>
              </a:rPr>
              <a:t>但是此处词汇较多，导致向量的维数比较大。而且有些专有名词等词语实际上是无用的，所以运用了一些方法将多余的特征词删去了。</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具体操作：</a:t>
            </a:r>
            <a:r>
              <a:rPr lang="en-US" altLang="zh-CN" dirty="0" smtClean="0">
                <a:latin typeface="微软雅黑" panose="020B0503020204020204" pitchFamily="34" charset="-122"/>
                <a:ea typeface="微软雅黑" panose="020B0503020204020204" pitchFamily="34" charset="-122"/>
              </a:rPr>
              <a:t>excel</a:t>
            </a:r>
          </a:p>
          <a:p>
            <a:r>
              <a:rPr lang="zh-CN" altLang="en-US" dirty="0" smtClean="0">
                <a:latin typeface="微软雅黑" panose="020B0503020204020204" pitchFamily="34" charset="-122"/>
                <a:ea typeface="微软雅黑" panose="020B0503020204020204" pitchFamily="34" charset="-122"/>
              </a:rPr>
              <a:t>留下</a:t>
            </a:r>
            <a:r>
              <a:rPr lang="en-US" altLang="zh-CN" dirty="0" smtClean="0">
                <a:latin typeface="微软雅黑" panose="020B0503020204020204" pitchFamily="34" charset="-122"/>
                <a:ea typeface="微软雅黑" panose="020B0503020204020204" pitchFamily="34" charset="-122"/>
              </a:rPr>
              <a:t>1000</a:t>
            </a:r>
            <a:r>
              <a:rPr lang="zh-CN" altLang="en-US" dirty="0" smtClean="0">
                <a:latin typeface="微软雅黑" panose="020B0503020204020204" pitchFamily="34" charset="-122"/>
                <a:ea typeface="微软雅黑" panose="020B0503020204020204" pitchFamily="34" charset="-122"/>
              </a:rPr>
              <a:t>个自认为比较“有用”的词汇</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33839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fade">
                                      <p:cBhvr>
                                        <p:cTn id="10"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lang="en-US" altLang="zh-CN" sz="4000" dirty="0" smtClean="0">
                <a:latin typeface="+mn-ea"/>
                <a:ea typeface="+mn-ea"/>
              </a:rPr>
              <a:t>4. </a:t>
            </a:r>
            <a:r>
              <a:rPr lang="zh-CN" altLang="en-US" sz="4000" dirty="0" smtClean="0">
                <a:latin typeface="+mn-ea"/>
                <a:ea typeface="+mn-ea"/>
              </a:rPr>
              <a:t>依据</a:t>
            </a:r>
            <a:r>
              <a:rPr lang="zh-CN" altLang="en-US" sz="4000" dirty="0">
                <a:latin typeface="+mn-ea"/>
                <a:ea typeface="+mn-ea"/>
              </a:rPr>
              <a:t>词库进行向量化操作</a:t>
            </a:r>
          </a:p>
        </p:txBody>
      </p:sp>
      <p:sp>
        <p:nvSpPr>
          <p:cNvPr id="3" name="内容占位符 2"/>
          <p:cNvSpPr>
            <a:spLocks noGrp="1"/>
          </p:cNvSpPr>
          <p:nvPr>
            <p:ph idx="1"/>
          </p:nvPr>
        </p:nvSpPr>
        <p:spPr/>
        <p:txBody>
          <a:bodyPr>
            <a:normAutofit/>
          </a:bodyPr>
          <a:lstStyle/>
          <a:p>
            <a:r>
              <a:rPr lang="zh-CN" altLang="en-US" dirty="0" smtClean="0">
                <a:latin typeface="微软雅黑" panose="020B0503020204020204" pitchFamily="34" charset="-122"/>
                <a:ea typeface="微软雅黑" panose="020B0503020204020204" pitchFamily="34" charset="-122"/>
              </a:rPr>
              <a:t>依据</a:t>
            </a:r>
            <a:r>
              <a:rPr lang="en-US" altLang="zh-CN" dirty="0" err="1">
                <a:latin typeface="微软雅黑" panose="020B0503020204020204" pitchFamily="34" charset="-122"/>
                <a:ea typeface="微软雅黑" panose="020B0503020204020204" pitchFamily="34" charset="-122"/>
              </a:rPr>
              <a:t>chi_words</a:t>
            </a:r>
            <a:r>
              <a:rPr lang="zh-CN" altLang="en-US" dirty="0">
                <a:latin typeface="微软雅黑" panose="020B0503020204020204" pitchFamily="34" charset="-122"/>
                <a:ea typeface="微软雅黑" panose="020B0503020204020204" pitchFamily="34" charset="-122"/>
              </a:rPr>
              <a:t>的词汇，这里先用名为</a:t>
            </a:r>
            <a:r>
              <a:rPr lang="en-US" altLang="zh-CN" dirty="0" err="1">
                <a:latin typeface="微软雅黑" panose="020B0503020204020204" pitchFamily="34" charset="-122"/>
                <a:ea typeface="微软雅黑" panose="020B0503020204020204" pitchFamily="34" charset="-122"/>
              </a:rPr>
              <a:t>dic</a:t>
            </a:r>
            <a:r>
              <a:rPr lang="zh-CN" altLang="en-US" dirty="0">
                <a:latin typeface="微软雅黑" panose="020B0503020204020204" pitchFamily="34" charset="-122"/>
                <a:ea typeface="微软雅黑" panose="020B0503020204020204" pitchFamily="34" charset="-122"/>
              </a:rPr>
              <a:t>的</a:t>
            </a:r>
            <a:r>
              <a:rPr lang="en-US" altLang="zh-CN" dirty="0">
                <a:latin typeface="微软雅黑" panose="020B0503020204020204" pitchFamily="34" charset="-122"/>
                <a:ea typeface="微软雅黑" panose="020B0503020204020204" pitchFamily="34" charset="-122"/>
              </a:rPr>
              <a:t>list</a:t>
            </a:r>
            <a:r>
              <a:rPr lang="zh-CN" altLang="en-US" dirty="0">
                <a:latin typeface="微软雅黑" panose="020B0503020204020204" pitchFamily="34" charset="-122"/>
                <a:ea typeface="微软雅黑" panose="020B0503020204020204" pitchFamily="34" charset="-122"/>
              </a:rPr>
              <a:t>记录特征词</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之后在输入路径的文件中对各个词进行搜索，若某个词在</a:t>
            </a:r>
            <a:r>
              <a:rPr lang="en-US" altLang="zh-CN" dirty="0" err="1">
                <a:latin typeface="微软雅黑" panose="020B0503020204020204" pitchFamily="34" charset="-122"/>
                <a:ea typeface="微软雅黑" panose="020B0503020204020204" pitchFamily="34" charset="-122"/>
              </a:rPr>
              <a:t>dic</a:t>
            </a:r>
            <a:r>
              <a:rPr lang="zh-CN" altLang="en-US" dirty="0">
                <a:latin typeface="微软雅黑" panose="020B0503020204020204" pitchFamily="34" charset="-122"/>
                <a:ea typeface="微软雅黑" panose="020B0503020204020204" pitchFamily="34" charset="-122"/>
              </a:rPr>
              <a:t>中，则将</a:t>
            </a:r>
            <a:r>
              <a:rPr lang="en-US" altLang="zh-CN" dirty="0" err="1">
                <a:latin typeface="微软雅黑" panose="020B0503020204020204" pitchFamily="34" charset="-122"/>
                <a:ea typeface="微软雅黑" panose="020B0503020204020204" pitchFamily="34" charset="-122"/>
              </a:rPr>
              <a:t>tfidf</a:t>
            </a:r>
            <a:r>
              <a:rPr lang="zh-CN" altLang="en-US" dirty="0">
                <a:latin typeface="微软雅黑" panose="020B0503020204020204" pitchFamily="34" charset="-122"/>
                <a:ea typeface="微软雅黑" panose="020B0503020204020204" pitchFamily="34" charset="-122"/>
              </a:rPr>
              <a:t>值赋在相应的位置，生成向量。在生成一个向量后立即输出至结果文件之后进行下一个文件的读取。</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对于</a:t>
            </a:r>
            <a:r>
              <a:rPr lang="zh-CN" altLang="en-US" dirty="0">
                <a:latin typeface="微软雅黑" panose="020B0503020204020204" pitchFamily="34" charset="-122"/>
                <a:ea typeface="微软雅黑" panose="020B0503020204020204" pitchFamily="34" charset="-122"/>
              </a:rPr>
              <a:t>训练集的每个文件夹以及测试集所在文件夹做相似的操作。</a:t>
            </a:r>
            <a:endParaRPr lang="en-US" altLang="zh-CN" dirty="0" smtClean="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在对训练集文件夹操作时，还需要在每行向量输出完成后再把表示情感的标签值也输入进去并附在每行末尾</a:t>
            </a:r>
            <a:r>
              <a:rPr lang="zh-CN" altLang="en-US"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00489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a:t>5</a:t>
            </a:r>
            <a:r>
              <a:rPr lang="en-US" altLang="zh-CN" sz="4000" dirty="0" smtClean="0"/>
              <a:t>. </a:t>
            </a:r>
            <a:r>
              <a:rPr lang="en-US" altLang="zh-CN" sz="4000" dirty="0" err="1" smtClean="0">
                <a:latin typeface="华文新魏" panose="02010800040101010101" pitchFamily="2" charset="-122"/>
                <a:ea typeface="华文新魏" panose="02010800040101010101" pitchFamily="2" charset="-122"/>
              </a:rPr>
              <a:t>knn</a:t>
            </a:r>
            <a:endParaRPr lang="zh-CN" altLang="en-US" sz="4000" dirty="0">
              <a:latin typeface="华文新魏" panose="02010800040101010101" pitchFamily="2" charset="-122"/>
              <a:ea typeface="华文新魏" panose="02010800040101010101" pitchFamily="2" charset="-122"/>
            </a:endParaRPr>
          </a:p>
        </p:txBody>
      </p:sp>
      <p:sp>
        <p:nvSpPr>
          <p:cNvPr id="3" name="内容占位符 2"/>
          <p:cNvSpPr>
            <a:spLocks noGrp="1"/>
          </p:cNvSpPr>
          <p:nvPr>
            <p:ph idx="1"/>
          </p:nvPr>
        </p:nvSpPr>
        <p:spPr/>
        <p:txBody>
          <a:bodyPr>
            <a:normAutofit/>
          </a:bodyPr>
          <a:lstStyle/>
          <a:p>
            <a:r>
              <a:rPr lang="zh-CN" altLang="zh-CN" dirty="0">
                <a:latin typeface="微软雅黑" panose="020B0503020204020204" pitchFamily="34" charset="-122"/>
                <a:ea typeface="微软雅黑" panose="020B0503020204020204" pitchFamily="34" charset="-122"/>
              </a:rPr>
              <a:t>利用第</a:t>
            </a:r>
            <a:r>
              <a:rPr lang="en-US" altLang="zh-CN" dirty="0">
                <a:latin typeface="微软雅黑" panose="020B0503020204020204" pitchFamily="34" charset="-122"/>
                <a:ea typeface="微软雅黑" panose="020B0503020204020204" pitchFamily="34" charset="-122"/>
              </a:rPr>
              <a:t>4</a:t>
            </a:r>
            <a:r>
              <a:rPr lang="zh-CN" altLang="zh-CN" dirty="0">
                <a:latin typeface="微软雅黑" panose="020B0503020204020204" pitchFamily="34" charset="-122"/>
                <a:ea typeface="微软雅黑" panose="020B0503020204020204" pitchFamily="34" charset="-122"/>
              </a:rPr>
              <a:t>步得到的结果，读取两个由向量组成的</a:t>
            </a:r>
            <a:r>
              <a:rPr lang="en-US" altLang="zh-CN" dirty="0">
                <a:latin typeface="微软雅黑" panose="020B0503020204020204" pitchFamily="34" charset="-122"/>
                <a:ea typeface="微软雅黑" panose="020B0503020204020204" pitchFamily="34" charset="-122"/>
              </a:rPr>
              <a:t>txt</a:t>
            </a:r>
            <a:r>
              <a:rPr lang="zh-CN" altLang="zh-CN" dirty="0">
                <a:latin typeface="微软雅黑" panose="020B0503020204020204" pitchFamily="34" charset="-122"/>
                <a:ea typeface="微软雅黑" panose="020B0503020204020204" pitchFamily="34" charset="-122"/>
              </a:rPr>
              <a:t>文件。</a:t>
            </a:r>
          </a:p>
          <a:p>
            <a:r>
              <a:rPr lang="en-US" altLang="zh-CN" dirty="0">
                <a:latin typeface="微软雅黑" panose="020B0503020204020204" pitchFamily="34" charset="-122"/>
                <a:ea typeface="微软雅黑" panose="020B0503020204020204" pitchFamily="34" charset="-122"/>
              </a:rPr>
              <a:t>Mapper:</a:t>
            </a:r>
            <a:r>
              <a:rPr lang="zh-CN" altLang="zh-CN" dirty="0">
                <a:latin typeface="微软雅黑" panose="020B0503020204020204" pitchFamily="34" charset="-122"/>
                <a:ea typeface="微软雅黑" panose="020B0503020204020204" pitchFamily="34" charset="-122"/>
              </a:rPr>
              <a:t>针对测试集中的单个向量（行号作为</a:t>
            </a:r>
            <a:r>
              <a:rPr lang="en-US" altLang="zh-CN" dirty="0">
                <a:latin typeface="微软雅黑" panose="020B0503020204020204" pitchFamily="34" charset="-122"/>
                <a:ea typeface="微软雅黑" panose="020B0503020204020204" pitchFamily="34" charset="-122"/>
              </a:rPr>
              <a:t>Key</a:t>
            </a:r>
            <a:r>
              <a:rPr lang="zh-CN" altLang="zh-CN" dirty="0">
                <a:latin typeface="微软雅黑" panose="020B0503020204020204" pitchFamily="34" charset="-122"/>
                <a:ea typeface="微软雅黑" panose="020B0503020204020204" pitchFamily="34" charset="-122"/>
              </a:rPr>
              <a:t>），计算其与训练集中各个向量的欧氏距离。将此距离与训练集对应向量的</a:t>
            </a:r>
            <a:r>
              <a:rPr lang="en-US" altLang="zh-CN" dirty="0">
                <a:latin typeface="微软雅黑" panose="020B0503020204020204" pitchFamily="34" charset="-122"/>
                <a:ea typeface="微软雅黑" panose="020B0503020204020204" pitchFamily="34" charset="-122"/>
              </a:rPr>
              <a:t>label</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type</a:t>
            </a:r>
            <a:r>
              <a:rPr lang="zh-CN" altLang="zh-CN" dirty="0">
                <a:latin typeface="微软雅黑" panose="020B0503020204020204" pitchFamily="34" charset="-122"/>
                <a:ea typeface="微软雅黑" panose="020B0503020204020204" pitchFamily="34" charset="-122"/>
              </a:rPr>
              <a:t>）值传给</a:t>
            </a:r>
            <a:r>
              <a:rPr lang="en-US" altLang="zh-CN" dirty="0">
                <a:latin typeface="微软雅黑" panose="020B0503020204020204" pitchFamily="34" charset="-122"/>
                <a:ea typeface="微软雅黑" panose="020B0503020204020204" pitchFamily="34" charset="-122"/>
              </a:rPr>
              <a:t>Reducer</a:t>
            </a:r>
            <a:r>
              <a:rPr lang="zh-CN" altLang="zh-CN" dirty="0">
                <a:latin typeface="微软雅黑" panose="020B0503020204020204" pitchFamily="34" charset="-122"/>
                <a:ea typeface="微软雅黑" panose="020B0503020204020204" pitchFamily="34" charset="-122"/>
              </a:rPr>
              <a:t>。</a:t>
            </a:r>
          </a:p>
          <a:p>
            <a:r>
              <a:rPr lang="en-US" altLang="zh-CN" dirty="0">
                <a:latin typeface="微软雅黑" panose="020B0503020204020204" pitchFamily="34" charset="-122"/>
                <a:ea typeface="微软雅黑" panose="020B0503020204020204" pitchFamily="34" charset="-122"/>
              </a:rPr>
              <a:t>Reducer:</a:t>
            </a:r>
            <a:r>
              <a:rPr lang="zh-CN" altLang="zh-CN" dirty="0">
                <a:latin typeface="微软雅黑" panose="020B0503020204020204" pitchFamily="34" charset="-122"/>
                <a:ea typeface="微软雅黑" panose="020B0503020204020204" pitchFamily="34" charset="-122"/>
              </a:rPr>
              <a:t>对于每个</a:t>
            </a:r>
            <a:r>
              <a:rPr lang="en-US" altLang="zh-CN" dirty="0">
                <a:latin typeface="微软雅黑" panose="020B0503020204020204" pitchFamily="34" charset="-122"/>
                <a:ea typeface="微软雅黑" panose="020B0503020204020204" pitchFamily="34" charset="-122"/>
              </a:rPr>
              <a:t>mapper</a:t>
            </a:r>
            <a:r>
              <a:rPr lang="zh-CN" altLang="zh-CN" dirty="0">
                <a:latin typeface="微软雅黑" panose="020B0503020204020204" pitchFamily="34" charset="-122"/>
                <a:ea typeface="微软雅黑" panose="020B0503020204020204" pitchFamily="34" charset="-122"/>
              </a:rPr>
              <a:t>传来的所有</a:t>
            </a:r>
            <a:r>
              <a:rPr lang="en-US" altLang="zh-CN" dirty="0">
                <a:latin typeface="微软雅黑" panose="020B0503020204020204" pitchFamily="34" charset="-122"/>
                <a:ea typeface="微软雅黑" panose="020B0503020204020204" pitchFamily="34" charset="-122"/>
              </a:rPr>
              <a:t>distance</a:t>
            </a:r>
            <a:r>
              <a:rPr lang="zh-CN" altLang="zh-CN"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type</a:t>
            </a:r>
            <a:r>
              <a:rPr lang="zh-CN" altLang="zh-CN" dirty="0">
                <a:latin typeface="微软雅黑" panose="020B0503020204020204" pitchFamily="34" charset="-122"/>
                <a:ea typeface="微软雅黑" panose="020B0503020204020204" pitchFamily="34" charset="-122"/>
              </a:rPr>
              <a:t>进行整合，并针对欧氏距离进行排序。</a:t>
            </a:r>
          </a:p>
          <a:p>
            <a:endParaRPr lang="en-US" altLang="zh-CN" dirty="0" smtClean="0">
              <a:latin typeface="微软雅黑" panose="020B0503020204020204" pitchFamily="34" charset="-122"/>
              <a:ea typeface="微软雅黑" panose="020B0503020204020204" pitchFamily="34" charset="-122"/>
            </a:endParaRPr>
          </a:p>
        </p:txBody>
      </p:sp>
      <p:pic>
        <p:nvPicPr>
          <p:cNvPr id="4" name="图片 3"/>
          <p:cNvPicPr/>
          <p:nvPr/>
        </p:nvPicPr>
        <p:blipFill>
          <a:blip r:embed="rId2"/>
          <a:stretch>
            <a:fillRect/>
          </a:stretch>
        </p:blipFill>
        <p:spPr>
          <a:xfrm>
            <a:off x="1055279" y="4100974"/>
            <a:ext cx="7579269" cy="1940387"/>
          </a:xfrm>
          <a:prstGeom prst="rect">
            <a:avLst/>
          </a:prstGeom>
        </p:spPr>
      </p:pic>
    </p:spTree>
    <p:extLst>
      <p:ext uri="{BB962C8B-B14F-4D97-AF65-F5344CB8AC3E}">
        <p14:creationId xmlns:p14="http://schemas.microsoft.com/office/powerpoint/2010/main" val="31616307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smtClean="0"/>
              <a:t>5. </a:t>
            </a:r>
            <a:r>
              <a:rPr lang="en-US" altLang="zh-CN" sz="4000" dirty="0" err="1" smtClean="0"/>
              <a:t>knn</a:t>
            </a:r>
            <a:endParaRPr lang="zh-CN" altLang="en-US" sz="4000" dirty="0">
              <a:latin typeface="华文新魏" panose="02010800040101010101" pitchFamily="2" charset="-122"/>
              <a:ea typeface="华文新魏" panose="02010800040101010101" pitchFamily="2" charset="-122"/>
            </a:endParaRPr>
          </a:p>
        </p:txBody>
      </p:sp>
      <p:sp>
        <p:nvSpPr>
          <p:cNvPr id="3" name="内容占位符 2"/>
          <p:cNvSpPr>
            <a:spLocks noGrp="1"/>
          </p:cNvSpPr>
          <p:nvPr>
            <p:ph idx="1"/>
          </p:nvPr>
        </p:nvSpPr>
        <p:spPr>
          <a:xfrm>
            <a:off x="768774" y="1598887"/>
            <a:ext cx="8596668" cy="3880773"/>
          </a:xfrm>
        </p:spPr>
        <p:txBody>
          <a:bodyPr/>
          <a:lstStyle/>
          <a:p>
            <a:r>
              <a:rPr lang="zh-CN" altLang="zh-CN" dirty="0" smtClean="0">
                <a:latin typeface="微软雅黑" panose="020B0503020204020204" pitchFamily="34" charset="-122"/>
                <a:ea typeface="微软雅黑" panose="020B0503020204020204" pitchFamily="34" charset="-122"/>
              </a:rPr>
              <a:t>因为</a:t>
            </a:r>
            <a:r>
              <a:rPr lang="zh-CN" altLang="zh-CN" dirty="0">
                <a:latin typeface="微软雅黑" panose="020B0503020204020204" pitchFamily="34" charset="-122"/>
                <a:ea typeface="微软雅黑" panose="020B0503020204020204" pitchFamily="34" charset="-122"/>
              </a:rPr>
              <a:t>这里设定</a:t>
            </a:r>
            <a:r>
              <a:rPr lang="en-US" altLang="zh-CN" dirty="0">
                <a:latin typeface="微软雅黑" panose="020B0503020204020204" pitchFamily="34" charset="-122"/>
                <a:ea typeface="微软雅黑" panose="020B0503020204020204" pitchFamily="34" charset="-122"/>
              </a:rPr>
              <a:t>KNN</a:t>
            </a:r>
            <a:r>
              <a:rPr lang="zh-CN" altLang="zh-CN" dirty="0">
                <a:latin typeface="微软雅黑" panose="020B0503020204020204" pitchFamily="34" charset="-122"/>
                <a:ea typeface="微软雅黑" panose="020B0503020204020204" pitchFamily="34" charset="-122"/>
              </a:rPr>
              <a:t>中的</a:t>
            </a:r>
            <a:r>
              <a:rPr lang="en-US" altLang="zh-CN" dirty="0">
                <a:latin typeface="微软雅黑" panose="020B0503020204020204" pitchFamily="34" charset="-122"/>
                <a:ea typeface="微软雅黑" panose="020B0503020204020204" pitchFamily="34" charset="-122"/>
              </a:rPr>
              <a:t>K</a:t>
            </a:r>
            <a:r>
              <a:rPr lang="zh-CN" altLang="zh-CN" dirty="0">
                <a:latin typeface="微软雅黑" panose="020B0503020204020204" pitchFamily="34" charset="-122"/>
                <a:ea typeface="微软雅黑" panose="020B0503020204020204" pitchFamily="34" charset="-122"/>
              </a:rPr>
              <a:t>值为</a:t>
            </a:r>
            <a:r>
              <a:rPr lang="en-US" altLang="zh-CN" dirty="0">
                <a:latin typeface="微软雅黑" panose="020B0503020204020204" pitchFamily="34" charset="-122"/>
                <a:ea typeface="微软雅黑" panose="020B0503020204020204" pitchFamily="34" charset="-122"/>
              </a:rPr>
              <a:t>3</a:t>
            </a:r>
            <a:r>
              <a:rPr lang="zh-CN" altLang="zh-CN" dirty="0">
                <a:latin typeface="微软雅黑" panose="020B0503020204020204" pitchFamily="34" charset="-122"/>
                <a:ea typeface="微软雅黑" panose="020B0503020204020204" pitchFamily="34" charset="-122"/>
              </a:rPr>
              <a:t>，即寻找到欧氏距离最短的</a:t>
            </a:r>
            <a:r>
              <a:rPr lang="en-US" altLang="zh-CN" dirty="0">
                <a:latin typeface="微软雅黑" panose="020B0503020204020204" pitchFamily="34" charset="-122"/>
                <a:ea typeface="微软雅黑" panose="020B0503020204020204" pitchFamily="34" charset="-122"/>
              </a:rPr>
              <a:t>3</a:t>
            </a:r>
            <a:r>
              <a:rPr lang="zh-CN" altLang="zh-CN" dirty="0">
                <a:latin typeface="微软雅黑" panose="020B0503020204020204" pitchFamily="34" charset="-122"/>
                <a:ea typeface="微软雅黑" panose="020B0503020204020204" pitchFamily="34" charset="-122"/>
              </a:rPr>
              <a:t>个点，再对其所对应的</a:t>
            </a:r>
            <a:r>
              <a:rPr lang="en-US" altLang="zh-CN" dirty="0">
                <a:latin typeface="微软雅黑" panose="020B0503020204020204" pitchFamily="34" charset="-122"/>
                <a:ea typeface="微软雅黑" panose="020B0503020204020204" pitchFamily="34" charset="-122"/>
              </a:rPr>
              <a:t>type</a:t>
            </a:r>
            <a:r>
              <a:rPr lang="zh-CN" altLang="zh-CN" dirty="0">
                <a:latin typeface="微软雅黑" panose="020B0503020204020204" pitchFamily="34" charset="-122"/>
                <a:ea typeface="微软雅黑" panose="020B0503020204020204" pitchFamily="34" charset="-122"/>
              </a:rPr>
              <a:t>进行考查。三个点进行等权投票，计算出每个向量的</a:t>
            </a:r>
            <a:r>
              <a:rPr lang="en-US" altLang="zh-CN" dirty="0">
                <a:latin typeface="微软雅黑" panose="020B0503020204020204" pitchFamily="34" charset="-122"/>
                <a:ea typeface="微软雅黑" panose="020B0503020204020204" pitchFamily="34" charset="-122"/>
              </a:rPr>
              <a:t>KNN</a:t>
            </a:r>
            <a:r>
              <a:rPr lang="zh-CN" altLang="zh-CN" dirty="0">
                <a:latin typeface="微软雅黑" panose="020B0503020204020204" pitchFamily="34" charset="-122"/>
                <a:ea typeface="微软雅黑" panose="020B0503020204020204" pitchFamily="34" charset="-122"/>
              </a:rPr>
              <a:t>结果（归属于哪一类）并输出文件名和类型号。此处</a:t>
            </a:r>
            <a:r>
              <a:rPr lang="en-US" altLang="zh-CN" dirty="0">
                <a:latin typeface="微软雅黑" panose="020B0503020204020204" pitchFamily="34" charset="-122"/>
                <a:ea typeface="微软雅黑" panose="020B0503020204020204" pitchFamily="34" charset="-122"/>
              </a:rPr>
              <a:t>0</a:t>
            </a:r>
            <a:r>
              <a:rPr lang="zh-CN" altLang="zh-CN" dirty="0">
                <a:latin typeface="微软雅黑" panose="020B0503020204020204" pitchFamily="34" charset="-122"/>
                <a:ea typeface="微软雅黑" panose="020B0503020204020204" pitchFamily="34" charset="-122"/>
              </a:rPr>
              <a:t>表示</a:t>
            </a:r>
            <a:r>
              <a:rPr lang="en-US" altLang="zh-CN" dirty="0">
                <a:latin typeface="微软雅黑" panose="020B0503020204020204" pitchFamily="34" charset="-122"/>
                <a:ea typeface="微软雅黑" panose="020B0503020204020204" pitchFamily="34" charset="-122"/>
              </a:rPr>
              <a:t>Positive,1</a:t>
            </a:r>
            <a:r>
              <a:rPr lang="zh-CN" altLang="zh-CN" dirty="0">
                <a:latin typeface="微软雅黑" panose="020B0503020204020204" pitchFamily="34" charset="-122"/>
                <a:ea typeface="微软雅黑" panose="020B0503020204020204" pitchFamily="34" charset="-122"/>
              </a:rPr>
              <a:t>表示</a:t>
            </a:r>
            <a:r>
              <a:rPr lang="en-US" altLang="zh-CN" dirty="0">
                <a:latin typeface="微软雅黑" panose="020B0503020204020204" pitchFamily="34" charset="-122"/>
                <a:ea typeface="微软雅黑" panose="020B0503020204020204" pitchFamily="34" charset="-122"/>
              </a:rPr>
              <a:t>neutral</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zh-CN" dirty="0">
                <a:latin typeface="微软雅黑" panose="020B0503020204020204" pitchFamily="34" charset="-122"/>
                <a:ea typeface="微软雅黑" panose="020B0503020204020204" pitchFamily="34" charset="-122"/>
              </a:rPr>
              <a:t>表示</a:t>
            </a:r>
            <a:r>
              <a:rPr lang="en-US" altLang="zh-CN" dirty="0">
                <a:latin typeface="微软雅黑" panose="020B0503020204020204" pitchFamily="34" charset="-122"/>
                <a:ea typeface="微软雅黑" panose="020B0503020204020204" pitchFamily="34" charset="-122"/>
              </a:rPr>
              <a:t>negative</a:t>
            </a:r>
            <a:r>
              <a:rPr lang="zh-CN" altLang="zh-CN" dirty="0">
                <a:latin typeface="微软雅黑" panose="020B0503020204020204" pitchFamily="34" charset="-122"/>
                <a:ea typeface="微软雅黑" panose="020B0503020204020204" pitchFamily="34" charset="-122"/>
              </a:rPr>
              <a:t>。结果部分截图如下：</a:t>
            </a:r>
          </a:p>
          <a:p>
            <a:endParaRPr lang="zh-CN" altLang="en-US" dirty="0">
              <a:latin typeface="微软雅黑" panose="020B0503020204020204" pitchFamily="34" charset="-122"/>
              <a:ea typeface="微软雅黑" panose="020B0503020204020204" pitchFamily="34" charset="-122"/>
            </a:endParaRPr>
          </a:p>
        </p:txBody>
      </p:sp>
      <p:pic>
        <p:nvPicPr>
          <p:cNvPr id="4" name="图片 3"/>
          <p:cNvPicPr/>
          <p:nvPr/>
        </p:nvPicPr>
        <p:blipFill>
          <a:blip r:embed="rId2"/>
          <a:stretch>
            <a:fillRect/>
          </a:stretch>
        </p:blipFill>
        <p:spPr>
          <a:xfrm>
            <a:off x="4611233" y="2546698"/>
            <a:ext cx="2342515" cy="3999865"/>
          </a:xfrm>
          <a:prstGeom prst="rect">
            <a:avLst/>
          </a:prstGeom>
        </p:spPr>
      </p:pic>
    </p:spTree>
    <p:extLst>
      <p:ext uri="{BB962C8B-B14F-4D97-AF65-F5344CB8AC3E}">
        <p14:creationId xmlns:p14="http://schemas.microsoft.com/office/powerpoint/2010/main" val="1226811809"/>
      </p:ext>
    </p:extLst>
  </p:cSld>
  <p:clrMapOvr>
    <a:masterClrMapping/>
  </p:clrMapOvr>
  <p:timing>
    <p:tnLst>
      <p:par>
        <p:cTn id="1" dur="indefinite" restart="never" nodeType="tmRoot"/>
      </p:par>
    </p:tnLst>
  </p:timing>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1000</TotalTime>
  <Words>916</Words>
  <Application>Microsoft Office PowerPoint</Application>
  <PresentationFormat>宽屏</PresentationFormat>
  <Paragraphs>67</Paragraphs>
  <Slides>16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方正姚体</vt:lpstr>
      <vt:lpstr>华文新魏</vt:lpstr>
      <vt:lpstr>宋体</vt:lpstr>
      <vt:lpstr>微软雅黑</vt:lpstr>
      <vt:lpstr>Arial</vt:lpstr>
      <vt:lpstr>Trebuchet MS</vt:lpstr>
      <vt:lpstr>Wingdings 3</vt:lpstr>
      <vt:lpstr>平面</vt:lpstr>
      <vt:lpstr>大数据Project2 展示</vt:lpstr>
      <vt:lpstr>设计思路及问题解决</vt:lpstr>
      <vt:lpstr>1. 分词</vt:lpstr>
      <vt:lpstr>2. 计算tfidf值</vt:lpstr>
      <vt:lpstr>2.计算tfidf值 </vt:lpstr>
      <vt:lpstr>3. 加工向量化的标准词库（特征选取）</vt:lpstr>
      <vt:lpstr>4. 依据词库进行向量化操作</vt:lpstr>
      <vt:lpstr>5. knn</vt:lpstr>
      <vt:lpstr>5. knn</vt:lpstr>
      <vt:lpstr>6. SVM算法</vt:lpstr>
      <vt:lpstr>6. SVM算法</vt:lpstr>
      <vt:lpstr>6. SVM算法</vt:lpstr>
      <vt:lpstr>6. SVM算法</vt:lpstr>
      <vt:lpstr>6. SVM算法</vt:lpstr>
      <vt:lpstr>不足和可能的改进之处</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大数据Project1 展示</dc:title>
  <dc:creator>王铄</dc:creator>
  <cp:lastModifiedBy>王铄</cp:lastModifiedBy>
  <cp:revision>51</cp:revision>
  <dcterms:created xsi:type="dcterms:W3CDTF">2017-11-26T22:52:58Z</dcterms:created>
  <dcterms:modified xsi:type="dcterms:W3CDTF">2017-12-25T01:35:21Z</dcterms:modified>
</cp:coreProperties>
</file>