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02" r:id="rId3"/>
    <p:sldId id="271" r:id="rId4"/>
    <p:sldId id="272" r:id="rId5"/>
    <p:sldId id="277" r:id="rId6"/>
    <p:sldId id="319" r:id="rId7"/>
    <p:sldId id="283" r:id="rId8"/>
    <p:sldId id="285" r:id="rId9"/>
    <p:sldId id="303" r:id="rId10"/>
    <p:sldId id="304" r:id="rId11"/>
    <p:sldId id="305" r:id="rId12"/>
    <p:sldId id="308" r:id="rId13"/>
    <p:sldId id="306" r:id="rId14"/>
    <p:sldId id="293" r:id="rId15"/>
    <p:sldId id="309" r:id="rId16"/>
    <p:sldId id="310" r:id="rId17"/>
    <p:sldId id="316" r:id="rId18"/>
    <p:sldId id="317" r:id="rId19"/>
    <p:sldId id="311" r:id="rId20"/>
    <p:sldId id="318" r:id="rId21"/>
    <p:sldId id="312" r:id="rId22"/>
    <p:sldId id="313" r:id="rId23"/>
    <p:sldId id="314" r:id="rId24"/>
    <p:sldId id="315" r:id="rId25"/>
    <p:sldId id="261" r:id="rId26"/>
    <p:sldId id="298" r:id="rId27"/>
    <p:sldId id="320" r:id="rId28"/>
    <p:sldId id="321" r:id="rId29"/>
    <p:sldId id="322" r:id="rId30"/>
    <p:sldId id="323" r:id="rId31"/>
    <p:sldId id="324" r:id="rId32"/>
  </p:sldIdLst>
  <p:sldSz cx="11522075" cy="648017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1">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590" autoAdjust="0"/>
  </p:normalViewPr>
  <p:slideViewPr>
    <p:cSldViewPr>
      <p:cViewPr varScale="1">
        <p:scale>
          <a:sx n="82" d="100"/>
          <a:sy n="82" d="100"/>
        </p:scale>
        <p:origin x="1848" y="78"/>
      </p:cViewPr>
      <p:guideLst>
        <p:guide orient="horz" pos="2041"/>
        <p:guide pos="362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BE47E1-4554-4EA8-BB03-2F30DDCC118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1EFD122E-857C-4A93-B863-9CF06A25BD09}">
      <dgm:prSet/>
      <dgm:spPr/>
      <dgm:t>
        <a:bodyPr/>
        <a:lstStyle/>
        <a:p>
          <a:pPr rtl="0"/>
          <a:r>
            <a:rPr lang="en-US" altLang="zh-CN" dirty="0" smtClean="0"/>
            <a:t>Storm</a:t>
          </a:r>
          <a:r>
            <a:rPr lang="zh-CN" altLang="en-US" dirty="0" smtClean="0"/>
            <a:t>初识</a:t>
          </a:r>
          <a:endParaRPr lang="zh-CN" dirty="0"/>
        </a:p>
      </dgm:t>
    </dgm:pt>
    <dgm:pt modelId="{6BF27044-E0D9-4F45-A59E-B70BE86BFCA4}" type="parTrans" cxnId="{32AF87F8-D04C-45D4-9008-C0EB01ED30AF}">
      <dgm:prSet/>
      <dgm:spPr/>
      <dgm:t>
        <a:bodyPr/>
        <a:lstStyle/>
        <a:p>
          <a:endParaRPr lang="zh-CN" altLang="en-US"/>
        </a:p>
      </dgm:t>
    </dgm:pt>
    <dgm:pt modelId="{70A7F1A6-79EA-464F-96D1-EA7B1081988D}" type="sibTrans" cxnId="{32AF87F8-D04C-45D4-9008-C0EB01ED30AF}">
      <dgm:prSet/>
      <dgm:spPr/>
      <dgm:t>
        <a:bodyPr/>
        <a:lstStyle/>
        <a:p>
          <a:endParaRPr lang="zh-CN" altLang="en-US"/>
        </a:p>
      </dgm:t>
    </dgm:pt>
    <dgm:pt modelId="{ADE5B94E-D151-4CD6-B4C3-B0B370E02639}">
      <dgm:prSet/>
      <dgm:spPr/>
      <dgm:t>
        <a:bodyPr/>
        <a:lstStyle/>
        <a:p>
          <a:pPr rtl="0"/>
          <a:r>
            <a:rPr lang="en-US" altLang="zh-CN" dirty="0" smtClean="0"/>
            <a:t>Use in </a:t>
          </a:r>
          <a:r>
            <a:rPr lang="en-US" altLang="zh-CN" dirty="0" err="1" smtClean="0"/>
            <a:t>JD&amp;Jders</a:t>
          </a:r>
          <a:endParaRPr lang="zh-CN" dirty="0"/>
        </a:p>
      </dgm:t>
    </dgm:pt>
    <dgm:pt modelId="{8C2DD3D4-DEF7-45AE-84E0-7C11F6F1C966}" type="parTrans" cxnId="{E2971E11-4CB5-4645-B5E8-35245A69BBDB}">
      <dgm:prSet/>
      <dgm:spPr/>
      <dgm:t>
        <a:bodyPr/>
        <a:lstStyle/>
        <a:p>
          <a:endParaRPr lang="zh-CN" altLang="en-US"/>
        </a:p>
      </dgm:t>
    </dgm:pt>
    <dgm:pt modelId="{76017C5B-A87F-4C21-8D8E-3964143D6ED3}" type="sibTrans" cxnId="{E2971E11-4CB5-4645-B5E8-35245A69BBDB}">
      <dgm:prSet/>
      <dgm:spPr/>
      <dgm:t>
        <a:bodyPr/>
        <a:lstStyle/>
        <a:p>
          <a:endParaRPr lang="zh-CN" altLang="en-US"/>
        </a:p>
      </dgm:t>
    </dgm:pt>
    <dgm:pt modelId="{5D700E31-2990-4601-B498-0FD93431B82E}">
      <dgm:prSet/>
      <dgm:spPr/>
      <dgm:t>
        <a:bodyPr/>
        <a:lstStyle/>
        <a:p>
          <a:pPr rtl="0"/>
          <a:r>
            <a:rPr lang="en-US" altLang="zh-CN" smtClean="0"/>
            <a:t>Fature</a:t>
          </a:r>
          <a:endParaRPr lang="zh-CN" dirty="0"/>
        </a:p>
      </dgm:t>
    </dgm:pt>
    <dgm:pt modelId="{DE21E8B6-9F2D-4449-A9AA-D88ED90AF665}" type="parTrans" cxnId="{B490AB63-4517-4429-8608-FF38909BE209}">
      <dgm:prSet/>
      <dgm:spPr/>
      <dgm:t>
        <a:bodyPr/>
        <a:lstStyle/>
        <a:p>
          <a:endParaRPr lang="zh-CN" altLang="en-US"/>
        </a:p>
      </dgm:t>
    </dgm:pt>
    <dgm:pt modelId="{27059D37-DC17-4A3C-B2E8-B43D45A831F9}" type="sibTrans" cxnId="{B490AB63-4517-4429-8608-FF38909BE209}">
      <dgm:prSet/>
      <dgm:spPr/>
      <dgm:t>
        <a:bodyPr/>
        <a:lstStyle/>
        <a:p>
          <a:endParaRPr lang="zh-CN" altLang="en-US"/>
        </a:p>
      </dgm:t>
    </dgm:pt>
    <dgm:pt modelId="{F5CD1127-E8EF-449F-BCC9-7D9E80526508}" type="pres">
      <dgm:prSet presAssocID="{B1BE47E1-4554-4EA8-BB03-2F30DDCC1185}" presName="linearFlow" presStyleCnt="0">
        <dgm:presLayoutVars>
          <dgm:dir/>
          <dgm:resizeHandles val="exact"/>
        </dgm:presLayoutVars>
      </dgm:prSet>
      <dgm:spPr/>
      <dgm:t>
        <a:bodyPr/>
        <a:lstStyle/>
        <a:p>
          <a:endParaRPr lang="zh-CN" altLang="en-US"/>
        </a:p>
      </dgm:t>
    </dgm:pt>
    <dgm:pt modelId="{D0C974FE-602E-4C17-8D5C-B7CCBF3880CF}" type="pres">
      <dgm:prSet presAssocID="{1EFD122E-857C-4A93-B863-9CF06A25BD09}" presName="composite" presStyleCnt="0"/>
      <dgm:spPr/>
    </dgm:pt>
    <dgm:pt modelId="{C8DD0056-5437-4F8B-88B1-B5A9381C548B}" type="pres">
      <dgm:prSet presAssocID="{1EFD122E-857C-4A93-B863-9CF06A25BD09}" presName="imgShp" presStyleLbl="fgImgPlace1" presStyleIdx="0" presStyleCnt="3" custScaleX="56371" custScaleY="48911" custLinFactNeighborY="5981"/>
      <dgm:spPr>
        <a:blipFill>
          <a:blip xmlns:r="http://schemas.openxmlformats.org/officeDocument/2006/relationships" r:embed="rId1">
            <a:extLst>
              <a:ext uri="{28A0092B-C50C-407E-A947-70E740481C1C}">
                <a14:useLocalDpi xmlns:a14="http://schemas.microsoft.com/office/drawing/2010/main" val="0"/>
              </a:ext>
            </a:extLst>
          </a:blip>
          <a:srcRect/>
          <a:stretch>
            <a:fillRect l="-7000" r="-7000"/>
          </a:stretch>
        </a:blipFill>
      </dgm:spPr>
      <dgm:t>
        <a:bodyPr/>
        <a:lstStyle/>
        <a:p>
          <a:endParaRPr lang="zh-CN" altLang="en-US"/>
        </a:p>
      </dgm:t>
    </dgm:pt>
    <dgm:pt modelId="{4FF7AD3F-A6EA-4C34-8536-402C4403CDF9}" type="pres">
      <dgm:prSet presAssocID="{1EFD122E-857C-4A93-B863-9CF06A25BD09}" presName="txShp" presStyleLbl="node1" presStyleIdx="0" presStyleCnt="3" custScaleY="31116" custLinFactNeighborY="5981">
        <dgm:presLayoutVars>
          <dgm:bulletEnabled val="1"/>
        </dgm:presLayoutVars>
      </dgm:prSet>
      <dgm:spPr/>
      <dgm:t>
        <a:bodyPr/>
        <a:lstStyle/>
        <a:p>
          <a:endParaRPr lang="zh-CN" altLang="en-US"/>
        </a:p>
      </dgm:t>
    </dgm:pt>
    <dgm:pt modelId="{4521FB96-D269-48F2-AD72-CB5C44A78FB2}" type="pres">
      <dgm:prSet presAssocID="{70A7F1A6-79EA-464F-96D1-EA7B1081988D}" presName="spacing" presStyleCnt="0"/>
      <dgm:spPr/>
    </dgm:pt>
    <dgm:pt modelId="{8A291527-1D52-4BD0-9122-25BAB8F52D6F}" type="pres">
      <dgm:prSet presAssocID="{ADE5B94E-D151-4CD6-B4C3-B0B370E02639}" presName="composite" presStyleCnt="0"/>
      <dgm:spPr/>
    </dgm:pt>
    <dgm:pt modelId="{E5749299-58C6-445A-88BD-B02413FF558F}" type="pres">
      <dgm:prSet presAssocID="{ADE5B94E-D151-4CD6-B4C3-B0B370E02639}" presName="imgShp" presStyleLbl="fgImgPlace1" presStyleIdx="1" presStyleCnt="3" custScaleX="54429" custScaleY="52414" custLinFactNeighborY="-13909"/>
      <dgm:spPr>
        <a:blipFill>
          <a:blip xmlns:r="http://schemas.openxmlformats.org/officeDocument/2006/relationships" r:embed="rId2">
            <a:extLst>
              <a:ext uri="{28A0092B-C50C-407E-A947-70E740481C1C}">
                <a14:useLocalDpi xmlns:a14="http://schemas.microsoft.com/office/drawing/2010/main" val="0"/>
              </a:ext>
            </a:extLst>
          </a:blip>
          <a:srcRect/>
          <a:stretch>
            <a:fillRect l="-5000" r="-5000"/>
          </a:stretch>
        </a:blipFill>
      </dgm:spPr>
      <dgm:t>
        <a:bodyPr/>
        <a:lstStyle/>
        <a:p>
          <a:endParaRPr lang="zh-CN" altLang="en-US"/>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4BA7E98B-1398-4E14-B669-EC5AF4678627}" type="pres">
      <dgm:prSet presAssocID="{ADE5B94E-D151-4CD6-B4C3-B0B370E02639}" presName="txShp" presStyleLbl="node1" presStyleIdx="1" presStyleCnt="3" custScaleY="30948" custLinFactNeighborY="-10575">
        <dgm:presLayoutVars>
          <dgm:bulletEnabled val="1"/>
        </dgm:presLayoutVars>
      </dgm:prSet>
      <dgm:spPr/>
      <dgm:t>
        <a:bodyPr/>
        <a:lstStyle/>
        <a:p>
          <a:endParaRPr lang="zh-CN" altLang="en-US"/>
        </a:p>
      </dgm:t>
    </dgm:pt>
    <dgm:pt modelId="{4E76A7C3-78ED-4162-9CD9-8C49D14EDEA0}" type="pres">
      <dgm:prSet presAssocID="{76017C5B-A87F-4C21-8D8E-3964143D6ED3}" presName="spacing" presStyleCnt="0"/>
      <dgm:spPr/>
    </dgm:pt>
    <dgm:pt modelId="{90103320-E990-479F-BDFA-503BB05F7AFE}" type="pres">
      <dgm:prSet presAssocID="{5D700E31-2990-4601-B498-0FD93431B82E}" presName="composite" presStyleCnt="0"/>
      <dgm:spPr/>
    </dgm:pt>
    <dgm:pt modelId="{C4D5BCC8-6BEA-4F0B-9D78-B33E11375F7B}" type="pres">
      <dgm:prSet presAssocID="{5D700E31-2990-4601-B498-0FD93431B82E}" presName="imgShp" presStyleLbl="fgImgPlace1" presStyleIdx="2" presStyleCnt="3" custScaleX="54429" custScaleY="52414" custLinFactNeighborY="-21136"/>
      <dgm:spPr>
        <a:blipFill rotWithShape="1">
          <a:blip xmlns:r="http://schemas.openxmlformats.org/officeDocument/2006/relationships" r:embed="rId4"/>
          <a:stretch>
            <a:fillRect/>
          </a:stretch>
        </a:blipFill>
      </dgm:spPr>
      <dgm:t>
        <a:bodyPr/>
        <a:lstStyle/>
        <a:p>
          <a:endParaRPr lang="zh-CN" altLang="en-US"/>
        </a:p>
      </dgm:t>
    </dgm:pt>
    <dgm:pt modelId="{CA20728E-8AE0-4A8F-9401-06E975EFFC71}" type="pres">
      <dgm:prSet presAssocID="{5D700E31-2990-4601-B498-0FD93431B82E}" presName="txShp" presStyleLbl="node1" presStyleIdx="2" presStyleCnt="3" custScaleY="30948" custLinFactNeighborY="-18135">
        <dgm:presLayoutVars>
          <dgm:bulletEnabled val="1"/>
        </dgm:presLayoutVars>
      </dgm:prSet>
      <dgm:spPr/>
      <dgm:t>
        <a:bodyPr/>
        <a:lstStyle/>
        <a:p>
          <a:endParaRPr lang="zh-CN" altLang="en-US"/>
        </a:p>
      </dgm:t>
    </dgm:pt>
  </dgm:ptLst>
  <dgm:cxnLst>
    <dgm:cxn modelId="{E2971E11-4CB5-4645-B5E8-35245A69BBDB}" srcId="{B1BE47E1-4554-4EA8-BB03-2F30DDCC1185}" destId="{ADE5B94E-D151-4CD6-B4C3-B0B370E02639}" srcOrd="1" destOrd="0" parTransId="{8C2DD3D4-DEF7-45AE-84E0-7C11F6F1C966}" sibTransId="{76017C5B-A87F-4C21-8D8E-3964143D6ED3}"/>
    <dgm:cxn modelId="{B490AB63-4517-4429-8608-FF38909BE209}" srcId="{B1BE47E1-4554-4EA8-BB03-2F30DDCC1185}" destId="{5D700E31-2990-4601-B498-0FD93431B82E}" srcOrd="2" destOrd="0" parTransId="{DE21E8B6-9F2D-4449-A9AA-D88ED90AF665}" sibTransId="{27059D37-DC17-4A3C-B2E8-B43D45A831F9}"/>
    <dgm:cxn modelId="{35B99479-2B08-4CD6-BFEB-BF85CE4828F9}" type="presOf" srcId="{B1BE47E1-4554-4EA8-BB03-2F30DDCC1185}" destId="{F5CD1127-E8EF-449F-BCC9-7D9E80526508}" srcOrd="0" destOrd="0" presId="urn:microsoft.com/office/officeart/2005/8/layout/vList3"/>
    <dgm:cxn modelId="{32AF87F8-D04C-45D4-9008-C0EB01ED30AF}" srcId="{B1BE47E1-4554-4EA8-BB03-2F30DDCC1185}" destId="{1EFD122E-857C-4A93-B863-9CF06A25BD09}" srcOrd="0" destOrd="0" parTransId="{6BF27044-E0D9-4F45-A59E-B70BE86BFCA4}" sibTransId="{70A7F1A6-79EA-464F-96D1-EA7B1081988D}"/>
    <dgm:cxn modelId="{CC984920-4495-4CED-9CDC-A8934437CCB1}" type="presOf" srcId="{5D700E31-2990-4601-B498-0FD93431B82E}" destId="{CA20728E-8AE0-4A8F-9401-06E975EFFC71}" srcOrd="0" destOrd="0" presId="urn:microsoft.com/office/officeart/2005/8/layout/vList3"/>
    <dgm:cxn modelId="{46FC39FD-4F81-4FAC-9085-FDF737B5585A}" type="presOf" srcId="{ADE5B94E-D151-4CD6-B4C3-B0B370E02639}" destId="{4BA7E98B-1398-4E14-B669-EC5AF4678627}" srcOrd="0" destOrd="0" presId="urn:microsoft.com/office/officeart/2005/8/layout/vList3"/>
    <dgm:cxn modelId="{9C67FBD5-34A4-47E1-90D5-435D48C88D3E}" type="presOf" srcId="{1EFD122E-857C-4A93-B863-9CF06A25BD09}" destId="{4FF7AD3F-A6EA-4C34-8536-402C4403CDF9}" srcOrd="0" destOrd="0" presId="urn:microsoft.com/office/officeart/2005/8/layout/vList3"/>
    <dgm:cxn modelId="{A5913493-DAA3-4152-A7FA-B792F947BCEE}" type="presParOf" srcId="{F5CD1127-E8EF-449F-BCC9-7D9E80526508}" destId="{D0C974FE-602E-4C17-8D5C-B7CCBF3880CF}" srcOrd="0" destOrd="0" presId="urn:microsoft.com/office/officeart/2005/8/layout/vList3"/>
    <dgm:cxn modelId="{D1EA36AC-0420-4646-93B0-FD788C90077E}" type="presParOf" srcId="{D0C974FE-602E-4C17-8D5C-B7CCBF3880CF}" destId="{C8DD0056-5437-4F8B-88B1-B5A9381C548B}" srcOrd="0" destOrd="0" presId="urn:microsoft.com/office/officeart/2005/8/layout/vList3"/>
    <dgm:cxn modelId="{6600AF3D-60C7-4E36-9D19-A0EFE132C591}" type="presParOf" srcId="{D0C974FE-602E-4C17-8D5C-B7CCBF3880CF}" destId="{4FF7AD3F-A6EA-4C34-8536-402C4403CDF9}" srcOrd="1" destOrd="0" presId="urn:microsoft.com/office/officeart/2005/8/layout/vList3"/>
    <dgm:cxn modelId="{39D04DC8-E137-4E49-8BF0-6C7825F22504}" type="presParOf" srcId="{F5CD1127-E8EF-449F-BCC9-7D9E80526508}" destId="{4521FB96-D269-48F2-AD72-CB5C44A78FB2}" srcOrd="1" destOrd="0" presId="urn:microsoft.com/office/officeart/2005/8/layout/vList3"/>
    <dgm:cxn modelId="{9186A719-12D9-4056-B5DD-FEA2A55814D0}" type="presParOf" srcId="{F5CD1127-E8EF-449F-BCC9-7D9E80526508}" destId="{8A291527-1D52-4BD0-9122-25BAB8F52D6F}" srcOrd="2" destOrd="0" presId="urn:microsoft.com/office/officeart/2005/8/layout/vList3"/>
    <dgm:cxn modelId="{ED10EAA1-9E93-4415-B366-05EB69BB21CF}" type="presParOf" srcId="{8A291527-1D52-4BD0-9122-25BAB8F52D6F}" destId="{E5749299-58C6-445A-88BD-B02413FF558F}" srcOrd="0" destOrd="0" presId="urn:microsoft.com/office/officeart/2005/8/layout/vList3"/>
    <dgm:cxn modelId="{F7C6AB18-EA7E-4834-B73A-BAC5DD09CC21}" type="presParOf" srcId="{8A291527-1D52-4BD0-9122-25BAB8F52D6F}" destId="{4BA7E98B-1398-4E14-B669-EC5AF4678627}" srcOrd="1" destOrd="0" presId="urn:microsoft.com/office/officeart/2005/8/layout/vList3"/>
    <dgm:cxn modelId="{72B248DA-71C5-45DC-838A-2A0BC0E22F2B}" type="presParOf" srcId="{F5CD1127-E8EF-449F-BCC9-7D9E80526508}" destId="{4E76A7C3-78ED-4162-9CD9-8C49D14EDEA0}" srcOrd="3" destOrd="0" presId="urn:microsoft.com/office/officeart/2005/8/layout/vList3"/>
    <dgm:cxn modelId="{1ABE00DC-5A2C-4AC4-B9C9-E6E79AA514DB}" type="presParOf" srcId="{F5CD1127-E8EF-449F-BCC9-7D9E80526508}" destId="{90103320-E990-479F-BDFA-503BB05F7AFE}" srcOrd="4" destOrd="0" presId="urn:microsoft.com/office/officeart/2005/8/layout/vList3"/>
    <dgm:cxn modelId="{B2E78A20-E1BA-44B4-8E24-428EDED7DCDC}" type="presParOf" srcId="{90103320-E990-479F-BDFA-503BB05F7AFE}" destId="{C4D5BCC8-6BEA-4F0B-9D78-B33E11375F7B}" srcOrd="0" destOrd="0" presId="urn:microsoft.com/office/officeart/2005/8/layout/vList3"/>
    <dgm:cxn modelId="{509D3E90-827B-495E-BDD0-119BC7C7DD0D}" type="presParOf" srcId="{90103320-E990-479F-BDFA-503BB05F7AFE}" destId="{CA20728E-8AE0-4A8F-9401-06E975EFFC7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BE47E1-4554-4EA8-BB03-2F30DDCC118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F5CD1127-E8EF-449F-BCC9-7D9E80526508}" type="pres">
      <dgm:prSet presAssocID="{B1BE47E1-4554-4EA8-BB03-2F30DDCC1185}" presName="linearFlow" presStyleCnt="0">
        <dgm:presLayoutVars>
          <dgm:dir/>
          <dgm:resizeHandles val="exact"/>
        </dgm:presLayoutVars>
      </dgm:prSet>
      <dgm:spPr/>
      <dgm:t>
        <a:bodyPr/>
        <a:lstStyle/>
        <a:p>
          <a:endParaRPr lang="zh-CN" altLang="en-US"/>
        </a:p>
      </dgm:t>
    </dgm:pt>
  </dgm:ptLst>
  <dgm:cxnLst>
    <dgm:cxn modelId="{54A74950-ABFB-4FBC-81EF-85A1B1D5FD68}" type="presOf" srcId="{B1BE47E1-4554-4EA8-BB03-2F30DDCC1185}" destId="{F5CD1127-E8EF-449F-BCC9-7D9E80526508}" srcOrd="0"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9DB29A-56CF-4618-BE41-296BE34D5214}" type="datetimeFigureOut">
              <a:rPr lang="zh-CN" altLang="en-US" smtClean="0"/>
              <a:t>2017/6/8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0F7A83-7360-4A59-8FA7-B27FD5DFC9BB}" type="slidenum">
              <a:rPr lang="zh-CN" altLang="en-US" smtClean="0"/>
              <a:t>‹#›</a:t>
            </a:fld>
            <a:endParaRPr lang="zh-CN" altLang="en-US"/>
          </a:p>
        </p:txBody>
      </p:sp>
    </p:spTree>
    <p:extLst>
      <p:ext uri="{BB962C8B-B14F-4D97-AF65-F5344CB8AC3E}">
        <p14:creationId xmlns:p14="http://schemas.microsoft.com/office/powerpoint/2010/main" val="358105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zeromq.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这是一本讲工作整理的书，书中描述了工作中遇到的一些问题，有很大一部分问题是我们在日常的工作和生活中正在经历的，</a:t>
            </a:r>
            <a:endParaRPr lang="en-US" altLang="zh-CN" dirty="0" smtClean="0"/>
          </a:p>
          <a:p>
            <a:r>
              <a:rPr lang="zh-CN" altLang="en-US" dirty="0" smtClean="0"/>
              <a:t>书中提出了一些方法和原则，当然解决方法肯定不止书中提出的原则，小伙伴们可以在听的过程中</a:t>
            </a:r>
            <a:r>
              <a:rPr lang="zh-CN" altLang="en-US" baseline="0" dirty="0" smtClean="0"/>
              <a:t> 把自己感兴趣的点记录下来，讲完之后我们可以一起讨论、归纳</a:t>
            </a:r>
            <a:endParaRPr lang="en-US" altLang="zh-CN" baseline="0" dirty="0" smtClean="0"/>
          </a:p>
          <a:p>
            <a:r>
              <a:rPr lang="zh-CN" altLang="en-US" dirty="0" smtClean="0"/>
              <a:t>形成属于我们的工作整理原则</a:t>
            </a:r>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1</a:t>
            </a:fld>
            <a:endParaRPr lang="zh-CN" altLang="en-US"/>
          </a:p>
        </p:txBody>
      </p:sp>
    </p:spTree>
    <p:extLst>
      <p:ext uri="{BB962C8B-B14F-4D97-AF65-F5344CB8AC3E}">
        <p14:creationId xmlns:p14="http://schemas.microsoft.com/office/powerpoint/2010/main" val="1366760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30</a:t>
            </a:fld>
            <a:endParaRPr lang="zh-CN" altLang="en-US"/>
          </a:p>
        </p:txBody>
      </p:sp>
    </p:spTree>
    <p:extLst>
      <p:ext uri="{BB962C8B-B14F-4D97-AF65-F5344CB8AC3E}">
        <p14:creationId xmlns:p14="http://schemas.microsoft.com/office/powerpoint/2010/main" val="2475794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高度容错</a:t>
            </a:r>
            <a:r>
              <a:rPr lang="zh-CN" altLang="en-US" sz="1200" b="0" i="0" kern="1200" dirty="0" smtClean="0">
                <a:solidFill>
                  <a:schemeClr val="tx1"/>
                </a:solidFill>
                <a:effectLst/>
                <a:latin typeface="+mn-lt"/>
                <a:ea typeface="+mn-ea"/>
                <a:cs typeface="+mn-cs"/>
              </a:rPr>
              <a:t>：模块都是无状态的，随时宕机重启。</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i="0" kern="1200" dirty="0" smtClean="0">
                <a:solidFill>
                  <a:schemeClr val="tx1"/>
                </a:solidFill>
                <a:effectLst/>
                <a:latin typeface="+mn-lt"/>
                <a:ea typeface="+mn-ea"/>
                <a:cs typeface="+mn-cs"/>
              </a:rPr>
              <a:t>无数据丢失</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Storm</a:t>
            </a:r>
            <a:r>
              <a:rPr lang="zh-CN" altLang="en-US" sz="1200" b="0" i="0" kern="1200" dirty="0" smtClean="0">
                <a:solidFill>
                  <a:schemeClr val="tx1"/>
                </a:solidFill>
                <a:effectLst/>
                <a:latin typeface="+mn-lt"/>
                <a:ea typeface="+mn-ea"/>
                <a:cs typeface="+mn-cs"/>
              </a:rPr>
              <a:t>创新性提出的</a:t>
            </a:r>
            <a:r>
              <a:rPr lang="en-US" altLang="zh-CN" sz="1200" b="0" i="0" kern="1200" dirty="0" err="1" smtClean="0">
                <a:solidFill>
                  <a:schemeClr val="tx1"/>
                </a:solidFill>
                <a:effectLst/>
                <a:latin typeface="+mn-lt"/>
                <a:ea typeface="+mn-ea"/>
                <a:cs typeface="+mn-cs"/>
              </a:rPr>
              <a:t>ack</a:t>
            </a:r>
            <a:r>
              <a:rPr lang="zh-CN" altLang="en-US" sz="1200" b="0" i="0" kern="1200" dirty="0" smtClean="0">
                <a:solidFill>
                  <a:schemeClr val="tx1"/>
                </a:solidFill>
                <a:effectLst/>
                <a:latin typeface="+mn-lt"/>
                <a:ea typeface="+mn-ea"/>
                <a:cs typeface="+mn-cs"/>
              </a:rPr>
              <a:t>消息追踪框架和复杂的事务性处理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能够满足很多级别的数据处理需求。不过，越高的数据处理需求，性能下降越严重</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60F7A83-7360-4A59-8FA7-B27FD5DFC9BB}" type="slidenum">
              <a:rPr lang="zh-CN" altLang="en-US" smtClean="0"/>
              <a:t>3</a:t>
            </a:fld>
            <a:endParaRPr lang="zh-CN" altLang="en-US"/>
          </a:p>
        </p:txBody>
      </p:sp>
    </p:spTree>
    <p:extLst>
      <p:ext uri="{BB962C8B-B14F-4D97-AF65-F5344CB8AC3E}">
        <p14:creationId xmlns:p14="http://schemas.microsoft.com/office/powerpoint/2010/main" val="4252702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4</a:t>
            </a:fld>
            <a:endParaRPr lang="zh-CN" altLang="en-US"/>
          </a:p>
        </p:txBody>
      </p:sp>
    </p:spTree>
    <p:extLst>
      <p:ext uri="{BB962C8B-B14F-4D97-AF65-F5344CB8AC3E}">
        <p14:creationId xmlns:p14="http://schemas.microsoft.com/office/powerpoint/2010/main" val="3588977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想像播音员读的字幕作为你的数据输入流。你可以用一个</a:t>
            </a:r>
            <a:r>
              <a:rPr lang="en-US" altLang="zh-CN" sz="1200" b="0" i="1" kern="1200" dirty="0" smtClean="0">
                <a:solidFill>
                  <a:schemeClr val="tx1"/>
                </a:solidFill>
                <a:effectLst/>
                <a:latin typeface="+mn-lt"/>
                <a:ea typeface="+mn-ea"/>
                <a:cs typeface="+mn-cs"/>
              </a:rPr>
              <a:t>spout</a:t>
            </a:r>
            <a:r>
              <a:rPr lang="zh-CN" altLang="en-US" sz="1200" b="0" i="0" kern="1200" dirty="0" smtClean="0">
                <a:solidFill>
                  <a:schemeClr val="tx1"/>
                </a:solidFill>
                <a:effectLst/>
                <a:latin typeface="+mn-lt"/>
                <a:ea typeface="+mn-ea"/>
                <a:cs typeface="+mn-cs"/>
              </a:rPr>
              <a:t>读取一个文件（或者</a:t>
            </a:r>
            <a:r>
              <a:rPr lang="en-US" altLang="zh-CN" sz="1200" b="0" i="0" kern="1200" dirty="0" smtClean="0">
                <a:solidFill>
                  <a:schemeClr val="tx1"/>
                </a:solidFill>
                <a:effectLst/>
                <a:latin typeface="+mn-lt"/>
                <a:ea typeface="+mn-ea"/>
                <a:cs typeface="+mn-cs"/>
              </a:rPr>
              <a:t>socket</a:t>
            </a:r>
            <a:r>
              <a:rPr lang="zh-CN" altLang="en-US" sz="1200" b="0" i="0" kern="1200" dirty="0" smtClean="0">
                <a:solidFill>
                  <a:schemeClr val="tx1"/>
                </a:solidFill>
                <a:effectLst/>
                <a:latin typeface="+mn-lt"/>
                <a:ea typeface="+mn-ea"/>
                <a:cs typeface="+mn-cs"/>
              </a:rPr>
              <a:t>，通过</a:t>
            </a:r>
            <a:r>
              <a:rPr lang="en-US" altLang="zh-CN" sz="1200" b="0" i="0" kern="1200" dirty="0" smtClean="0">
                <a:solidFill>
                  <a:schemeClr val="tx1"/>
                </a:solidFill>
                <a:effectLst/>
                <a:latin typeface="+mn-lt"/>
                <a:ea typeface="+mn-ea"/>
                <a:cs typeface="+mn-cs"/>
              </a:rPr>
              <a:t>HTTP</a:t>
            </a:r>
            <a:r>
              <a:rPr lang="zh-CN" altLang="en-US" sz="1200" b="0" i="0" kern="1200" dirty="0" smtClean="0">
                <a:solidFill>
                  <a:schemeClr val="tx1"/>
                </a:solidFill>
                <a:effectLst/>
                <a:latin typeface="+mn-lt"/>
                <a:ea typeface="+mn-ea"/>
                <a:cs typeface="+mn-cs"/>
              </a:rPr>
              <a:t>，或者别的方法）。</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文本行被</a:t>
            </a:r>
            <a:r>
              <a:rPr lang="en-US" altLang="zh-CN" sz="1200" b="0" i="1" kern="1200" dirty="0" smtClean="0">
                <a:solidFill>
                  <a:schemeClr val="tx1"/>
                </a:solidFill>
                <a:effectLst/>
                <a:latin typeface="+mn-lt"/>
                <a:ea typeface="+mn-ea"/>
                <a:cs typeface="+mn-cs"/>
              </a:rPr>
              <a:t>spout</a:t>
            </a:r>
            <a:r>
              <a:rPr lang="zh-CN" altLang="en-US" sz="1200" b="0" i="0" kern="1200" dirty="0" smtClean="0">
                <a:solidFill>
                  <a:schemeClr val="tx1"/>
                </a:solidFill>
                <a:effectLst/>
                <a:latin typeface="+mn-lt"/>
                <a:ea typeface="+mn-ea"/>
                <a:cs typeface="+mn-cs"/>
              </a:rPr>
              <a:t>传给一个</a:t>
            </a:r>
            <a:r>
              <a:rPr lang="en-US" altLang="zh-CN" sz="1200" b="0" i="1" kern="1200" dirty="0" smtClean="0">
                <a:solidFill>
                  <a:schemeClr val="tx1"/>
                </a:solidFill>
                <a:effectLst/>
                <a:latin typeface="+mn-lt"/>
                <a:ea typeface="+mn-ea"/>
                <a:cs typeface="+mn-cs"/>
              </a:rPr>
              <a:t>bolt</a:t>
            </a:r>
            <a:r>
              <a:rPr lang="zh-CN" altLang="en-US" sz="1200" b="0" i="0" kern="1200" dirty="0" smtClean="0">
                <a:solidFill>
                  <a:schemeClr val="tx1"/>
                </a:solidFill>
                <a:effectLst/>
                <a:latin typeface="+mn-lt"/>
                <a:ea typeface="+mn-ea"/>
                <a:cs typeface="+mn-cs"/>
              </a:rPr>
              <a:t>，再被</a:t>
            </a:r>
            <a:r>
              <a:rPr lang="en-US" altLang="zh-CN" sz="1200" b="0" i="0" kern="1200" dirty="0" smtClean="0">
                <a:solidFill>
                  <a:schemeClr val="tx1"/>
                </a:solidFill>
                <a:effectLst/>
                <a:latin typeface="+mn-lt"/>
                <a:ea typeface="+mn-ea"/>
                <a:cs typeface="+mn-cs"/>
              </a:rPr>
              <a:t>bolt</a:t>
            </a:r>
            <a:r>
              <a:rPr lang="zh-CN" altLang="en-US" sz="1200" b="0" i="0" kern="1200" dirty="0" smtClean="0">
                <a:solidFill>
                  <a:schemeClr val="tx1"/>
                </a:solidFill>
                <a:effectLst/>
                <a:latin typeface="+mn-lt"/>
                <a:ea typeface="+mn-ea"/>
                <a:cs typeface="+mn-cs"/>
              </a:rPr>
              <a:t>按单词切割。单词流又被传给另一个</a:t>
            </a:r>
            <a:r>
              <a:rPr lang="en-US" altLang="zh-CN" sz="1200" b="0" i="1" kern="1200" dirty="0" smtClean="0">
                <a:solidFill>
                  <a:schemeClr val="tx1"/>
                </a:solidFill>
                <a:effectLst/>
                <a:latin typeface="+mn-lt"/>
                <a:ea typeface="+mn-ea"/>
                <a:cs typeface="+mn-cs"/>
              </a:rPr>
              <a:t>bolt</a:t>
            </a:r>
            <a:r>
              <a:rPr lang="zh-CN" altLang="en-US" sz="1200" b="0" i="0" kern="1200" dirty="0" smtClean="0">
                <a:solidFill>
                  <a:schemeClr val="tx1"/>
                </a:solidFill>
                <a:effectLst/>
                <a:latin typeface="+mn-lt"/>
                <a:ea typeface="+mn-ea"/>
                <a:cs typeface="+mn-cs"/>
              </a:rPr>
              <a:t>，在这里每个单词与一张政治人名列表比较。</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每遇到一个匹配的名字，第二个</a:t>
            </a:r>
            <a:r>
              <a:rPr lang="en-US" altLang="zh-CN" sz="1200" b="0" i="1" kern="1200" dirty="0" smtClean="0">
                <a:solidFill>
                  <a:schemeClr val="tx1"/>
                </a:solidFill>
                <a:effectLst/>
                <a:latin typeface="+mn-lt"/>
                <a:ea typeface="+mn-ea"/>
                <a:cs typeface="+mn-cs"/>
              </a:rPr>
              <a:t>bolt</a:t>
            </a:r>
            <a:r>
              <a:rPr lang="zh-CN" altLang="en-US" sz="1200" b="0" i="0" kern="1200" dirty="0" smtClean="0">
                <a:solidFill>
                  <a:schemeClr val="tx1"/>
                </a:solidFill>
                <a:effectLst/>
                <a:latin typeface="+mn-lt"/>
                <a:ea typeface="+mn-ea"/>
                <a:cs typeface="+mn-cs"/>
              </a:rPr>
              <a:t>为这个名字在数据库的计数加</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。你可以随时查询数据库查看结果， 而且这些计数是随着数据到达实时更新的。</a:t>
            </a:r>
            <a:r>
              <a:rPr lang="en-US" altLang="zh-CN" sz="1200" b="0" i="0" kern="1200" dirty="0" smtClean="0">
                <a:solidFill>
                  <a:schemeClr val="tx1"/>
                </a:solidFill>
                <a:effectLst/>
                <a:latin typeface="+mn-lt"/>
                <a:ea typeface="+mn-ea"/>
                <a:cs typeface="+mn-cs"/>
              </a:rPr>
              <a:t/>
            </a:r>
            <a:br>
              <a:rPr lang="en-US" altLang="zh-CN" sz="1200" b="0" i="0" kern="1200" dirty="0" smtClean="0">
                <a:solidFill>
                  <a:schemeClr val="tx1"/>
                </a:solidFill>
                <a:effectLst/>
                <a:latin typeface="+mn-lt"/>
                <a:ea typeface="+mn-ea"/>
                <a:cs typeface="+mn-cs"/>
              </a:rPr>
            </a:br>
            <a:r>
              <a:rPr lang="zh-CN" altLang="en-US" sz="1200" b="0" i="0" kern="1200" dirty="0" smtClean="0">
                <a:solidFill>
                  <a:schemeClr val="tx1"/>
                </a:solidFill>
                <a:effectLst/>
                <a:latin typeface="+mn-lt"/>
                <a:ea typeface="+mn-ea"/>
                <a:cs typeface="+mn-cs"/>
              </a:rPr>
              <a:t>所有组件（</a:t>
            </a:r>
            <a:r>
              <a:rPr lang="en-US" altLang="zh-CN" sz="1200" b="0" i="1" kern="1200" dirty="0" smtClean="0">
                <a:solidFill>
                  <a:schemeClr val="tx1"/>
                </a:solidFill>
                <a:effectLst/>
                <a:latin typeface="+mn-lt"/>
                <a:ea typeface="+mn-ea"/>
                <a:cs typeface="+mn-cs"/>
              </a:rPr>
              <a:t>spouts</a:t>
            </a:r>
            <a:r>
              <a:rPr lang="zh-CN" altLang="en-US" sz="1200" b="0" i="0" kern="1200" dirty="0" smtClean="0">
                <a:solidFill>
                  <a:schemeClr val="tx1"/>
                </a:solidFill>
                <a:effectLst/>
                <a:latin typeface="+mn-lt"/>
                <a:ea typeface="+mn-ea"/>
                <a:cs typeface="+mn-cs"/>
              </a:rPr>
              <a:t>和</a:t>
            </a:r>
            <a:r>
              <a:rPr lang="en-US" altLang="zh-CN" sz="1200" b="0" i="1" kern="1200" dirty="0" smtClean="0">
                <a:solidFill>
                  <a:schemeClr val="tx1"/>
                </a:solidFill>
                <a:effectLst/>
                <a:latin typeface="+mn-lt"/>
                <a:ea typeface="+mn-ea"/>
                <a:cs typeface="+mn-cs"/>
              </a:rPr>
              <a:t>bolts</a:t>
            </a:r>
            <a:r>
              <a:rPr lang="zh-CN" altLang="en-US" sz="1200" b="0" i="0" kern="1200" dirty="0" smtClean="0">
                <a:solidFill>
                  <a:schemeClr val="tx1"/>
                </a:solidFill>
                <a:effectLst/>
                <a:latin typeface="+mn-lt"/>
                <a:ea typeface="+mn-ea"/>
                <a:cs typeface="+mn-cs"/>
              </a:rPr>
              <a:t>）及它们之间的关系请参考拓扑图</a:t>
            </a:r>
            <a:r>
              <a:rPr lang="en-US" altLang="zh-CN" sz="1200" b="0" i="0" kern="1200" dirty="0" smtClean="0">
                <a:solidFill>
                  <a:schemeClr val="tx1"/>
                </a:solidFill>
                <a:effectLst/>
                <a:latin typeface="+mn-lt"/>
                <a:ea typeface="+mn-ea"/>
                <a:cs typeface="+mn-cs"/>
              </a:rPr>
              <a:t>1-1.</a:t>
            </a: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在系统底层，</a:t>
            </a:r>
            <a:r>
              <a:rPr lang="en-US" altLang="zh-CN" sz="1200" b="0" i="0" kern="1200" dirty="0" smtClean="0">
                <a:solidFill>
                  <a:schemeClr val="tx1"/>
                </a:solidFill>
                <a:effectLst/>
                <a:latin typeface="+mn-lt"/>
                <a:ea typeface="+mn-ea"/>
                <a:cs typeface="+mn-cs"/>
              </a:rPr>
              <a:t>Storm</a:t>
            </a:r>
            <a:r>
              <a:rPr lang="zh-CN" altLang="en-US" sz="1200" b="0" i="0" kern="1200" dirty="0" smtClean="0">
                <a:solidFill>
                  <a:schemeClr val="tx1"/>
                </a:solidFill>
                <a:effectLst/>
                <a:latin typeface="+mn-lt"/>
                <a:ea typeface="+mn-ea"/>
                <a:cs typeface="+mn-cs"/>
              </a:rPr>
              <a:t>使用了</a:t>
            </a:r>
            <a:r>
              <a:rPr lang="en-US" altLang="zh-CN" sz="1200" b="0" i="0" kern="1200" dirty="0" err="1" smtClean="0">
                <a:solidFill>
                  <a:schemeClr val="tx1"/>
                </a:solidFill>
                <a:effectLst/>
                <a:latin typeface="+mn-lt"/>
                <a:ea typeface="+mn-ea"/>
                <a:cs typeface="+mn-cs"/>
              </a:rPr>
              <a:t>zeromq</a:t>
            </a:r>
            <a:r>
              <a:rPr lang="en-US" altLang="zh-CN" sz="1200" b="0" i="0" kern="1200" dirty="0" smtClean="0">
                <a:solidFill>
                  <a:schemeClr val="tx1"/>
                </a:solidFill>
                <a:effectLst/>
                <a:latin typeface="+mn-lt"/>
                <a:ea typeface="+mn-ea"/>
                <a:cs typeface="+mn-cs"/>
              </a:rPr>
              <a:t>(0mq, </a:t>
            </a:r>
            <a:r>
              <a:rPr lang="en-US" altLang="zh-CN" sz="1200" b="0" i="0" kern="1200" dirty="0" err="1" smtClean="0">
                <a:solidFill>
                  <a:schemeClr val="tx1"/>
                </a:solidFill>
                <a:effectLst/>
                <a:latin typeface="+mn-lt"/>
                <a:ea typeface="+mn-ea"/>
                <a:cs typeface="+mn-cs"/>
              </a:rPr>
              <a:t>zeromq</a:t>
            </a:r>
            <a:r>
              <a:rPr lang="en-US" altLang="zh-CN" sz="1200" b="0" i="0" kern="1200" dirty="0" smtClean="0">
                <a:solidFill>
                  <a:schemeClr val="tx1"/>
                </a:solidFill>
                <a:effectLst/>
                <a:latin typeface="+mn-lt"/>
                <a:ea typeface="+mn-ea"/>
                <a:cs typeface="+mn-cs"/>
              </a:rPr>
              <a:t>(</a:t>
            </a:r>
            <a:r>
              <a:rPr lang="en-US" altLang="zh-CN" sz="1200" b="0" i="0" u="sng" kern="1200" dirty="0" smtClean="0">
                <a:solidFill>
                  <a:schemeClr val="tx1"/>
                </a:solidFill>
                <a:effectLst/>
                <a:latin typeface="+mn-lt"/>
                <a:ea typeface="+mn-ea"/>
                <a:cs typeface="+mn-cs"/>
                <a:hlinkClick r:id="rId3"/>
              </a:rPr>
              <a:t>http://www.zeromq.org</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。这是一种先进的，可嵌入的网络通讯库，它提供的绝妙功能使</a:t>
            </a:r>
            <a:r>
              <a:rPr lang="en-US" altLang="zh-CN" sz="1200" b="0" i="0" kern="1200" dirty="0" smtClean="0">
                <a:solidFill>
                  <a:schemeClr val="tx1"/>
                </a:solidFill>
                <a:effectLst/>
                <a:latin typeface="+mn-lt"/>
                <a:ea typeface="+mn-ea"/>
                <a:cs typeface="+mn-cs"/>
              </a:rPr>
              <a:t>Storm</a:t>
            </a:r>
            <a:r>
              <a:rPr lang="zh-CN" altLang="en-US" sz="1200" b="0" i="0" kern="1200" dirty="0" smtClean="0">
                <a:solidFill>
                  <a:schemeClr val="tx1"/>
                </a:solidFill>
                <a:effectLst/>
                <a:latin typeface="+mn-lt"/>
                <a:ea typeface="+mn-ea"/>
                <a:cs typeface="+mn-cs"/>
              </a:rPr>
              <a:t>成为可能。下面列出一些</a:t>
            </a:r>
            <a:r>
              <a:rPr lang="en-US" altLang="zh-CN" sz="1200" b="0" i="0" kern="1200" dirty="0" err="1" smtClean="0">
                <a:solidFill>
                  <a:schemeClr val="tx1"/>
                </a:solidFill>
                <a:effectLst/>
                <a:latin typeface="+mn-lt"/>
                <a:ea typeface="+mn-ea"/>
                <a:cs typeface="+mn-cs"/>
              </a:rPr>
              <a:t>zeromq</a:t>
            </a:r>
            <a:r>
              <a:rPr lang="zh-CN" altLang="en-US" sz="1200" b="0" i="0" kern="1200" dirty="0" smtClean="0">
                <a:solidFill>
                  <a:schemeClr val="tx1"/>
                </a:solidFill>
                <a:effectLst/>
                <a:latin typeface="+mn-lt"/>
                <a:ea typeface="+mn-ea"/>
                <a:cs typeface="+mn-cs"/>
              </a:rPr>
              <a:t>的特性。</a:t>
            </a:r>
          </a:p>
          <a:p>
            <a:r>
              <a:rPr lang="zh-CN" altLang="en-US" sz="1200" b="0" i="0" kern="1200" dirty="0" smtClean="0">
                <a:solidFill>
                  <a:schemeClr val="tx1"/>
                </a:solidFill>
                <a:effectLst/>
                <a:latin typeface="+mn-lt"/>
                <a:ea typeface="+mn-ea"/>
                <a:cs typeface="+mn-cs"/>
              </a:rPr>
              <a:t>一个并发架构的</a:t>
            </a:r>
            <a:r>
              <a:rPr lang="en-US" altLang="zh-CN" sz="1200" b="0" i="0" kern="1200" dirty="0" smtClean="0">
                <a:solidFill>
                  <a:schemeClr val="tx1"/>
                </a:solidFill>
                <a:effectLst/>
                <a:latin typeface="+mn-lt"/>
                <a:ea typeface="+mn-ea"/>
                <a:cs typeface="+mn-cs"/>
              </a:rPr>
              <a:t>Socket</a:t>
            </a:r>
            <a:r>
              <a:rPr lang="zh-CN" altLang="en-US" sz="1200" b="0" i="0" kern="1200" dirty="0" smtClean="0">
                <a:solidFill>
                  <a:schemeClr val="tx1"/>
                </a:solidFill>
                <a:effectLst/>
                <a:latin typeface="+mn-lt"/>
                <a:ea typeface="+mn-ea"/>
                <a:cs typeface="+mn-cs"/>
              </a:rPr>
              <a:t>库</a:t>
            </a:r>
          </a:p>
          <a:p>
            <a:r>
              <a:rPr lang="zh-CN" altLang="en-US" sz="1200" b="0" i="0" kern="1200" dirty="0" smtClean="0">
                <a:solidFill>
                  <a:schemeClr val="tx1"/>
                </a:solidFill>
                <a:effectLst/>
                <a:latin typeface="+mn-lt"/>
                <a:ea typeface="+mn-ea"/>
                <a:cs typeface="+mn-cs"/>
              </a:rPr>
              <a:t>对于集群产品和超级计算，比</a:t>
            </a:r>
            <a:r>
              <a:rPr lang="en-US" altLang="zh-CN" sz="1200" b="0" i="0" kern="1200" dirty="0" smtClean="0">
                <a:solidFill>
                  <a:schemeClr val="tx1"/>
                </a:solidFill>
                <a:effectLst/>
                <a:latin typeface="+mn-lt"/>
                <a:ea typeface="+mn-ea"/>
                <a:cs typeface="+mn-cs"/>
              </a:rPr>
              <a:t>TCP</a:t>
            </a:r>
            <a:r>
              <a:rPr lang="zh-CN" altLang="en-US" sz="1200" b="0" i="0" kern="1200" dirty="0" smtClean="0">
                <a:solidFill>
                  <a:schemeClr val="tx1"/>
                </a:solidFill>
                <a:effectLst/>
                <a:latin typeface="+mn-lt"/>
                <a:ea typeface="+mn-ea"/>
                <a:cs typeface="+mn-cs"/>
              </a:rPr>
              <a:t>要快</a:t>
            </a:r>
          </a:p>
          <a:p>
            <a:r>
              <a:rPr lang="zh-CN" altLang="en-US" sz="1200" b="0" i="0" kern="1200" dirty="0" smtClean="0">
                <a:solidFill>
                  <a:schemeClr val="tx1"/>
                </a:solidFill>
                <a:effectLst/>
                <a:latin typeface="+mn-lt"/>
                <a:ea typeface="+mn-ea"/>
                <a:cs typeface="+mn-cs"/>
              </a:rPr>
              <a:t>可通过</a:t>
            </a:r>
            <a:r>
              <a:rPr lang="en-US" altLang="zh-CN" sz="1200" b="0" i="0" kern="1200" dirty="0" err="1" smtClean="0">
                <a:solidFill>
                  <a:schemeClr val="tx1"/>
                </a:solidFill>
                <a:effectLst/>
                <a:latin typeface="+mn-lt"/>
                <a:ea typeface="+mn-ea"/>
                <a:cs typeface="+mn-cs"/>
              </a:rPr>
              <a:t>inproc</a:t>
            </a:r>
            <a:r>
              <a:rPr lang="zh-CN" altLang="en-US" sz="1200" b="0" i="0" kern="1200" dirty="0" smtClean="0">
                <a:solidFill>
                  <a:schemeClr val="tx1"/>
                </a:solidFill>
                <a:effectLst/>
                <a:latin typeface="+mn-lt"/>
                <a:ea typeface="+mn-ea"/>
                <a:cs typeface="+mn-cs"/>
              </a:rPr>
              <a:t>（进程内）</a:t>
            </a:r>
            <a:r>
              <a:rPr lang="en-US" altLang="zh-CN" sz="1200" b="0" i="0" kern="1200" dirty="0" smtClean="0">
                <a:solidFill>
                  <a:schemeClr val="tx1"/>
                </a:solidFill>
                <a:effectLst/>
                <a:latin typeface="+mn-lt"/>
                <a:ea typeface="+mn-ea"/>
                <a:cs typeface="+mn-cs"/>
              </a:rPr>
              <a:t>, IPC</a:t>
            </a:r>
            <a:r>
              <a:rPr lang="zh-CN" altLang="en-US" sz="1200" b="0" i="0" kern="1200" dirty="0" smtClean="0">
                <a:solidFill>
                  <a:schemeClr val="tx1"/>
                </a:solidFill>
                <a:effectLst/>
                <a:latin typeface="+mn-lt"/>
                <a:ea typeface="+mn-ea"/>
                <a:cs typeface="+mn-cs"/>
              </a:rPr>
              <a:t>（进程间）</a:t>
            </a:r>
            <a:r>
              <a:rPr lang="en-US" altLang="zh-CN" sz="1200" b="0" i="0" kern="1200" dirty="0" smtClean="0">
                <a:solidFill>
                  <a:schemeClr val="tx1"/>
                </a:solidFill>
                <a:effectLst/>
                <a:latin typeface="+mn-lt"/>
                <a:ea typeface="+mn-ea"/>
                <a:cs typeface="+mn-cs"/>
              </a:rPr>
              <a:t>, TCP</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multicast(</a:t>
            </a:r>
            <a:r>
              <a:rPr lang="zh-CN" altLang="en-US" sz="1200" b="0" i="0" kern="1200" dirty="0" smtClean="0">
                <a:solidFill>
                  <a:schemeClr val="tx1"/>
                </a:solidFill>
                <a:effectLst/>
                <a:latin typeface="+mn-lt"/>
                <a:ea typeface="+mn-ea"/>
                <a:cs typeface="+mn-cs"/>
              </a:rPr>
              <a:t>多播协议</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通信</a:t>
            </a:r>
          </a:p>
          <a:p>
            <a:r>
              <a:rPr lang="zh-CN" altLang="en-US" sz="1200" b="0" i="0" kern="1200" dirty="0" smtClean="0">
                <a:solidFill>
                  <a:schemeClr val="tx1"/>
                </a:solidFill>
                <a:effectLst/>
                <a:latin typeface="+mn-lt"/>
                <a:ea typeface="+mn-ea"/>
                <a:cs typeface="+mn-cs"/>
              </a:rPr>
              <a:t>异步</a:t>
            </a:r>
            <a:r>
              <a:rPr lang="en-US" altLang="zh-CN" sz="1200" b="0" i="0" kern="1200" dirty="0" smtClean="0">
                <a:solidFill>
                  <a:schemeClr val="tx1"/>
                </a:solidFill>
                <a:effectLst/>
                <a:latin typeface="+mn-lt"/>
                <a:ea typeface="+mn-ea"/>
                <a:cs typeface="+mn-cs"/>
              </a:rPr>
              <a:t>I / O</a:t>
            </a:r>
            <a:r>
              <a:rPr lang="zh-CN" altLang="en-US" sz="1200" b="0" i="0" kern="1200" dirty="0" smtClean="0">
                <a:solidFill>
                  <a:schemeClr val="tx1"/>
                </a:solidFill>
                <a:effectLst/>
                <a:latin typeface="+mn-lt"/>
                <a:ea typeface="+mn-ea"/>
                <a:cs typeface="+mn-cs"/>
              </a:rPr>
              <a:t>的可扩展的多核消息传递应用程序</a:t>
            </a:r>
          </a:p>
          <a:p>
            <a:r>
              <a:rPr lang="zh-CN" altLang="en-US" sz="1200" b="0" i="0" kern="1200" dirty="0" smtClean="0">
                <a:solidFill>
                  <a:schemeClr val="tx1"/>
                </a:solidFill>
                <a:effectLst/>
                <a:latin typeface="+mn-lt"/>
                <a:ea typeface="+mn-ea"/>
                <a:cs typeface="+mn-cs"/>
              </a:rPr>
              <a:t>利用扇出</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fanout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发布订阅（</a:t>
            </a:r>
            <a:r>
              <a:rPr lang="en-US" altLang="zh-CN" sz="1200" b="0" i="0" kern="1200" dirty="0" smtClean="0">
                <a:solidFill>
                  <a:schemeClr val="tx1"/>
                </a:solidFill>
                <a:effectLst/>
                <a:latin typeface="+mn-lt"/>
                <a:ea typeface="+mn-ea"/>
                <a:cs typeface="+mn-cs"/>
              </a:rPr>
              <a:t>PUB-SUB</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管道（</a:t>
            </a:r>
            <a:r>
              <a:rPr lang="en-US" altLang="zh-CN" sz="1200" b="0" i="0" kern="1200" dirty="0" smtClean="0">
                <a:solidFill>
                  <a:schemeClr val="tx1"/>
                </a:solidFill>
                <a:effectLst/>
                <a:latin typeface="+mn-lt"/>
                <a:ea typeface="+mn-ea"/>
                <a:cs typeface="+mn-cs"/>
              </a:rPr>
              <a:t>pipeline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请求应答（</a:t>
            </a:r>
            <a:r>
              <a:rPr lang="en-US" altLang="zh-CN" sz="1200" b="0" i="0" kern="1200" dirty="0" smtClean="0">
                <a:solidFill>
                  <a:schemeClr val="tx1"/>
                </a:solidFill>
                <a:effectLst/>
                <a:latin typeface="+mn-lt"/>
                <a:ea typeface="+mn-ea"/>
                <a:cs typeface="+mn-cs"/>
              </a:rPr>
              <a:t>REQ-REP</a:t>
            </a:r>
            <a:r>
              <a:rPr lang="zh-CN" altLang="en-US" sz="1200" b="0" i="0" kern="1200" dirty="0" smtClean="0">
                <a:solidFill>
                  <a:schemeClr val="tx1"/>
                </a:solidFill>
                <a:effectLst/>
                <a:latin typeface="+mn-lt"/>
                <a:ea typeface="+mn-ea"/>
                <a:cs typeface="+mn-cs"/>
              </a:rPr>
              <a:t>），等方式实现</a:t>
            </a:r>
            <a:r>
              <a:rPr lang="en-US" altLang="zh-CN" sz="1200" b="0" i="0" kern="1200" dirty="0" smtClean="0">
                <a:solidFill>
                  <a:schemeClr val="tx1"/>
                </a:solidFill>
                <a:effectLst/>
                <a:latin typeface="+mn-lt"/>
                <a:ea typeface="+mn-ea"/>
                <a:cs typeface="+mn-cs"/>
              </a:rPr>
              <a:t>N-N</a:t>
            </a:r>
            <a:r>
              <a:rPr lang="zh-CN" altLang="en-US" sz="1200" b="0" i="0" kern="1200" dirty="0" smtClean="0">
                <a:solidFill>
                  <a:schemeClr val="tx1"/>
                </a:solidFill>
                <a:effectLst/>
                <a:latin typeface="+mn-lt"/>
                <a:ea typeface="+mn-ea"/>
                <a:cs typeface="+mn-cs"/>
              </a:rPr>
              <a:t>连接</a:t>
            </a:r>
          </a:p>
          <a:p>
            <a:r>
              <a:rPr lang="en-US" altLang="zh-CN" sz="1200" b="1" i="0" kern="1200" dirty="0" smtClean="0">
                <a:solidFill>
                  <a:schemeClr val="tx1"/>
                </a:solidFill>
                <a:effectLst/>
                <a:latin typeface="+mn-lt"/>
                <a:ea typeface="+mn-ea"/>
                <a:cs typeface="+mn-cs"/>
              </a:rPr>
              <a:t>NOTE</a:t>
            </a:r>
            <a:r>
              <a:rPr lang="en-US" altLang="zh-CN" sz="1200" b="0" i="0" kern="1200" dirty="0" smtClean="0">
                <a:solidFill>
                  <a:schemeClr val="tx1"/>
                </a:solidFill>
                <a:effectLst/>
                <a:latin typeface="+mn-lt"/>
                <a:ea typeface="+mn-ea"/>
                <a:cs typeface="+mn-cs"/>
              </a:rPr>
              <a:t>: Storm</a:t>
            </a:r>
            <a:r>
              <a:rPr lang="zh-CN" altLang="en-US" sz="1200" b="0" i="0" kern="1200" dirty="0" smtClean="0">
                <a:solidFill>
                  <a:schemeClr val="tx1"/>
                </a:solidFill>
                <a:effectLst/>
                <a:latin typeface="+mn-lt"/>
                <a:ea typeface="+mn-ea"/>
                <a:cs typeface="+mn-cs"/>
              </a:rPr>
              <a:t>只用了</a:t>
            </a:r>
            <a:r>
              <a:rPr lang="en-US" altLang="zh-CN" sz="1200" b="0" i="0" kern="1200" dirty="0" smtClean="0">
                <a:solidFill>
                  <a:schemeClr val="tx1"/>
                </a:solidFill>
                <a:effectLst/>
                <a:latin typeface="+mn-lt"/>
                <a:ea typeface="+mn-ea"/>
                <a:cs typeface="+mn-cs"/>
              </a:rPr>
              <a:t>push/pull sockets</a:t>
            </a:r>
          </a:p>
          <a:p>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5</a:t>
            </a:fld>
            <a:endParaRPr lang="zh-CN" altLang="en-US"/>
          </a:p>
        </p:txBody>
      </p:sp>
    </p:spTree>
    <p:extLst>
      <p:ext uri="{BB962C8B-B14F-4D97-AF65-F5344CB8AC3E}">
        <p14:creationId xmlns:p14="http://schemas.microsoft.com/office/powerpoint/2010/main" val="3588977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7</a:t>
            </a:fld>
            <a:endParaRPr lang="zh-CN" altLang="en-US"/>
          </a:p>
        </p:txBody>
      </p:sp>
    </p:spTree>
    <p:extLst>
      <p:ext uri="{BB962C8B-B14F-4D97-AF65-F5344CB8AC3E}">
        <p14:creationId xmlns:p14="http://schemas.microsoft.com/office/powerpoint/2010/main" val="12423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8</a:t>
            </a:fld>
            <a:endParaRPr lang="zh-CN" altLang="en-US"/>
          </a:p>
        </p:txBody>
      </p:sp>
    </p:spTree>
    <p:extLst>
      <p:ext uri="{BB962C8B-B14F-4D97-AF65-F5344CB8AC3E}">
        <p14:creationId xmlns:p14="http://schemas.microsoft.com/office/powerpoint/2010/main" val="214400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把阅读过程中最重要的部分</a:t>
            </a:r>
            <a:r>
              <a:rPr lang="en-US" altLang="zh-CN" dirty="0" smtClean="0"/>
              <a:t>-</a:t>
            </a:r>
            <a:r>
              <a:rPr lang="zh-CN" altLang="en-US" dirty="0" smtClean="0"/>
              <a:t>领会和理解书本中的信息</a:t>
            </a:r>
            <a:r>
              <a:rPr lang="en-US" altLang="zh-CN" dirty="0" smtClean="0"/>
              <a:t>-</a:t>
            </a:r>
            <a:r>
              <a:rPr lang="zh-CN" altLang="en-US" dirty="0" smtClean="0"/>
              <a:t>分解成一次可以消化的许多小块</a:t>
            </a:r>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14</a:t>
            </a:fld>
            <a:endParaRPr lang="zh-CN" altLang="en-US"/>
          </a:p>
        </p:txBody>
      </p:sp>
    </p:spTree>
    <p:extLst>
      <p:ext uri="{BB962C8B-B14F-4D97-AF65-F5344CB8AC3E}">
        <p14:creationId xmlns:p14="http://schemas.microsoft.com/office/powerpoint/2010/main" val="2315083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17</a:t>
            </a:fld>
            <a:endParaRPr lang="zh-CN" altLang="en-US"/>
          </a:p>
        </p:txBody>
      </p:sp>
    </p:spTree>
    <p:extLst>
      <p:ext uri="{BB962C8B-B14F-4D97-AF65-F5344CB8AC3E}">
        <p14:creationId xmlns:p14="http://schemas.microsoft.com/office/powerpoint/2010/main" val="1831238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0F7A83-7360-4A59-8FA7-B27FD5DFC9BB}" type="slidenum">
              <a:rPr lang="zh-CN" altLang="en-US" smtClean="0"/>
              <a:t>26</a:t>
            </a:fld>
            <a:endParaRPr lang="zh-CN" altLang="en-US"/>
          </a:p>
        </p:txBody>
      </p:sp>
    </p:spTree>
    <p:extLst>
      <p:ext uri="{BB962C8B-B14F-4D97-AF65-F5344CB8AC3E}">
        <p14:creationId xmlns:p14="http://schemas.microsoft.com/office/powerpoint/2010/main" val="2315083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4156" y="2013055"/>
            <a:ext cx="9793764" cy="1389038"/>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28311" y="3672099"/>
            <a:ext cx="8065453" cy="1656045"/>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353504" y="259508"/>
            <a:ext cx="2592467" cy="552914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76104" y="259508"/>
            <a:ext cx="7585366" cy="552914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2017/6/8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10164" y="4164113"/>
            <a:ext cx="9793764" cy="128703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10164" y="2746575"/>
            <a:ext cx="9793764" cy="1417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2017/6/8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76104" y="1512041"/>
            <a:ext cx="5088916" cy="4276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857055" y="1512041"/>
            <a:ext cx="5088916" cy="42766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2017/6/8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104" y="1450540"/>
            <a:ext cx="5090917" cy="6045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576104" y="2055056"/>
            <a:ext cx="5090917" cy="37336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853055" y="1450540"/>
            <a:ext cx="5092917" cy="6045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853055" y="2055056"/>
            <a:ext cx="5092917" cy="373360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2017/6/8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2017/6/8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2017/6/8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105" y="258007"/>
            <a:ext cx="3790683" cy="109803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04811" y="258007"/>
            <a:ext cx="6441160" cy="55306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76105" y="1356037"/>
            <a:ext cx="3790683" cy="44326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8407" y="4536122"/>
            <a:ext cx="6913245" cy="53551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258407" y="579016"/>
            <a:ext cx="6913245" cy="38881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258407" y="5071637"/>
            <a:ext cx="6913245" cy="76052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2017/6/8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76104" y="259508"/>
            <a:ext cx="10369868" cy="1080029"/>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76104" y="1512041"/>
            <a:ext cx="10369868" cy="427661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76104" y="6006163"/>
            <a:ext cx="2688484" cy="345009"/>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2017/6/8</a:t>
            </a:fld>
            <a:endParaRPr lang="zh-CN" altLang="en-US"/>
          </a:p>
        </p:txBody>
      </p:sp>
      <p:sp>
        <p:nvSpPr>
          <p:cNvPr id="5" name="页脚占位符 4"/>
          <p:cNvSpPr>
            <a:spLocks noGrp="1"/>
          </p:cNvSpPr>
          <p:nvPr>
            <p:ph type="ftr" sz="quarter" idx="3"/>
          </p:nvPr>
        </p:nvSpPr>
        <p:spPr>
          <a:xfrm>
            <a:off x="3936709" y="6006163"/>
            <a:ext cx="3648657" cy="345009"/>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257487" y="6006163"/>
            <a:ext cx="2688484" cy="345009"/>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8" Type="http://schemas.openxmlformats.org/officeDocument/2006/relationships/hyperlink" Target="http://biwiki.bdp.jd.com/w/images/2/23/%E5%AE%9E%E6%97%B6%E8%AE%A1%E7%AE%97%E5%B9%B3%E5%8F%B0JRC3.0%E6%93%8D%E4%BD%9C%E6%89%8B%E5%86%8C.pdf" TargetMode="External"/><Relationship Id="rId3" Type="http://schemas.openxmlformats.org/officeDocument/2006/relationships/image" Target="../media/image7.png"/><Relationship Id="rId7" Type="http://schemas.openxmlformats.org/officeDocument/2006/relationships/hyperlink" Target="http://bdp.jd.com/jrdw/jrctask/list.html" TargetMode="Externa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hyperlink" Target="http://bdp.jd.com/buffalo/filecentre/list.html?bdp_menu_flag=003&amp;model=003" TargetMode="External"/><Relationship Id="rId5" Type="http://schemas.openxmlformats.org/officeDocument/2006/relationships/hyperlink" Target="http://cf.jd.com/pages/viewpage.action?pageId=73497597" TargetMode="External"/><Relationship Id="rId4" Type="http://schemas.openxmlformats.org/officeDocument/2006/relationships/hyperlink" Target="http://bdp.jd.com/atom/workflow/v2/apply/add.html?workFlowId=10177"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hyperlink" Target="http://source.jd.com/app/jd-online-maya-bol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cnblogs.com/langtianya/p/5199529.html" TargetMode="External"/><Relationship Id="rId5" Type="http://schemas.openxmlformats.org/officeDocument/2006/relationships/hyperlink" Target="http://ifeve.com/getting-started-with-stom-index/" TargetMode="External"/><Relationship Id="rId4" Type="http://schemas.openxmlformats.org/officeDocument/2006/relationships/hyperlink" Target="http://www.cnblogs.com/xymqx/p/4369615.html%20Nathan%20Marz&#35762;&#36848;&#20102;Storm&#20174;0"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cnblogs.com/langtianya/p/5199529.html"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park.apache.org/streaming/"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hyperlink" Target="http://www.cnblogs.com/langtianya/p/5199529.html"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amza.apache.org/"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e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slide" Target="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9" descr="应用部分3-02"/>
          <p:cNvPicPr>
            <a:picLocks noChangeAspect="1" noChangeArrowheads="1"/>
          </p:cNvPicPr>
          <p:nvPr/>
        </p:nvPicPr>
        <p:blipFill>
          <a:blip r:embed="rId3">
            <a:extLst>
              <a:ext uri="{28A0092B-C50C-407E-A947-70E740481C1C}">
                <a14:useLocalDpi xmlns:a14="http://schemas.microsoft.com/office/drawing/2010/main" val="0"/>
              </a:ext>
            </a:extLst>
          </a:blip>
          <a:srcRect l="55980" t="78339" r="4816" b="4787"/>
          <a:stretch>
            <a:fillRect/>
          </a:stretch>
        </p:blipFill>
        <p:spPr bwMode="auto">
          <a:xfrm>
            <a:off x="7783513" y="5319713"/>
            <a:ext cx="35941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a:spLocks noChangeArrowheads="1"/>
          </p:cNvSpPr>
          <p:nvPr/>
        </p:nvSpPr>
        <p:spPr bwMode="auto">
          <a:xfrm>
            <a:off x="131763" y="292100"/>
            <a:ext cx="10963275" cy="4864100"/>
          </a:xfrm>
          <a:prstGeom prst="rect">
            <a:avLst/>
          </a:prstGeom>
          <a:solidFill>
            <a:srgbClr val="C4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dirty="0">
              <a:solidFill>
                <a:srgbClr val="FFFFFF"/>
              </a:solidFill>
              <a:latin typeface="宋体" pitchFamily="2" charset="-122"/>
              <a:sym typeface="宋体" pitchFamily="2" charset="-122"/>
            </a:endParaRPr>
          </a:p>
        </p:txBody>
      </p:sp>
      <p:sp>
        <p:nvSpPr>
          <p:cNvPr id="11" name="标题 1"/>
          <p:cNvSpPr txBox="1">
            <a:spLocks/>
          </p:cNvSpPr>
          <p:nvPr/>
        </p:nvSpPr>
        <p:spPr>
          <a:xfrm>
            <a:off x="3960836" y="1511894"/>
            <a:ext cx="6916713" cy="136815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dirty="0" smtClean="0">
                <a:solidFill>
                  <a:schemeClr val="bg1"/>
                </a:solidFill>
                <a:latin typeface="华文楷体" pitchFamily="2" charset="-122"/>
                <a:ea typeface="微软雅黑" pitchFamily="34" charset="-122"/>
              </a:rPr>
              <a:t>实时日志处理</a:t>
            </a:r>
            <a:r>
              <a:rPr lang="en-US" altLang="zh-CN" dirty="0">
                <a:solidFill>
                  <a:schemeClr val="bg1"/>
                </a:solidFill>
                <a:latin typeface="华文楷体" pitchFamily="2" charset="-122"/>
                <a:ea typeface="微软雅黑" pitchFamily="34" charset="-122"/>
              </a:rPr>
              <a:t>(Storm</a:t>
            </a:r>
            <a:r>
              <a:rPr lang="en-US" altLang="zh-CN" dirty="0" smtClean="0">
                <a:solidFill>
                  <a:schemeClr val="bg1"/>
                </a:solidFill>
                <a:latin typeface="华文楷体" pitchFamily="2" charset="-122"/>
                <a:ea typeface="微软雅黑" pitchFamily="34" charset="-122"/>
              </a:rPr>
              <a:t>)  </a:t>
            </a:r>
            <a:endParaRPr lang="zh-CN" altLang="en-US" dirty="0" smtClean="0"/>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24812" y="791815"/>
            <a:ext cx="2713441" cy="3571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9411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0" y="5524500"/>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8" name="TextBox 12"/>
          <p:cNvSpPr>
            <a:spLocks noChangeArrowheads="1"/>
          </p:cNvSpPr>
          <p:nvPr/>
        </p:nvSpPr>
        <p:spPr bwMode="auto">
          <a:xfrm>
            <a:off x="9124950" y="1222375"/>
            <a:ext cx="4699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400" b="1">
                <a:solidFill>
                  <a:srgbClr val="FFFFFF"/>
                </a:solidFill>
              </a:rPr>
              <a:t>3</a:t>
            </a:r>
            <a:endParaRPr lang="zh-CN" altLang="en-US" sz="4400" b="1">
              <a:solidFill>
                <a:srgbClr val="FFFFFF"/>
              </a:solidFill>
              <a:sym typeface="宋体" pitchFamily="2" charset="-122"/>
            </a:endParaRPr>
          </a:p>
        </p:txBody>
      </p:sp>
      <p:sp>
        <p:nvSpPr>
          <p:cNvPr id="9" name="标题 1"/>
          <p:cNvSpPr>
            <a:spLocks noGrp="1" noChangeArrowheads="1"/>
          </p:cNvSpPr>
          <p:nvPr>
            <p:ph type="title" idx="4294967295"/>
          </p:nvPr>
        </p:nvSpPr>
        <p:spPr>
          <a:xfrm>
            <a:off x="576263" y="142875"/>
            <a:ext cx="10369550" cy="1081088"/>
          </a:xfrm>
        </p:spPr>
        <p:txBody>
          <a:bodyPr/>
          <a:lstStyle/>
          <a:p>
            <a:pPr algn="l" eaLnBrk="1" hangingPunct="1"/>
            <a:r>
              <a:rPr lang="en-US" altLang="zh-CN" sz="2800" b="1" dirty="0" smtClean="0">
                <a:latin typeface="微软雅黑" pitchFamily="34" charset="-122"/>
                <a:ea typeface="微软雅黑" pitchFamily="34" charset="-122"/>
              </a:rPr>
              <a:t>JRC</a:t>
            </a:r>
            <a:r>
              <a:rPr lang="zh-CN" altLang="en-US" sz="2800" b="1" dirty="0" smtClean="0">
                <a:latin typeface="微软雅黑" pitchFamily="34" charset="-122"/>
                <a:ea typeface="微软雅黑" pitchFamily="34" charset="-122"/>
              </a:rPr>
              <a:t>简介</a:t>
            </a:r>
            <a:endParaRPr lang="zh-CN" altLang="zh-CN" sz="2800" b="1" dirty="0" smtClean="0">
              <a:latin typeface="微软雅黑" pitchFamily="34" charset="-122"/>
              <a:ea typeface="微软雅黑" pitchFamily="34" charset="-122"/>
            </a:endParaRPr>
          </a:p>
        </p:txBody>
      </p:sp>
      <p:sp>
        <p:nvSpPr>
          <p:cNvPr id="10" name="矩形 9"/>
          <p:cNvSpPr/>
          <p:nvPr/>
        </p:nvSpPr>
        <p:spPr>
          <a:xfrm>
            <a:off x="823420" y="1238474"/>
            <a:ext cx="9405336" cy="3293209"/>
          </a:xfrm>
          <a:prstGeom prst="rect">
            <a:avLst/>
          </a:prstGeom>
        </p:spPr>
        <p:txBody>
          <a:bodyPr wrap="square">
            <a:spAutoFit/>
          </a:bodyPr>
          <a:lstStyle/>
          <a:p>
            <a:r>
              <a:rPr lang="zh-CN" altLang="en-US" sz="2800" dirty="0" smtClean="0"/>
              <a:t>实时</a:t>
            </a:r>
            <a:r>
              <a:rPr lang="zh-CN" altLang="en-US" sz="2800" dirty="0"/>
              <a:t>计算平台 </a:t>
            </a:r>
          </a:p>
          <a:p>
            <a:r>
              <a:rPr lang="zh-CN" altLang="en-US" dirty="0" smtClean="0"/>
              <a:t>−</a:t>
            </a:r>
            <a:r>
              <a:rPr lang="zh-CN" altLang="en-US" dirty="0"/>
              <a:t>基于</a:t>
            </a:r>
            <a:r>
              <a:rPr lang="en-US" altLang="zh-CN" dirty="0"/>
              <a:t>Storm</a:t>
            </a:r>
            <a:r>
              <a:rPr lang="zh-CN" altLang="en-US" dirty="0"/>
              <a:t>打造的流式计算</a:t>
            </a:r>
            <a:r>
              <a:rPr lang="zh-CN" altLang="en-US" dirty="0" smtClean="0"/>
              <a:t>平台</a:t>
            </a:r>
            <a:endParaRPr lang="en-US" altLang="zh-CN" dirty="0" smtClean="0"/>
          </a:p>
          <a:p>
            <a:endParaRPr lang="en-US" altLang="zh-CN" dirty="0"/>
          </a:p>
          <a:p>
            <a:endParaRPr lang="zh-CN" altLang="en-US" dirty="0"/>
          </a:p>
          <a:p>
            <a:endParaRPr lang="zh-CN" altLang="en-US" dirty="0"/>
          </a:p>
          <a:p>
            <a:r>
              <a:rPr lang="en-US" altLang="zh-CN" dirty="0" smtClean="0"/>
              <a:t>JRC </a:t>
            </a:r>
            <a:r>
              <a:rPr lang="en-US" altLang="zh-CN" dirty="0"/>
              <a:t>SDK</a:t>
            </a:r>
            <a:r>
              <a:rPr lang="zh-CN" altLang="en-US" dirty="0"/>
              <a:t>的主要功能 </a:t>
            </a:r>
          </a:p>
          <a:p>
            <a:r>
              <a:rPr lang="en-US" altLang="zh-CN" dirty="0" smtClean="0"/>
              <a:t>1. </a:t>
            </a:r>
            <a:r>
              <a:rPr lang="zh-CN" altLang="en-US" dirty="0" smtClean="0"/>
              <a:t>数据</a:t>
            </a:r>
            <a:r>
              <a:rPr lang="zh-CN" altLang="en-US" dirty="0"/>
              <a:t>鉴权 </a:t>
            </a:r>
          </a:p>
          <a:p>
            <a:r>
              <a:rPr lang="en-US" altLang="zh-CN" dirty="0" smtClean="0"/>
              <a:t>2. </a:t>
            </a:r>
            <a:r>
              <a:rPr lang="zh-CN" altLang="en-US" dirty="0" smtClean="0"/>
              <a:t>负载</a:t>
            </a:r>
            <a:r>
              <a:rPr lang="zh-CN" altLang="en-US" dirty="0"/>
              <a:t>均衡 </a:t>
            </a:r>
          </a:p>
          <a:p>
            <a:r>
              <a:rPr lang="en-US" altLang="zh-CN" dirty="0" smtClean="0"/>
              <a:t>3. </a:t>
            </a:r>
            <a:r>
              <a:rPr lang="zh-CN" altLang="en-US" dirty="0" smtClean="0"/>
              <a:t>容错</a:t>
            </a:r>
            <a:r>
              <a:rPr lang="zh-CN" altLang="en-US" dirty="0"/>
              <a:t>机制 </a:t>
            </a:r>
          </a:p>
          <a:p>
            <a:r>
              <a:rPr lang="en-US" altLang="zh-CN" dirty="0" smtClean="0"/>
              <a:t>4. </a:t>
            </a:r>
            <a:r>
              <a:rPr lang="zh-CN" altLang="en-US" dirty="0" smtClean="0"/>
              <a:t>消费</a:t>
            </a:r>
            <a:r>
              <a:rPr lang="zh-CN" altLang="en-US" dirty="0"/>
              <a:t>监控 </a:t>
            </a:r>
          </a:p>
          <a:p>
            <a:r>
              <a:rPr lang="zh-CN" altLang="en-US" dirty="0" smtClean="0"/>
              <a:t> </a:t>
            </a:r>
            <a:endParaRPr lang="zh-CN" altLang="en-US" dirty="0"/>
          </a:p>
        </p:txBody>
      </p:sp>
      <p:pic>
        <p:nvPicPr>
          <p:cNvPr id="12" name="图片 11"/>
          <p:cNvPicPr>
            <a:picLocks noChangeAspect="1"/>
          </p:cNvPicPr>
          <p:nvPr/>
        </p:nvPicPr>
        <p:blipFill>
          <a:blip r:embed="rId3"/>
          <a:stretch>
            <a:fillRect/>
          </a:stretch>
        </p:blipFill>
        <p:spPr>
          <a:xfrm>
            <a:off x="6769149" y="2197100"/>
            <a:ext cx="1485900" cy="3295650"/>
          </a:xfrm>
          <a:prstGeom prst="rect">
            <a:avLst/>
          </a:prstGeom>
        </p:spPr>
      </p:pic>
      <p:pic>
        <p:nvPicPr>
          <p:cNvPr id="13" name="图片 12"/>
          <p:cNvPicPr>
            <a:picLocks noChangeAspect="1"/>
          </p:cNvPicPr>
          <p:nvPr/>
        </p:nvPicPr>
        <p:blipFill>
          <a:blip r:embed="rId4"/>
          <a:stretch>
            <a:fillRect/>
          </a:stretch>
        </p:blipFill>
        <p:spPr>
          <a:xfrm>
            <a:off x="9578975" y="2628800"/>
            <a:ext cx="1724025" cy="2438400"/>
          </a:xfrm>
          <a:prstGeom prst="rect">
            <a:avLst/>
          </a:prstGeom>
        </p:spPr>
      </p:pic>
    </p:spTree>
    <p:extLst>
      <p:ext uri="{BB962C8B-B14F-4D97-AF65-F5344CB8AC3E}">
        <p14:creationId xmlns:p14="http://schemas.microsoft.com/office/powerpoint/2010/main" val="641574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08745" y="143743"/>
            <a:ext cx="10996908" cy="6264696"/>
          </a:xfrm>
          <a:prstGeom prst="rect">
            <a:avLst/>
          </a:prstGeom>
        </p:spPr>
      </p:pic>
    </p:spTree>
    <p:extLst>
      <p:ext uri="{BB962C8B-B14F-4D97-AF65-F5344CB8AC3E}">
        <p14:creationId xmlns:p14="http://schemas.microsoft.com/office/powerpoint/2010/main" val="2391216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7"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8" name="矩形 10"/>
          <p:cNvSpPr>
            <a:spLocks noChangeArrowheads="1"/>
          </p:cNvSpPr>
          <p:nvPr/>
        </p:nvSpPr>
        <p:spPr bwMode="auto">
          <a:xfrm>
            <a:off x="0" y="5524500"/>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9" name="TextBox 12"/>
          <p:cNvSpPr>
            <a:spLocks noChangeArrowheads="1"/>
          </p:cNvSpPr>
          <p:nvPr/>
        </p:nvSpPr>
        <p:spPr bwMode="auto">
          <a:xfrm>
            <a:off x="9124950" y="1222375"/>
            <a:ext cx="4699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400" b="1">
                <a:solidFill>
                  <a:srgbClr val="FFFFFF"/>
                </a:solidFill>
              </a:rPr>
              <a:t>3</a:t>
            </a:r>
            <a:endParaRPr lang="zh-CN" altLang="en-US" sz="4400" b="1">
              <a:solidFill>
                <a:srgbClr val="FFFFFF"/>
              </a:solidFill>
              <a:sym typeface="宋体" pitchFamily="2" charset="-122"/>
            </a:endParaRPr>
          </a:p>
        </p:txBody>
      </p:sp>
      <p:sp>
        <p:nvSpPr>
          <p:cNvPr id="10" name="标题 1"/>
          <p:cNvSpPr>
            <a:spLocks noGrp="1" noChangeArrowheads="1"/>
          </p:cNvSpPr>
          <p:nvPr>
            <p:ph type="title" idx="4294967295"/>
          </p:nvPr>
        </p:nvSpPr>
        <p:spPr>
          <a:xfrm>
            <a:off x="576263" y="142875"/>
            <a:ext cx="10369550" cy="1081088"/>
          </a:xfrm>
        </p:spPr>
        <p:txBody>
          <a:bodyPr/>
          <a:lstStyle/>
          <a:p>
            <a:pPr algn="l" eaLnBrk="1" hangingPunct="1"/>
            <a:r>
              <a:rPr lang="en-US" altLang="zh-CN" sz="2800" b="1" dirty="0" smtClean="0">
                <a:latin typeface="微软雅黑" pitchFamily="34" charset="-122"/>
                <a:ea typeface="微软雅黑" pitchFamily="34" charset="-122"/>
              </a:rPr>
              <a:t>2.1.1</a:t>
            </a:r>
            <a:r>
              <a:rPr lang="zh-CN" altLang="en-US" sz="2800" b="1" dirty="0" smtClean="0">
                <a:latin typeface="微软雅黑" pitchFamily="34" charset="-122"/>
                <a:ea typeface="微软雅黑" pitchFamily="34" charset="-122"/>
              </a:rPr>
              <a:t>搭建实时系统</a:t>
            </a:r>
            <a:endParaRPr lang="zh-CN" altLang="zh-CN" sz="2800" b="1" dirty="0" smtClean="0">
              <a:latin typeface="微软雅黑" pitchFamily="34" charset="-122"/>
              <a:ea typeface="微软雅黑" pitchFamily="34" charset="-122"/>
            </a:endParaRPr>
          </a:p>
        </p:txBody>
      </p:sp>
      <p:pic>
        <p:nvPicPr>
          <p:cNvPr id="11" name="图片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13"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14" name="矩形 10"/>
          <p:cNvSpPr>
            <a:spLocks noChangeArrowheads="1"/>
          </p:cNvSpPr>
          <p:nvPr/>
        </p:nvSpPr>
        <p:spPr bwMode="auto">
          <a:xfrm>
            <a:off x="0" y="5524500"/>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15" name="TextBox 12"/>
          <p:cNvSpPr>
            <a:spLocks noChangeArrowheads="1"/>
          </p:cNvSpPr>
          <p:nvPr/>
        </p:nvSpPr>
        <p:spPr bwMode="auto">
          <a:xfrm>
            <a:off x="9124950" y="1222375"/>
            <a:ext cx="4699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400" b="1">
                <a:solidFill>
                  <a:srgbClr val="FFFFFF"/>
                </a:solidFill>
              </a:rPr>
              <a:t>3</a:t>
            </a:r>
            <a:endParaRPr lang="zh-CN" altLang="en-US" sz="4400" b="1">
              <a:solidFill>
                <a:srgbClr val="FFFFFF"/>
              </a:solidFill>
              <a:sym typeface="宋体" pitchFamily="2" charset="-122"/>
            </a:endParaRPr>
          </a:p>
        </p:txBody>
      </p:sp>
      <p:sp>
        <p:nvSpPr>
          <p:cNvPr id="17" name="矩形 16"/>
          <p:cNvSpPr/>
          <p:nvPr/>
        </p:nvSpPr>
        <p:spPr>
          <a:xfrm>
            <a:off x="823420" y="1238474"/>
            <a:ext cx="9405336" cy="3662541"/>
          </a:xfrm>
          <a:prstGeom prst="rect">
            <a:avLst/>
          </a:prstGeom>
        </p:spPr>
        <p:txBody>
          <a:bodyPr wrap="square">
            <a:spAutoFit/>
          </a:bodyPr>
          <a:lstStyle/>
          <a:p>
            <a:pPr marL="514350" indent="-514350">
              <a:buAutoNum type="arabicPeriod"/>
            </a:pPr>
            <a:r>
              <a:rPr lang="zh-CN" altLang="en-US" sz="2800" dirty="0" smtClean="0"/>
              <a:t>流程中心申请</a:t>
            </a:r>
            <a:r>
              <a:rPr lang="en-US" altLang="zh-CN" sz="2800" dirty="0" smtClean="0"/>
              <a:t>”</a:t>
            </a:r>
            <a:r>
              <a:rPr lang="zh-CN" altLang="en-US" sz="2800" dirty="0" smtClean="0"/>
              <a:t>实时数据消费申请</a:t>
            </a:r>
            <a:r>
              <a:rPr lang="en-US" altLang="zh-CN" sz="2800" dirty="0" smtClean="0"/>
              <a:t>” </a:t>
            </a:r>
            <a:r>
              <a:rPr lang="zh-CN" altLang="en-US" sz="2800" dirty="0" smtClean="0"/>
              <a:t>获取鉴权系统名称和</a:t>
            </a:r>
            <a:r>
              <a:rPr lang="en-US" altLang="zh-CN" sz="2800" dirty="0" smtClean="0"/>
              <a:t>token</a:t>
            </a:r>
          </a:p>
          <a:p>
            <a:pPr marL="514350" indent="-514350">
              <a:buAutoNum type="arabicPeriod"/>
            </a:pPr>
            <a:r>
              <a:rPr lang="zh-CN" altLang="en-US" sz="2800" dirty="0" smtClean="0"/>
              <a:t>开发实时程序</a:t>
            </a:r>
            <a:endParaRPr lang="en-US" altLang="zh-CN" sz="2800" dirty="0" smtClean="0"/>
          </a:p>
          <a:p>
            <a:pPr marL="514350" indent="-514350">
              <a:buAutoNum type="arabicPeriod"/>
            </a:pPr>
            <a:r>
              <a:rPr lang="zh-CN" altLang="en-US" sz="2800" dirty="0" smtClean="0"/>
              <a:t>在</a:t>
            </a:r>
            <a:r>
              <a:rPr lang="en-US" altLang="zh-CN" sz="2800" dirty="0" smtClean="0"/>
              <a:t>”</a:t>
            </a:r>
            <a:r>
              <a:rPr lang="zh-CN" altLang="en-US" sz="2800" dirty="0" smtClean="0"/>
              <a:t>实时中心</a:t>
            </a:r>
            <a:r>
              <a:rPr lang="en-US" altLang="zh-CN" sz="2800" dirty="0" smtClean="0"/>
              <a:t>”</a:t>
            </a:r>
            <a:r>
              <a:rPr lang="zh-CN" altLang="en-US" sz="2800" dirty="0" smtClean="0"/>
              <a:t>的脚本管理中上传脚本</a:t>
            </a:r>
            <a:r>
              <a:rPr lang="en-US" altLang="zh-CN" sz="2800" dirty="0" smtClean="0"/>
              <a:t>—</a:t>
            </a:r>
            <a:r>
              <a:rPr lang="zh-CN" altLang="en-US" sz="2800" dirty="0" smtClean="0"/>
              <a:t>脚本会有版本号</a:t>
            </a:r>
            <a:endParaRPr lang="en-US" altLang="zh-CN" sz="2800" dirty="0" smtClean="0"/>
          </a:p>
          <a:p>
            <a:pPr marL="514350" indent="-514350">
              <a:buAutoNum type="arabicPeriod"/>
            </a:pPr>
            <a:r>
              <a:rPr lang="zh-CN" altLang="en-US" sz="2800" dirty="0" smtClean="0"/>
              <a:t>脚本上传完成后，在</a:t>
            </a:r>
            <a:r>
              <a:rPr lang="en-US" altLang="zh-CN" sz="2800" dirty="0" smtClean="0"/>
              <a:t>”</a:t>
            </a:r>
            <a:r>
              <a:rPr lang="zh-CN" altLang="en-US" sz="2800" dirty="0" smtClean="0"/>
              <a:t>任务管理</a:t>
            </a:r>
            <a:r>
              <a:rPr lang="en-US" altLang="zh-CN" sz="2800" dirty="0" smtClean="0"/>
              <a:t>”</a:t>
            </a:r>
            <a:r>
              <a:rPr lang="zh-CN" altLang="en-US" sz="2800" dirty="0" smtClean="0"/>
              <a:t>新建任务，创建任务时，可以选择脚本版本，选择机房，选择启动类，启动类是个带有</a:t>
            </a:r>
            <a:r>
              <a:rPr lang="en-US" altLang="zh-CN" sz="2800" dirty="0" smtClean="0"/>
              <a:t>main</a:t>
            </a:r>
            <a:r>
              <a:rPr lang="zh-CN" altLang="en-US" sz="2800" dirty="0" smtClean="0"/>
              <a:t>函数的类，需要通过</a:t>
            </a:r>
            <a:r>
              <a:rPr lang="en-US" altLang="zh-CN" sz="2800" dirty="0" err="1" smtClean="0"/>
              <a:t>args</a:t>
            </a:r>
            <a:r>
              <a:rPr lang="zh-CN" altLang="en-US" sz="2800" dirty="0" smtClean="0"/>
              <a:t>传递参数</a:t>
            </a:r>
            <a:endParaRPr lang="en-US" altLang="zh-CN" sz="2800" dirty="0" smtClean="0"/>
          </a:p>
          <a:p>
            <a:pPr marL="514350" indent="-514350">
              <a:buAutoNum type="arabicPeriod"/>
            </a:pPr>
            <a:r>
              <a:rPr lang="zh-CN" altLang="en-US" dirty="0" smtClean="0"/>
              <a:t> </a:t>
            </a:r>
          </a:p>
          <a:p>
            <a:r>
              <a:rPr lang="zh-CN" altLang="en-US" dirty="0" smtClean="0"/>
              <a:t> </a:t>
            </a:r>
            <a:endParaRPr lang="zh-CN" altLang="en-US" dirty="0"/>
          </a:p>
        </p:txBody>
      </p:sp>
      <p:pic>
        <p:nvPicPr>
          <p:cNvPr id="21" name="图片 20"/>
          <p:cNvPicPr>
            <a:picLocks noChangeAspect="1"/>
          </p:cNvPicPr>
          <p:nvPr/>
        </p:nvPicPr>
        <p:blipFill>
          <a:blip r:embed="rId3"/>
          <a:stretch>
            <a:fillRect/>
          </a:stretch>
        </p:blipFill>
        <p:spPr>
          <a:xfrm>
            <a:off x="823420" y="4297399"/>
            <a:ext cx="7169865" cy="1085850"/>
          </a:xfrm>
          <a:prstGeom prst="rect">
            <a:avLst/>
          </a:prstGeom>
        </p:spPr>
      </p:pic>
    </p:spTree>
    <p:extLst>
      <p:ext uri="{BB962C8B-B14F-4D97-AF65-F5344CB8AC3E}">
        <p14:creationId xmlns:p14="http://schemas.microsoft.com/office/powerpoint/2010/main" val="4032695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0" y="5524500"/>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8" name="TextBox 12"/>
          <p:cNvSpPr>
            <a:spLocks noChangeArrowheads="1"/>
          </p:cNvSpPr>
          <p:nvPr/>
        </p:nvSpPr>
        <p:spPr bwMode="auto">
          <a:xfrm>
            <a:off x="9124950" y="1222375"/>
            <a:ext cx="4699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400" b="1">
                <a:solidFill>
                  <a:srgbClr val="FFFFFF"/>
                </a:solidFill>
              </a:rPr>
              <a:t>3</a:t>
            </a:r>
            <a:endParaRPr lang="zh-CN" altLang="en-US" sz="4400" b="1">
              <a:solidFill>
                <a:srgbClr val="FFFFFF"/>
              </a:solidFill>
              <a:sym typeface="宋体" pitchFamily="2" charset="-122"/>
            </a:endParaRPr>
          </a:p>
        </p:txBody>
      </p:sp>
      <p:pic>
        <p:nvPicPr>
          <p:cNvPr id="13" name="图片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15"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16" name="矩形 10"/>
          <p:cNvSpPr>
            <a:spLocks noChangeArrowheads="1"/>
          </p:cNvSpPr>
          <p:nvPr/>
        </p:nvSpPr>
        <p:spPr bwMode="auto">
          <a:xfrm>
            <a:off x="0" y="5524500"/>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17" name="TextBox 12"/>
          <p:cNvSpPr>
            <a:spLocks noChangeArrowheads="1"/>
          </p:cNvSpPr>
          <p:nvPr/>
        </p:nvSpPr>
        <p:spPr bwMode="auto">
          <a:xfrm>
            <a:off x="9124950" y="1222375"/>
            <a:ext cx="4699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400" b="1">
                <a:solidFill>
                  <a:srgbClr val="FFFFFF"/>
                </a:solidFill>
              </a:rPr>
              <a:t>3</a:t>
            </a:r>
            <a:endParaRPr lang="zh-CN" altLang="en-US" sz="4400" b="1">
              <a:solidFill>
                <a:srgbClr val="FFFFFF"/>
              </a:solidFill>
              <a:sym typeface="宋体" pitchFamily="2" charset="-122"/>
            </a:endParaRPr>
          </a:p>
        </p:txBody>
      </p:sp>
      <p:sp>
        <p:nvSpPr>
          <p:cNvPr id="18" name="标题 1"/>
          <p:cNvSpPr>
            <a:spLocks noGrp="1" noChangeArrowheads="1"/>
          </p:cNvSpPr>
          <p:nvPr>
            <p:ph type="title" idx="4294967295"/>
          </p:nvPr>
        </p:nvSpPr>
        <p:spPr>
          <a:xfrm>
            <a:off x="576262" y="162149"/>
            <a:ext cx="10369550" cy="1081088"/>
          </a:xfrm>
        </p:spPr>
        <p:txBody>
          <a:bodyPr/>
          <a:lstStyle/>
          <a:p>
            <a:pPr algn="l" eaLnBrk="1" hangingPunct="1"/>
            <a:r>
              <a:rPr lang="en-US" altLang="zh-CN" sz="2800" b="1" dirty="0" smtClean="0">
                <a:latin typeface="微软雅黑" pitchFamily="34" charset="-122"/>
                <a:ea typeface="微软雅黑" pitchFamily="34" charset="-122"/>
              </a:rPr>
              <a:t>2.1.1</a:t>
            </a:r>
            <a:r>
              <a:rPr lang="zh-CN" altLang="en-US" sz="2800" b="1" dirty="0" smtClean="0">
                <a:latin typeface="微软雅黑" pitchFamily="34" charset="-122"/>
                <a:ea typeface="微软雅黑" pitchFamily="34" charset="-122"/>
              </a:rPr>
              <a:t>搭建实时系统</a:t>
            </a:r>
            <a:endParaRPr lang="zh-CN" altLang="zh-CN" sz="2800" b="1" dirty="0" smtClean="0">
              <a:latin typeface="微软雅黑" pitchFamily="34" charset="-122"/>
              <a:ea typeface="微软雅黑" pitchFamily="34" charset="-122"/>
            </a:endParaRPr>
          </a:p>
        </p:txBody>
      </p:sp>
      <p:pic>
        <p:nvPicPr>
          <p:cNvPr id="19" name="图片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21"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22" name="矩形 10"/>
          <p:cNvSpPr>
            <a:spLocks noChangeArrowheads="1"/>
          </p:cNvSpPr>
          <p:nvPr/>
        </p:nvSpPr>
        <p:spPr bwMode="auto">
          <a:xfrm>
            <a:off x="0" y="5524500"/>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23" name="TextBox 12"/>
          <p:cNvSpPr>
            <a:spLocks noChangeArrowheads="1"/>
          </p:cNvSpPr>
          <p:nvPr/>
        </p:nvSpPr>
        <p:spPr bwMode="auto">
          <a:xfrm>
            <a:off x="9124950" y="1222375"/>
            <a:ext cx="4699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400" b="1">
                <a:solidFill>
                  <a:srgbClr val="FFFFFF"/>
                </a:solidFill>
              </a:rPr>
              <a:t>3</a:t>
            </a:r>
            <a:endParaRPr lang="zh-CN" altLang="en-US" sz="4400" b="1">
              <a:solidFill>
                <a:srgbClr val="FFFFFF"/>
              </a:solidFill>
              <a:sym typeface="宋体" pitchFamily="2" charset="-122"/>
            </a:endParaRPr>
          </a:p>
        </p:txBody>
      </p:sp>
      <p:sp>
        <p:nvSpPr>
          <p:cNvPr id="24" name="矩形 23"/>
          <p:cNvSpPr/>
          <p:nvPr/>
        </p:nvSpPr>
        <p:spPr>
          <a:xfrm>
            <a:off x="823420" y="1238474"/>
            <a:ext cx="9405336" cy="3816429"/>
          </a:xfrm>
          <a:prstGeom prst="rect">
            <a:avLst/>
          </a:prstGeom>
        </p:spPr>
        <p:txBody>
          <a:bodyPr wrap="square">
            <a:spAutoFit/>
          </a:bodyPr>
          <a:lstStyle/>
          <a:p>
            <a:r>
              <a:rPr lang="en-US" altLang="zh-CN" sz="2800" dirty="0" smtClean="0"/>
              <a:t>5. </a:t>
            </a:r>
            <a:r>
              <a:rPr lang="zh-CN" altLang="en-US" sz="2800" dirty="0" smtClean="0"/>
              <a:t>配置启动参数</a:t>
            </a:r>
            <a:endParaRPr lang="en-US" altLang="zh-CN" sz="2800" dirty="0" smtClean="0"/>
          </a:p>
          <a:p>
            <a:r>
              <a:rPr lang="en-US" altLang="zh-CN" sz="2800" dirty="0" smtClean="0"/>
              <a:t>6. </a:t>
            </a:r>
            <a:r>
              <a:rPr lang="zh-CN" altLang="en-US" sz="2800" dirty="0" smtClean="0"/>
              <a:t>拓扑信息</a:t>
            </a:r>
            <a:endParaRPr lang="en-US" altLang="zh-CN" sz="2800" dirty="0" smtClean="0"/>
          </a:p>
          <a:p>
            <a:r>
              <a:rPr lang="zh-CN" altLang="en-US" sz="2800" dirty="0" smtClean="0">
                <a:solidFill>
                  <a:srgbClr val="FF0000"/>
                </a:solidFill>
              </a:rPr>
              <a:t>拓扑信息的</a:t>
            </a:r>
            <a:r>
              <a:rPr lang="en-US" altLang="zh-CN" sz="2800" dirty="0" smtClean="0">
                <a:solidFill>
                  <a:srgbClr val="FF0000"/>
                </a:solidFill>
              </a:rPr>
              <a:t>+1</a:t>
            </a:r>
            <a:r>
              <a:rPr lang="zh-CN" altLang="en-US" sz="2800" dirty="0" smtClean="0">
                <a:solidFill>
                  <a:srgbClr val="FF0000"/>
                </a:solidFill>
              </a:rPr>
              <a:t>？？</a:t>
            </a:r>
            <a:endParaRPr lang="en-US" altLang="zh-CN" sz="2800" dirty="0" smtClean="0">
              <a:solidFill>
                <a:srgbClr val="FF0000"/>
              </a:solidFill>
            </a:endParaRPr>
          </a:p>
          <a:p>
            <a:r>
              <a:rPr lang="en-US" altLang="zh-CN" sz="2800" dirty="0" smtClean="0"/>
              <a:t>7. </a:t>
            </a:r>
            <a:r>
              <a:rPr lang="zh-CN" altLang="en-US" sz="2800" dirty="0" smtClean="0"/>
              <a:t>右键单击图形，可以进行当前数据的并发数调整</a:t>
            </a:r>
            <a:endParaRPr lang="en-US" altLang="zh-CN" sz="2800" dirty="0" smtClean="0"/>
          </a:p>
          <a:p>
            <a:r>
              <a:rPr lang="en-US" altLang="zh-CN" sz="2800" dirty="0" smtClean="0"/>
              <a:t>8. </a:t>
            </a:r>
            <a:r>
              <a:rPr lang="zh-CN" altLang="en-US" sz="2800" dirty="0" smtClean="0"/>
              <a:t>单击保存按钮</a:t>
            </a:r>
            <a:endParaRPr lang="en-US" altLang="zh-CN" sz="2800" dirty="0" smtClean="0"/>
          </a:p>
          <a:p>
            <a:r>
              <a:rPr lang="en-US" altLang="zh-CN" sz="2800" dirty="0"/>
              <a:t>9</a:t>
            </a:r>
            <a:r>
              <a:rPr lang="en-US" altLang="zh-CN" sz="2800" dirty="0" smtClean="0"/>
              <a:t>. </a:t>
            </a:r>
            <a:r>
              <a:rPr lang="zh-CN" altLang="en-US" sz="2800" dirty="0" smtClean="0"/>
              <a:t>返回任务管理页面进行相关操作</a:t>
            </a:r>
            <a:endParaRPr lang="en-US" altLang="zh-CN" sz="2800" dirty="0" smtClean="0"/>
          </a:p>
          <a:p>
            <a:r>
              <a:rPr lang="en-US" altLang="zh-CN" sz="2800" dirty="0" smtClean="0"/>
              <a:t>10. </a:t>
            </a:r>
            <a:r>
              <a:rPr lang="zh-CN" altLang="en-US" sz="2800" dirty="0" smtClean="0"/>
              <a:t>发布操作可以选择脚本版本号</a:t>
            </a:r>
            <a:endParaRPr lang="en-US" altLang="zh-CN" sz="2800" dirty="0" smtClean="0"/>
          </a:p>
          <a:p>
            <a:endParaRPr lang="zh-CN" altLang="en-US" sz="2800" dirty="0" smtClean="0"/>
          </a:p>
          <a:p>
            <a:r>
              <a:rPr lang="zh-CN" altLang="en-US" dirty="0" smtClean="0"/>
              <a:t> </a:t>
            </a:r>
            <a:endParaRPr lang="zh-CN" altLang="en-US" dirty="0"/>
          </a:p>
        </p:txBody>
      </p:sp>
      <p:pic>
        <p:nvPicPr>
          <p:cNvPr id="26" name="图片 25"/>
          <p:cNvPicPr>
            <a:picLocks noChangeAspect="1"/>
          </p:cNvPicPr>
          <p:nvPr/>
        </p:nvPicPr>
        <p:blipFill>
          <a:blip r:embed="rId3"/>
          <a:stretch>
            <a:fillRect/>
          </a:stretch>
        </p:blipFill>
        <p:spPr>
          <a:xfrm>
            <a:off x="3511549" y="1078730"/>
            <a:ext cx="7458075" cy="952500"/>
          </a:xfrm>
          <a:prstGeom prst="rect">
            <a:avLst/>
          </a:prstGeom>
        </p:spPr>
      </p:pic>
      <p:pic>
        <p:nvPicPr>
          <p:cNvPr id="27" name="图片 26"/>
          <p:cNvPicPr>
            <a:picLocks noChangeAspect="1"/>
          </p:cNvPicPr>
          <p:nvPr/>
        </p:nvPicPr>
        <p:blipFill>
          <a:blip r:embed="rId4"/>
          <a:stretch>
            <a:fillRect/>
          </a:stretch>
        </p:blipFill>
        <p:spPr>
          <a:xfrm>
            <a:off x="8942510" y="1944209"/>
            <a:ext cx="1790700" cy="1066800"/>
          </a:xfrm>
          <a:prstGeom prst="rect">
            <a:avLst/>
          </a:prstGeom>
        </p:spPr>
      </p:pic>
      <p:pic>
        <p:nvPicPr>
          <p:cNvPr id="28" name="图片 27"/>
          <p:cNvPicPr>
            <a:picLocks noChangeAspect="1"/>
          </p:cNvPicPr>
          <p:nvPr/>
        </p:nvPicPr>
        <p:blipFill>
          <a:blip r:embed="rId5"/>
          <a:stretch>
            <a:fillRect/>
          </a:stretch>
        </p:blipFill>
        <p:spPr>
          <a:xfrm>
            <a:off x="10539287" y="-137456"/>
            <a:ext cx="1105818" cy="5653479"/>
          </a:xfrm>
          <a:prstGeom prst="rect">
            <a:avLst/>
          </a:prstGeom>
        </p:spPr>
      </p:pic>
      <p:pic>
        <p:nvPicPr>
          <p:cNvPr id="29" name="图片 28"/>
          <p:cNvPicPr>
            <a:picLocks noChangeAspect="1"/>
          </p:cNvPicPr>
          <p:nvPr/>
        </p:nvPicPr>
        <p:blipFill>
          <a:blip r:embed="rId6"/>
          <a:stretch>
            <a:fillRect/>
          </a:stretch>
        </p:blipFill>
        <p:spPr>
          <a:xfrm>
            <a:off x="936501" y="4255891"/>
            <a:ext cx="7267575" cy="1079697"/>
          </a:xfrm>
          <a:prstGeom prst="rect">
            <a:avLst/>
          </a:prstGeom>
        </p:spPr>
      </p:pic>
    </p:spTree>
    <p:extLst>
      <p:ext uri="{BB962C8B-B14F-4D97-AF65-F5344CB8AC3E}">
        <p14:creationId xmlns:p14="http://schemas.microsoft.com/office/powerpoint/2010/main" val="450944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0" y="5777953"/>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9" name="TextBox 12"/>
          <p:cNvSpPr>
            <a:spLocks noChangeArrowheads="1"/>
          </p:cNvSpPr>
          <p:nvPr/>
        </p:nvSpPr>
        <p:spPr bwMode="auto">
          <a:xfrm>
            <a:off x="9124950" y="1222375"/>
            <a:ext cx="4699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400" b="1">
                <a:solidFill>
                  <a:srgbClr val="FFFFFF"/>
                </a:solidFill>
              </a:rPr>
              <a:t>3</a:t>
            </a:r>
            <a:endParaRPr lang="zh-CN" altLang="en-US" sz="4400" b="1">
              <a:solidFill>
                <a:srgbClr val="FFFFFF"/>
              </a:solidFill>
              <a:sym typeface="宋体" pitchFamily="2" charset="-122"/>
            </a:endParaRPr>
          </a:p>
        </p:txBody>
      </p:sp>
      <p:sp>
        <p:nvSpPr>
          <p:cNvPr id="10" name="标题 1"/>
          <p:cNvSpPr>
            <a:spLocks noGrp="1" noChangeArrowheads="1"/>
          </p:cNvSpPr>
          <p:nvPr>
            <p:ph type="title" idx="4294967295"/>
          </p:nvPr>
        </p:nvSpPr>
        <p:spPr>
          <a:xfrm>
            <a:off x="1368549" y="132630"/>
            <a:ext cx="7345014" cy="1081088"/>
          </a:xfrm>
        </p:spPr>
        <p:txBody>
          <a:bodyPr/>
          <a:lstStyle/>
          <a:p>
            <a:pPr algn="l"/>
            <a:r>
              <a:rPr lang="zh-CN" altLang="en-US" sz="2800" dirty="0" smtClean="0"/>
              <a:t>我在</a:t>
            </a:r>
            <a:r>
              <a:rPr lang="en-US" altLang="zh-CN" sz="2800" dirty="0" smtClean="0"/>
              <a:t>JRC</a:t>
            </a:r>
            <a:r>
              <a:rPr lang="zh-CN" altLang="en-US" sz="2800" dirty="0" smtClean="0"/>
              <a:t>上的实践</a:t>
            </a:r>
            <a:endParaRPr lang="zh-CN" altLang="zh-CN" sz="2800" dirty="0" smtClean="0">
              <a:latin typeface="微软雅黑" pitchFamily="34" charset="-122"/>
              <a:ea typeface="微软雅黑" pitchFamily="34" charset="-122"/>
            </a:endParaRPr>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05" y="-273"/>
            <a:ext cx="11144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1008508" y="1256581"/>
            <a:ext cx="9432479" cy="2246769"/>
          </a:xfrm>
          <a:prstGeom prst="rect">
            <a:avLst/>
          </a:prstGeom>
        </p:spPr>
        <p:txBody>
          <a:bodyPr wrap="square">
            <a:spAutoFit/>
          </a:bodyPr>
          <a:lstStyle/>
          <a:p>
            <a:r>
              <a:rPr lang="zh-CN" altLang="en-US" sz="2800" dirty="0" smtClean="0"/>
              <a:t>需求</a:t>
            </a:r>
            <a:r>
              <a:rPr lang="zh-CN" altLang="en-US" sz="2800" dirty="0"/>
              <a:t>描述</a:t>
            </a:r>
            <a:r>
              <a:rPr lang="zh-CN" altLang="en-US" sz="2800" dirty="0" smtClean="0"/>
              <a:t>：</a:t>
            </a:r>
            <a:r>
              <a:rPr lang="zh-CN" altLang="zh-CN" sz="2800" dirty="0">
                <a:solidFill>
                  <a:srgbClr val="FF0000"/>
                </a:solidFill>
              </a:rPr>
              <a:t>通过接收</a:t>
            </a:r>
            <a:r>
              <a:rPr lang="en-US" altLang="zh-CN" sz="2800" dirty="0">
                <a:solidFill>
                  <a:srgbClr val="FF0000"/>
                </a:solidFill>
              </a:rPr>
              <a:t>PC</a:t>
            </a:r>
            <a:r>
              <a:rPr lang="zh-CN" altLang="zh-CN" sz="2800" dirty="0">
                <a:solidFill>
                  <a:srgbClr val="FF0000"/>
                </a:solidFill>
              </a:rPr>
              <a:t>、</a:t>
            </a:r>
            <a:r>
              <a:rPr lang="en-US" altLang="zh-CN" sz="2800" dirty="0">
                <a:solidFill>
                  <a:srgbClr val="FF0000"/>
                </a:solidFill>
              </a:rPr>
              <a:t>APP</a:t>
            </a:r>
            <a:r>
              <a:rPr lang="zh-CN" altLang="zh-CN" sz="2800" dirty="0">
                <a:solidFill>
                  <a:srgbClr val="FF0000"/>
                </a:solidFill>
              </a:rPr>
              <a:t>、</a:t>
            </a:r>
            <a:r>
              <a:rPr lang="en-US" altLang="zh-CN" sz="2800" dirty="0">
                <a:solidFill>
                  <a:srgbClr val="FF0000"/>
                </a:solidFill>
              </a:rPr>
              <a:t>M</a:t>
            </a:r>
            <a:r>
              <a:rPr lang="zh-CN" altLang="zh-CN" sz="2800" dirty="0">
                <a:solidFill>
                  <a:srgbClr val="FF0000"/>
                </a:solidFill>
              </a:rPr>
              <a:t>用户浏览日志，过滤用户访问的商品（</a:t>
            </a:r>
            <a:r>
              <a:rPr lang="en-US" altLang="zh-CN" sz="2800" dirty="0" err="1">
                <a:solidFill>
                  <a:srgbClr val="FF0000"/>
                </a:solidFill>
              </a:rPr>
              <a:t>sku</a:t>
            </a:r>
            <a:r>
              <a:rPr lang="zh-CN" altLang="zh-CN" sz="2800" dirty="0">
                <a:solidFill>
                  <a:srgbClr val="FF0000"/>
                </a:solidFill>
              </a:rPr>
              <a:t>）获取用户的访问信息，包括：</a:t>
            </a:r>
            <a:r>
              <a:rPr lang="en-US" altLang="zh-CN" sz="2800" dirty="0" err="1">
                <a:solidFill>
                  <a:srgbClr val="FF0000"/>
                </a:solidFill>
              </a:rPr>
              <a:t>sku</a:t>
            </a:r>
            <a:r>
              <a:rPr lang="zh-CN" altLang="zh-CN" sz="2800" dirty="0">
                <a:solidFill>
                  <a:srgbClr val="FF0000"/>
                </a:solidFill>
              </a:rPr>
              <a:t>的主</a:t>
            </a:r>
            <a:r>
              <a:rPr lang="en-US" altLang="zh-CN" sz="2800" dirty="0">
                <a:solidFill>
                  <a:srgbClr val="FF0000"/>
                </a:solidFill>
              </a:rPr>
              <a:t>SKU</a:t>
            </a:r>
            <a:r>
              <a:rPr lang="zh-CN" altLang="zh-CN" sz="2800" dirty="0">
                <a:solidFill>
                  <a:srgbClr val="FF0000"/>
                </a:solidFill>
              </a:rPr>
              <a:t>、分类、最新访问时间、浏览次数等</a:t>
            </a:r>
            <a:r>
              <a:rPr lang="zh-CN" altLang="zh-CN" sz="2800" dirty="0" smtClean="0">
                <a:solidFill>
                  <a:srgbClr val="FF0000"/>
                </a:solidFill>
              </a:rPr>
              <a:t>。</a:t>
            </a:r>
            <a:endParaRPr lang="en-US" altLang="zh-CN" sz="2800" dirty="0" smtClean="0">
              <a:solidFill>
                <a:srgbClr val="FF0000"/>
              </a:solidFill>
            </a:endParaRPr>
          </a:p>
          <a:p>
            <a:endParaRPr lang="en-US" altLang="zh-CN" sz="2800" dirty="0" smtClean="0">
              <a:solidFill>
                <a:srgbClr val="FF0000"/>
              </a:solidFill>
            </a:endParaRPr>
          </a:p>
          <a:p>
            <a:r>
              <a:rPr lang="zh-CN" altLang="en-US" sz="2800" dirty="0" smtClean="0">
                <a:solidFill>
                  <a:srgbClr val="FF0000"/>
                </a:solidFill>
              </a:rPr>
              <a:t>存储量：</a:t>
            </a:r>
            <a:r>
              <a:rPr lang="en-US" altLang="zh-CN" sz="2800" dirty="0" smtClean="0">
                <a:solidFill>
                  <a:srgbClr val="FF0000"/>
                </a:solidFill>
              </a:rPr>
              <a:t>1</a:t>
            </a:r>
            <a:r>
              <a:rPr lang="zh-CN" altLang="en-US" sz="2800" dirty="0" smtClean="0">
                <a:solidFill>
                  <a:srgbClr val="FF0000"/>
                </a:solidFill>
              </a:rPr>
              <a:t>天</a:t>
            </a:r>
            <a:endParaRPr lang="en-US" altLang="zh-CN" sz="2800" dirty="0">
              <a:solidFill>
                <a:srgbClr val="FF0000"/>
              </a:solidFill>
            </a:endParaRPr>
          </a:p>
        </p:txBody>
      </p:sp>
    </p:spTree>
    <p:extLst>
      <p:ext uri="{BB962C8B-B14F-4D97-AF65-F5344CB8AC3E}">
        <p14:creationId xmlns:p14="http://schemas.microsoft.com/office/powerpoint/2010/main" val="14741791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669925" y="1079847"/>
            <a:ext cx="9699624" cy="4608512"/>
          </a:xfrm>
          <a:prstGeom prst="rect">
            <a:avLst/>
          </a:prstGeom>
        </p:spPr>
      </p:pic>
      <p:pic>
        <p:nvPicPr>
          <p:cNvPr id="5"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7"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8" name="矩形 10"/>
          <p:cNvSpPr>
            <a:spLocks noChangeArrowheads="1"/>
          </p:cNvSpPr>
          <p:nvPr/>
        </p:nvSpPr>
        <p:spPr bwMode="auto">
          <a:xfrm>
            <a:off x="0" y="5777953"/>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10" name="标题 1"/>
          <p:cNvSpPr>
            <a:spLocks noGrp="1" noChangeArrowheads="1"/>
          </p:cNvSpPr>
          <p:nvPr>
            <p:ph type="title" idx="4294967295"/>
          </p:nvPr>
        </p:nvSpPr>
        <p:spPr>
          <a:xfrm>
            <a:off x="1368549" y="132630"/>
            <a:ext cx="7345014" cy="1081088"/>
          </a:xfrm>
        </p:spPr>
        <p:txBody>
          <a:bodyPr/>
          <a:lstStyle/>
          <a:p>
            <a:pPr algn="l"/>
            <a:r>
              <a:rPr lang="zh-CN" altLang="en-US" sz="2800" dirty="0" smtClean="0">
                <a:latin typeface="微软雅黑" pitchFamily="34" charset="-122"/>
                <a:ea typeface="微软雅黑" pitchFamily="34" charset="-122"/>
              </a:rPr>
              <a:t>方法设计</a:t>
            </a:r>
            <a:endParaRPr lang="zh-CN" altLang="zh-CN" sz="2800" dirty="0" smtClean="0">
              <a:latin typeface="微软雅黑" pitchFamily="34" charset="-122"/>
              <a:ea typeface="微软雅黑" pitchFamily="34" charset="-122"/>
            </a:endParaRPr>
          </a:p>
        </p:txBody>
      </p:sp>
      <p:pic>
        <p:nvPicPr>
          <p:cNvPr id="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05" y="-273"/>
            <a:ext cx="11144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3469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7"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8" name="矩形 10"/>
          <p:cNvSpPr>
            <a:spLocks noChangeArrowheads="1"/>
          </p:cNvSpPr>
          <p:nvPr/>
        </p:nvSpPr>
        <p:spPr bwMode="auto">
          <a:xfrm>
            <a:off x="0" y="5777953"/>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9" name="标题 1"/>
          <p:cNvSpPr>
            <a:spLocks noGrp="1" noChangeArrowheads="1"/>
          </p:cNvSpPr>
          <p:nvPr>
            <p:ph type="title" idx="4294967295"/>
          </p:nvPr>
        </p:nvSpPr>
        <p:spPr>
          <a:xfrm>
            <a:off x="1368549" y="132630"/>
            <a:ext cx="7345014" cy="1081088"/>
          </a:xfrm>
        </p:spPr>
        <p:txBody>
          <a:bodyPr/>
          <a:lstStyle/>
          <a:p>
            <a:pPr algn="l"/>
            <a:r>
              <a:rPr lang="zh-CN" altLang="en-US" sz="2800" dirty="0" smtClean="0">
                <a:latin typeface="微软雅黑" pitchFamily="34" charset="-122"/>
                <a:ea typeface="微软雅黑" pitchFamily="34" charset="-122"/>
              </a:rPr>
              <a:t>实时数据存储</a:t>
            </a:r>
            <a:endParaRPr lang="zh-CN" altLang="zh-CN" sz="2800" dirty="0" smtClean="0">
              <a:latin typeface="微软雅黑" pitchFamily="34" charset="-122"/>
              <a:ea typeface="微软雅黑" pitchFamily="34" charset="-122"/>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05" y="-273"/>
            <a:ext cx="11144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892205" y="1274960"/>
            <a:ext cx="9405336" cy="4247317"/>
          </a:xfrm>
          <a:prstGeom prst="rect">
            <a:avLst/>
          </a:prstGeom>
        </p:spPr>
        <p:txBody>
          <a:bodyPr wrap="square">
            <a:spAutoFit/>
          </a:bodyPr>
          <a:lstStyle/>
          <a:p>
            <a:r>
              <a:rPr lang="zh-CN" altLang="en-US" dirty="0" smtClean="0">
                <a:solidFill>
                  <a:srgbClr val="666666"/>
                </a:solidFill>
                <a:latin typeface="Arial" panose="020B0604020202020204" pitchFamily="34" charset="0"/>
              </a:rPr>
              <a:t>以</a:t>
            </a:r>
            <a:r>
              <a:rPr lang="en-US" altLang="zh-CN" dirty="0" err="1" smtClean="0">
                <a:solidFill>
                  <a:srgbClr val="666666"/>
                </a:solidFill>
                <a:latin typeface="Arial" panose="020B0604020202020204" pitchFamily="34" charset="0"/>
              </a:rPr>
              <a:t>Redis</a:t>
            </a:r>
            <a:r>
              <a:rPr lang="zh-CN" altLang="en-US" dirty="0" smtClean="0">
                <a:solidFill>
                  <a:srgbClr val="666666"/>
                </a:solidFill>
                <a:latin typeface="Arial" panose="020B0604020202020204" pitchFamily="34" charset="0"/>
              </a:rPr>
              <a:t>的</a:t>
            </a:r>
            <a:r>
              <a:rPr lang="en-US" altLang="zh-CN" dirty="0" err="1" smtClean="0">
                <a:solidFill>
                  <a:srgbClr val="666666"/>
                </a:solidFill>
                <a:latin typeface="Arial" panose="020B0604020202020204" pitchFamily="34" charset="0"/>
              </a:rPr>
              <a:t>HashMap</a:t>
            </a:r>
            <a:r>
              <a:rPr lang="zh-CN" altLang="en-US" dirty="0" smtClean="0">
                <a:solidFill>
                  <a:srgbClr val="666666"/>
                </a:solidFill>
                <a:latin typeface="Arial" panose="020B0604020202020204" pitchFamily="34" charset="0"/>
              </a:rPr>
              <a:t>为根本</a:t>
            </a:r>
            <a:endParaRPr lang="en-US" altLang="zh-CN" dirty="0" smtClean="0">
              <a:solidFill>
                <a:srgbClr val="666666"/>
              </a:solidFill>
              <a:latin typeface="Arial" panose="020B0604020202020204" pitchFamily="34" charset="0"/>
            </a:endParaRPr>
          </a:p>
          <a:p>
            <a:r>
              <a:rPr lang="en-US" altLang="zh-CN" dirty="0"/>
              <a:t>{"</a:t>
            </a:r>
            <a:r>
              <a:rPr lang="ja-JP" altLang="zh-CN" dirty="0"/>
              <a:t>分类的数目</a:t>
            </a:r>
            <a:r>
              <a:rPr lang="en-US" altLang="zh-CN" dirty="0"/>
              <a:t>":19,"</a:t>
            </a:r>
            <a:r>
              <a:rPr lang="ja-JP" altLang="zh-CN" dirty="0"/>
              <a:t>分类数据</a:t>
            </a:r>
            <a:r>
              <a:rPr lang="en-US" altLang="zh-CN" dirty="0"/>
              <a:t>":"12,123,123123","</a:t>
            </a:r>
            <a:r>
              <a:rPr lang="ja-JP" altLang="zh-CN" dirty="0"/>
              <a:t>分类</a:t>
            </a:r>
            <a:r>
              <a:rPr lang="en-US" altLang="zh-CN" dirty="0"/>
              <a:t>ID+Skus":"12,23,34,45,56",</a:t>
            </a:r>
            <a:endParaRPr lang="zh-CN" altLang="zh-CN" dirty="0"/>
          </a:p>
          <a:p>
            <a:r>
              <a:rPr lang="en-US" altLang="zh-CN" dirty="0"/>
              <a:t>[["</a:t>
            </a:r>
            <a:r>
              <a:rPr lang="ja-JP" altLang="zh-CN" dirty="0"/>
              <a:t>主</a:t>
            </a:r>
            <a:r>
              <a:rPr lang="en-US" altLang="zh-CN" dirty="0"/>
              <a:t>skuid+Cnt":1,]</a:t>
            </a:r>
            <a:r>
              <a:rPr lang="ja-JP" altLang="zh-CN" dirty="0"/>
              <a:t>…</a:t>
            </a:r>
            <a:r>
              <a:rPr lang="en-US" altLang="zh-CN" dirty="0"/>
              <a:t>], [["</a:t>
            </a:r>
            <a:r>
              <a:rPr lang="zh-CN" altLang="zh-CN" dirty="0"/>
              <a:t>分类</a:t>
            </a:r>
            <a:r>
              <a:rPr lang="en-US" altLang="zh-CN" dirty="0"/>
              <a:t>+Cnt":1,]</a:t>
            </a:r>
            <a:r>
              <a:rPr lang="ja-JP" altLang="zh-CN" dirty="0"/>
              <a:t>…</a:t>
            </a:r>
            <a:r>
              <a:rPr lang="en-US" altLang="zh-CN" dirty="0" smtClean="0"/>
              <a:t>],"</a:t>
            </a:r>
            <a:r>
              <a:rPr lang="ja-JP" altLang="zh-CN" dirty="0"/>
              <a:t>分类</a:t>
            </a:r>
            <a:r>
              <a:rPr lang="en-US" altLang="zh-CN" dirty="0"/>
              <a:t>+SkuSize":1, "</a:t>
            </a:r>
            <a:r>
              <a:rPr lang="zh-CN" altLang="zh-CN" dirty="0"/>
              <a:t>主</a:t>
            </a:r>
            <a:r>
              <a:rPr lang="en-US" altLang="zh-CN" dirty="0" err="1"/>
              <a:t>SkuId+Time</a:t>
            </a:r>
            <a:r>
              <a:rPr lang="en-US" altLang="zh-CN" dirty="0"/>
              <a:t>":</a:t>
            </a:r>
            <a:r>
              <a:rPr lang="zh-CN" altLang="zh-CN" dirty="0"/>
              <a:t>时间戳</a:t>
            </a:r>
            <a:r>
              <a:rPr lang="en-US" altLang="zh-CN" dirty="0"/>
              <a:t>, </a:t>
            </a:r>
            <a:endParaRPr lang="zh-CN" altLang="zh-CN" dirty="0"/>
          </a:p>
          <a:p>
            <a:r>
              <a:rPr lang="en-US" altLang="zh-CN" dirty="0"/>
              <a:t>"</a:t>
            </a:r>
            <a:r>
              <a:rPr lang="ja-JP" altLang="zh-CN" dirty="0"/>
              <a:t>最近的三级分类</a:t>
            </a:r>
            <a:r>
              <a:rPr lang="en-US" altLang="zh-CN" dirty="0"/>
              <a:t>":9710,"</a:t>
            </a:r>
            <a:r>
              <a:rPr lang="ja-JP" altLang="zh-CN" dirty="0"/>
              <a:t>最近的主</a:t>
            </a:r>
            <a:r>
              <a:rPr lang="en-US" altLang="zh-CN" dirty="0"/>
              <a:t>skuid":10112090233,"</a:t>
            </a:r>
            <a:r>
              <a:rPr lang="ja-JP" altLang="zh-CN" dirty="0"/>
              <a:t>最多的三分分类</a:t>
            </a:r>
            <a:r>
              <a:rPr lang="en-US" altLang="zh-CN" dirty="0"/>
              <a:t>":3983,"</a:t>
            </a:r>
            <a:r>
              <a:rPr lang="ja-JP" altLang="zh-CN" dirty="0"/>
              <a:t>最多的主</a:t>
            </a:r>
            <a:r>
              <a:rPr lang="en-US" altLang="zh-CN" dirty="0"/>
              <a:t>skuid":3929464}</a:t>
            </a:r>
            <a:endParaRPr lang="zh-CN" altLang="zh-CN" dirty="0"/>
          </a:p>
          <a:p>
            <a:r>
              <a:rPr lang="zh-CN" altLang="zh-CN" dirty="0"/>
              <a:t>例子：</a:t>
            </a:r>
          </a:p>
          <a:p>
            <a:r>
              <a:rPr lang="en-US" altLang="zh-CN" dirty="0"/>
              <a:t>{"cidCnt":19,"cids":"11985, 11685, 11785, 11885",</a:t>
            </a:r>
            <a:endParaRPr lang="zh-CN" altLang="zh-CN" dirty="0"/>
          </a:p>
          <a:p>
            <a:r>
              <a:rPr lang="en-US" altLang="zh-CN" dirty="0"/>
              <a:t>"11985Skus":"10140030474,23,34,45,56</a:t>
            </a:r>
            <a:r>
              <a:rPr lang="en-US" altLang="zh-CN" dirty="0" smtClean="0"/>
              <a:t>","</a:t>
            </a:r>
            <a:r>
              <a:rPr lang="en-US" altLang="zh-CN" dirty="0"/>
              <a:t>11685Skus":"10140030475,23,34,45,56",</a:t>
            </a:r>
            <a:endParaRPr lang="zh-CN" altLang="zh-CN" dirty="0"/>
          </a:p>
          <a:p>
            <a:r>
              <a:rPr lang="en-US" altLang="zh-CN" dirty="0"/>
              <a:t>"11785Skus":"10140030476,23,34,45,56",</a:t>
            </a:r>
            <a:endParaRPr lang="zh-CN" altLang="zh-CN" dirty="0"/>
          </a:p>
          <a:p>
            <a:r>
              <a:rPr lang="en-US" altLang="zh-CN" dirty="0"/>
              <a:t>"11885Skus":"10140030477,23,34,45,56",</a:t>
            </a:r>
            <a:endParaRPr lang="zh-CN" altLang="zh-CN" dirty="0"/>
          </a:p>
          <a:p>
            <a:r>
              <a:rPr lang="en-US" altLang="zh-CN" dirty="0"/>
              <a:t>"10140030474Cnt":1," 10140030475Cnt":1," 10140030476Cnt":1,</a:t>
            </a:r>
            <a:endParaRPr lang="zh-CN" altLang="zh-CN" dirty="0"/>
          </a:p>
          <a:p>
            <a:r>
              <a:rPr lang="en-US" altLang="zh-CN" dirty="0"/>
              <a:t>"10140030477Cnt":1, "10140030477Time":1000000000,  </a:t>
            </a:r>
            <a:endParaRPr lang="zh-CN" altLang="zh-CN" dirty="0"/>
          </a:p>
          <a:p>
            <a:r>
              <a:rPr lang="en-US" altLang="zh-CN" dirty="0"/>
              <a:t>"11985Cnt":123456,"11685Cnt":12345,"11785Cnt":1234,"11885Cnt":123,</a:t>
            </a:r>
            <a:endParaRPr lang="zh-CN" altLang="zh-CN" dirty="0"/>
          </a:p>
          <a:p>
            <a:r>
              <a:rPr lang="en-US" altLang="zh-CN" dirty="0"/>
              <a:t>"11985SkuSize":1,"11685SkuSize":1,"11785SkuSize":1,"11885SkuSize":1,</a:t>
            </a:r>
            <a:endParaRPr lang="zh-CN" altLang="zh-CN" dirty="0"/>
          </a:p>
          <a:p>
            <a:r>
              <a:rPr lang="en-US" altLang="zh-CN" dirty="0"/>
              <a:t>"latestCid":9710,"latestMid":10112090233,"mostCid":3983,"mostMid":3929464</a:t>
            </a:r>
            <a:r>
              <a:rPr lang="en-US" altLang="zh-CN" dirty="0" smtClean="0"/>
              <a:t>}</a:t>
            </a:r>
            <a:endParaRPr lang="zh-CN" altLang="zh-CN" dirty="0"/>
          </a:p>
        </p:txBody>
      </p:sp>
    </p:spTree>
    <p:extLst>
      <p:ext uri="{BB962C8B-B14F-4D97-AF65-F5344CB8AC3E}">
        <p14:creationId xmlns:p14="http://schemas.microsoft.com/office/powerpoint/2010/main" val="3852549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0" y="5777953"/>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8" name="TextBox 12"/>
          <p:cNvSpPr>
            <a:spLocks noChangeArrowheads="1"/>
          </p:cNvSpPr>
          <p:nvPr/>
        </p:nvSpPr>
        <p:spPr bwMode="auto">
          <a:xfrm>
            <a:off x="9124950" y="1222375"/>
            <a:ext cx="4699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400" b="1">
                <a:solidFill>
                  <a:srgbClr val="FFFFFF"/>
                </a:solidFill>
              </a:rPr>
              <a:t>3</a:t>
            </a:r>
            <a:endParaRPr lang="zh-CN" altLang="en-US" sz="4400" b="1">
              <a:solidFill>
                <a:srgbClr val="FFFFFF"/>
              </a:solidFill>
              <a:sym typeface="宋体" pitchFamily="2" charset="-122"/>
            </a:endParaRPr>
          </a:p>
        </p:txBody>
      </p:sp>
      <p:sp>
        <p:nvSpPr>
          <p:cNvPr id="9" name="标题 1"/>
          <p:cNvSpPr>
            <a:spLocks noGrp="1" noChangeArrowheads="1"/>
          </p:cNvSpPr>
          <p:nvPr>
            <p:ph type="title" idx="4294967295"/>
          </p:nvPr>
        </p:nvSpPr>
        <p:spPr>
          <a:xfrm>
            <a:off x="1368549" y="132630"/>
            <a:ext cx="7345014" cy="1081088"/>
          </a:xfrm>
        </p:spPr>
        <p:txBody>
          <a:bodyPr/>
          <a:lstStyle/>
          <a:p>
            <a:pPr algn="l"/>
            <a:r>
              <a:rPr lang="en-US" altLang="zh-CN" sz="2800" dirty="0" smtClean="0">
                <a:latin typeface="微软雅黑" pitchFamily="34" charset="-122"/>
                <a:ea typeface="微软雅黑" pitchFamily="34" charset="-122"/>
              </a:rPr>
              <a:t>JDQ</a:t>
            </a:r>
            <a:r>
              <a:rPr lang="zh-CN" altLang="en-US" sz="2800" dirty="0" smtClean="0">
                <a:latin typeface="微软雅黑" pitchFamily="34" charset="-122"/>
                <a:ea typeface="微软雅黑" pitchFamily="34" charset="-122"/>
              </a:rPr>
              <a:t>鉴权接入</a:t>
            </a:r>
            <a:r>
              <a:rPr lang="en-US" altLang="zh-CN" sz="2800" dirty="0" smtClean="0">
                <a:latin typeface="微软雅黑" pitchFamily="34" charset="-122"/>
                <a:ea typeface="微软雅黑" pitchFamily="34" charset="-122"/>
              </a:rPr>
              <a:t>--Topic</a:t>
            </a:r>
            <a:endParaRPr lang="zh-CN" altLang="zh-CN" sz="2800" dirty="0" smtClean="0">
              <a:latin typeface="微软雅黑" pitchFamily="34" charset="-122"/>
              <a:ea typeface="微软雅黑" pitchFamily="34" charset="-122"/>
            </a:endParaRPr>
          </a:p>
        </p:txBody>
      </p:sp>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05" y="-273"/>
            <a:ext cx="11144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1008508" y="1256581"/>
            <a:ext cx="9432479" cy="954107"/>
          </a:xfrm>
          <a:prstGeom prst="rect">
            <a:avLst/>
          </a:prstGeom>
        </p:spPr>
        <p:txBody>
          <a:bodyPr wrap="square">
            <a:spAutoFit/>
          </a:bodyPr>
          <a:lstStyle/>
          <a:p>
            <a:r>
              <a:rPr lang="en-US" altLang="zh-CN" sz="2800" dirty="0" smtClean="0"/>
              <a:t>Topic</a:t>
            </a:r>
            <a:r>
              <a:rPr lang="zh-CN" altLang="en-US" sz="2800" dirty="0" smtClean="0"/>
              <a:t>在申请到</a:t>
            </a:r>
            <a:r>
              <a:rPr lang="en-US" altLang="zh-CN" sz="2800" dirty="0" err="1" smtClean="0"/>
              <a:t>appid</a:t>
            </a:r>
            <a:r>
              <a:rPr lang="zh-CN" altLang="en-US" sz="2800" dirty="0" smtClean="0"/>
              <a:t>和</a:t>
            </a:r>
            <a:r>
              <a:rPr lang="en-US" altLang="zh-CN" sz="2800" dirty="0" smtClean="0"/>
              <a:t>token</a:t>
            </a:r>
            <a:r>
              <a:rPr lang="zh-CN" altLang="en-US" sz="2800" dirty="0" smtClean="0"/>
              <a:t>之后，需要在开发将</a:t>
            </a:r>
            <a:r>
              <a:rPr lang="en-US" altLang="zh-CN" sz="2800" dirty="0" err="1" smtClean="0"/>
              <a:t>appid</a:t>
            </a:r>
            <a:r>
              <a:rPr lang="zh-CN" altLang="en-US" sz="2800" dirty="0" smtClean="0"/>
              <a:t>和</a:t>
            </a:r>
            <a:r>
              <a:rPr lang="en-US" altLang="zh-CN" sz="2800" dirty="0" smtClean="0"/>
              <a:t>token</a:t>
            </a:r>
            <a:r>
              <a:rPr lang="zh-CN" altLang="en-US" sz="2800" dirty="0" smtClean="0"/>
              <a:t>传入，做鉴权</a:t>
            </a:r>
            <a:endParaRPr lang="en-US" altLang="zh-CN" sz="2800" dirty="0">
              <a:solidFill>
                <a:srgbClr val="FF0000"/>
              </a:solidFill>
            </a:endParaRPr>
          </a:p>
        </p:txBody>
      </p:sp>
      <p:pic>
        <p:nvPicPr>
          <p:cNvPr id="12" name="图片 11"/>
          <p:cNvPicPr>
            <a:picLocks noChangeAspect="1"/>
          </p:cNvPicPr>
          <p:nvPr/>
        </p:nvPicPr>
        <p:blipFill>
          <a:blip r:embed="rId5"/>
          <a:stretch>
            <a:fillRect/>
          </a:stretch>
        </p:blipFill>
        <p:spPr>
          <a:xfrm>
            <a:off x="1008508" y="2249487"/>
            <a:ext cx="10157966" cy="1523561"/>
          </a:xfrm>
          <a:prstGeom prst="rect">
            <a:avLst/>
          </a:prstGeom>
        </p:spPr>
      </p:pic>
      <p:pic>
        <p:nvPicPr>
          <p:cNvPr id="13" name="图片 12"/>
          <p:cNvPicPr>
            <a:picLocks noChangeAspect="1"/>
          </p:cNvPicPr>
          <p:nvPr/>
        </p:nvPicPr>
        <p:blipFill>
          <a:blip r:embed="rId6"/>
          <a:stretch>
            <a:fillRect/>
          </a:stretch>
        </p:blipFill>
        <p:spPr>
          <a:xfrm>
            <a:off x="1008508" y="3811847"/>
            <a:ext cx="10157966" cy="1257300"/>
          </a:xfrm>
          <a:prstGeom prst="rect">
            <a:avLst/>
          </a:prstGeom>
        </p:spPr>
      </p:pic>
      <p:sp>
        <p:nvSpPr>
          <p:cNvPr id="15" name="矩形 14"/>
          <p:cNvSpPr/>
          <p:nvPr/>
        </p:nvSpPr>
        <p:spPr>
          <a:xfrm>
            <a:off x="1008507" y="5206480"/>
            <a:ext cx="10013506" cy="523220"/>
          </a:xfrm>
          <a:prstGeom prst="rect">
            <a:avLst/>
          </a:prstGeom>
        </p:spPr>
        <p:txBody>
          <a:bodyPr wrap="square">
            <a:spAutoFit/>
          </a:bodyPr>
          <a:lstStyle/>
          <a:p>
            <a:r>
              <a:rPr lang="zh-CN" altLang="en-US" sz="2800" dirty="0" smtClean="0">
                <a:solidFill>
                  <a:srgbClr val="FF0000"/>
                </a:solidFill>
              </a:rPr>
              <a:t>上图中</a:t>
            </a:r>
            <a:r>
              <a:rPr lang="en-US" altLang="zh-CN" sz="2800" dirty="0" err="1" smtClean="0">
                <a:solidFill>
                  <a:srgbClr val="FF0000"/>
                </a:solidFill>
              </a:rPr>
              <a:t>LogFilterBolt</a:t>
            </a:r>
            <a:r>
              <a:rPr lang="zh-CN" altLang="en-US" sz="2800" dirty="0" smtClean="0">
                <a:solidFill>
                  <a:srgbClr val="FF0000"/>
                </a:solidFill>
              </a:rPr>
              <a:t>作为</a:t>
            </a:r>
            <a:r>
              <a:rPr lang="en-US" altLang="zh-CN" sz="2800" dirty="0" smtClean="0">
                <a:solidFill>
                  <a:srgbClr val="FF0000"/>
                </a:solidFill>
              </a:rPr>
              <a:t>topic</a:t>
            </a:r>
            <a:r>
              <a:rPr lang="zh-CN" altLang="en-US" sz="2800" dirty="0" smtClean="0">
                <a:solidFill>
                  <a:srgbClr val="FF0000"/>
                </a:solidFill>
              </a:rPr>
              <a:t>数据的接入流，传入了</a:t>
            </a:r>
            <a:r>
              <a:rPr lang="en-US" altLang="zh-CN" sz="2800" dirty="0" smtClean="0">
                <a:solidFill>
                  <a:srgbClr val="FF0000"/>
                </a:solidFill>
              </a:rPr>
              <a:t>topic</a:t>
            </a:r>
            <a:r>
              <a:rPr lang="zh-CN" altLang="en-US" sz="2800" dirty="0" smtClean="0">
                <a:solidFill>
                  <a:srgbClr val="FF0000"/>
                </a:solidFill>
              </a:rPr>
              <a:t>信息</a:t>
            </a:r>
            <a:endParaRPr lang="en-US" altLang="zh-CN" sz="2800" dirty="0">
              <a:solidFill>
                <a:srgbClr val="FF0000"/>
              </a:solidFill>
            </a:endParaRPr>
          </a:p>
        </p:txBody>
      </p:sp>
    </p:spTree>
    <p:extLst>
      <p:ext uri="{BB962C8B-B14F-4D97-AF65-F5344CB8AC3E}">
        <p14:creationId xmlns:p14="http://schemas.microsoft.com/office/powerpoint/2010/main" val="1881838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0" y="5777953"/>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8" name="TextBox 12"/>
          <p:cNvSpPr>
            <a:spLocks noChangeArrowheads="1"/>
          </p:cNvSpPr>
          <p:nvPr/>
        </p:nvSpPr>
        <p:spPr bwMode="auto">
          <a:xfrm>
            <a:off x="9124950" y="1222375"/>
            <a:ext cx="4699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400" b="1">
                <a:solidFill>
                  <a:srgbClr val="FFFFFF"/>
                </a:solidFill>
              </a:rPr>
              <a:t>3</a:t>
            </a:r>
            <a:endParaRPr lang="zh-CN" altLang="en-US" sz="4400" b="1">
              <a:solidFill>
                <a:srgbClr val="FFFFFF"/>
              </a:solidFill>
              <a:sym typeface="宋体" pitchFamily="2" charset="-122"/>
            </a:endParaRPr>
          </a:p>
        </p:txBody>
      </p:sp>
      <p:sp>
        <p:nvSpPr>
          <p:cNvPr id="9" name="标题 1"/>
          <p:cNvSpPr>
            <a:spLocks noGrp="1" noChangeArrowheads="1"/>
          </p:cNvSpPr>
          <p:nvPr>
            <p:ph type="title" idx="4294967295"/>
          </p:nvPr>
        </p:nvSpPr>
        <p:spPr>
          <a:xfrm>
            <a:off x="1368549" y="132630"/>
            <a:ext cx="7345014" cy="1081088"/>
          </a:xfrm>
        </p:spPr>
        <p:txBody>
          <a:bodyPr/>
          <a:lstStyle/>
          <a:p>
            <a:pPr algn="l"/>
            <a:r>
              <a:rPr lang="en-US" altLang="zh-CN" sz="2800" dirty="0" smtClean="0">
                <a:latin typeface="微软雅黑" pitchFamily="34" charset="-122"/>
                <a:ea typeface="微软雅黑" pitchFamily="34" charset="-122"/>
              </a:rPr>
              <a:t>Bolt</a:t>
            </a:r>
            <a:r>
              <a:rPr lang="zh-CN" altLang="en-US" sz="2800" dirty="0" smtClean="0">
                <a:latin typeface="微软雅黑" pitchFamily="34" charset="-122"/>
                <a:ea typeface="微软雅黑" pitchFamily="34" charset="-122"/>
              </a:rPr>
              <a:t>之间数据传递</a:t>
            </a:r>
            <a:endParaRPr lang="zh-CN" altLang="zh-CN" sz="2800" dirty="0" smtClean="0">
              <a:latin typeface="微软雅黑" pitchFamily="34" charset="-122"/>
              <a:ea typeface="微软雅黑" pitchFamily="34" charset="-122"/>
            </a:endParaRPr>
          </a:p>
        </p:txBody>
      </p:sp>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05" y="-273"/>
            <a:ext cx="11144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a:xfrm>
            <a:off x="1006944" y="1186290"/>
            <a:ext cx="9432479" cy="954107"/>
          </a:xfrm>
          <a:prstGeom prst="rect">
            <a:avLst/>
          </a:prstGeom>
        </p:spPr>
        <p:txBody>
          <a:bodyPr wrap="square">
            <a:spAutoFit/>
          </a:bodyPr>
          <a:lstStyle/>
          <a:p>
            <a:r>
              <a:rPr lang="en-US" altLang="zh-CN" sz="2800" dirty="0" smtClean="0"/>
              <a:t>Storm</a:t>
            </a:r>
            <a:r>
              <a:rPr lang="zh-CN" altLang="en-US" sz="2800" dirty="0" smtClean="0"/>
              <a:t>是以流的形式，将数据从</a:t>
            </a:r>
            <a:r>
              <a:rPr lang="en-US" altLang="zh-CN" sz="2800" dirty="0" smtClean="0"/>
              <a:t>bolt</a:t>
            </a:r>
            <a:r>
              <a:rPr lang="zh-CN" altLang="en-US" sz="2800" dirty="0" smtClean="0"/>
              <a:t>之间相互传递</a:t>
            </a:r>
            <a:r>
              <a:rPr lang="zh-CN" altLang="en-US" sz="2800" dirty="0" smtClean="0"/>
              <a:t>，而</a:t>
            </a:r>
            <a:r>
              <a:rPr lang="en-US" altLang="zh-CN" sz="2800" dirty="0" smtClean="0"/>
              <a:t>bolt</a:t>
            </a:r>
            <a:r>
              <a:rPr lang="zh-CN" altLang="en-US" sz="2800" dirty="0" smtClean="0"/>
              <a:t>之间的依赖关系在建立</a:t>
            </a:r>
            <a:r>
              <a:rPr lang="en-US" altLang="zh-CN" sz="2800" dirty="0" smtClean="0"/>
              <a:t>topology</a:t>
            </a:r>
            <a:r>
              <a:rPr lang="zh-CN" altLang="en-US" sz="2800" dirty="0" smtClean="0"/>
              <a:t>时，已经定义完整</a:t>
            </a:r>
            <a:endParaRPr lang="en-US" altLang="zh-CN" sz="2800" dirty="0">
              <a:solidFill>
                <a:srgbClr val="FF0000"/>
              </a:solidFill>
            </a:endParaRPr>
          </a:p>
        </p:txBody>
      </p:sp>
      <p:pic>
        <p:nvPicPr>
          <p:cNvPr id="12" name="图片 11"/>
          <p:cNvPicPr>
            <a:picLocks noChangeAspect="1"/>
          </p:cNvPicPr>
          <p:nvPr/>
        </p:nvPicPr>
        <p:blipFill>
          <a:blip r:embed="rId4"/>
          <a:stretch>
            <a:fillRect/>
          </a:stretch>
        </p:blipFill>
        <p:spPr>
          <a:xfrm>
            <a:off x="1008508" y="2249487"/>
            <a:ext cx="10157966" cy="1523561"/>
          </a:xfrm>
          <a:prstGeom prst="rect">
            <a:avLst/>
          </a:prstGeom>
        </p:spPr>
      </p:pic>
      <p:pic>
        <p:nvPicPr>
          <p:cNvPr id="15" name="图片 14"/>
          <p:cNvPicPr>
            <a:picLocks noChangeAspect="1"/>
          </p:cNvPicPr>
          <p:nvPr/>
        </p:nvPicPr>
        <p:blipFill>
          <a:blip r:embed="rId5"/>
          <a:stretch>
            <a:fillRect/>
          </a:stretch>
        </p:blipFill>
        <p:spPr>
          <a:xfrm>
            <a:off x="144411" y="2249486"/>
            <a:ext cx="11233249" cy="2734823"/>
          </a:xfrm>
          <a:prstGeom prst="rect">
            <a:avLst/>
          </a:prstGeom>
        </p:spPr>
      </p:pic>
    </p:spTree>
    <p:extLst>
      <p:ext uri="{BB962C8B-B14F-4D97-AF65-F5344CB8AC3E}">
        <p14:creationId xmlns:p14="http://schemas.microsoft.com/office/powerpoint/2010/main" val="2757976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8"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9" name="矩形 10"/>
          <p:cNvSpPr>
            <a:spLocks noChangeArrowheads="1"/>
          </p:cNvSpPr>
          <p:nvPr/>
        </p:nvSpPr>
        <p:spPr bwMode="auto">
          <a:xfrm>
            <a:off x="0" y="5777953"/>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10" name="标题 1"/>
          <p:cNvSpPr>
            <a:spLocks noGrp="1" noChangeArrowheads="1"/>
          </p:cNvSpPr>
          <p:nvPr>
            <p:ph type="title" idx="4294967295"/>
          </p:nvPr>
        </p:nvSpPr>
        <p:spPr>
          <a:xfrm>
            <a:off x="1368549" y="132630"/>
            <a:ext cx="7345014" cy="1081088"/>
          </a:xfrm>
        </p:spPr>
        <p:txBody>
          <a:bodyPr/>
          <a:lstStyle/>
          <a:p>
            <a:pPr algn="l"/>
            <a:r>
              <a:rPr lang="en-US" altLang="zh-CN" sz="2800" dirty="0" smtClean="0">
                <a:latin typeface="微软雅黑" pitchFamily="34" charset="-122"/>
                <a:ea typeface="微软雅黑" pitchFamily="34" charset="-122"/>
              </a:rPr>
              <a:t>Main</a:t>
            </a:r>
            <a:r>
              <a:rPr lang="zh-CN" altLang="en-US" sz="2800" dirty="0" smtClean="0">
                <a:latin typeface="微软雅黑" pitchFamily="34" charset="-122"/>
                <a:ea typeface="微软雅黑" pitchFamily="34" charset="-122"/>
              </a:rPr>
              <a:t>函数的参数介绍</a:t>
            </a:r>
            <a:endParaRPr lang="zh-CN" altLang="zh-CN" sz="2800" dirty="0" smtClean="0">
              <a:latin typeface="微软雅黑" pitchFamily="34" charset="-122"/>
              <a:ea typeface="微软雅黑" pitchFamily="34" charset="-122"/>
            </a:endParaRPr>
          </a:p>
        </p:txBody>
      </p:sp>
      <p:pic>
        <p:nvPicPr>
          <p:cNvPr id="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05" y="-273"/>
            <a:ext cx="11144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矩形 29"/>
          <p:cNvSpPr/>
          <p:nvPr/>
        </p:nvSpPr>
        <p:spPr>
          <a:xfrm>
            <a:off x="892205" y="1274960"/>
            <a:ext cx="9405336" cy="2862322"/>
          </a:xfrm>
          <a:prstGeom prst="rect">
            <a:avLst/>
          </a:prstGeom>
        </p:spPr>
        <p:txBody>
          <a:bodyPr wrap="square">
            <a:spAutoFit/>
          </a:bodyPr>
          <a:lstStyle/>
          <a:p>
            <a:r>
              <a:rPr lang="en-US" altLang="zh-CN" dirty="0"/>
              <a:t>Topic</a:t>
            </a:r>
            <a:r>
              <a:rPr lang="zh-CN" altLang="zh-CN" dirty="0"/>
              <a:t>对应的系统信息：</a:t>
            </a:r>
            <a:r>
              <a:rPr lang="en-US" altLang="zh-CN" dirty="0"/>
              <a:t>list.jd.com</a:t>
            </a:r>
            <a:endParaRPr lang="zh-CN" altLang="zh-CN" dirty="0"/>
          </a:p>
          <a:p>
            <a:r>
              <a:rPr lang="en-US" altLang="zh-CN" dirty="0"/>
              <a:t>Topic</a:t>
            </a:r>
            <a:r>
              <a:rPr lang="zh-CN" altLang="zh-CN" dirty="0"/>
              <a:t>对应的</a:t>
            </a:r>
            <a:r>
              <a:rPr lang="en-US" altLang="zh-CN" dirty="0"/>
              <a:t>Token</a:t>
            </a:r>
            <a:r>
              <a:rPr lang="zh-CN" altLang="zh-CN" dirty="0"/>
              <a:t>：</a:t>
            </a:r>
            <a:r>
              <a:rPr lang="en-US" altLang="zh-CN" dirty="0"/>
              <a:t>UAnWNz5zmVEWPiKBC1sONj6yVY7EO9y3V8tuD8zgp+c= </a:t>
            </a:r>
            <a:endParaRPr lang="zh-CN" altLang="zh-CN" dirty="0"/>
          </a:p>
          <a:p>
            <a:r>
              <a:rPr lang="zh-CN" altLang="zh-CN" dirty="0"/>
              <a:t>处理</a:t>
            </a:r>
            <a:r>
              <a:rPr lang="en-US" altLang="zh-CN" dirty="0"/>
              <a:t>spout</a:t>
            </a:r>
            <a:r>
              <a:rPr lang="zh-CN" altLang="zh-CN" dirty="0"/>
              <a:t>的数量：</a:t>
            </a:r>
            <a:r>
              <a:rPr lang="en-US" altLang="zh-CN" dirty="0"/>
              <a:t>3 </a:t>
            </a:r>
            <a:endParaRPr lang="zh-CN" altLang="zh-CN" dirty="0"/>
          </a:p>
          <a:p>
            <a:r>
              <a:rPr lang="zh-CN" altLang="zh-CN" dirty="0"/>
              <a:t>每个</a:t>
            </a:r>
            <a:r>
              <a:rPr lang="en-US" altLang="zh-CN" dirty="0"/>
              <a:t>Bolt</a:t>
            </a:r>
            <a:r>
              <a:rPr lang="zh-CN" altLang="zh-CN" dirty="0"/>
              <a:t>执行数：</a:t>
            </a:r>
            <a:r>
              <a:rPr lang="en-US" altLang="zh-CN" dirty="0"/>
              <a:t>14</a:t>
            </a:r>
            <a:endParaRPr lang="zh-CN" altLang="zh-CN" dirty="0"/>
          </a:p>
          <a:p>
            <a:r>
              <a:rPr lang="zh-CN" altLang="zh-CN" dirty="0"/>
              <a:t>配置的</a:t>
            </a:r>
            <a:r>
              <a:rPr lang="en-US" altLang="zh-CN" dirty="0"/>
              <a:t>worker</a:t>
            </a:r>
            <a:r>
              <a:rPr lang="zh-CN" altLang="zh-CN" dirty="0"/>
              <a:t>数量：</a:t>
            </a:r>
            <a:r>
              <a:rPr lang="en-US" altLang="zh-CN" dirty="0"/>
              <a:t>16</a:t>
            </a:r>
            <a:endParaRPr lang="zh-CN" altLang="zh-CN" dirty="0"/>
          </a:p>
          <a:p>
            <a:r>
              <a:rPr lang="en-US" altLang="zh-CN" dirty="0"/>
              <a:t>Acker</a:t>
            </a:r>
            <a:r>
              <a:rPr lang="zh-CN" altLang="zh-CN" dirty="0"/>
              <a:t>（每个</a:t>
            </a:r>
            <a:r>
              <a:rPr lang="en-US" altLang="zh-CN" dirty="0"/>
              <a:t>bolt</a:t>
            </a:r>
            <a:r>
              <a:rPr lang="zh-CN" altLang="zh-CN" dirty="0"/>
              <a:t>处理完后需要对数据源提供一个处理完成的标识，有</a:t>
            </a:r>
            <a:r>
              <a:rPr lang="en-US" altLang="zh-CN" dirty="0" err="1"/>
              <a:t>ack</a:t>
            </a:r>
            <a:r>
              <a:rPr lang="zh-CN" altLang="zh-CN" dirty="0"/>
              <a:t>去完成）数量：</a:t>
            </a:r>
            <a:r>
              <a:rPr lang="en-US" altLang="zh-CN" dirty="0"/>
              <a:t>2 </a:t>
            </a:r>
            <a:endParaRPr lang="zh-CN" altLang="zh-CN" dirty="0"/>
          </a:p>
          <a:p>
            <a:r>
              <a:rPr lang="zh-CN" altLang="zh-CN" dirty="0"/>
              <a:t>超时时间：</a:t>
            </a:r>
            <a:r>
              <a:rPr lang="en-US" altLang="zh-CN" dirty="0"/>
              <a:t>30 </a:t>
            </a:r>
            <a:endParaRPr lang="zh-CN" altLang="zh-CN" dirty="0"/>
          </a:p>
          <a:p>
            <a:r>
              <a:rPr lang="zh-CN" altLang="zh-CN" dirty="0"/>
              <a:t>日志处理量（到达这个值时）：</a:t>
            </a:r>
            <a:r>
              <a:rPr lang="en-US" altLang="zh-CN" dirty="0"/>
              <a:t>10000 </a:t>
            </a:r>
            <a:endParaRPr lang="zh-CN" altLang="zh-CN" dirty="0"/>
          </a:p>
          <a:p>
            <a:r>
              <a:rPr lang="en-US" altLang="zh-CN" dirty="0" err="1"/>
              <a:t>freqSecs</a:t>
            </a:r>
            <a:r>
              <a:rPr lang="zh-CN" altLang="zh-CN" dirty="0"/>
              <a:t>：</a:t>
            </a:r>
            <a:r>
              <a:rPr lang="en-US" altLang="zh-CN" dirty="0"/>
              <a:t>1 </a:t>
            </a:r>
            <a:endParaRPr lang="zh-CN" altLang="zh-CN" dirty="0"/>
          </a:p>
          <a:p>
            <a:r>
              <a:rPr lang="zh-CN" altLang="zh-CN" dirty="0"/>
              <a:t>日志聚合处理最高值（达到该值时会去处理缓存操作）：</a:t>
            </a:r>
            <a:r>
              <a:rPr lang="en-US" altLang="zh-CN" dirty="0" smtClean="0"/>
              <a:t>10000</a:t>
            </a:r>
            <a:endParaRPr lang="zh-CN" altLang="en-US" b="0" i="0" dirty="0">
              <a:solidFill>
                <a:srgbClr val="666666"/>
              </a:solidFill>
              <a:effectLst/>
              <a:latin typeface="Arial" panose="020B0604020202020204" pitchFamily="34" charset="0"/>
            </a:endParaRPr>
          </a:p>
        </p:txBody>
      </p:sp>
    </p:spTree>
    <p:extLst>
      <p:ext uri="{BB962C8B-B14F-4D97-AF65-F5344CB8AC3E}">
        <p14:creationId xmlns:p14="http://schemas.microsoft.com/office/powerpoint/2010/main" val="223988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14"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15" name="矩形 10"/>
          <p:cNvSpPr>
            <a:spLocks noChangeArrowheads="1"/>
          </p:cNvSpPr>
          <p:nvPr/>
        </p:nvSpPr>
        <p:spPr bwMode="auto">
          <a:xfrm>
            <a:off x="0" y="5524500"/>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graphicFrame>
        <p:nvGraphicFramePr>
          <p:cNvPr id="16" name="图示 15"/>
          <p:cNvGraphicFramePr/>
          <p:nvPr>
            <p:extLst>
              <p:ext uri="{D42A27DB-BD31-4B8C-83A1-F6EECF244321}">
                <p14:modId xmlns:p14="http://schemas.microsoft.com/office/powerpoint/2010/main" val="1113890953"/>
              </p:ext>
            </p:extLst>
          </p:nvPr>
        </p:nvGraphicFramePr>
        <p:xfrm>
          <a:off x="1818042" y="1029319"/>
          <a:ext cx="7697109" cy="4154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 name="TextBox 12"/>
          <p:cNvSpPr>
            <a:spLocks noChangeArrowheads="1"/>
          </p:cNvSpPr>
          <p:nvPr/>
        </p:nvSpPr>
        <p:spPr bwMode="auto">
          <a:xfrm>
            <a:off x="9124950" y="1222375"/>
            <a:ext cx="4699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400" b="1">
                <a:solidFill>
                  <a:srgbClr val="FFFFFF"/>
                </a:solidFill>
              </a:rPr>
              <a:t>3</a:t>
            </a:r>
            <a:endParaRPr lang="zh-CN" altLang="en-US" sz="4400" b="1">
              <a:solidFill>
                <a:srgbClr val="FFFFFF"/>
              </a:solidFill>
              <a:sym typeface="宋体" pitchFamily="2" charset="-122"/>
            </a:endParaRPr>
          </a:p>
        </p:txBody>
      </p:sp>
      <p:sp>
        <p:nvSpPr>
          <p:cNvPr id="18" name="标题 1"/>
          <p:cNvSpPr>
            <a:spLocks noGrp="1" noChangeArrowheads="1"/>
          </p:cNvSpPr>
          <p:nvPr>
            <p:ph type="title" idx="4294967295"/>
          </p:nvPr>
        </p:nvSpPr>
        <p:spPr>
          <a:xfrm>
            <a:off x="576263" y="142875"/>
            <a:ext cx="10369550" cy="1081088"/>
          </a:xfrm>
        </p:spPr>
        <p:txBody>
          <a:bodyPr/>
          <a:lstStyle/>
          <a:p>
            <a:pPr algn="l" eaLnBrk="1" hangingPunct="1"/>
            <a:r>
              <a:rPr lang="zh-CN" altLang="zh-CN" sz="2800" b="1" dirty="0" smtClean="0">
                <a:latin typeface="微软雅黑" pitchFamily="34" charset="-122"/>
                <a:ea typeface="微软雅黑" pitchFamily="34" charset="-122"/>
              </a:rPr>
              <a:t>目录</a:t>
            </a:r>
          </a:p>
        </p:txBody>
      </p:sp>
      <p:pic>
        <p:nvPicPr>
          <p:cNvPr id="1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08709" y="3744143"/>
            <a:ext cx="11144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0019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13"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14" name="矩形 10"/>
          <p:cNvSpPr>
            <a:spLocks noChangeArrowheads="1"/>
          </p:cNvSpPr>
          <p:nvPr/>
        </p:nvSpPr>
        <p:spPr bwMode="auto">
          <a:xfrm>
            <a:off x="0" y="5777953"/>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15" name="标题 1"/>
          <p:cNvSpPr>
            <a:spLocks noGrp="1" noChangeArrowheads="1"/>
          </p:cNvSpPr>
          <p:nvPr>
            <p:ph type="title" idx="4294967295"/>
          </p:nvPr>
        </p:nvSpPr>
        <p:spPr>
          <a:xfrm>
            <a:off x="1368549" y="132630"/>
            <a:ext cx="7345014" cy="1081088"/>
          </a:xfrm>
        </p:spPr>
        <p:txBody>
          <a:bodyPr/>
          <a:lstStyle/>
          <a:p>
            <a:pPr algn="l"/>
            <a:r>
              <a:rPr lang="en-US" altLang="zh-CN" sz="2800" dirty="0" err="1" smtClean="0">
                <a:latin typeface="微软雅黑" pitchFamily="34" charset="-122"/>
                <a:ea typeface="微软雅黑" pitchFamily="34" charset="-122"/>
              </a:rPr>
              <a:t>Ack</a:t>
            </a:r>
            <a:r>
              <a:rPr lang="zh-CN" altLang="en-US" sz="2800" dirty="0" smtClean="0">
                <a:latin typeface="微软雅黑" pitchFamily="34" charset="-122"/>
                <a:ea typeface="微软雅黑" pitchFamily="34" charset="-122"/>
              </a:rPr>
              <a:t>和</a:t>
            </a:r>
            <a:r>
              <a:rPr lang="en-US" altLang="zh-CN" sz="2800" dirty="0" smtClean="0">
                <a:latin typeface="微软雅黑" pitchFamily="34" charset="-122"/>
                <a:ea typeface="微软雅黑" pitchFamily="34" charset="-122"/>
              </a:rPr>
              <a:t>Emit</a:t>
            </a:r>
            <a:r>
              <a:rPr lang="zh-CN" altLang="en-US" sz="2800" dirty="0" smtClean="0">
                <a:latin typeface="微软雅黑" pitchFamily="34" charset="-122"/>
                <a:ea typeface="微软雅黑" pitchFamily="34" charset="-122"/>
              </a:rPr>
              <a:t>的使用</a:t>
            </a:r>
            <a:endParaRPr lang="zh-CN" altLang="zh-CN" sz="2800" dirty="0" smtClean="0">
              <a:latin typeface="微软雅黑" pitchFamily="34" charset="-122"/>
              <a:ea typeface="微软雅黑" pitchFamily="34" charset="-122"/>
            </a:endParaRPr>
          </a:p>
        </p:txBody>
      </p:sp>
      <p:pic>
        <p:nvPicPr>
          <p:cNvPr id="1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05" y="-273"/>
            <a:ext cx="11144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矩形 16"/>
          <p:cNvSpPr/>
          <p:nvPr/>
        </p:nvSpPr>
        <p:spPr>
          <a:xfrm>
            <a:off x="892205" y="1274960"/>
            <a:ext cx="9405336" cy="1754326"/>
          </a:xfrm>
          <a:prstGeom prst="rect">
            <a:avLst/>
          </a:prstGeom>
        </p:spPr>
        <p:txBody>
          <a:bodyPr wrap="square">
            <a:spAutoFit/>
          </a:bodyPr>
          <a:lstStyle/>
          <a:p>
            <a:r>
              <a:rPr lang="en-US" altLang="zh-CN" dirty="0" smtClean="0"/>
              <a:t>Acker:</a:t>
            </a:r>
            <a:endParaRPr lang="zh-CN" altLang="en-US" dirty="0"/>
          </a:p>
          <a:p>
            <a:r>
              <a:rPr lang="zh-CN" altLang="en-US" dirty="0"/>
              <a:t>　　为了保证数据能正确的被处理</a:t>
            </a:r>
            <a:r>
              <a:rPr lang="en-US" altLang="zh-CN" dirty="0"/>
              <a:t>, </a:t>
            </a:r>
            <a:r>
              <a:rPr lang="zh-CN" altLang="en-US" dirty="0"/>
              <a:t>对于</a:t>
            </a:r>
            <a:r>
              <a:rPr lang="en-US" altLang="zh-CN" dirty="0"/>
              <a:t>spout</a:t>
            </a:r>
            <a:r>
              <a:rPr lang="zh-CN" altLang="en-US" dirty="0"/>
              <a:t>产生的每一个</a:t>
            </a:r>
            <a:r>
              <a:rPr lang="en-US" altLang="zh-CN" dirty="0"/>
              <a:t>tuple, storm</a:t>
            </a:r>
            <a:r>
              <a:rPr lang="zh-CN" altLang="en-US" dirty="0"/>
              <a:t>都会进行跟踪。</a:t>
            </a:r>
          </a:p>
          <a:p>
            <a:r>
              <a:rPr lang="zh-CN" altLang="en-US" dirty="0"/>
              <a:t>　　这里面涉及到</a:t>
            </a:r>
            <a:r>
              <a:rPr lang="en-US" altLang="zh-CN" dirty="0" err="1"/>
              <a:t>ack</a:t>
            </a:r>
            <a:r>
              <a:rPr lang="en-US" altLang="zh-CN" dirty="0"/>
              <a:t>/fail</a:t>
            </a:r>
            <a:r>
              <a:rPr lang="zh-CN" altLang="en-US" dirty="0"/>
              <a:t>的处理，如果一个</a:t>
            </a:r>
            <a:r>
              <a:rPr lang="en-US" altLang="zh-CN" dirty="0"/>
              <a:t>tuple</a:t>
            </a:r>
            <a:r>
              <a:rPr lang="zh-CN" altLang="en-US" dirty="0"/>
              <a:t>处理成功是指这个</a:t>
            </a:r>
            <a:r>
              <a:rPr lang="en-US" altLang="zh-CN" dirty="0"/>
              <a:t>Tuple</a:t>
            </a:r>
            <a:r>
              <a:rPr lang="zh-CN" altLang="en-US" dirty="0"/>
              <a:t>以及这个</a:t>
            </a:r>
            <a:r>
              <a:rPr lang="en-US" altLang="zh-CN" dirty="0"/>
              <a:t>Tuple</a:t>
            </a:r>
            <a:r>
              <a:rPr lang="zh-CN" altLang="en-US" dirty="0"/>
              <a:t>产生的所有</a:t>
            </a:r>
            <a:r>
              <a:rPr lang="en-US" altLang="zh-CN" dirty="0"/>
              <a:t>Tuple</a:t>
            </a:r>
            <a:r>
              <a:rPr lang="zh-CN" altLang="en-US" dirty="0"/>
              <a:t>都被成功处理</a:t>
            </a:r>
            <a:r>
              <a:rPr lang="en-US" altLang="zh-CN" dirty="0"/>
              <a:t>, </a:t>
            </a:r>
            <a:r>
              <a:rPr lang="zh-CN" altLang="en-US" dirty="0"/>
              <a:t>会调用</a:t>
            </a:r>
            <a:r>
              <a:rPr lang="en-US" altLang="zh-CN" dirty="0"/>
              <a:t>spout</a:t>
            </a:r>
            <a:r>
              <a:rPr lang="zh-CN" altLang="en-US" dirty="0"/>
              <a:t>的</a:t>
            </a:r>
            <a:r>
              <a:rPr lang="en-US" altLang="zh-CN" dirty="0" err="1"/>
              <a:t>ack</a:t>
            </a:r>
            <a:r>
              <a:rPr lang="zh-CN" altLang="en-US" dirty="0"/>
              <a:t>方法；</a:t>
            </a:r>
          </a:p>
          <a:p>
            <a:endParaRPr lang="zh-CN" altLang="zh-CN" dirty="0"/>
          </a:p>
          <a:p>
            <a:r>
              <a:rPr lang="en-US" altLang="zh-CN" dirty="0" smtClean="0"/>
              <a:t>Emit: bolt</a:t>
            </a:r>
            <a:r>
              <a:rPr lang="zh-CN" altLang="en-US" dirty="0" smtClean="0"/>
              <a:t>间数据的传递</a:t>
            </a:r>
            <a:endParaRPr lang="zh-CN" altLang="en-US" b="0" i="0" dirty="0">
              <a:solidFill>
                <a:srgbClr val="666666"/>
              </a:solidFill>
              <a:effectLst/>
              <a:latin typeface="Arial" panose="020B0604020202020204" pitchFamily="34" charset="0"/>
            </a:endParaRPr>
          </a:p>
        </p:txBody>
      </p:sp>
      <p:pic>
        <p:nvPicPr>
          <p:cNvPr id="18" name="图片 17"/>
          <p:cNvPicPr>
            <a:picLocks noChangeAspect="1"/>
          </p:cNvPicPr>
          <p:nvPr/>
        </p:nvPicPr>
        <p:blipFill>
          <a:blip r:embed="rId4"/>
          <a:stretch>
            <a:fillRect/>
          </a:stretch>
        </p:blipFill>
        <p:spPr>
          <a:xfrm>
            <a:off x="288429" y="3085081"/>
            <a:ext cx="5156864" cy="438150"/>
          </a:xfrm>
          <a:prstGeom prst="rect">
            <a:avLst/>
          </a:prstGeom>
        </p:spPr>
      </p:pic>
      <p:pic>
        <p:nvPicPr>
          <p:cNvPr id="19" name="图片 18"/>
          <p:cNvPicPr>
            <a:picLocks noChangeAspect="1"/>
          </p:cNvPicPr>
          <p:nvPr/>
        </p:nvPicPr>
        <p:blipFill>
          <a:blip r:embed="rId5"/>
          <a:stretch>
            <a:fillRect/>
          </a:stretch>
        </p:blipFill>
        <p:spPr>
          <a:xfrm>
            <a:off x="288429" y="3736503"/>
            <a:ext cx="11089232" cy="571500"/>
          </a:xfrm>
          <a:prstGeom prst="rect">
            <a:avLst/>
          </a:prstGeom>
        </p:spPr>
      </p:pic>
    </p:spTree>
    <p:extLst>
      <p:ext uri="{BB962C8B-B14F-4D97-AF65-F5344CB8AC3E}">
        <p14:creationId xmlns:p14="http://schemas.microsoft.com/office/powerpoint/2010/main" val="1559621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0" y="5777953"/>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8" name="标题 1"/>
          <p:cNvSpPr>
            <a:spLocks noGrp="1" noChangeArrowheads="1"/>
          </p:cNvSpPr>
          <p:nvPr>
            <p:ph type="title" idx="4294967295"/>
          </p:nvPr>
        </p:nvSpPr>
        <p:spPr>
          <a:xfrm>
            <a:off x="1368549" y="132630"/>
            <a:ext cx="7345014" cy="1081088"/>
          </a:xfrm>
        </p:spPr>
        <p:txBody>
          <a:bodyPr/>
          <a:lstStyle/>
          <a:p>
            <a:pPr algn="l"/>
            <a:r>
              <a:rPr lang="zh-CN" altLang="en-US" sz="2800" dirty="0" smtClean="0">
                <a:latin typeface="微软雅黑" pitchFamily="34" charset="-122"/>
                <a:ea typeface="微软雅黑" pitchFamily="34" charset="-122"/>
              </a:rPr>
              <a:t>性能优化</a:t>
            </a:r>
            <a:endParaRPr lang="zh-CN" altLang="zh-CN" sz="2800" dirty="0" smtClean="0">
              <a:latin typeface="微软雅黑" pitchFamily="34" charset="-122"/>
              <a:ea typeface="微软雅黑" pitchFamily="34" charset="-122"/>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05" y="-273"/>
            <a:ext cx="11144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a:xfrm>
            <a:off x="892205" y="1274960"/>
            <a:ext cx="9405336" cy="2031325"/>
          </a:xfrm>
          <a:prstGeom prst="rect">
            <a:avLst/>
          </a:prstGeom>
        </p:spPr>
        <p:txBody>
          <a:bodyPr wrap="square">
            <a:spAutoFit/>
          </a:bodyPr>
          <a:lstStyle/>
          <a:p>
            <a:r>
              <a:rPr lang="en-US" altLang="zh-CN" dirty="0"/>
              <a:t>1</a:t>
            </a:r>
            <a:r>
              <a:rPr lang="zh-CN" altLang="zh-CN" dirty="0"/>
              <a:t>：在分类不考虑存储上限的情况，每个分类下根据</a:t>
            </a:r>
            <a:r>
              <a:rPr lang="en-US" altLang="zh-CN" dirty="0" err="1"/>
              <a:t>spu</a:t>
            </a:r>
            <a:r>
              <a:rPr lang="zh-CN" altLang="zh-CN" dirty="0"/>
              <a:t>最新</a:t>
            </a:r>
            <a:r>
              <a:rPr lang="en-US" altLang="zh-CN" dirty="0"/>
              <a:t>(</a:t>
            </a:r>
            <a:r>
              <a:rPr lang="en-US" altLang="zh-CN" dirty="0" err="1"/>
              <a:t>spu</a:t>
            </a:r>
            <a:r>
              <a:rPr lang="zh-CN" altLang="zh-CN" dirty="0"/>
              <a:t>以</a:t>
            </a:r>
            <a:r>
              <a:rPr lang="en-US" altLang="zh-CN" dirty="0"/>
              <a:t>“,”</a:t>
            </a:r>
            <a:r>
              <a:rPr lang="zh-CN" altLang="zh-CN" dirty="0"/>
              <a:t>间隔，以时间最新放到最后处理</a:t>
            </a:r>
            <a:r>
              <a:rPr lang="en-US" altLang="zh-CN" dirty="0"/>
              <a:t>)</a:t>
            </a:r>
            <a:r>
              <a:rPr lang="zh-CN" altLang="zh-CN" dirty="0"/>
              <a:t>，最多存储</a:t>
            </a:r>
            <a:r>
              <a:rPr lang="en-US" altLang="zh-CN" dirty="0"/>
              <a:t>40</a:t>
            </a:r>
            <a:r>
              <a:rPr lang="zh-CN" altLang="zh-CN" dirty="0"/>
              <a:t>个，在接收验证串，如果存在，则删除，并放置最后，如果不存在，直接拼接</a:t>
            </a:r>
          </a:p>
          <a:p>
            <a:r>
              <a:rPr lang="en-US" altLang="zh-CN" dirty="0"/>
              <a:t>2</a:t>
            </a:r>
            <a:r>
              <a:rPr lang="zh-CN" altLang="zh-CN" dirty="0"/>
              <a:t>：由于做了</a:t>
            </a:r>
            <a:r>
              <a:rPr lang="en-US" altLang="zh-CN" dirty="0"/>
              <a:t>40</a:t>
            </a:r>
            <a:r>
              <a:rPr lang="zh-CN" altLang="zh-CN" dirty="0"/>
              <a:t>个</a:t>
            </a:r>
            <a:r>
              <a:rPr lang="en-US" altLang="zh-CN" dirty="0" err="1"/>
              <a:t>spu</a:t>
            </a:r>
            <a:r>
              <a:rPr lang="zh-CN" altLang="zh-CN" dirty="0"/>
              <a:t>的限制，所以做了交集、差集、并集的处理，用以获取最新和替换</a:t>
            </a:r>
          </a:p>
          <a:p>
            <a:r>
              <a:rPr lang="en-US" altLang="zh-CN" dirty="0"/>
              <a:t>3</a:t>
            </a:r>
            <a:r>
              <a:rPr lang="zh-CN" altLang="en-US" dirty="0"/>
              <a:t>：根据</a:t>
            </a:r>
            <a:r>
              <a:rPr lang="en-US" altLang="zh-CN" dirty="0"/>
              <a:t>bolt</a:t>
            </a:r>
            <a:r>
              <a:rPr lang="zh-CN" altLang="en-US" dirty="0"/>
              <a:t>的功能，在</a:t>
            </a:r>
            <a:r>
              <a:rPr lang="en-US" altLang="zh-CN" dirty="0" err="1"/>
              <a:t>LogUserSkuBolt</a:t>
            </a:r>
            <a:r>
              <a:rPr lang="zh-CN" altLang="en-US" dirty="0"/>
              <a:t>向</a:t>
            </a:r>
            <a:r>
              <a:rPr lang="en-US" altLang="zh-CN" dirty="0" err="1"/>
              <a:t>PinUuidAggregateBolt</a:t>
            </a:r>
            <a:r>
              <a:rPr lang="zh-CN" altLang="en-US" dirty="0"/>
              <a:t>传输数据和</a:t>
            </a:r>
            <a:r>
              <a:rPr lang="en-US" altLang="zh-CN" dirty="0" err="1"/>
              <a:t>PinUuidAggregateBolt</a:t>
            </a:r>
            <a:r>
              <a:rPr lang="zh-CN" altLang="en-US" dirty="0"/>
              <a:t>向</a:t>
            </a:r>
            <a:r>
              <a:rPr lang="en-US" altLang="zh-CN" dirty="0" err="1"/>
              <a:t>PinInRedisBolt</a:t>
            </a:r>
            <a:r>
              <a:rPr lang="zh-CN" altLang="en-US" dirty="0"/>
              <a:t>传输数据，做了通过</a:t>
            </a:r>
            <a:r>
              <a:rPr lang="en-US" altLang="zh-CN" dirty="0"/>
              <a:t>bolt</a:t>
            </a:r>
            <a:r>
              <a:rPr lang="zh-CN" altLang="en-US" dirty="0"/>
              <a:t>的</a:t>
            </a:r>
            <a:r>
              <a:rPr lang="en-US" altLang="zh-CN" dirty="0" err="1"/>
              <a:t>declareOutputFields</a:t>
            </a:r>
            <a:r>
              <a:rPr lang="zh-CN" altLang="en-US" dirty="0"/>
              <a:t>直接进行数据传输，放弃了</a:t>
            </a:r>
            <a:r>
              <a:rPr lang="en-US" altLang="zh-CN" dirty="0"/>
              <a:t>JSON</a:t>
            </a:r>
            <a:r>
              <a:rPr lang="zh-CN" altLang="en-US" dirty="0"/>
              <a:t>的来回转换，实现</a:t>
            </a:r>
            <a:r>
              <a:rPr lang="en-US" altLang="zh-CN" dirty="0"/>
              <a:t>declare</a:t>
            </a:r>
            <a:r>
              <a:rPr lang="zh-CN" altLang="en-US" dirty="0"/>
              <a:t>参数为</a:t>
            </a:r>
            <a:r>
              <a:rPr lang="en-US" altLang="zh-CN" dirty="0" err="1" smtClean="0"/>
              <a:t>backtype.storm.tuple.Fields</a:t>
            </a:r>
            <a:endParaRPr lang="zh-CN" altLang="en-US" b="0" i="0" dirty="0">
              <a:solidFill>
                <a:srgbClr val="666666"/>
              </a:solidFill>
              <a:effectLst/>
              <a:latin typeface="Arial" panose="020B0604020202020204" pitchFamily="34" charset="0"/>
            </a:endParaRPr>
          </a:p>
        </p:txBody>
      </p:sp>
      <p:pic>
        <p:nvPicPr>
          <p:cNvPr id="15" name="图片 14"/>
          <p:cNvPicPr/>
          <p:nvPr/>
        </p:nvPicPr>
        <p:blipFill>
          <a:blip r:embed="rId4"/>
          <a:stretch>
            <a:fillRect/>
          </a:stretch>
        </p:blipFill>
        <p:spPr>
          <a:xfrm>
            <a:off x="898916" y="3301489"/>
            <a:ext cx="9542071" cy="1090726"/>
          </a:xfrm>
          <a:prstGeom prst="rect">
            <a:avLst/>
          </a:prstGeom>
        </p:spPr>
      </p:pic>
      <p:sp>
        <p:nvSpPr>
          <p:cNvPr id="16" name="矩形 15"/>
          <p:cNvSpPr/>
          <p:nvPr/>
        </p:nvSpPr>
        <p:spPr>
          <a:xfrm>
            <a:off x="936501" y="4464223"/>
            <a:ext cx="9432478" cy="646331"/>
          </a:xfrm>
          <a:prstGeom prst="rect">
            <a:avLst/>
          </a:prstGeom>
        </p:spPr>
        <p:txBody>
          <a:bodyPr wrap="square">
            <a:spAutoFit/>
          </a:bodyPr>
          <a:lstStyle/>
          <a:p>
            <a:r>
              <a:rPr lang="zh-CN" altLang="en-US" dirty="0"/>
              <a:t>4：为了防止频繁读写缓存的操作，在LogUserSkuBolt传向PinUuidAggregateBolt做了限制处理，做了一个本地MAP，当MAP量达到限制级时传向下一个bolt</a:t>
            </a:r>
          </a:p>
        </p:txBody>
      </p:sp>
    </p:spTree>
    <p:extLst>
      <p:ext uri="{BB962C8B-B14F-4D97-AF65-F5344CB8AC3E}">
        <p14:creationId xmlns:p14="http://schemas.microsoft.com/office/powerpoint/2010/main" val="1083896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0" y="5777953"/>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8" name="标题 1"/>
          <p:cNvSpPr>
            <a:spLocks noGrp="1" noChangeArrowheads="1"/>
          </p:cNvSpPr>
          <p:nvPr>
            <p:ph type="title" idx="4294967295"/>
          </p:nvPr>
        </p:nvSpPr>
        <p:spPr>
          <a:xfrm>
            <a:off x="1368549" y="132630"/>
            <a:ext cx="7345014" cy="1081088"/>
          </a:xfrm>
        </p:spPr>
        <p:txBody>
          <a:bodyPr/>
          <a:lstStyle/>
          <a:p>
            <a:pPr algn="l"/>
            <a:r>
              <a:rPr lang="zh-CN" altLang="en-US" sz="2800" dirty="0" smtClean="0">
                <a:latin typeface="微软雅黑" pitchFamily="34" charset="-122"/>
                <a:ea typeface="微软雅黑" pitchFamily="34" charset="-122"/>
              </a:rPr>
              <a:t>参考资料</a:t>
            </a:r>
            <a:endParaRPr lang="zh-CN" altLang="zh-CN" sz="2800" dirty="0" smtClean="0">
              <a:latin typeface="微软雅黑" pitchFamily="34" charset="-122"/>
              <a:ea typeface="微软雅黑" pitchFamily="34" charset="-122"/>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05" y="-273"/>
            <a:ext cx="11144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矩形 12"/>
          <p:cNvSpPr/>
          <p:nvPr/>
        </p:nvSpPr>
        <p:spPr>
          <a:xfrm>
            <a:off x="611187" y="1211495"/>
            <a:ext cx="9496870" cy="4303742"/>
          </a:xfrm>
          <a:prstGeom prst="rect">
            <a:avLst/>
          </a:prstGeom>
        </p:spPr>
        <p:txBody>
          <a:bodyPr wrap="square">
            <a:spAutoFit/>
          </a:bodyPr>
          <a:lstStyle/>
          <a:p>
            <a:pPr>
              <a:spcBef>
                <a:spcPts val="400"/>
              </a:spcBef>
              <a:spcAft>
                <a:spcPts val="400"/>
              </a:spcAft>
            </a:pPr>
            <a:r>
              <a:rPr lang="en-US" altLang="zh-CN" sz="1600" dirty="0">
                <a:latin typeface="Arial" panose="020B0604020202020204" pitchFamily="34" charset="0"/>
                <a:cs typeface="Times New Roman" panose="02020603050405020304" pitchFamily="18" charset="0"/>
              </a:rPr>
              <a:t>JDQ topic</a:t>
            </a:r>
            <a:r>
              <a:rPr lang="zh-CN" altLang="zh-CN" sz="1600" dirty="0">
                <a:latin typeface="Arial" panose="020B0604020202020204" pitchFamily="34" charset="0"/>
                <a:cs typeface="Times New Roman" panose="02020603050405020304" pitchFamily="18" charset="0"/>
              </a:rPr>
              <a:t>（</a:t>
            </a:r>
            <a:r>
              <a:rPr lang="en-US" altLang="zh-CN" sz="1600" dirty="0" err="1">
                <a:latin typeface="Arial" panose="020B0604020202020204" pitchFamily="34" charset="0"/>
                <a:cs typeface="Times New Roman" panose="02020603050405020304" pitchFamily="18" charset="0"/>
              </a:rPr>
              <a:t>appId</a:t>
            </a:r>
            <a:r>
              <a:rPr lang="zh-CN" altLang="zh-CN" sz="1600" dirty="0">
                <a:latin typeface="Arial" panose="020B0604020202020204" pitchFamily="34" charset="0"/>
                <a:cs typeface="Times New Roman" panose="02020603050405020304" pitchFamily="18" charset="0"/>
              </a:rPr>
              <a:t>、</a:t>
            </a:r>
            <a:r>
              <a:rPr lang="en-US" altLang="zh-CN" sz="1600" dirty="0">
                <a:latin typeface="Arial" panose="020B0604020202020204" pitchFamily="34" charset="0"/>
                <a:cs typeface="Times New Roman" panose="02020603050405020304" pitchFamily="18" charset="0"/>
              </a:rPr>
              <a:t>token</a:t>
            </a:r>
            <a:r>
              <a:rPr lang="zh-CN" altLang="zh-CN" sz="1600" dirty="0">
                <a:latin typeface="Arial" panose="020B0604020202020204" pitchFamily="34" charset="0"/>
                <a:cs typeface="Times New Roman" panose="02020603050405020304" pitchFamily="18" charset="0"/>
              </a:rPr>
              <a:t>）申请地址：</a:t>
            </a:r>
            <a:r>
              <a:rPr lang="en-US" altLang="zh-CN" sz="1600" u="sng" dirty="0">
                <a:solidFill>
                  <a:srgbClr val="0563C1"/>
                </a:solidFill>
                <a:latin typeface="Arial" panose="020B0604020202020204" pitchFamily="34" charset="0"/>
                <a:cs typeface="Times New Roman" panose="02020603050405020304" pitchFamily="18" charset="0"/>
                <a:hlinkClick r:id="rId4"/>
              </a:rPr>
              <a:t>http://bdp.jd.com/atom/workflow/v2/apply/add.html?workFlowId=10177</a:t>
            </a:r>
            <a:r>
              <a:rPr lang="en-US" altLang="zh-CN" sz="1600" dirty="0">
                <a:latin typeface="Arial" panose="020B0604020202020204" pitchFamily="34" charset="0"/>
                <a:cs typeface="Times New Roman" panose="02020603050405020304" pitchFamily="18" charset="0"/>
              </a:rPr>
              <a:t> </a:t>
            </a:r>
            <a:endParaRPr lang="zh-CN" altLang="zh-CN" sz="1600" dirty="0">
              <a:latin typeface="Arial" panose="020B0604020202020204" pitchFamily="34" charset="0"/>
              <a:ea typeface="MS Gothic" panose="020B0609070205080204" pitchFamily="49" charset="-128"/>
              <a:cs typeface="Times New Roman" panose="02020603050405020304" pitchFamily="18" charset="0"/>
            </a:endParaRPr>
          </a:p>
          <a:p>
            <a:pPr marL="347345" algn="just">
              <a:spcAft>
                <a:spcPts val="1000"/>
              </a:spcAft>
            </a:pPr>
            <a:r>
              <a:rPr lang="zh-CN" altLang="zh-CN" dirty="0">
                <a:solidFill>
                  <a:srgbClr val="FF0000"/>
                </a:solidFill>
                <a:latin typeface="Arial" panose="020B0604020202020204" pitchFamily="34" charset="0"/>
                <a:cs typeface="Times New Roman" panose="02020603050405020304" pitchFamily="18" charset="0"/>
              </a:rPr>
              <a:t>相关</a:t>
            </a:r>
            <a:r>
              <a:rPr lang="en-US" altLang="zh-CN" dirty="0">
                <a:solidFill>
                  <a:srgbClr val="FF0000"/>
                </a:solidFill>
                <a:latin typeface="Arial" panose="020B0604020202020204" pitchFamily="34" charset="0"/>
                <a:cs typeface="Times New Roman" panose="02020603050405020304" pitchFamily="18" charset="0"/>
              </a:rPr>
              <a:t>topic </a:t>
            </a:r>
            <a:r>
              <a:rPr lang="zh-CN" altLang="zh-CN" dirty="0">
                <a:solidFill>
                  <a:srgbClr val="FF0000"/>
                </a:solidFill>
                <a:latin typeface="Arial" panose="020B0604020202020204" pitchFamily="34" charset="0"/>
                <a:cs typeface="Times New Roman" panose="02020603050405020304" pitchFamily="18" charset="0"/>
              </a:rPr>
              <a:t>列表</a:t>
            </a:r>
            <a:r>
              <a:rPr lang="zh-CN" altLang="zh-CN" dirty="0">
                <a:latin typeface="Arial" panose="020B0604020202020204" pitchFamily="34" charset="0"/>
                <a:cs typeface="Times New Roman" panose="02020603050405020304" pitchFamily="18" charset="0"/>
              </a:rPr>
              <a:t>：</a:t>
            </a:r>
          </a:p>
          <a:p>
            <a:pPr marL="347345" algn="just">
              <a:spcAft>
                <a:spcPts val="1000"/>
              </a:spcAft>
            </a:pPr>
            <a:r>
              <a:rPr lang="en-US" altLang="zh-CN" u="sng" dirty="0">
                <a:solidFill>
                  <a:srgbClr val="0563C1"/>
                </a:solidFill>
                <a:latin typeface="Arial" panose="020B0604020202020204" pitchFamily="34" charset="0"/>
                <a:cs typeface="Times New Roman" panose="02020603050405020304" pitchFamily="18" charset="0"/>
                <a:hlinkClick r:id="rId5"/>
              </a:rPr>
              <a:t>http://cf.jd.com/pages/viewpage.action?pageId=73497597</a:t>
            </a:r>
            <a:endParaRPr lang="zh-CN" altLang="zh-CN" dirty="0">
              <a:latin typeface="Arial" panose="020B0604020202020204" pitchFamily="34" charset="0"/>
              <a:cs typeface="Times New Roman" panose="02020603050405020304" pitchFamily="18" charset="0"/>
            </a:endParaRPr>
          </a:p>
          <a:p>
            <a:pPr marL="347345" algn="just">
              <a:spcAft>
                <a:spcPts val="1000"/>
              </a:spcAft>
            </a:pPr>
            <a:r>
              <a:rPr lang="zh-CN" altLang="zh-CN" dirty="0">
                <a:latin typeface="Arial" panose="020B0604020202020204" pitchFamily="34" charset="0"/>
                <a:cs typeface="Times New Roman" panose="02020603050405020304" pitchFamily="18" charset="0"/>
              </a:rPr>
              <a:t>脚本上传地址：</a:t>
            </a:r>
          </a:p>
          <a:p>
            <a:pPr marL="347345" algn="just">
              <a:spcAft>
                <a:spcPts val="1000"/>
              </a:spcAft>
            </a:pPr>
            <a:r>
              <a:rPr lang="en-US" altLang="zh-CN" u="sng" dirty="0">
                <a:solidFill>
                  <a:srgbClr val="0563C1"/>
                </a:solidFill>
                <a:latin typeface="Arial" panose="020B0604020202020204" pitchFamily="34" charset="0"/>
                <a:cs typeface="Times New Roman" panose="02020603050405020304" pitchFamily="18" charset="0"/>
                <a:hlinkClick r:id="rId6"/>
              </a:rPr>
              <a:t>http://bdp.jd.com/buffalo/filecentre/list.html?bdp_menu_flag=003&amp;model=003</a:t>
            </a:r>
            <a:r>
              <a:rPr lang="en-US" altLang="zh-CN" dirty="0">
                <a:latin typeface="Arial" panose="020B0604020202020204" pitchFamily="34" charset="0"/>
                <a:cs typeface="Times New Roman" panose="02020603050405020304" pitchFamily="18" charset="0"/>
              </a:rPr>
              <a:t> </a:t>
            </a:r>
            <a:endParaRPr lang="zh-CN" altLang="zh-CN" dirty="0">
              <a:latin typeface="Arial" panose="020B0604020202020204" pitchFamily="34" charset="0"/>
              <a:cs typeface="Times New Roman" panose="02020603050405020304" pitchFamily="18" charset="0"/>
            </a:endParaRPr>
          </a:p>
          <a:p>
            <a:pPr marL="347345" algn="just">
              <a:spcAft>
                <a:spcPts val="1000"/>
              </a:spcAft>
            </a:pPr>
            <a:r>
              <a:rPr lang="zh-CN" altLang="zh-CN" dirty="0">
                <a:latin typeface="Arial" panose="020B0604020202020204" pitchFamily="34" charset="0"/>
                <a:cs typeface="Times New Roman" panose="02020603050405020304" pitchFamily="18" charset="0"/>
              </a:rPr>
              <a:t>任务及相关部署地址：</a:t>
            </a:r>
          </a:p>
          <a:p>
            <a:pPr marL="347345" algn="just">
              <a:spcAft>
                <a:spcPts val="1000"/>
              </a:spcAft>
            </a:pPr>
            <a:r>
              <a:rPr lang="en-US" altLang="zh-CN" u="sng" dirty="0">
                <a:solidFill>
                  <a:srgbClr val="0563C1"/>
                </a:solidFill>
                <a:latin typeface="Arial" panose="020B0604020202020204" pitchFamily="34" charset="0"/>
                <a:cs typeface="Times New Roman" panose="02020603050405020304" pitchFamily="18" charset="0"/>
                <a:hlinkClick r:id="rId7"/>
              </a:rPr>
              <a:t>http://bdp.jd.com/jrdw/jrctask/list.html</a:t>
            </a:r>
            <a:endParaRPr lang="zh-CN" altLang="zh-CN" dirty="0">
              <a:latin typeface="Arial" panose="020B0604020202020204" pitchFamily="34" charset="0"/>
              <a:cs typeface="Times New Roman" panose="02020603050405020304" pitchFamily="18" charset="0"/>
            </a:endParaRPr>
          </a:p>
          <a:p>
            <a:pPr marL="347345" algn="just">
              <a:spcAft>
                <a:spcPts val="1000"/>
              </a:spcAft>
            </a:pPr>
            <a:r>
              <a:rPr lang="zh-CN" altLang="zh-CN" dirty="0">
                <a:latin typeface="Arial" panose="020B0604020202020204" pitchFamily="34" charset="0"/>
                <a:cs typeface="Times New Roman" panose="02020603050405020304" pitchFamily="18" charset="0"/>
              </a:rPr>
              <a:t>部署参考的</a:t>
            </a:r>
            <a:r>
              <a:rPr lang="en-US" altLang="zh-CN" dirty="0">
                <a:latin typeface="Arial" panose="020B0604020202020204" pitchFamily="34" charset="0"/>
                <a:cs typeface="Times New Roman" panose="02020603050405020304" pitchFamily="18" charset="0"/>
              </a:rPr>
              <a:t>pdf</a:t>
            </a:r>
            <a:r>
              <a:rPr lang="zh-CN" altLang="zh-CN" dirty="0">
                <a:latin typeface="Arial" panose="020B0604020202020204" pitchFamily="34" charset="0"/>
                <a:cs typeface="Times New Roman" panose="02020603050405020304" pitchFamily="18" charset="0"/>
              </a:rPr>
              <a:t>：</a:t>
            </a:r>
          </a:p>
          <a:p>
            <a:pPr marL="347345" algn="just">
              <a:spcAft>
                <a:spcPts val="1000"/>
              </a:spcAft>
            </a:pPr>
            <a:r>
              <a:rPr lang="en-US" altLang="zh-CN" u="sng" dirty="0">
                <a:solidFill>
                  <a:srgbClr val="0563C1"/>
                </a:solidFill>
                <a:latin typeface="Arial" panose="020B0604020202020204" pitchFamily="34" charset="0"/>
                <a:cs typeface="Times New Roman" panose="02020603050405020304" pitchFamily="18" charset="0"/>
                <a:hlinkClick r:id="rId8"/>
              </a:rPr>
              <a:t>http://biwiki.bdp.jd.com/w/images/2/23/%E5%AE%9E%E6%97%B6%E8%AE%A1%E7%AE%97%E5%B9%B3%E5%8F%B0JRC3.0%E6%93%8D%E4%BD%9C%E6%89%8B%E5%86%8C.pdf</a:t>
            </a:r>
            <a:endParaRPr lang="zh-CN" altLang="zh-CN" dirty="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314859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15"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16" name="矩形 10"/>
          <p:cNvSpPr>
            <a:spLocks noChangeArrowheads="1"/>
          </p:cNvSpPr>
          <p:nvPr/>
        </p:nvSpPr>
        <p:spPr bwMode="auto">
          <a:xfrm>
            <a:off x="0" y="5777953"/>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17" name="标题 1"/>
          <p:cNvSpPr>
            <a:spLocks noGrp="1" noChangeArrowheads="1"/>
          </p:cNvSpPr>
          <p:nvPr>
            <p:ph type="title" idx="4294967295"/>
          </p:nvPr>
        </p:nvSpPr>
        <p:spPr>
          <a:xfrm>
            <a:off x="1368549" y="132630"/>
            <a:ext cx="7345014" cy="1081088"/>
          </a:xfrm>
        </p:spPr>
        <p:txBody>
          <a:bodyPr/>
          <a:lstStyle/>
          <a:p>
            <a:pPr algn="l"/>
            <a:r>
              <a:rPr lang="zh-CN" altLang="en-US" sz="2800" dirty="0" smtClean="0">
                <a:latin typeface="微软雅黑" pitchFamily="34" charset="-122"/>
                <a:ea typeface="微软雅黑" pitchFamily="34" charset="-122"/>
              </a:rPr>
              <a:t>处理量</a:t>
            </a:r>
            <a:endParaRPr lang="zh-CN" altLang="zh-CN" sz="2800" dirty="0" smtClean="0">
              <a:latin typeface="微软雅黑" pitchFamily="34" charset="-122"/>
              <a:ea typeface="微软雅黑" pitchFamily="34" charset="-122"/>
            </a:endParaRPr>
          </a:p>
        </p:txBody>
      </p:sp>
      <p:pic>
        <p:nvPicPr>
          <p:cNvPr id="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05" y="-273"/>
            <a:ext cx="11144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图片 21"/>
          <p:cNvPicPr>
            <a:picLocks noChangeAspect="1"/>
          </p:cNvPicPr>
          <p:nvPr/>
        </p:nvPicPr>
        <p:blipFill>
          <a:blip r:embed="rId4"/>
          <a:stretch>
            <a:fillRect/>
          </a:stretch>
        </p:blipFill>
        <p:spPr>
          <a:xfrm>
            <a:off x="552450" y="1213718"/>
            <a:ext cx="10352088" cy="2180504"/>
          </a:xfrm>
          <a:prstGeom prst="rect">
            <a:avLst/>
          </a:prstGeom>
        </p:spPr>
      </p:pic>
      <p:pic>
        <p:nvPicPr>
          <p:cNvPr id="23" name="图片 22"/>
          <p:cNvPicPr>
            <a:picLocks noChangeAspect="1"/>
          </p:cNvPicPr>
          <p:nvPr/>
        </p:nvPicPr>
        <p:blipFill>
          <a:blip r:embed="rId5"/>
          <a:stretch>
            <a:fillRect/>
          </a:stretch>
        </p:blipFill>
        <p:spPr>
          <a:xfrm>
            <a:off x="552450" y="3570028"/>
            <a:ext cx="10352088" cy="2090637"/>
          </a:xfrm>
          <a:prstGeom prst="rect">
            <a:avLst/>
          </a:prstGeom>
        </p:spPr>
      </p:pic>
    </p:spTree>
    <p:extLst>
      <p:ext uri="{BB962C8B-B14F-4D97-AF65-F5344CB8AC3E}">
        <p14:creationId xmlns:p14="http://schemas.microsoft.com/office/powerpoint/2010/main" val="853146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14"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15" name="矩形 10"/>
          <p:cNvSpPr>
            <a:spLocks noChangeArrowheads="1"/>
          </p:cNvSpPr>
          <p:nvPr/>
        </p:nvSpPr>
        <p:spPr bwMode="auto">
          <a:xfrm>
            <a:off x="0" y="5777953"/>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16" name="标题 1"/>
          <p:cNvSpPr>
            <a:spLocks noGrp="1" noChangeArrowheads="1"/>
          </p:cNvSpPr>
          <p:nvPr>
            <p:ph type="title" idx="4294967295"/>
          </p:nvPr>
        </p:nvSpPr>
        <p:spPr>
          <a:xfrm>
            <a:off x="1368549" y="132630"/>
            <a:ext cx="7345014" cy="1081088"/>
          </a:xfrm>
        </p:spPr>
        <p:txBody>
          <a:bodyPr/>
          <a:lstStyle/>
          <a:p>
            <a:pPr algn="l"/>
            <a:r>
              <a:rPr lang="zh-CN" altLang="en-US" sz="2800" dirty="0" smtClean="0">
                <a:latin typeface="微软雅黑" pitchFamily="34" charset="-122"/>
                <a:ea typeface="微软雅黑" pitchFamily="34" charset="-122"/>
              </a:rPr>
              <a:t>缓存数据</a:t>
            </a:r>
            <a:endParaRPr lang="zh-CN" altLang="zh-CN" sz="2800" dirty="0" smtClean="0">
              <a:latin typeface="微软雅黑" pitchFamily="34" charset="-122"/>
              <a:ea typeface="微软雅黑" pitchFamily="34" charset="-122"/>
            </a:endParaRPr>
          </a:p>
        </p:txBody>
      </p:sp>
      <p:pic>
        <p:nvPicPr>
          <p:cNvPr id="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05" y="-273"/>
            <a:ext cx="1114425" cy="1009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图片 19"/>
          <p:cNvPicPr>
            <a:picLocks noChangeAspect="1"/>
          </p:cNvPicPr>
          <p:nvPr/>
        </p:nvPicPr>
        <p:blipFill>
          <a:blip r:embed="rId4"/>
          <a:stretch>
            <a:fillRect/>
          </a:stretch>
        </p:blipFill>
        <p:spPr>
          <a:xfrm>
            <a:off x="552450" y="1144176"/>
            <a:ext cx="4848547" cy="2599967"/>
          </a:xfrm>
          <a:prstGeom prst="rect">
            <a:avLst/>
          </a:prstGeom>
        </p:spPr>
      </p:pic>
      <p:pic>
        <p:nvPicPr>
          <p:cNvPr id="21" name="图片 20"/>
          <p:cNvPicPr>
            <a:picLocks noChangeAspect="1"/>
          </p:cNvPicPr>
          <p:nvPr/>
        </p:nvPicPr>
        <p:blipFill>
          <a:blip r:embed="rId5"/>
          <a:stretch>
            <a:fillRect/>
          </a:stretch>
        </p:blipFill>
        <p:spPr>
          <a:xfrm>
            <a:off x="5526088" y="1213718"/>
            <a:ext cx="5370266" cy="4503863"/>
          </a:xfrm>
          <a:prstGeom prst="rect">
            <a:avLst/>
          </a:prstGeom>
        </p:spPr>
      </p:pic>
    </p:spTree>
    <p:extLst>
      <p:ext uri="{BB962C8B-B14F-4D97-AF65-F5344CB8AC3E}">
        <p14:creationId xmlns:p14="http://schemas.microsoft.com/office/powerpoint/2010/main" val="770309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应用部分3-02"/>
          <p:cNvPicPr>
            <a:picLocks noChangeAspect="1" noChangeArrowheads="1"/>
          </p:cNvPicPr>
          <p:nvPr/>
        </p:nvPicPr>
        <p:blipFill>
          <a:blip r:embed="rId2">
            <a:extLst>
              <a:ext uri="{28A0092B-C50C-407E-A947-70E740481C1C}">
                <a14:useLocalDpi xmlns:a14="http://schemas.microsoft.com/office/drawing/2010/main" val="0"/>
              </a:ext>
            </a:extLst>
          </a:blip>
          <a:srcRect l="55980" t="78339" r="4816" b="4787"/>
          <a:stretch>
            <a:fillRect/>
          </a:stretch>
        </p:blipFill>
        <p:spPr bwMode="auto">
          <a:xfrm>
            <a:off x="7783513" y="5319713"/>
            <a:ext cx="3594100"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8"/>
          <p:cNvSpPr>
            <a:spLocks noChangeArrowheads="1"/>
          </p:cNvSpPr>
          <p:nvPr/>
        </p:nvSpPr>
        <p:spPr bwMode="auto">
          <a:xfrm>
            <a:off x="276225" y="292100"/>
            <a:ext cx="10963275" cy="4864100"/>
          </a:xfrm>
          <a:prstGeom prst="rect">
            <a:avLst/>
          </a:prstGeom>
          <a:solidFill>
            <a:srgbClr val="C4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6" name="标题 4"/>
          <p:cNvSpPr txBox="1">
            <a:spLocks noChangeArrowheads="1"/>
          </p:cNvSpPr>
          <p:nvPr/>
        </p:nvSpPr>
        <p:spPr>
          <a:xfrm>
            <a:off x="863600" y="2012950"/>
            <a:ext cx="9794875" cy="138906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5400" smtClean="0">
                <a:solidFill>
                  <a:schemeClr val="bg1"/>
                </a:solidFill>
              </a:rPr>
              <a:t>Thank You</a:t>
            </a:r>
            <a:r>
              <a:rPr lang="zh-CN" altLang="en-US" sz="5400" smtClean="0">
                <a:solidFill>
                  <a:schemeClr val="bg1"/>
                </a:solidFill>
              </a:rPr>
              <a:t>！</a:t>
            </a:r>
          </a:p>
        </p:txBody>
      </p:sp>
    </p:spTree>
    <p:extLst>
      <p:ext uri="{BB962C8B-B14F-4D97-AF65-F5344CB8AC3E}">
        <p14:creationId xmlns:p14="http://schemas.microsoft.com/office/powerpoint/2010/main" val="1281199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0" y="5777953"/>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9" name="TextBox 12"/>
          <p:cNvSpPr>
            <a:spLocks noChangeArrowheads="1"/>
          </p:cNvSpPr>
          <p:nvPr/>
        </p:nvSpPr>
        <p:spPr bwMode="auto">
          <a:xfrm>
            <a:off x="9124950" y="1222375"/>
            <a:ext cx="4699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400" b="1">
                <a:solidFill>
                  <a:srgbClr val="FFFFFF"/>
                </a:solidFill>
              </a:rPr>
              <a:t>3</a:t>
            </a:r>
            <a:endParaRPr lang="zh-CN" altLang="en-US" sz="4400" b="1">
              <a:solidFill>
                <a:srgbClr val="FFFFFF"/>
              </a:solidFill>
              <a:sym typeface="宋体" pitchFamily="2" charset="-122"/>
            </a:endParaRPr>
          </a:p>
        </p:txBody>
      </p:sp>
      <p:sp>
        <p:nvSpPr>
          <p:cNvPr id="10" name="标题 1"/>
          <p:cNvSpPr>
            <a:spLocks noGrp="1" noChangeArrowheads="1"/>
          </p:cNvSpPr>
          <p:nvPr>
            <p:ph type="title" idx="4294967295"/>
          </p:nvPr>
        </p:nvSpPr>
        <p:spPr>
          <a:xfrm>
            <a:off x="576461" y="132630"/>
            <a:ext cx="7345014" cy="1081088"/>
          </a:xfrm>
        </p:spPr>
        <p:txBody>
          <a:bodyPr/>
          <a:lstStyle/>
          <a:p>
            <a:pPr algn="l"/>
            <a:r>
              <a:rPr lang="zh-CN" altLang="en-US" sz="2800" dirty="0" smtClean="0">
                <a:latin typeface="微软雅黑" pitchFamily="34" charset="-122"/>
                <a:ea typeface="微软雅黑" pitchFamily="34" charset="-122"/>
              </a:rPr>
              <a:t>知识扩展</a:t>
            </a:r>
            <a:endParaRPr lang="zh-CN" altLang="zh-CN" sz="2800" dirty="0" smtClean="0">
              <a:latin typeface="微软雅黑" pitchFamily="34" charset="-122"/>
              <a:ea typeface="微软雅黑" pitchFamily="34" charset="-122"/>
            </a:endParaRPr>
          </a:p>
        </p:txBody>
      </p:sp>
      <p:sp>
        <p:nvSpPr>
          <p:cNvPr id="14" name="Rectangle 1"/>
          <p:cNvSpPr>
            <a:spLocks noGrp="1" noChangeArrowheads="1"/>
          </p:cNvSpPr>
          <p:nvPr>
            <p:ph type="title"/>
          </p:nvPr>
        </p:nvSpPr>
        <p:spPr bwMode="auto">
          <a:xfrm>
            <a:off x="576461" y="2189578"/>
            <a:ext cx="866956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fontAlgn="base" hangingPunct="0">
              <a:spcAft>
                <a:spcPct val="0"/>
              </a:spcAft>
              <a:buFontTx/>
              <a:buAutoNum type="arabicPeriod"/>
            </a:pPr>
            <a:r>
              <a:rPr kumimoji="0" lang="zh-CN" altLang="en-US" sz="1600" b="1" i="0" u="none" strike="noStrike" cap="none" normalizeH="0" baseline="0" dirty="0" smtClean="0">
                <a:ln>
                  <a:noFill/>
                </a:ln>
                <a:solidFill>
                  <a:schemeClr val="tx1"/>
                </a:solidFill>
                <a:effectLst/>
                <a:latin typeface="Arial" charset="0"/>
                <a:ea typeface="宋体" charset="-122"/>
                <a:cs typeface="宋体" charset="-122"/>
              </a:rPr>
              <a:t>设计之初的想法</a:t>
            </a:r>
            <a:r>
              <a:rPr kumimoji="0" lang="zh-CN" altLang="en-US" sz="1600" b="1" i="0" u="none" strike="noStrike" cap="none" normalizeH="0" dirty="0" smtClean="0">
                <a:ln>
                  <a:noFill/>
                </a:ln>
                <a:solidFill>
                  <a:schemeClr val="tx1"/>
                </a:solidFill>
                <a:effectLst/>
                <a:latin typeface="Arial" charset="0"/>
                <a:ea typeface="宋体" charset="-122"/>
                <a:cs typeface="宋体" charset="-122"/>
              </a:rPr>
              <a:t>  </a:t>
            </a:r>
            <a:r>
              <a:rPr lang="en-US" altLang="zh-CN" sz="1600" dirty="0" smtClean="0">
                <a:latin typeface="Arial" charset="0"/>
                <a:ea typeface="宋体" charset="-122"/>
                <a:cs typeface="宋体" charset="-122"/>
              </a:rPr>
              <a:t>Nathan </a:t>
            </a:r>
            <a:r>
              <a:rPr lang="en-US" altLang="zh-CN" sz="1600" dirty="0" err="1">
                <a:latin typeface="Arial" charset="0"/>
                <a:ea typeface="宋体" charset="-122"/>
                <a:cs typeface="宋体" charset="-122"/>
              </a:rPr>
              <a:t>Marz</a:t>
            </a:r>
            <a:r>
              <a:rPr lang="zh-CN" altLang="en-US" sz="1600" dirty="0">
                <a:latin typeface="Arial" charset="0"/>
                <a:ea typeface="宋体" charset="-122"/>
                <a:cs typeface="宋体" charset="-122"/>
              </a:rPr>
              <a:t>讲述了</a:t>
            </a:r>
            <a:r>
              <a:rPr lang="en-US" altLang="zh-CN" sz="1600" dirty="0">
                <a:latin typeface="Arial" charset="0"/>
                <a:ea typeface="宋体" charset="-122"/>
                <a:cs typeface="宋体" charset="-122"/>
              </a:rPr>
              <a:t>Storm</a:t>
            </a:r>
            <a:r>
              <a:rPr lang="zh-CN" altLang="en-US" sz="1600" dirty="0">
                <a:latin typeface="Arial" charset="0"/>
                <a:ea typeface="宋体" charset="-122"/>
                <a:cs typeface="宋体" charset="-122"/>
              </a:rPr>
              <a:t>从</a:t>
            </a:r>
            <a:r>
              <a:rPr lang="en-US" altLang="zh-CN" sz="1600" dirty="0">
                <a:latin typeface="Arial" charset="0"/>
                <a:ea typeface="宋体" charset="-122"/>
                <a:cs typeface="宋体" charset="-122"/>
              </a:rPr>
              <a:t>0</a:t>
            </a:r>
            <a:r>
              <a:rPr lang="zh-CN" altLang="en-US" sz="1600" dirty="0">
                <a:latin typeface="Arial" charset="0"/>
                <a:ea typeface="宋体" charset="-122"/>
                <a:cs typeface="宋体" charset="-122"/>
              </a:rPr>
              <a:t>到初始到成为一个</a:t>
            </a:r>
            <a:r>
              <a:rPr lang="en-US" altLang="zh-CN" sz="1600" dirty="0">
                <a:latin typeface="Arial" charset="0"/>
                <a:ea typeface="宋体" charset="-122"/>
                <a:cs typeface="宋体" charset="-122"/>
              </a:rPr>
              <a:t>Apache</a:t>
            </a:r>
            <a:r>
              <a:rPr lang="zh-CN" altLang="en-US" sz="1600" dirty="0">
                <a:latin typeface="Arial" charset="0"/>
                <a:ea typeface="宋体" charset="-122"/>
                <a:cs typeface="宋体" charset="-122"/>
              </a:rPr>
              <a:t>顶级开源项目的</a:t>
            </a:r>
            <a:r>
              <a:rPr lang="zh-CN" altLang="en-US" sz="1600" dirty="0" smtClean="0">
                <a:latin typeface="Arial" charset="0"/>
                <a:ea typeface="宋体" charset="-122"/>
                <a:cs typeface="宋体" charset="-122"/>
              </a:rPr>
              <a:t>发展</a:t>
            </a:r>
            <a:r>
              <a:rPr lang="en-US" altLang="zh-CN" sz="1600" b="1" dirty="0" smtClean="0">
                <a:latin typeface="Arial" charset="0"/>
                <a:ea typeface="宋体" charset="-122"/>
                <a:cs typeface="宋体" charset="-122"/>
                <a:hlinkClick r:id="rId4"/>
              </a:rPr>
              <a:t>http</a:t>
            </a:r>
            <a:r>
              <a:rPr lang="en-US" altLang="zh-CN" sz="1600" b="1" dirty="0">
                <a:latin typeface="Arial" charset="0"/>
                <a:ea typeface="宋体" charset="-122"/>
                <a:cs typeface="宋体" charset="-122"/>
                <a:hlinkClick r:id="rId4"/>
              </a:rPr>
              <a:t>://</a:t>
            </a:r>
            <a:r>
              <a:rPr lang="en-US" altLang="zh-CN" sz="1600" b="1" dirty="0" smtClean="0">
                <a:latin typeface="Arial" charset="0"/>
                <a:ea typeface="宋体" charset="-122"/>
                <a:cs typeface="宋体" charset="-122"/>
                <a:hlinkClick r:id="rId4"/>
              </a:rPr>
              <a:t>www.cnblogs.com/xymqx/p/4369615.html </a:t>
            </a:r>
            <a:r>
              <a:rPr kumimoji="0" lang="zh-CN" altLang="zh-CN" sz="1600" b="0" i="0" u="none" strike="noStrike" cap="none" normalizeH="0" baseline="0" dirty="0" smtClean="0">
                <a:ln>
                  <a:noFill/>
                </a:ln>
                <a:solidFill>
                  <a:schemeClr val="tx1"/>
                </a:solidFill>
                <a:effectLst/>
                <a:latin typeface="Arial" charset="0"/>
                <a:ea typeface="宋体" charset="-122"/>
                <a:cs typeface="宋体" charset="-122"/>
              </a:rPr>
              <a:t>。 </a:t>
            </a:r>
            <a:r>
              <a:rPr kumimoji="0" lang="en-US" altLang="zh-CN" sz="1600" b="0" i="0" u="none" strike="noStrike" cap="none" normalizeH="0" baseline="0" dirty="0" smtClean="0">
                <a:ln>
                  <a:noFill/>
                </a:ln>
                <a:solidFill>
                  <a:schemeClr val="tx1"/>
                </a:solidFill>
                <a:effectLst/>
                <a:latin typeface="Arial" charset="0"/>
                <a:ea typeface="宋体" charset="-122"/>
                <a:cs typeface="宋体" charset="-122"/>
              </a:rPr>
              <a:t/>
            </a:r>
            <a:br>
              <a:rPr kumimoji="0" lang="en-US" altLang="zh-CN" sz="1600" b="0" i="0" u="none" strike="noStrike" cap="none" normalizeH="0" baseline="0" dirty="0" smtClean="0">
                <a:ln>
                  <a:noFill/>
                </a:ln>
                <a:solidFill>
                  <a:schemeClr val="tx1"/>
                </a:solidFill>
                <a:effectLst/>
                <a:latin typeface="Arial" charset="0"/>
                <a:ea typeface="宋体" charset="-122"/>
                <a:cs typeface="宋体" charset="-122"/>
              </a:rPr>
            </a:br>
            <a:r>
              <a:rPr lang="en-US" altLang="zh-CN" sz="1600" dirty="0">
                <a:latin typeface="Arial" charset="0"/>
                <a:ea typeface="宋体" charset="-122"/>
                <a:cs typeface="宋体" charset="-122"/>
              </a:rPr>
              <a:t/>
            </a:r>
            <a:br>
              <a:rPr lang="en-US" altLang="zh-CN" sz="1600" dirty="0">
                <a:latin typeface="Arial" charset="0"/>
                <a:ea typeface="宋体" charset="-122"/>
                <a:cs typeface="宋体" charset="-122"/>
              </a:rPr>
            </a:br>
            <a:r>
              <a:rPr lang="en-US" altLang="zh-CN" sz="1600" b="1" dirty="0" smtClean="0">
                <a:latin typeface="Arial" charset="0"/>
                <a:ea typeface="宋体" charset="-122"/>
                <a:cs typeface="宋体" charset="-122"/>
              </a:rPr>
              <a:t>2</a:t>
            </a:r>
            <a:r>
              <a:rPr lang="en-US" altLang="zh-CN" sz="1600" dirty="0" smtClean="0">
                <a:latin typeface="Arial" charset="0"/>
                <a:ea typeface="宋体" charset="-122"/>
                <a:cs typeface="宋体" charset="-122"/>
              </a:rPr>
              <a:t>.</a:t>
            </a:r>
            <a:r>
              <a:rPr lang="zh-CN" altLang="en-US" sz="1600" b="1" dirty="0">
                <a:latin typeface="Arial" charset="0"/>
                <a:ea typeface="宋体" charset="-122"/>
                <a:cs typeface="宋体" charset="-122"/>
              </a:rPr>
              <a:t>几个</a:t>
            </a:r>
            <a:r>
              <a:rPr lang="zh-CN" altLang="en-US" sz="1600" b="1" dirty="0" smtClean="0">
                <a:latin typeface="Arial" charset="0"/>
                <a:ea typeface="宋体" charset="-122"/>
                <a:cs typeface="宋体" charset="-122"/>
              </a:rPr>
              <a:t>比较好的</a:t>
            </a:r>
            <a:r>
              <a:rPr lang="en-US" altLang="zh-CN" sz="1600" b="1" dirty="0" smtClean="0">
                <a:latin typeface="Arial" charset="0"/>
                <a:ea typeface="宋体" charset="-122"/>
                <a:cs typeface="宋体" charset="-122"/>
              </a:rPr>
              <a:t>Storm</a:t>
            </a:r>
            <a:r>
              <a:rPr lang="zh-CN" altLang="en-US" sz="1600" b="1" dirty="0" smtClean="0">
                <a:latin typeface="Arial" charset="0"/>
                <a:ea typeface="宋体" charset="-122"/>
                <a:cs typeface="宋体" charset="-122"/>
              </a:rPr>
              <a:t>学习网站 </a:t>
            </a:r>
            <a:r>
              <a:rPr lang="en-US" altLang="zh-CN" sz="1600" b="1" dirty="0" smtClean="0">
                <a:latin typeface="Arial" charset="0"/>
                <a:ea typeface="宋体" charset="-122"/>
                <a:cs typeface="宋体" charset="-122"/>
              </a:rPr>
              <a:t/>
            </a:r>
            <a:br>
              <a:rPr lang="en-US" altLang="zh-CN" sz="1600" b="1" dirty="0" smtClean="0">
                <a:latin typeface="Arial" charset="0"/>
                <a:ea typeface="宋体" charset="-122"/>
                <a:cs typeface="宋体" charset="-122"/>
              </a:rPr>
            </a:br>
            <a:r>
              <a:rPr lang="en-US" altLang="zh-CN" sz="1600" b="1" dirty="0" smtClean="0">
                <a:latin typeface="Arial" charset="0"/>
                <a:ea typeface="宋体" charset="-122"/>
                <a:cs typeface="宋体" charset="-122"/>
              </a:rPr>
              <a:t>  </a:t>
            </a:r>
            <a:r>
              <a:rPr lang="en-US" altLang="zh-CN" sz="1600" dirty="0" smtClean="0">
                <a:latin typeface="Arial" charset="0"/>
                <a:ea typeface="宋体" charset="-122"/>
                <a:cs typeface="宋体" charset="-122"/>
              </a:rPr>
              <a:t>1)</a:t>
            </a:r>
            <a:r>
              <a:rPr lang="en-US" altLang="zh-CN" sz="1600" b="1" dirty="0" smtClean="0">
                <a:latin typeface="Arial" charset="0"/>
                <a:ea typeface="宋体" charset="-122"/>
                <a:cs typeface="宋体" charset="-122"/>
              </a:rPr>
              <a:t> </a:t>
            </a:r>
            <a:r>
              <a:rPr lang="zh-CN" altLang="en-US" sz="1600" dirty="0" smtClean="0">
                <a:solidFill>
                  <a:srgbClr val="FF0000"/>
                </a:solidFill>
                <a:latin typeface="Arial" charset="0"/>
                <a:ea typeface="宋体" charset="-122"/>
                <a:cs typeface="宋体" charset="-122"/>
              </a:rPr>
              <a:t>并发编程网 </a:t>
            </a:r>
            <a:r>
              <a:rPr lang="en-US" altLang="zh-CN" sz="1600" dirty="0" smtClean="0">
                <a:latin typeface="Arial" charset="0"/>
                <a:ea typeface="宋体" charset="-122"/>
                <a:cs typeface="宋体" charset="-122"/>
                <a:hlinkClick r:id="rId5"/>
              </a:rPr>
              <a:t>http</a:t>
            </a:r>
            <a:r>
              <a:rPr lang="en-US" altLang="zh-CN" sz="1600" dirty="0">
                <a:latin typeface="Arial" charset="0"/>
                <a:ea typeface="宋体" charset="-122"/>
                <a:cs typeface="宋体" charset="-122"/>
                <a:hlinkClick r:id="rId5"/>
              </a:rPr>
              <a:t>://ifeve.com/getting-started-with-stom-index</a:t>
            </a:r>
            <a:r>
              <a:rPr lang="en-US" altLang="zh-CN" sz="1600" dirty="0" smtClean="0">
                <a:latin typeface="Arial" charset="0"/>
                <a:ea typeface="宋体" charset="-122"/>
                <a:cs typeface="宋体" charset="-122"/>
                <a:hlinkClick r:id="rId5"/>
              </a:rPr>
              <a:t>/</a:t>
            </a:r>
            <a:r>
              <a:rPr lang="en-US" altLang="zh-CN" sz="1600" dirty="0">
                <a:latin typeface="Arial" charset="0"/>
                <a:ea typeface="宋体" charset="-122"/>
                <a:cs typeface="宋体" charset="-122"/>
              </a:rPr>
              <a:t/>
            </a:r>
            <a:br>
              <a:rPr lang="en-US" altLang="zh-CN" sz="1600" dirty="0">
                <a:latin typeface="Arial" charset="0"/>
                <a:ea typeface="宋体" charset="-122"/>
                <a:cs typeface="宋体" charset="-122"/>
              </a:rPr>
            </a:br>
            <a:r>
              <a:rPr lang="en-US" altLang="zh-CN" sz="1600" dirty="0" smtClean="0">
                <a:latin typeface="Arial" charset="0"/>
                <a:ea typeface="宋体" charset="-122"/>
                <a:cs typeface="宋体" charset="-122"/>
              </a:rPr>
              <a:t>  2</a:t>
            </a:r>
            <a:r>
              <a:rPr lang="en-US" altLang="zh-CN" sz="1600" dirty="0">
                <a:latin typeface="Arial" charset="0"/>
                <a:ea typeface="宋体" charset="-122"/>
                <a:cs typeface="宋体" charset="-122"/>
              </a:rPr>
              <a:t>) </a:t>
            </a:r>
            <a:r>
              <a:rPr lang="en-US" altLang="zh-CN" sz="1600" dirty="0">
                <a:latin typeface="Arial" charset="0"/>
                <a:ea typeface="宋体" charset="-122"/>
                <a:cs typeface="宋体" charset="-122"/>
                <a:hlinkClick r:id="rId6"/>
              </a:rPr>
              <a:t>http://</a:t>
            </a:r>
            <a:r>
              <a:rPr lang="en-US" altLang="zh-CN" sz="1600" dirty="0" smtClean="0">
                <a:latin typeface="Arial" charset="0"/>
                <a:ea typeface="宋体" charset="-122"/>
                <a:cs typeface="宋体" charset="-122"/>
                <a:hlinkClick r:id="rId6"/>
              </a:rPr>
              <a:t>www.cnblogs.com/langtianya/p/5199529.html</a:t>
            </a:r>
            <a:br>
              <a:rPr lang="en-US" altLang="zh-CN" sz="1600" dirty="0" smtClean="0">
                <a:latin typeface="Arial" charset="0"/>
                <a:ea typeface="宋体" charset="-122"/>
                <a:cs typeface="宋体" charset="-122"/>
                <a:hlinkClick r:id="rId6"/>
              </a:rPr>
            </a:br>
            <a:r>
              <a:rPr kumimoji="0" lang="en-US" altLang="zh-CN" sz="1600" b="0" i="0" u="none" strike="noStrike" cap="none" normalizeH="0" baseline="0" dirty="0" smtClean="0">
                <a:ln>
                  <a:noFill/>
                </a:ln>
                <a:solidFill>
                  <a:schemeClr val="tx1"/>
                </a:solidFill>
                <a:effectLst/>
                <a:latin typeface="Arial" charset="0"/>
                <a:ea typeface="宋体" charset="-122"/>
                <a:cs typeface="宋体" charset="-122"/>
                <a:hlinkClick r:id="rId6"/>
              </a:rPr>
              <a:t/>
            </a:r>
            <a:br>
              <a:rPr kumimoji="0" lang="en-US" altLang="zh-CN" sz="1600" b="0" i="0" u="none" strike="noStrike" cap="none" normalizeH="0" baseline="0" dirty="0" smtClean="0">
                <a:ln>
                  <a:noFill/>
                </a:ln>
                <a:solidFill>
                  <a:schemeClr val="tx1"/>
                </a:solidFill>
                <a:effectLst/>
                <a:latin typeface="Arial" charset="0"/>
                <a:ea typeface="宋体" charset="-122"/>
                <a:cs typeface="宋体" charset="-122"/>
                <a:hlinkClick r:id="rId6"/>
              </a:rPr>
            </a:br>
            <a:r>
              <a:rPr lang="en-US" altLang="zh-CN" sz="1600" b="1" dirty="0" smtClean="0">
                <a:latin typeface="Arial" charset="0"/>
                <a:ea typeface="宋体" charset="-122"/>
                <a:cs typeface="宋体" charset="-122"/>
              </a:rPr>
              <a:t>3</a:t>
            </a:r>
            <a:r>
              <a:rPr lang="en-US" altLang="zh-CN" sz="1600" dirty="0" smtClean="0">
                <a:latin typeface="Arial" charset="0"/>
                <a:ea typeface="宋体" charset="-122"/>
                <a:cs typeface="宋体" charset="-122"/>
              </a:rPr>
              <a:t>.</a:t>
            </a:r>
            <a:r>
              <a:rPr lang="zh-CN" altLang="en-US" sz="1600" b="1" dirty="0">
                <a:latin typeface="Arial" charset="0"/>
                <a:ea typeface="宋体" charset="-122"/>
                <a:cs typeface="宋体" charset="-122"/>
              </a:rPr>
              <a:t>服装</a:t>
            </a:r>
            <a:r>
              <a:rPr lang="zh-CN" altLang="en-US" sz="1600" b="1" dirty="0" smtClean="0">
                <a:latin typeface="Arial" charset="0"/>
                <a:ea typeface="宋体" charset="-122"/>
                <a:cs typeface="宋体" charset="-122"/>
              </a:rPr>
              <a:t>城实时框架</a:t>
            </a:r>
            <a:r>
              <a:rPr lang="en-US" altLang="zh-CN" sz="1600" b="1" dirty="0" err="1" smtClean="0">
                <a:latin typeface="Arial" charset="0"/>
                <a:ea typeface="宋体" charset="-122"/>
                <a:cs typeface="宋体" charset="-122"/>
              </a:rPr>
              <a:t>git</a:t>
            </a:r>
            <a:r>
              <a:rPr lang="en-US" altLang="zh-CN" sz="1600" b="1" dirty="0">
                <a:latin typeface="Arial" charset="0"/>
                <a:ea typeface="宋体" charset="-122"/>
                <a:cs typeface="宋体" charset="-122"/>
              </a:rPr>
              <a:t/>
            </a:r>
            <a:br>
              <a:rPr lang="en-US" altLang="zh-CN" sz="1600" b="1" dirty="0">
                <a:latin typeface="Arial" charset="0"/>
                <a:ea typeface="宋体" charset="-122"/>
                <a:cs typeface="宋体" charset="-122"/>
              </a:rPr>
            </a:br>
            <a:r>
              <a:rPr lang="en-US" altLang="zh-CN" sz="1600" b="1" dirty="0" smtClean="0">
                <a:latin typeface="Arial" charset="0"/>
                <a:ea typeface="宋体" charset="-122"/>
                <a:cs typeface="宋体" charset="-122"/>
              </a:rPr>
              <a:t> </a:t>
            </a:r>
            <a:r>
              <a:rPr lang="en-US" altLang="zh-CN" sz="1600" b="1" dirty="0" smtClean="0">
                <a:latin typeface="Arial" charset="0"/>
                <a:ea typeface="宋体" charset="-122"/>
                <a:cs typeface="宋体" charset="-122"/>
                <a:hlinkClick r:id="rId7"/>
              </a:rPr>
              <a:t>http</a:t>
            </a:r>
            <a:r>
              <a:rPr lang="en-US" altLang="zh-CN" sz="1600" b="1" dirty="0">
                <a:latin typeface="Arial" charset="0"/>
                <a:ea typeface="宋体" charset="-122"/>
                <a:cs typeface="宋体" charset="-122"/>
                <a:hlinkClick r:id="rId7"/>
              </a:rPr>
              <a:t>://source.jd.com/app/jd-online-maya-bolt</a:t>
            </a:r>
            <a:endParaRPr kumimoji="0" lang="zh-CN" altLang="zh-CN" sz="1600" b="0" i="0" u="none" strike="noStrike" cap="none" normalizeH="0" baseline="0" dirty="0" smtClean="0">
              <a:ln>
                <a:noFill/>
              </a:ln>
              <a:solidFill>
                <a:schemeClr val="tx1"/>
              </a:solidFill>
              <a:effectLst/>
              <a:latin typeface="Arial" charset="0"/>
              <a:ea typeface="宋体" charset="-122"/>
              <a:cs typeface="宋体" charset="-122"/>
            </a:endParaRPr>
          </a:p>
        </p:txBody>
      </p:sp>
    </p:spTree>
    <p:extLst>
      <p:ext uri="{BB962C8B-B14F-4D97-AF65-F5344CB8AC3E}">
        <p14:creationId xmlns:p14="http://schemas.microsoft.com/office/powerpoint/2010/main" val="2241188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0" y="5777953"/>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8" name="TextBox 12"/>
          <p:cNvSpPr>
            <a:spLocks noChangeArrowheads="1"/>
          </p:cNvSpPr>
          <p:nvPr/>
        </p:nvSpPr>
        <p:spPr bwMode="auto">
          <a:xfrm>
            <a:off x="9124950" y="1222375"/>
            <a:ext cx="4699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400" b="1">
                <a:solidFill>
                  <a:srgbClr val="FFFFFF"/>
                </a:solidFill>
              </a:rPr>
              <a:t>3</a:t>
            </a:r>
            <a:endParaRPr lang="zh-CN" altLang="en-US" sz="4400" b="1">
              <a:solidFill>
                <a:srgbClr val="FFFFFF"/>
              </a:solidFill>
              <a:sym typeface="宋体" pitchFamily="2" charset="-122"/>
            </a:endParaRPr>
          </a:p>
        </p:txBody>
      </p:sp>
      <p:sp>
        <p:nvSpPr>
          <p:cNvPr id="9" name="标题 1"/>
          <p:cNvSpPr>
            <a:spLocks noGrp="1" noChangeArrowheads="1"/>
          </p:cNvSpPr>
          <p:nvPr>
            <p:ph type="title" idx="4294967295"/>
          </p:nvPr>
        </p:nvSpPr>
        <p:spPr>
          <a:xfrm>
            <a:off x="576461" y="132630"/>
            <a:ext cx="7345014" cy="1081088"/>
          </a:xfrm>
        </p:spPr>
        <p:txBody>
          <a:bodyPr/>
          <a:lstStyle/>
          <a:p>
            <a:pPr algn="l"/>
            <a:r>
              <a:rPr lang="zh-CN" altLang="en-US" sz="2800" dirty="0" smtClean="0">
                <a:latin typeface="微软雅黑" pitchFamily="34" charset="-122"/>
                <a:ea typeface="微软雅黑" pitchFamily="34" charset="-122"/>
              </a:rPr>
              <a:t>实时框架</a:t>
            </a:r>
            <a:endParaRPr lang="zh-CN" altLang="zh-CN" sz="2800" dirty="0" smtClean="0">
              <a:latin typeface="微软雅黑" pitchFamily="34" charset="-122"/>
              <a:ea typeface="微软雅黑" pitchFamily="34" charset="-122"/>
            </a:endParaRPr>
          </a:p>
        </p:txBody>
      </p:sp>
      <p:sp>
        <p:nvSpPr>
          <p:cNvPr id="10" name="Rectangle 1"/>
          <p:cNvSpPr>
            <a:spLocks noGrp="1" noChangeArrowheads="1"/>
          </p:cNvSpPr>
          <p:nvPr>
            <p:ph type="title"/>
          </p:nvPr>
        </p:nvSpPr>
        <p:spPr bwMode="auto">
          <a:xfrm>
            <a:off x="576461" y="2558909"/>
            <a:ext cx="866956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fontAlgn="base" hangingPunct="0">
              <a:spcAft>
                <a:spcPct val="0"/>
              </a:spcAft>
              <a:buFontTx/>
              <a:buAutoNum type="arabicPeriod"/>
            </a:pPr>
            <a:r>
              <a:rPr kumimoji="0" lang="en-US" altLang="zh-CN" sz="1600" b="1" i="0" u="none" strike="noStrike" cap="none" normalizeH="0" baseline="0" dirty="0" smtClean="0">
                <a:ln>
                  <a:noFill/>
                </a:ln>
                <a:solidFill>
                  <a:schemeClr val="tx1"/>
                </a:solidFill>
                <a:effectLst/>
                <a:latin typeface="Arial" charset="0"/>
                <a:ea typeface="宋体" charset="-122"/>
                <a:cs typeface="宋体" charset="-122"/>
              </a:rPr>
              <a:t>Storm</a:t>
            </a:r>
            <a:r>
              <a:rPr kumimoji="0" lang="en-US" altLang="zh-CN" sz="1600" b="0" i="0" u="none" strike="noStrike" cap="none" normalizeH="0" baseline="0" dirty="0" smtClean="0">
                <a:ln>
                  <a:noFill/>
                </a:ln>
                <a:solidFill>
                  <a:schemeClr val="tx1"/>
                </a:solidFill>
                <a:effectLst/>
                <a:latin typeface="Arial" charset="0"/>
                <a:ea typeface="宋体" charset="-122"/>
                <a:cs typeface="宋体" charset="-122"/>
              </a:rPr>
              <a:t/>
            </a:r>
            <a:br>
              <a:rPr kumimoji="0" lang="en-US" altLang="zh-CN" sz="1600" b="0" i="0" u="none" strike="noStrike" cap="none" normalizeH="0" baseline="0" dirty="0" smtClean="0">
                <a:ln>
                  <a:noFill/>
                </a:ln>
                <a:solidFill>
                  <a:schemeClr val="tx1"/>
                </a:solidFill>
                <a:effectLst/>
                <a:latin typeface="Arial" charset="0"/>
                <a:ea typeface="宋体" charset="-122"/>
                <a:cs typeface="宋体" charset="-122"/>
              </a:rPr>
            </a:br>
            <a:r>
              <a:rPr lang="en-US" altLang="zh-CN" sz="1600" dirty="0">
                <a:latin typeface="Arial" charset="0"/>
                <a:ea typeface="宋体" charset="-122"/>
                <a:cs typeface="宋体" charset="-122"/>
              </a:rPr>
              <a:t/>
            </a:r>
            <a:br>
              <a:rPr lang="en-US" altLang="zh-CN" sz="1600" dirty="0">
                <a:latin typeface="Arial" charset="0"/>
                <a:ea typeface="宋体" charset="-122"/>
                <a:cs typeface="宋体" charset="-122"/>
              </a:rPr>
            </a:br>
            <a:r>
              <a:rPr lang="en-US" altLang="zh-CN" sz="1600" b="1" dirty="0" smtClean="0">
                <a:latin typeface="Arial" charset="0"/>
                <a:ea typeface="宋体" charset="-122"/>
                <a:cs typeface="宋体" charset="-122"/>
              </a:rPr>
              <a:t>2</a:t>
            </a:r>
            <a:r>
              <a:rPr lang="en-US" altLang="zh-CN" sz="1600" dirty="0" smtClean="0">
                <a:latin typeface="Arial" charset="0"/>
                <a:ea typeface="宋体" charset="-122"/>
                <a:cs typeface="宋体" charset="-122"/>
              </a:rPr>
              <a:t>.</a:t>
            </a:r>
            <a:r>
              <a:rPr lang="en-US" altLang="zh-CN" sz="1600" b="1" dirty="0" smtClean="0">
                <a:latin typeface="Arial" charset="0"/>
                <a:ea typeface="宋体" charset="-122"/>
                <a:cs typeface="宋体" charset="-122"/>
              </a:rPr>
              <a:t>Spark</a:t>
            </a:r>
            <a:br>
              <a:rPr lang="en-US" altLang="zh-CN" sz="1600" b="1" dirty="0" smtClean="0">
                <a:latin typeface="Arial" charset="0"/>
                <a:ea typeface="宋体" charset="-122"/>
                <a:cs typeface="宋体" charset="-122"/>
              </a:rPr>
            </a:br>
            <a:r>
              <a:rPr lang="en-US" altLang="zh-CN" sz="1600" b="1" dirty="0">
                <a:latin typeface="Arial" charset="0"/>
                <a:ea typeface="宋体" charset="-122"/>
                <a:cs typeface="宋体" charset="-122"/>
              </a:rPr>
              <a:t/>
            </a:r>
            <a:br>
              <a:rPr lang="en-US" altLang="zh-CN" sz="1600" b="1" dirty="0">
                <a:latin typeface="Arial" charset="0"/>
                <a:ea typeface="宋体" charset="-122"/>
                <a:cs typeface="宋体" charset="-122"/>
              </a:rPr>
            </a:br>
            <a:r>
              <a:rPr lang="en-US" altLang="zh-CN" sz="1600" b="1" dirty="0" smtClean="0">
                <a:latin typeface="Arial" charset="0"/>
                <a:ea typeface="宋体" charset="-122"/>
                <a:cs typeface="宋体" charset="-122"/>
              </a:rPr>
              <a:t>3.Samza</a:t>
            </a:r>
            <a:r>
              <a:rPr kumimoji="0" lang="en-US" altLang="zh-CN" sz="1600" b="0" i="0" u="none" strike="noStrike" cap="none" normalizeH="0" baseline="0" dirty="0" smtClean="0">
                <a:ln>
                  <a:noFill/>
                </a:ln>
                <a:solidFill>
                  <a:schemeClr val="tx1"/>
                </a:solidFill>
                <a:effectLst/>
                <a:latin typeface="Arial" charset="0"/>
                <a:ea typeface="宋体" charset="-122"/>
                <a:cs typeface="宋体" charset="-122"/>
                <a:hlinkClick r:id="rId3"/>
              </a:rPr>
              <a:t/>
            </a:r>
            <a:br>
              <a:rPr kumimoji="0" lang="en-US" altLang="zh-CN" sz="1600" b="0" i="0" u="none" strike="noStrike" cap="none" normalizeH="0" baseline="0" dirty="0" smtClean="0">
                <a:ln>
                  <a:noFill/>
                </a:ln>
                <a:solidFill>
                  <a:schemeClr val="tx1"/>
                </a:solidFill>
                <a:effectLst/>
                <a:latin typeface="Arial" charset="0"/>
                <a:ea typeface="宋体" charset="-122"/>
                <a:cs typeface="宋体" charset="-122"/>
                <a:hlinkClick r:id="rId3"/>
              </a:rPr>
            </a:br>
            <a:endParaRPr kumimoji="0" lang="zh-CN" altLang="zh-CN" sz="1600" b="0" i="0" u="none" strike="noStrike" cap="none" normalizeH="0" baseline="0" dirty="0" smtClean="0">
              <a:ln>
                <a:noFill/>
              </a:ln>
              <a:solidFill>
                <a:schemeClr val="tx1"/>
              </a:solidFill>
              <a:effectLst/>
              <a:latin typeface="Arial" charset="0"/>
              <a:ea typeface="宋体" charset="-122"/>
              <a:cs typeface="宋体" charset="-122"/>
            </a:endParaRPr>
          </a:p>
        </p:txBody>
      </p:sp>
    </p:spTree>
    <p:extLst>
      <p:ext uri="{BB962C8B-B14F-4D97-AF65-F5344CB8AC3E}">
        <p14:creationId xmlns:p14="http://schemas.microsoft.com/office/powerpoint/2010/main" val="3452178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0" y="5777953"/>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8" name="TextBox 12"/>
          <p:cNvSpPr>
            <a:spLocks noChangeArrowheads="1"/>
          </p:cNvSpPr>
          <p:nvPr/>
        </p:nvSpPr>
        <p:spPr bwMode="auto">
          <a:xfrm>
            <a:off x="9124950" y="1222375"/>
            <a:ext cx="4699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400" b="1">
                <a:solidFill>
                  <a:srgbClr val="FFFFFF"/>
                </a:solidFill>
              </a:rPr>
              <a:t>3</a:t>
            </a:r>
            <a:endParaRPr lang="zh-CN" altLang="en-US" sz="4400" b="1">
              <a:solidFill>
                <a:srgbClr val="FFFFFF"/>
              </a:solidFill>
              <a:sym typeface="宋体" pitchFamily="2" charset="-122"/>
            </a:endParaRPr>
          </a:p>
        </p:txBody>
      </p:sp>
      <p:sp>
        <p:nvSpPr>
          <p:cNvPr id="9" name="标题 1"/>
          <p:cNvSpPr>
            <a:spLocks noGrp="1" noChangeArrowheads="1"/>
          </p:cNvSpPr>
          <p:nvPr>
            <p:ph type="title" idx="4294967295"/>
          </p:nvPr>
        </p:nvSpPr>
        <p:spPr>
          <a:xfrm>
            <a:off x="576461" y="132630"/>
            <a:ext cx="7345014" cy="1081088"/>
          </a:xfrm>
        </p:spPr>
        <p:txBody>
          <a:bodyPr/>
          <a:lstStyle/>
          <a:p>
            <a:pPr algn="l"/>
            <a:r>
              <a:rPr lang="zh-CN" altLang="en-US" sz="2800" dirty="0" smtClean="0">
                <a:latin typeface="微软雅黑" pitchFamily="34" charset="-122"/>
                <a:ea typeface="微软雅黑" pitchFamily="34" charset="-122"/>
              </a:rPr>
              <a:t>实时框架之</a:t>
            </a:r>
            <a:r>
              <a:rPr lang="en-US" altLang="zh-CN" sz="2800" dirty="0" smtClean="0">
                <a:latin typeface="微软雅黑" pitchFamily="34" charset="-122"/>
                <a:ea typeface="微软雅黑" pitchFamily="34" charset="-122"/>
              </a:rPr>
              <a:t>Spark</a:t>
            </a:r>
            <a:endParaRPr lang="zh-CN" altLang="zh-CN" sz="2800" dirty="0" smtClean="0">
              <a:latin typeface="微软雅黑" pitchFamily="34" charset="-122"/>
              <a:ea typeface="微软雅黑" pitchFamily="34" charset="-122"/>
            </a:endParaRPr>
          </a:p>
        </p:txBody>
      </p:sp>
      <p:sp>
        <p:nvSpPr>
          <p:cNvPr id="10" name="Rectangle 1"/>
          <p:cNvSpPr>
            <a:spLocks noGrp="1" noChangeArrowheads="1"/>
          </p:cNvSpPr>
          <p:nvPr>
            <p:ph type="title"/>
          </p:nvPr>
        </p:nvSpPr>
        <p:spPr bwMode="auto">
          <a:xfrm>
            <a:off x="552450" y="1300546"/>
            <a:ext cx="866956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fontAlgn="base" hangingPunct="0">
              <a:spcAft>
                <a:spcPct val="0"/>
              </a:spcAft>
            </a:pPr>
            <a:r>
              <a:rPr lang="en-US" altLang="zh-CN" sz="1600" b="1" dirty="0" smtClean="0">
                <a:latin typeface="Arial" charset="0"/>
                <a:ea typeface="宋体" charset="-122"/>
                <a:cs typeface="宋体" charset="-122"/>
              </a:rPr>
              <a:t>Spark</a:t>
            </a:r>
            <a:br>
              <a:rPr lang="en-US" altLang="zh-CN" sz="1600" b="1" dirty="0" smtClean="0">
                <a:latin typeface="Arial" charset="0"/>
                <a:ea typeface="宋体" charset="-122"/>
                <a:cs typeface="宋体" charset="-122"/>
              </a:rPr>
            </a:br>
            <a:r>
              <a:rPr lang="en-US" altLang="zh-CN" sz="1600" dirty="0" err="1">
                <a:hlinkClick r:id="rId3"/>
              </a:rPr>
              <a:t>Spark</a:t>
            </a:r>
            <a:r>
              <a:rPr lang="en-US" altLang="zh-CN" sz="1600" dirty="0">
                <a:hlinkClick r:id="rId3"/>
              </a:rPr>
              <a:t> Streaming</a:t>
            </a:r>
            <a:r>
              <a:rPr lang="zh-CN" altLang="en-US" sz="1600" dirty="0"/>
              <a:t>是核心</a:t>
            </a:r>
            <a:r>
              <a:rPr lang="en-US" altLang="zh-CN" sz="1600" dirty="0"/>
              <a:t>Spark API</a:t>
            </a:r>
            <a:r>
              <a:rPr lang="zh-CN" altLang="en-US" sz="1600" dirty="0"/>
              <a:t>的一个扩展，它并不会像</a:t>
            </a:r>
            <a:r>
              <a:rPr lang="en-US" altLang="zh-CN" sz="1600" dirty="0"/>
              <a:t>Storm</a:t>
            </a:r>
            <a:r>
              <a:rPr lang="zh-CN" altLang="en-US" sz="1600" dirty="0"/>
              <a:t>那样一次一个地处理数据流，而是在处理前按时间间隔预先将其切分为一段一段的批处理作业。</a:t>
            </a:r>
            <a:r>
              <a:rPr lang="en-US" altLang="zh-CN" sz="1600" dirty="0"/>
              <a:t>Spark</a:t>
            </a:r>
            <a:r>
              <a:rPr lang="zh-CN" altLang="en-US" sz="1600" dirty="0"/>
              <a:t>针对持续性数据流的抽象称为</a:t>
            </a:r>
            <a:r>
              <a:rPr lang="en-US" altLang="zh-CN" sz="1600" dirty="0" err="1"/>
              <a:t>DStream</a:t>
            </a:r>
            <a:r>
              <a:rPr lang="zh-CN" altLang="en-US" sz="1600" dirty="0"/>
              <a:t>（</a:t>
            </a:r>
            <a:r>
              <a:rPr lang="en-US" altLang="zh-CN" sz="1600" dirty="0" err="1"/>
              <a:t>DiscretizedStream</a:t>
            </a:r>
            <a:r>
              <a:rPr lang="zh-CN" altLang="en-US" sz="1600" dirty="0"/>
              <a:t>），一个</a:t>
            </a:r>
            <a:r>
              <a:rPr lang="en-US" altLang="zh-CN" sz="1600" dirty="0" err="1"/>
              <a:t>DStream</a:t>
            </a:r>
            <a:r>
              <a:rPr lang="zh-CN" altLang="en-US" sz="1600" dirty="0"/>
              <a:t>是一个微批处理（</a:t>
            </a:r>
            <a:r>
              <a:rPr lang="en-US" altLang="zh-CN" sz="1600" dirty="0"/>
              <a:t>micro-batching</a:t>
            </a:r>
            <a:r>
              <a:rPr lang="zh-CN" altLang="en-US" sz="1600" dirty="0"/>
              <a:t>）的</a:t>
            </a:r>
            <a:r>
              <a:rPr lang="en-US" altLang="zh-CN" sz="1600" dirty="0"/>
              <a:t>RDD</a:t>
            </a:r>
            <a:r>
              <a:rPr lang="zh-CN" altLang="en-US" sz="1600" dirty="0"/>
              <a:t>（弹性分布式数据集）；而</a:t>
            </a:r>
            <a:r>
              <a:rPr lang="en-US" altLang="zh-CN" sz="1600" dirty="0"/>
              <a:t>RDD</a:t>
            </a:r>
            <a:r>
              <a:rPr lang="zh-CN" altLang="en-US" sz="1600" dirty="0"/>
              <a:t>则是一种分布式数据集，能够以两种方式并行运作，分别是任意函数和滑动窗口数据的转换</a:t>
            </a:r>
            <a:r>
              <a:rPr lang="zh-CN" altLang="en-US" sz="1600" dirty="0" smtClean="0"/>
              <a:t>。</a:t>
            </a:r>
            <a:r>
              <a:rPr kumimoji="0" lang="en-US" altLang="zh-CN" sz="1600" b="0" i="0" u="none" strike="noStrike" cap="none" normalizeH="0" baseline="0" dirty="0" smtClean="0">
                <a:ln>
                  <a:noFill/>
                </a:ln>
                <a:solidFill>
                  <a:schemeClr val="tx1"/>
                </a:solidFill>
                <a:effectLst/>
                <a:latin typeface="Arial" charset="0"/>
                <a:ea typeface="宋体" charset="-122"/>
                <a:cs typeface="宋体" charset="-122"/>
                <a:hlinkClick r:id="rId4"/>
              </a:rPr>
              <a:t/>
            </a:r>
            <a:br>
              <a:rPr kumimoji="0" lang="en-US" altLang="zh-CN" sz="1600" b="0" i="0" u="none" strike="noStrike" cap="none" normalizeH="0" baseline="0" dirty="0" smtClean="0">
                <a:ln>
                  <a:noFill/>
                </a:ln>
                <a:solidFill>
                  <a:schemeClr val="tx1"/>
                </a:solidFill>
                <a:effectLst/>
                <a:latin typeface="Arial" charset="0"/>
                <a:ea typeface="宋体" charset="-122"/>
                <a:cs typeface="宋体" charset="-122"/>
                <a:hlinkClick r:id="rId4"/>
              </a:rPr>
            </a:br>
            <a:endParaRPr kumimoji="0" lang="zh-CN" altLang="zh-CN" sz="1600" b="0" i="0" u="none" strike="noStrike" cap="none" normalizeH="0" baseline="0" dirty="0" smtClean="0">
              <a:ln>
                <a:noFill/>
              </a:ln>
              <a:solidFill>
                <a:schemeClr val="tx1"/>
              </a:solidFill>
              <a:effectLst/>
              <a:latin typeface="Arial" charset="0"/>
              <a:ea typeface="宋体" charset="-122"/>
              <a:cs typeface="宋体" charset="-122"/>
            </a:endParaRPr>
          </a:p>
        </p:txBody>
      </p:sp>
      <p:pic>
        <p:nvPicPr>
          <p:cNvPr id="11" name="图片 10"/>
          <p:cNvPicPr>
            <a:picLocks noChangeAspect="1"/>
          </p:cNvPicPr>
          <p:nvPr/>
        </p:nvPicPr>
        <p:blipFill>
          <a:blip r:embed="rId5"/>
          <a:stretch>
            <a:fillRect/>
          </a:stretch>
        </p:blipFill>
        <p:spPr>
          <a:xfrm>
            <a:off x="599534" y="2832330"/>
            <a:ext cx="8401863" cy="2784022"/>
          </a:xfrm>
          <a:prstGeom prst="rect">
            <a:avLst/>
          </a:prstGeom>
        </p:spPr>
      </p:pic>
    </p:spTree>
    <p:extLst>
      <p:ext uri="{BB962C8B-B14F-4D97-AF65-F5344CB8AC3E}">
        <p14:creationId xmlns:p14="http://schemas.microsoft.com/office/powerpoint/2010/main" val="1494897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0" y="5777953"/>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8" name="TextBox 12"/>
          <p:cNvSpPr>
            <a:spLocks noChangeArrowheads="1"/>
          </p:cNvSpPr>
          <p:nvPr/>
        </p:nvSpPr>
        <p:spPr bwMode="auto">
          <a:xfrm>
            <a:off x="9124950" y="1222375"/>
            <a:ext cx="4699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400" b="1">
                <a:solidFill>
                  <a:srgbClr val="FFFFFF"/>
                </a:solidFill>
              </a:rPr>
              <a:t>3</a:t>
            </a:r>
            <a:endParaRPr lang="zh-CN" altLang="en-US" sz="4400" b="1">
              <a:solidFill>
                <a:srgbClr val="FFFFFF"/>
              </a:solidFill>
              <a:sym typeface="宋体" pitchFamily="2" charset="-122"/>
            </a:endParaRPr>
          </a:p>
        </p:txBody>
      </p:sp>
      <p:sp>
        <p:nvSpPr>
          <p:cNvPr id="9" name="标题 1"/>
          <p:cNvSpPr>
            <a:spLocks noGrp="1" noChangeArrowheads="1"/>
          </p:cNvSpPr>
          <p:nvPr>
            <p:ph type="title" idx="4294967295"/>
          </p:nvPr>
        </p:nvSpPr>
        <p:spPr>
          <a:xfrm>
            <a:off x="576461" y="132630"/>
            <a:ext cx="7345014" cy="1081088"/>
          </a:xfrm>
        </p:spPr>
        <p:txBody>
          <a:bodyPr/>
          <a:lstStyle/>
          <a:p>
            <a:pPr algn="l"/>
            <a:r>
              <a:rPr lang="zh-CN" altLang="en-US" sz="2800" dirty="0" smtClean="0">
                <a:latin typeface="微软雅黑" pitchFamily="34" charset="-122"/>
                <a:ea typeface="微软雅黑" pitchFamily="34" charset="-122"/>
              </a:rPr>
              <a:t>实时框架之</a:t>
            </a:r>
            <a:r>
              <a:rPr lang="en-US" altLang="zh-CN" sz="2800" dirty="0" err="1" smtClean="0">
                <a:latin typeface="微软雅黑" pitchFamily="34" charset="-122"/>
                <a:ea typeface="微软雅黑" pitchFamily="34" charset="-122"/>
              </a:rPr>
              <a:t>Samza</a:t>
            </a:r>
            <a:endParaRPr lang="zh-CN" altLang="zh-CN" sz="2800" dirty="0" smtClean="0">
              <a:latin typeface="微软雅黑" pitchFamily="34" charset="-122"/>
              <a:ea typeface="微软雅黑" pitchFamily="34" charset="-122"/>
            </a:endParaRPr>
          </a:p>
        </p:txBody>
      </p:sp>
      <p:sp>
        <p:nvSpPr>
          <p:cNvPr id="10" name="Rectangle 1"/>
          <p:cNvSpPr>
            <a:spLocks noGrp="1" noChangeArrowheads="1"/>
          </p:cNvSpPr>
          <p:nvPr>
            <p:ph type="title"/>
          </p:nvPr>
        </p:nvSpPr>
        <p:spPr bwMode="auto">
          <a:xfrm>
            <a:off x="589085" y="1206121"/>
            <a:ext cx="866956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fontAlgn="base" hangingPunct="0">
              <a:spcAft>
                <a:spcPct val="0"/>
              </a:spcAft>
            </a:pPr>
            <a:r>
              <a:rPr lang="en-US" altLang="zh-CN" sz="1600" b="1" dirty="0" err="1" smtClean="0">
                <a:latin typeface="Arial" charset="0"/>
                <a:ea typeface="宋体" charset="-122"/>
                <a:cs typeface="宋体" charset="-122"/>
              </a:rPr>
              <a:t>Samza</a:t>
            </a:r>
            <a:r>
              <a:rPr lang="en-US" altLang="zh-CN" sz="1600" b="1" dirty="0" smtClean="0">
                <a:latin typeface="Arial" charset="0"/>
                <a:ea typeface="宋体" charset="-122"/>
                <a:cs typeface="宋体" charset="-122"/>
              </a:rPr>
              <a:t/>
            </a:r>
            <a:br>
              <a:rPr lang="en-US" altLang="zh-CN" sz="1600" b="1" dirty="0" smtClean="0">
                <a:latin typeface="Arial" charset="0"/>
                <a:ea typeface="宋体" charset="-122"/>
                <a:cs typeface="宋体" charset="-122"/>
              </a:rPr>
            </a:br>
            <a:r>
              <a:rPr lang="en-US" altLang="zh-CN" sz="1600" dirty="0" err="1">
                <a:hlinkClick r:id="rId3"/>
              </a:rPr>
              <a:t>Samza</a:t>
            </a:r>
            <a:r>
              <a:rPr lang="zh-CN" altLang="en-US" sz="1600" dirty="0"/>
              <a:t>处理数据流时，会分别按次处理每条收到的消息。</a:t>
            </a:r>
            <a:r>
              <a:rPr lang="en-US" altLang="zh-CN" sz="1600" dirty="0" err="1"/>
              <a:t>Samza</a:t>
            </a:r>
            <a:r>
              <a:rPr lang="zh-CN" altLang="en-US" sz="1600" dirty="0"/>
              <a:t>的流单位既不是元组，也不是</a:t>
            </a:r>
            <a:r>
              <a:rPr lang="en-US" altLang="zh-CN" sz="1600" dirty="0" err="1"/>
              <a:t>Dstream</a:t>
            </a:r>
            <a:r>
              <a:rPr lang="zh-CN" altLang="en-US" sz="1600" dirty="0"/>
              <a:t>，而是一条条消息。在</a:t>
            </a:r>
            <a:r>
              <a:rPr lang="en-US" altLang="zh-CN" sz="1600" dirty="0" err="1"/>
              <a:t>Samza</a:t>
            </a:r>
            <a:r>
              <a:rPr lang="zh-CN" altLang="en-US" sz="1600" dirty="0"/>
              <a:t>中，数据流被切分开来，每个部分都由一组只读消息的有序数列构成，而这些消息每条都有一个特定的</a:t>
            </a:r>
            <a:r>
              <a:rPr lang="en-US" altLang="zh-CN" sz="1600" dirty="0"/>
              <a:t>ID</a:t>
            </a:r>
            <a:r>
              <a:rPr lang="zh-CN" altLang="en-US" sz="1600" dirty="0"/>
              <a:t>（</a:t>
            </a:r>
            <a:r>
              <a:rPr lang="en-US" altLang="zh-CN" sz="1600" dirty="0"/>
              <a:t>offset</a:t>
            </a:r>
            <a:r>
              <a:rPr lang="zh-CN" altLang="en-US" sz="1600" dirty="0"/>
              <a:t>）。该系统还支持批处理，即逐次处理同一个数据流分区的多条消息。</a:t>
            </a:r>
            <a:r>
              <a:rPr lang="en-US" altLang="zh-CN" sz="1600" dirty="0" err="1"/>
              <a:t>Samza</a:t>
            </a:r>
            <a:r>
              <a:rPr lang="zh-CN" altLang="en-US" sz="1600" dirty="0"/>
              <a:t>的执行与数据流模块都是可插拔式的，尽管</a:t>
            </a:r>
            <a:r>
              <a:rPr lang="en-US" altLang="zh-CN" sz="1600" dirty="0" err="1"/>
              <a:t>Samza</a:t>
            </a:r>
            <a:r>
              <a:rPr lang="zh-CN" altLang="en-US" sz="1600" dirty="0"/>
              <a:t>的特色是依赖</a:t>
            </a:r>
            <a:r>
              <a:rPr lang="en-US" altLang="zh-CN" sz="1600" dirty="0"/>
              <a:t>Hadoop</a:t>
            </a:r>
            <a:r>
              <a:rPr lang="zh-CN" altLang="en-US" sz="1600" dirty="0"/>
              <a:t>的</a:t>
            </a:r>
            <a:r>
              <a:rPr lang="en-US" altLang="zh-CN" sz="1600" dirty="0"/>
              <a:t>Yarn</a:t>
            </a:r>
            <a:r>
              <a:rPr lang="zh-CN" altLang="en-US" sz="1600" dirty="0"/>
              <a:t>（另一种资源调度器）和</a:t>
            </a:r>
            <a:r>
              <a:rPr lang="en-US" altLang="zh-CN" sz="1600" dirty="0"/>
              <a:t>Apache Kafka</a:t>
            </a:r>
            <a:r>
              <a:rPr lang="zh-CN" altLang="en-US" sz="1600" dirty="0"/>
              <a:t>。</a:t>
            </a:r>
            <a:endParaRPr kumimoji="0" lang="zh-CN" altLang="zh-CN" sz="1600" b="0" i="0" u="none" strike="noStrike" cap="none" normalizeH="0" baseline="0" dirty="0" smtClean="0">
              <a:ln>
                <a:noFill/>
              </a:ln>
              <a:solidFill>
                <a:schemeClr val="tx1"/>
              </a:solidFill>
              <a:effectLst/>
              <a:latin typeface="Arial" charset="0"/>
              <a:ea typeface="宋体" charset="-122"/>
              <a:cs typeface="宋体" charset="-122"/>
            </a:endParaRPr>
          </a:p>
        </p:txBody>
      </p:sp>
      <p:pic>
        <p:nvPicPr>
          <p:cNvPr id="12" name="图片 11"/>
          <p:cNvPicPr>
            <a:picLocks noChangeAspect="1"/>
          </p:cNvPicPr>
          <p:nvPr/>
        </p:nvPicPr>
        <p:blipFill>
          <a:blip r:embed="rId4"/>
          <a:stretch>
            <a:fillRect/>
          </a:stretch>
        </p:blipFill>
        <p:spPr>
          <a:xfrm>
            <a:off x="530744" y="2778410"/>
            <a:ext cx="8594206" cy="2967793"/>
          </a:xfrm>
          <a:prstGeom prst="rect">
            <a:avLst/>
          </a:prstGeom>
        </p:spPr>
      </p:pic>
    </p:spTree>
    <p:extLst>
      <p:ext uri="{BB962C8B-B14F-4D97-AF65-F5344CB8AC3E}">
        <p14:creationId xmlns:p14="http://schemas.microsoft.com/office/powerpoint/2010/main" val="4080642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0" y="5524500"/>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9" name="TextBox 12"/>
          <p:cNvSpPr>
            <a:spLocks noChangeArrowheads="1"/>
          </p:cNvSpPr>
          <p:nvPr/>
        </p:nvSpPr>
        <p:spPr bwMode="auto">
          <a:xfrm>
            <a:off x="9124950" y="1222375"/>
            <a:ext cx="4699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400" b="1">
                <a:solidFill>
                  <a:srgbClr val="FFFFFF"/>
                </a:solidFill>
              </a:rPr>
              <a:t>3</a:t>
            </a:r>
            <a:endParaRPr lang="zh-CN" altLang="en-US" sz="4400" b="1">
              <a:solidFill>
                <a:srgbClr val="FFFFFF"/>
              </a:solidFill>
              <a:sym typeface="宋体" pitchFamily="2" charset="-122"/>
            </a:endParaRPr>
          </a:p>
        </p:txBody>
      </p:sp>
      <p:sp>
        <p:nvSpPr>
          <p:cNvPr id="10" name="标题 1"/>
          <p:cNvSpPr>
            <a:spLocks noGrp="1" noChangeArrowheads="1"/>
          </p:cNvSpPr>
          <p:nvPr>
            <p:ph type="title" idx="4294967295"/>
          </p:nvPr>
        </p:nvSpPr>
        <p:spPr>
          <a:xfrm>
            <a:off x="576263" y="142875"/>
            <a:ext cx="10369550" cy="1081088"/>
          </a:xfrm>
        </p:spPr>
        <p:txBody>
          <a:bodyPr/>
          <a:lstStyle/>
          <a:p>
            <a:pPr algn="l"/>
            <a:r>
              <a:rPr lang="en-US" altLang="zh-CN" sz="2800" dirty="0" smtClean="0"/>
              <a:t>Storm</a:t>
            </a:r>
            <a:r>
              <a:rPr lang="zh-CN" altLang="en-US" sz="2800" dirty="0" smtClean="0"/>
              <a:t>简介及</a:t>
            </a:r>
            <a:r>
              <a:rPr lang="zh-CN" altLang="en-US" sz="2800" dirty="0"/>
              <a:t>应用</a:t>
            </a:r>
            <a:endParaRPr lang="zh-CN" altLang="zh-CN" sz="2800" b="1" dirty="0" smtClean="0">
              <a:latin typeface="微软雅黑" pitchFamily="34" charset="-122"/>
              <a:ea typeface="微软雅黑" pitchFamily="34" charset="-122"/>
            </a:endParaRPr>
          </a:p>
        </p:txBody>
      </p:sp>
      <p:sp>
        <p:nvSpPr>
          <p:cNvPr id="11" name="TextBox 10"/>
          <p:cNvSpPr txBox="1"/>
          <p:nvPr/>
        </p:nvSpPr>
        <p:spPr>
          <a:xfrm>
            <a:off x="936501" y="1295871"/>
            <a:ext cx="8856984" cy="1877437"/>
          </a:xfrm>
          <a:prstGeom prst="rect">
            <a:avLst/>
          </a:prstGeom>
          <a:noFill/>
        </p:spPr>
        <p:txBody>
          <a:bodyPr wrap="square" rtlCol="0">
            <a:spAutoFit/>
          </a:bodyPr>
          <a:lstStyle/>
          <a:p>
            <a:r>
              <a:rPr lang="en-US" altLang="zh-CN" sz="2000" dirty="0" smtClean="0"/>
              <a:t>Storm</a:t>
            </a:r>
            <a:r>
              <a:rPr lang="zh-CN" altLang="en-US" sz="2000" dirty="0"/>
              <a:t>是一个分布式的，可靠的，容错的数据流处理系统</a:t>
            </a:r>
            <a:r>
              <a:rPr lang="zh-CN" altLang="en-US" sz="2000" dirty="0" smtClean="0"/>
              <a:t>。</a:t>
            </a:r>
            <a:endParaRPr lang="en-US" altLang="zh-CN" sz="2000" dirty="0" smtClean="0"/>
          </a:p>
          <a:p>
            <a:r>
              <a:rPr lang="en-US" altLang="zh-CN" sz="2000" dirty="0" smtClean="0"/>
              <a:t>2011.9.19 </a:t>
            </a:r>
            <a:r>
              <a:rPr lang="zh-CN" altLang="en-US" sz="2000" dirty="0" smtClean="0"/>
              <a:t>由</a:t>
            </a:r>
            <a:r>
              <a:rPr lang="en-US" altLang="zh-CN" sz="2000" dirty="0" smtClean="0"/>
              <a:t>Twitter</a:t>
            </a:r>
            <a:r>
              <a:rPr lang="zh-CN" altLang="en-US" sz="2000" dirty="0" smtClean="0"/>
              <a:t>进行开源</a:t>
            </a:r>
            <a:endParaRPr lang="en-US" altLang="zh-CN" sz="2000" dirty="0" smtClean="0"/>
          </a:p>
          <a:p>
            <a:endParaRPr lang="en-US" altLang="zh-CN" sz="2000" dirty="0"/>
          </a:p>
          <a:p>
            <a:r>
              <a:rPr lang="en-US" altLang="zh-CN" dirty="0"/>
              <a:t>Storm</a:t>
            </a:r>
            <a:r>
              <a:rPr lang="zh-CN" altLang="en-US" dirty="0"/>
              <a:t>已经发展到</a:t>
            </a:r>
            <a:r>
              <a:rPr lang="en-US" altLang="zh-CN" dirty="0"/>
              <a:t>0.8.2</a:t>
            </a:r>
            <a:r>
              <a:rPr lang="zh-CN" altLang="en-US" dirty="0"/>
              <a:t>版本</a:t>
            </a:r>
            <a:r>
              <a:rPr lang="zh-CN" altLang="en-US" dirty="0" smtClean="0"/>
              <a:t>了</a:t>
            </a:r>
            <a:endParaRPr lang="en-US" altLang="zh-CN" sz="2000" dirty="0"/>
          </a:p>
          <a:p>
            <a:endParaRPr lang="en-US" altLang="zh-CN" sz="2000" dirty="0"/>
          </a:p>
          <a:p>
            <a:r>
              <a:rPr lang="en-US" altLang="zh-CN" dirty="0"/>
              <a:t>Storm</a:t>
            </a:r>
            <a:r>
              <a:rPr lang="zh-CN" altLang="en-US" dirty="0"/>
              <a:t>被广泛应用于实时分析，在线机器学习，持续计算、分布式远程调用等领域。</a:t>
            </a:r>
            <a:endParaRPr lang="en-US" altLang="zh-CN" dirty="0" smtClean="0"/>
          </a:p>
        </p:txBody>
      </p:sp>
    </p:spTree>
    <p:extLst>
      <p:ext uri="{BB962C8B-B14F-4D97-AF65-F5344CB8AC3E}">
        <p14:creationId xmlns:p14="http://schemas.microsoft.com/office/powerpoint/2010/main" val="5709390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0" y="5777953"/>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8" name="TextBox 12"/>
          <p:cNvSpPr>
            <a:spLocks noChangeArrowheads="1"/>
          </p:cNvSpPr>
          <p:nvPr/>
        </p:nvSpPr>
        <p:spPr bwMode="auto">
          <a:xfrm>
            <a:off x="9124950" y="1222375"/>
            <a:ext cx="4699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400" b="1">
                <a:solidFill>
                  <a:srgbClr val="FFFFFF"/>
                </a:solidFill>
              </a:rPr>
              <a:t>3</a:t>
            </a:r>
            <a:endParaRPr lang="zh-CN" altLang="en-US" sz="4400" b="1">
              <a:solidFill>
                <a:srgbClr val="FFFFFF"/>
              </a:solidFill>
              <a:sym typeface="宋体" pitchFamily="2" charset="-122"/>
            </a:endParaRPr>
          </a:p>
        </p:txBody>
      </p:sp>
      <p:sp>
        <p:nvSpPr>
          <p:cNvPr id="9" name="标题 1"/>
          <p:cNvSpPr>
            <a:spLocks noGrp="1" noChangeArrowheads="1"/>
          </p:cNvSpPr>
          <p:nvPr>
            <p:ph type="title" idx="4294967295"/>
          </p:nvPr>
        </p:nvSpPr>
        <p:spPr>
          <a:xfrm>
            <a:off x="576461" y="132630"/>
            <a:ext cx="7345014" cy="1081088"/>
          </a:xfrm>
        </p:spPr>
        <p:txBody>
          <a:bodyPr/>
          <a:lstStyle/>
          <a:p>
            <a:pPr algn="l"/>
            <a:r>
              <a:rPr lang="zh-CN" altLang="en-US" sz="2800" dirty="0" smtClean="0">
                <a:latin typeface="微软雅黑" pitchFamily="34" charset="-122"/>
                <a:ea typeface="微软雅黑" pitchFamily="34" charset="-122"/>
              </a:rPr>
              <a:t>实时框架之</a:t>
            </a:r>
            <a:r>
              <a:rPr lang="zh-CN" altLang="en-US" sz="2800" dirty="0">
                <a:latin typeface="微软雅黑" pitchFamily="34" charset="-122"/>
                <a:ea typeface="微软雅黑" pitchFamily="34" charset="-122"/>
              </a:rPr>
              <a:t>相同</a:t>
            </a:r>
            <a:endParaRPr lang="zh-CN" altLang="zh-CN" sz="2800" dirty="0" smtClean="0">
              <a:latin typeface="微软雅黑" pitchFamily="34" charset="-122"/>
              <a:ea typeface="微软雅黑" pitchFamily="34" charset="-122"/>
            </a:endParaRPr>
          </a:p>
        </p:txBody>
      </p:sp>
      <p:sp>
        <p:nvSpPr>
          <p:cNvPr id="10" name="Rectangle 1"/>
          <p:cNvSpPr>
            <a:spLocks noGrp="1" noChangeArrowheads="1"/>
          </p:cNvSpPr>
          <p:nvPr>
            <p:ph type="title"/>
          </p:nvPr>
        </p:nvSpPr>
        <p:spPr bwMode="auto">
          <a:xfrm>
            <a:off x="552450" y="1322917"/>
            <a:ext cx="86695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eaLnBrk="0" fontAlgn="base" hangingPunct="0">
              <a:spcAft>
                <a:spcPct val="0"/>
              </a:spcAft>
            </a:pPr>
            <a:r>
              <a:rPr lang="en-US" altLang="zh-CN" sz="1600" dirty="0" smtClean="0"/>
              <a:t>Strom</a:t>
            </a:r>
            <a:r>
              <a:rPr lang="zh-CN" altLang="en-US" sz="1600" dirty="0" smtClean="0"/>
              <a:t>、</a:t>
            </a:r>
            <a:r>
              <a:rPr lang="en-US" altLang="zh-CN" sz="1600" dirty="0" smtClean="0"/>
              <a:t>Spark</a:t>
            </a:r>
            <a:r>
              <a:rPr lang="zh-CN" altLang="en-US" sz="1600" dirty="0" smtClean="0"/>
              <a:t>、</a:t>
            </a:r>
            <a:r>
              <a:rPr lang="en-US" altLang="zh-CN" sz="1600" dirty="0" err="1" smtClean="0"/>
              <a:t>Samza</a:t>
            </a:r>
            <a:r>
              <a:rPr lang="zh-CN" altLang="en-US" sz="1600" dirty="0" smtClean="0"/>
              <a:t>三</a:t>
            </a:r>
            <a:r>
              <a:rPr lang="zh-CN" altLang="en-US" sz="1600" dirty="0"/>
              <a:t>种实时计算系统都是开源的分布式系统，具有低延迟、可扩展和容错性诸多优点，它们的共同特色在于：允许你在运行数据流代码时，将任务分配到一系列具有容错能力的计算机上并行运行。此外，它们都提供了简单的</a:t>
            </a:r>
            <a:r>
              <a:rPr lang="en-US" altLang="zh-CN" sz="1600" dirty="0"/>
              <a:t>API</a:t>
            </a:r>
            <a:r>
              <a:rPr lang="zh-CN" altLang="en-US" sz="1600" dirty="0"/>
              <a:t>来简化底层实现的复杂程度。</a:t>
            </a:r>
            <a:endParaRPr kumimoji="0" lang="zh-CN" altLang="zh-CN" sz="1600" b="0" i="0" u="none" strike="noStrike" cap="none" normalizeH="0" baseline="0" dirty="0" smtClean="0">
              <a:ln>
                <a:noFill/>
              </a:ln>
              <a:solidFill>
                <a:schemeClr val="tx1"/>
              </a:solidFill>
              <a:effectLst/>
              <a:latin typeface="Arial" charset="0"/>
              <a:ea typeface="宋体" charset="-122"/>
              <a:cs typeface="宋体" charset="-122"/>
            </a:endParaRPr>
          </a:p>
        </p:txBody>
      </p:sp>
      <p:pic>
        <p:nvPicPr>
          <p:cNvPr id="12" name="图片 11"/>
          <p:cNvPicPr>
            <a:picLocks noChangeAspect="1"/>
          </p:cNvPicPr>
          <p:nvPr/>
        </p:nvPicPr>
        <p:blipFill>
          <a:blip r:embed="rId4"/>
          <a:stretch>
            <a:fillRect/>
          </a:stretch>
        </p:blipFill>
        <p:spPr>
          <a:xfrm>
            <a:off x="713782" y="2111002"/>
            <a:ext cx="8529934" cy="3433341"/>
          </a:xfrm>
          <a:prstGeom prst="rect">
            <a:avLst/>
          </a:prstGeom>
        </p:spPr>
      </p:pic>
    </p:spTree>
    <p:extLst>
      <p:ext uri="{BB962C8B-B14F-4D97-AF65-F5344CB8AC3E}">
        <p14:creationId xmlns:p14="http://schemas.microsoft.com/office/powerpoint/2010/main" val="1033375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14"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15" name="矩形 10"/>
          <p:cNvSpPr>
            <a:spLocks noChangeArrowheads="1"/>
          </p:cNvSpPr>
          <p:nvPr/>
        </p:nvSpPr>
        <p:spPr bwMode="auto">
          <a:xfrm>
            <a:off x="0" y="5777953"/>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16" name="TextBox 12"/>
          <p:cNvSpPr>
            <a:spLocks noChangeArrowheads="1"/>
          </p:cNvSpPr>
          <p:nvPr/>
        </p:nvSpPr>
        <p:spPr bwMode="auto">
          <a:xfrm>
            <a:off x="9124950" y="1222375"/>
            <a:ext cx="4699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400" b="1">
                <a:solidFill>
                  <a:srgbClr val="FFFFFF"/>
                </a:solidFill>
              </a:rPr>
              <a:t>3</a:t>
            </a:r>
            <a:endParaRPr lang="zh-CN" altLang="en-US" sz="4400" b="1">
              <a:solidFill>
                <a:srgbClr val="FFFFFF"/>
              </a:solidFill>
              <a:sym typeface="宋体" pitchFamily="2" charset="-122"/>
            </a:endParaRPr>
          </a:p>
        </p:txBody>
      </p:sp>
      <p:sp>
        <p:nvSpPr>
          <p:cNvPr id="17" name="标题 1"/>
          <p:cNvSpPr>
            <a:spLocks noGrp="1" noChangeArrowheads="1"/>
          </p:cNvSpPr>
          <p:nvPr>
            <p:ph type="title" idx="4294967295"/>
          </p:nvPr>
        </p:nvSpPr>
        <p:spPr>
          <a:xfrm>
            <a:off x="576461" y="132630"/>
            <a:ext cx="7345014" cy="1081088"/>
          </a:xfrm>
        </p:spPr>
        <p:txBody>
          <a:bodyPr/>
          <a:lstStyle/>
          <a:p>
            <a:pPr algn="l"/>
            <a:r>
              <a:rPr lang="zh-CN" altLang="en-US" sz="2800" dirty="0" smtClean="0">
                <a:latin typeface="微软雅黑" pitchFamily="34" charset="-122"/>
                <a:ea typeface="微软雅黑" pitchFamily="34" charset="-122"/>
              </a:rPr>
              <a:t>实时框架之不同</a:t>
            </a:r>
            <a:endParaRPr lang="zh-CN" altLang="zh-CN" sz="2800" dirty="0" smtClean="0">
              <a:latin typeface="微软雅黑" pitchFamily="34" charset="-122"/>
              <a:ea typeface="微软雅黑" pitchFamily="34" charset="-122"/>
            </a:endParaRPr>
          </a:p>
        </p:txBody>
      </p:sp>
      <p:pic>
        <p:nvPicPr>
          <p:cNvPr id="20" name="图片 19"/>
          <p:cNvPicPr>
            <a:picLocks noChangeAspect="1"/>
          </p:cNvPicPr>
          <p:nvPr/>
        </p:nvPicPr>
        <p:blipFill>
          <a:blip r:embed="rId3"/>
          <a:stretch>
            <a:fillRect/>
          </a:stretch>
        </p:blipFill>
        <p:spPr>
          <a:xfrm>
            <a:off x="1008509" y="1081087"/>
            <a:ext cx="7462390" cy="4319761"/>
          </a:xfrm>
          <a:prstGeom prst="rect">
            <a:avLst/>
          </a:prstGeom>
        </p:spPr>
      </p:pic>
    </p:spTree>
    <p:extLst>
      <p:ext uri="{BB962C8B-B14F-4D97-AF65-F5344CB8AC3E}">
        <p14:creationId xmlns:p14="http://schemas.microsoft.com/office/powerpoint/2010/main" val="3241486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0" y="5524500"/>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9" name="TextBox 12"/>
          <p:cNvSpPr>
            <a:spLocks noChangeArrowheads="1"/>
          </p:cNvSpPr>
          <p:nvPr/>
        </p:nvSpPr>
        <p:spPr bwMode="auto">
          <a:xfrm>
            <a:off x="9124950" y="1222375"/>
            <a:ext cx="4699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400" b="1">
                <a:solidFill>
                  <a:srgbClr val="FFFFFF"/>
                </a:solidFill>
              </a:rPr>
              <a:t>3</a:t>
            </a:r>
            <a:endParaRPr lang="zh-CN" altLang="en-US" sz="4400" b="1">
              <a:solidFill>
                <a:srgbClr val="FFFFFF"/>
              </a:solidFill>
              <a:sym typeface="宋体" pitchFamily="2" charset="-122"/>
            </a:endParaRPr>
          </a:p>
        </p:txBody>
      </p:sp>
      <p:sp>
        <p:nvSpPr>
          <p:cNvPr id="11" name="TextBox 10"/>
          <p:cNvSpPr txBox="1"/>
          <p:nvPr/>
        </p:nvSpPr>
        <p:spPr>
          <a:xfrm>
            <a:off x="936501" y="1295871"/>
            <a:ext cx="8856984" cy="369332"/>
          </a:xfrm>
          <a:prstGeom prst="rect">
            <a:avLst/>
          </a:prstGeom>
          <a:noFill/>
        </p:spPr>
        <p:txBody>
          <a:bodyPr wrap="square" rtlCol="0">
            <a:spAutoFit/>
          </a:bodyPr>
          <a:lstStyle/>
          <a:p>
            <a:r>
              <a:rPr lang="en-US" altLang="zh-CN" dirty="0" smtClean="0"/>
              <a:t>Strom </a:t>
            </a:r>
            <a:r>
              <a:rPr lang="zh-CN" altLang="en-US" dirty="0" smtClean="0"/>
              <a:t>被称为</a:t>
            </a:r>
            <a:r>
              <a:rPr lang="en-US" altLang="zh-CN" dirty="0" smtClean="0"/>
              <a:t>”</a:t>
            </a:r>
            <a:r>
              <a:rPr lang="zh-CN" altLang="en-US" dirty="0" smtClean="0"/>
              <a:t>实时</a:t>
            </a:r>
            <a:r>
              <a:rPr lang="zh-CN" altLang="en-US" dirty="0"/>
              <a:t>的</a:t>
            </a:r>
            <a:r>
              <a:rPr lang="en-US" altLang="zh-CN" dirty="0"/>
              <a:t>Hadoop”</a:t>
            </a:r>
            <a:endParaRPr lang="zh-CN" altLang="en-US" dirty="0"/>
          </a:p>
        </p:txBody>
      </p:sp>
      <p:sp>
        <p:nvSpPr>
          <p:cNvPr id="13" name="TextBox 12"/>
          <p:cNvSpPr txBox="1"/>
          <p:nvPr/>
        </p:nvSpPr>
        <p:spPr>
          <a:xfrm>
            <a:off x="936501" y="1960954"/>
            <a:ext cx="8856984" cy="3139321"/>
          </a:xfrm>
          <a:prstGeom prst="rect">
            <a:avLst/>
          </a:prstGeom>
          <a:noFill/>
        </p:spPr>
        <p:txBody>
          <a:bodyPr wrap="square" rtlCol="0">
            <a:spAutoFit/>
          </a:bodyPr>
          <a:lstStyle/>
          <a:p>
            <a:r>
              <a:rPr lang="zh-CN" altLang="en-US" dirty="0"/>
              <a:t>相同</a:t>
            </a:r>
            <a:r>
              <a:rPr lang="zh-CN" altLang="en-US" dirty="0" smtClean="0"/>
              <a:t>：</a:t>
            </a:r>
            <a:endParaRPr lang="en-US" altLang="zh-CN" dirty="0" smtClean="0"/>
          </a:p>
          <a:p>
            <a:endParaRPr lang="en-US" altLang="zh-CN" dirty="0" smtClean="0"/>
          </a:p>
          <a:p>
            <a:r>
              <a:rPr lang="en-US" altLang="zh-CN" dirty="0"/>
              <a:t>spout</a:t>
            </a:r>
            <a:r>
              <a:rPr lang="zh-CN" altLang="en-US" dirty="0"/>
              <a:t>生产全新的</a:t>
            </a:r>
            <a:r>
              <a:rPr lang="en-US" altLang="zh-CN" dirty="0" smtClean="0"/>
              <a:t>stream</a:t>
            </a:r>
          </a:p>
          <a:p>
            <a:r>
              <a:rPr lang="en-US" altLang="zh-CN" dirty="0" smtClean="0"/>
              <a:t>bolt</a:t>
            </a:r>
            <a:r>
              <a:rPr lang="zh-CN" altLang="en-US" dirty="0"/>
              <a:t>将产生的</a:t>
            </a:r>
            <a:r>
              <a:rPr lang="en-US" altLang="zh-CN" dirty="0"/>
              <a:t>stream</a:t>
            </a:r>
            <a:r>
              <a:rPr lang="zh-CN" altLang="en-US" dirty="0"/>
              <a:t>作为输入并产出</a:t>
            </a:r>
            <a:r>
              <a:rPr lang="en-US" altLang="zh-CN" dirty="0" smtClean="0"/>
              <a:t>stream</a:t>
            </a:r>
          </a:p>
          <a:p>
            <a:endParaRPr lang="en-US" altLang="zh-CN" dirty="0" smtClean="0"/>
          </a:p>
          <a:p>
            <a:r>
              <a:rPr lang="zh-CN" altLang="en-US" dirty="0" smtClean="0"/>
              <a:t>与</a:t>
            </a:r>
            <a:r>
              <a:rPr lang="en-US" altLang="zh-CN" dirty="0" err="1" smtClean="0"/>
              <a:t>hadoop</a:t>
            </a:r>
            <a:r>
              <a:rPr lang="zh-CN" altLang="en-US" dirty="0"/>
              <a:t>中</a:t>
            </a:r>
            <a:r>
              <a:rPr lang="en-US" altLang="zh-CN" dirty="0"/>
              <a:t>mapper</a:t>
            </a:r>
            <a:r>
              <a:rPr lang="zh-CN" altLang="en-US" dirty="0"/>
              <a:t>和</a:t>
            </a:r>
            <a:r>
              <a:rPr lang="en-US" altLang="zh-CN" dirty="0"/>
              <a:t>reducer</a:t>
            </a:r>
            <a:r>
              <a:rPr lang="zh-CN" altLang="en-US" dirty="0"/>
              <a:t>的并行原理</a:t>
            </a:r>
            <a:r>
              <a:rPr lang="zh-CN" altLang="en-US" dirty="0" smtClean="0"/>
              <a:t>相似</a:t>
            </a:r>
            <a:endParaRPr lang="en-US" altLang="zh-CN" dirty="0" smtClean="0"/>
          </a:p>
          <a:p>
            <a:endParaRPr lang="en-US" altLang="zh-CN" dirty="0"/>
          </a:p>
          <a:p>
            <a:r>
              <a:rPr lang="zh-CN" altLang="en-US" dirty="0" smtClean="0"/>
              <a:t>不同：</a:t>
            </a:r>
            <a:endParaRPr lang="en-US" altLang="zh-CN" dirty="0" smtClean="0"/>
          </a:p>
          <a:p>
            <a:endParaRPr lang="en-US" altLang="zh-CN" dirty="0"/>
          </a:p>
          <a:p>
            <a:r>
              <a:rPr lang="en-US" altLang="zh-CN" dirty="0" smtClean="0"/>
              <a:t>Hadoop</a:t>
            </a:r>
            <a:r>
              <a:rPr lang="zh-CN" altLang="en-US" dirty="0" smtClean="0"/>
              <a:t>：</a:t>
            </a:r>
            <a:r>
              <a:rPr lang="zh-CN" altLang="en-US" dirty="0"/>
              <a:t>延迟大，响应缓慢，运维</a:t>
            </a:r>
            <a:r>
              <a:rPr lang="zh-CN" altLang="en-US" dirty="0" smtClean="0"/>
              <a:t>复杂</a:t>
            </a:r>
            <a:endParaRPr lang="en-US" altLang="zh-CN" dirty="0" smtClean="0"/>
          </a:p>
          <a:p>
            <a:r>
              <a:rPr lang="en-US" altLang="zh-CN" dirty="0" smtClean="0"/>
              <a:t>Storm</a:t>
            </a:r>
            <a:r>
              <a:rPr lang="zh-CN" altLang="en-US" dirty="0" smtClean="0"/>
              <a:t>：</a:t>
            </a:r>
            <a:r>
              <a:rPr lang="zh-CN" altLang="en-US" b="1" dirty="0"/>
              <a:t>运维</a:t>
            </a:r>
            <a:r>
              <a:rPr lang="zh-CN" altLang="en-US" b="1" dirty="0" smtClean="0"/>
              <a:t>简单、</a:t>
            </a:r>
            <a:r>
              <a:rPr lang="zh-CN" altLang="en-US" b="1" dirty="0"/>
              <a:t>高度</a:t>
            </a:r>
            <a:r>
              <a:rPr lang="zh-CN" altLang="en-US" b="1" dirty="0" smtClean="0"/>
              <a:t>容错、</a:t>
            </a:r>
            <a:r>
              <a:rPr lang="zh-CN" altLang="en-US" b="1" dirty="0"/>
              <a:t>无数据</a:t>
            </a:r>
            <a:r>
              <a:rPr lang="zh-CN" altLang="en-US" b="1" dirty="0" smtClean="0"/>
              <a:t>丢失、多</a:t>
            </a:r>
            <a:r>
              <a:rPr lang="zh-CN" altLang="en-US" b="1" dirty="0"/>
              <a:t>语言</a:t>
            </a:r>
            <a:endParaRPr lang="zh-CN" altLang="en-US" dirty="0"/>
          </a:p>
        </p:txBody>
      </p:sp>
      <p:sp>
        <p:nvSpPr>
          <p:cNvPr id="20" name="标题 1"/>
          <p:cNvSpPr>
            <a:spLocks noGrp="1" noChangeArrowheads="1"/>
          </p:cNvSpPr>
          <p:nvPr>
            <p:ph type="title" idx="4294967295"/>
          </p:nvPr>
        </p:nvSpPr>
        <p:spPr>
          <a:xfrm>
            <a:off x="576263" y="142875"/>
            <a:ext cx="10369550" cy="1081088"/>
          </a:xfrm>
        </p:spPr>
        <p:txBody>
          <a:bodyPr/>
          <a:lstStyle/>
          <a:p>
            <a:pPr algn="l"/>
            <a:r>
              <a:rPr lang="en-US" altLang="zh-CN" sz="2800" dirty="0" smtClean="0"/>
              <a:t>Storm</a:t>
            </a:r>
            <a:r>
              <a:rPr lang="zh-CN" altLang="en-US" sz="2800" dirty="0" smtClean="0"/>
              <a:t>与</a:t>
            </a:r>
            <a:r>
              <a:rPr lang="en-US" altLang="zh-CN" sz="2800" dirty="0" smtClean="0"/>
              <a:t>Hadoop</a:t>
            </a:r>
            <a:endParaRPr lang="zh-CN" altLang="zh-CN" sz="2800" b="1" dirty="0" smtClean="0">
              <a:latin typeface="微软雅黑" pitchFamily="34" charset="-122"/>
              <a:ea typeface="微软雅黑" pitchFamily="34" charset="-122"/>
            </a:endParaRPr>
          </a:p>
        </p:txBody>
      </p:sp>
      <p:pic>
        <p:nvPicPr>
          <p:cNvPr id="8" name="图片 7"/>
          <p:cNvPicPr>
            <a:picLocks noChangeAspect="1"/>
          </p:cNvPicPr>
          <p:nvPr/>
        </p:nvPicPr>
        <p:blipFill>
          <a:blip r:embed="rId4"/>
          <a:stretch>
            <a:fillRect/>
          </a:stretch>
        </p:blipFill>
        <p:spPr>
          <a:xfrm>
            <a:off x="7463434" y="1382920"/>
            <a:ext cx="1393947" cy="1790700"/>
          </a:xfrm>
          <a:prstGeom prst="rect">
            <a:avLst/>
          </a:prstGeom>
        </p:spPr>
      </p:pic>
      <p:pic>
        <p:nvPicPr>
          <p:cNvPr id="10" name="图片 9"/>
          <p:cNvPicPr>
            <a:picLocks noChangeAspect="1"/>
          </p:cNvPicPr>
          <p:nvPr/>
        </p:nvPicPr>
        <p:blipFill>
          <a:blip r:embed="rId5"/>
          <a:stretch>
            <a:fillRect/>
          </a:stretch>
        </p:blipFill>
        <p:spPr>
          <a:xfrm>
            <a:off x="8857381" y="1377270"/>
            <a:ext cx="1512168" cy="1796350"/>
          </a:xfrm>
          <a:prstGeom prst="rect">
            <a:avLst/>
          </a:prstGeom>
        </p:spPr>
      </p:pic>
      <p:sp>
        <p:nvSpPr>
          <p:cNvPr id="21" name="矩形 14"/>
          <p:cNvSpPr>
            <a:spLocks noChangeArrowheads="1"/>
          </p:cNvSpPr>
          <p:nvPr/>
        </p:nvSpPr>
        <p:spPr bwMode="auto">
          <a:xfrm flipV="1">
            <a:off x="1008509" y="2331458"/>
            <a:ext cx="5760640" cy="45719"/>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22" name="矩形 14"/>
          <p:cNvSpPr>
            <a:spLocks noChangeArrowheads="1"/>
          </p:cNvSpPr>
          <p:nvPr/>
        </p:nvSpPr>
        <p:spPr bwMode="auto">
          <a:xfrm flipV="1">
            <a:off x="1008509" y="4223559"/>
            <a:ext cx="5760640" cy="45719"/>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Tree>
    <p:extLst>
      <p:ext uri="{BB962C8B-B14F-4D97-AF65-F5344CB8AC3E}">
        <p14:creationId xmlns:p14="http://schemas.microsoft.com/office/powerpoint/2010/main" val="11334636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0" y="5524500"/>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9" name="TextBox 12"/>
          <p:cNvSpPr>
            <a:spLocks noChangeArrowheads="1"/>
          </p:cNvSpPr>
          <p:nvPr/>
        </p:nvSpPr>
        <p:spPr bwMode="auto">
          <a:xfrm>
            <a:off x="9124950" y="1222375"/>
            <a:ext cx="4699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400" b="1">
                <a:solidFill>
                  <a:srgbClr val="FFFFFF"/>
                </a:solidFill>
              </a:rPr>
              <a:t>3</a:t>
            </a:r>
            <a:endParaRPr lang="zh-CN" altLang="en-US" sz="4400" b="1">
              <a:solidFill>
                <a:srgbClr val="FFFFFF"/>
              </a:solidFill>
              <a:sym typeface="宋体" pitchFamily="2" charset="-122"/>
            </a:endParaRPr>
          </a:p>
        </p:txBody>
      </p:sp>
      <p:sp>
        <p:nvSpPr>
          <p:cNvPr id="11" name="TextBox 10"/>
          <p:cNvSpPr txBox="1"/>
          <p:nvPr/>
        </p:nvSpPr>
        <p:spPr>
          <a:xfrm>
            <a:off x="936501" y="1131372"/>
            <a:ext cx="8856984" cy="369332"/>
          </a:xfrm>
          <a:prstGeom prst="rect">
            <a:avLst/>
          </a:prstGeom>
          <a:noFill/>
        </p:spPr>
        <p:txBody>
          <a:bodyPr wrap="square" rtlCol="0">
            <a:spAutoFit/>
          </a:bodyPr>
          <a:lstStyle/>
          <a:p>
            <a:r>
              <a:rPr lang="en-US" altLang="zh-CN" dirty="0" smtClean="0"/>
              <a:t>Spout</a:t>
            </a:r>
            <a:r>
              <a:rPr lang="zh-CN" altLang="en-US" dirty="0" smtClean="0"/>
              <a:t>：为</a:t>
            </a:r>
            <a:r>
              <a:rPr lang="en-US" altLang="zh-CN" dirty="0" smtClean="0"/>
              <a:t>bolt</a:t>
            </a:r>
            <a:r>
              <a:rPr lang="zh-CN" altLang="en-US" dirty="0" smtClean="0"/>
              <a:t>提供数据</a:t>
            </a:r>
            <a:endParaRPr lang="zh-CN" altLang="en-US" dirty="0"/>
          </a:p>
        </p:txBody>
      </p:sp>
      <p:sp>
        <p:nvSpPr>
          <p:cNvPr id="20" name="标题 1"/>
          <p:cNvSpPr>
            <a:spLocks noGrp="1" noChangeArrowheads="1"/>
          </p:cNvSpPr>
          <p:nvPr>
            <p:ph type="title" idx="4294967295"/>
          </p:nvPr>
        </p:nvSpPr>
        <p:spPr>
          <a:xfrm>
            <a:off x="576263" y="142875"/>
            <a:ext cx="10369550" cy="1081088"/>
          </a:xfrm>
        </p:spPr>
        <p:txBody>
          <a:bodyPr/>
          <a:lstStyle/>
          <a:p>
            <a:pPr algn="l"/>
            <a:r>
              <a:rPr lang="en-US" altLang="zh-CN" sz="2800" dirty="0" smtClean="0"/>
              <a:t>Storm</a:t>
            </a:r>
            <a:r>
              <a:rPr lang="zh-CN" altLang="en-US" sz="2800" dirty="0" smtClean="0"/>
              <a:t>基本</a:t>
            </a:r>
            <a:r>
              <a:rPr lang="zh-CN" altLang="en-US" sz="2800" dirty="0"/>
              <a:t>概念</a:t>
            </a:r>
            <a:endParaRPr lang="zh-CN" altLang="zh-CN" sz="2800" b="1" dirty="0" smtClean="0">
              <a:latin typeface="微软雅黑" pitchFamily="34" charset="-122"/>
              <a:ea typeface="微软雅黑" pitchFamily="34" charset="-122"/>
            </a:endParaRPr>
          </a:p>
        </p:txBody>
      </p:sp>
      <p:sp>
        <p:nvSpPr>
          <p:cNvPr id="19" name="TextBox 18"/>
          <p:cNvSpPr txBox="1"/>
          <p:nvPr/>
        </p:nvSpPr>
        <p:spPr>
          <a:xfrm>
            <a:off x="915187" y="1531554"/>
            <a:ext cx="8856984" cy="646331"/>
          </a:xfrm>
          <a:prstGeom prst="rect">
            <a:avLst/>
          </a:prstGeom>
          <a:noFill/>
        </p:spPr>
        <p:txBody>
          <a:bodyPr wrap="square" rtlCol="0">
            <a:spAutoFit/>
          </a:bodyPr>
          <a:lstStyle/>
          <a:p>
            <a:r>
              <a:rPr lang="en-US" altLang="zh-CN" dirty="0" smtClean="0"/>
              <a:t>Bolt</a:t>
            </a:r>
            <a:r>
              <a:rPr lang="zh-CN" altLang="en-US" dirty="0" smtClean="0"/>
              <a:t>：从</a:t>
            </a:r>
            <a:r>
              <a:rPr lang="en-US" altLang="zh-CN" dirty="0" smtClean="0"/>
              <a:t>spout</a:t>
            </a:r>
            <a:r>
              <a:rPr lang="zh-CN" altLang="en-US" dirty="0" smtClean="0"/>
              <a:t>或其他</a:t>
            </a:r>
            <a:r>
              <a:rPr lang="en-US" altLang="zh-CN" dirty="0" smtClean="0"/>
              <a:t>bolt</a:t>
            </a:r>
            <a:r>
              <a:rPr lang="zh-CN" altLang="en-US" dirty="0" smtClean="0"/>
              <a:t>接收数据</a:t>
            </a:r>
            <a:r>
              <a:rPr lang="zh-CN" altLang="en-US" dirty="0"/>
              <a:t>，并处理数据，处理结果可</a:t>
            </a:r>
            <a:r>
              <a:rPr lang="zh-CN" altLang="en-US" dirty="0" smtClean="0"/>
              <a:t>作为</a:t>
            </a:r>
            <a:endParaRPr lang="en-US" altLang="zh-CN" dirty="0" smtClean="0"/>
          </a:p>
          <a:p>
            <a:r>
              <a:rPr lang="en-US" altLang="zh-CN" dirty="0"/>
              <a:t> </a:t>
            </a:r>
            <a:r>
              <a:rPr lang="en-US" altLang="zh-CN" dirty="0" smtClean="0"/>
              <a:t>          </a:t>
            </a:r>
            <a:r>
              <a:rPr lang="zh-CN" altLang="en-US" dirty="0" smtClean="0"/>
              <a:t>其它</a:t>
            </a:r>
            <a:r>
              <a:rPr lang="en-US" altLang="zh-CN" i="1" dirty="0"/>
              <a:t>bolt</a:t>
            </a:r>
            <a:r>
              <a:rPr lang="zh-CN" altLang="en-US" dirty="0"/>
              <a:t>的数据源或最终结果</a:t>
            </a:r>
          </a:p>
        </p:txBody>
      </p:sp>
      <p:sp>
        <p:nvSpPr>
          <p:cNvPr id="21" name="TextBox 20"/>
          <p:cNvSpPr txBox="1"/>
          <p:nvPr/>
        </p:nvSpPr>
        <p:spPr>
          <a:xfrm>
            <a:off x="915187" y="2193434"/>
            <a:ext cx="8856984" cy="646331"/>
          </a:xfrm>
          <a:prstGeom prst="rect">
            <a:avLst/>
          </a:prstGeom>
          <a:noFill/>
        </p:spPr>
        <p:txBody>
          <a:bodyPr wrap="square" rtlCol="0">
            <a:spAutoFit/>
          </a:bodyPr>
          <a:lstStyle/>
          <a:p>
            <a:r>
              <a:rPr lang="en-US" altLang="zh-CN" i="1" dirty="0" smtClean="0"/>
              <a:t>Nimbus</a:t>
            </a:r>
            <a:r>
              <a:rPr lang="zh-CN" altLang="en-US" i="1" dirty="0" smtClean="0"/>
              <a:t>：</a:t>
            </a:r>
            <a:r>
              <a:rPr lang="zh-CN" altLang="en-US" dirty="0"/>
              <a:t> </a:t>
            </a:r>
            <a:r>
              <a:rPr lang="zh-CN" altLang="en-US" dirty="0" smtClean="0"/>
              <a:t>主</a:t>
            </a:r>
            <a:r>
              <a:rPr lang="zh-CN" altLang="en-US" dirty="0"/>
              <a:t>节点的守护进程</a:t>
            </a:r>
            <a:r>
              <a:rPr lang="zh-CN" altLang="en-US" dirty="0" smtClean="0"/>
              <a:t>，负责</a:t>
            </a:r>
            <a:r>
              <a:rPr lang="zh-CN" altLang="en-US" dirty="0"/>
              <a:t>在集群中分发代码</a:t>
            </a:r>
            <a:r>
              <a:rPr lang="zh-CN" altLang="en-US" dirty="0" smtClean="0"/>
              <a:t>，</a:t>
            </a:r>
            <a:endParaRPr lang="en-US" altLang="zh-CN" dirty="0" smtClean="0"/>
          </a:p>
          <a:p>
            <a:r>
              <a:rPr lang="en-US" altLang="zh-CN" dirty="0"/>
              <a:t>	</a:t>
            </a:r>
            <a:r>
              <a:rPr lang="en-US" altLang="zh-CN" dirty="0" smtClean="0"/>
              <a:t> </a:t>
            </a:r>
            <a:r>
              <a:rPr lang="zh-CN" altLang="en-US" dirty="0" smtClean="0"/>
              <a:t>为</a:t>
            </a:r>
            <a:r>
              <a:rPr lang="zh-CN" altLang="en-US" dirty="0"/>
              <a:t>工作节点分配任务，并监控故障。</a:t>
            </a:r>
          </a:p>
        </p:txBody>
      </p:sp>
      <p:sp>
        <p:nvSpPr>
          <p:cNvPr id="22" name="TextBox 21"/>
          <p:cNvSpPr txBox="1"/>
          <p:nvPr/>
        </p:nvSpPr>
        <p:spPr>
          <a:xfrm>
            <a:off x="893218" y="3023246"/>
            <a:ext cx="8856984" cy="646331"/>
          </a:xfrm>
          <a:prstGeom prst="rect">
            <a:avLst/>
          </a:prstGeom>
          <a:noFill/>
        </p:spPr>
        <p:txBody>
          <a:bodyPr wrap="square" rtlCol="0">
            <a:spAutoFit/>
          </a:bodyPr>
          <a:lstStyle/>
          <a:p>
            <a:r>
              <a:rPr lang="en-US" altLang="zh-CN" i="1" dirty="0" smtClean="0"/>
              <a:t>Topology</a:t>
            </a:r>
            <a:r>
              <a:rPr lang="zh-CN" altLang="en-US" i="1" dirty="0" smtClean="0"/>
              <a:t>：</a:t>
            </a:r>
            <a:r>
              <a:rPr lang="en-US" altLang="zh-CN" dirty="0" smtClean="0"/>
              <a:t> </a:t>
            </a:r>
            <a:r>
              <a:rPr lang="zh-CN" altLang="en-US" dirty="0" smtClean="0"/>
              <a:t>拓扑结构，</a:t>
            </a:r>
            <a:r>
              <a:rPr lang="en-US" altLang="zh-CN" dirty="0" smtClean="0"/>
              <a:t>Storm</a:t>
            </a:r>
            <a:r>
              <a:rPr lang="zh-CN" altLang="en-US" dirty="0" smtClean="0"/>
              <a:t>的一个任务单元。</a:t>
            </a:r>
            <a:endParaRPr lang="en-US" altLang="zh-CN" dirty="0" smtClean="0"/>
          </a:p>
          <a:p>
            <a:r>
              <a:rPr lang="en-US" altLang="zh-CN" dirty="0" smtClean="0"/>
              <a:t>	</a:t>
            </a:r>
            <a:r>
              <a:rPr lang="zh-CN" altLang="en-US" dirty="0" smtClean="0"/>
              <a:t>定义了</a:t>
            </a:r>
            <a:r>
              <a:rPr lang="en-US" altLang="zh-CN" dirty="0" smtClean="0"/>
              <a:t>spout</a:t>
            </a:r>
            <a:r>
              <a:rPr lang="zh-CN" altLang="en-US" dirty="0" smtClean="0"/>
              <a:t>和</a:t>
            </a:r>
            <a:r>
              <a:rPr lang="en-US" altLang="zh-CN" dirty="0" smtClean="0"/>
              <a:t>bolt</a:t>
            </a:r>
            <a:r>
              <a:rPr lang="zh-CN" altLang="en-US" dirty="0" smtClean="0"/>
              <a:t>之间的流转关系。</a:t>
            </a:r>
            <a:endParaRPr lang="zh-CN" altLang="en-US" dirty="0"/>
          </a:p>
        </p:txBody>
      </p:sp>
      <p:sp>
        <p:nvSpPr>
          <p:cNvPr id="23" name="TextBox 22"/>
          <p:cNvSpPr txBox="1"/>
          <p:nvPr/>
        </p:nvSpPr>
        <p:spPr>
          <a:xfrm>
            <a:off x="926362" y="3828382"/>
            <a:ext cx="8856984" cy="369332"/>
          </a:xfrm>
          <a:prstGeom prst="rect">
            <a:avLst/>
          </a:prstGeom>
          <a:noFill/>
        </p:spPr>
        <p:txBody>
          <a:bodyPr wrap="square" rtlCol="0">
            <a:spAutoFit/>
          </a:bodyPr>
          <a:lstStyle/>
          <a:p>
            <a:r>
              <a:rPr lang="en-US" altLang="zh-CN" i="1" dirty="0"/>
              <a:t>define field(s)</a:t>
            </a:r>
            <a:r>
              <a:rPr lang="en-US" altLang="zh-CN" dirty="0"/>
              <a:t> </a:t>
            </a:r>
            <a:r>
              <a:rPr lang="zh-CN" altLang="en-US" dirty="0" smtClean="0"/>
              <a:t>：定义域</a:t>
            </a:r>
            <a:r>
              <a:rPr lang="zh-CN" altLang="en-US" dirty="0"/>
              <a:t>，由</a:t>
            </a:r>
            <a:r>
              <a:rPr lang="en-US" altLang="zh-CN" i="1" dirty="0"/>
              <a:t>spout</a:t>
            </a:r>
            <a:r>
              <a:rPr lang="zh-CN" altLang="en-US" dirty="0"/>
              <a:t>或</a:t>
            </a:r>
            <a:r>
              <a:rPr lang="en-US" altLang="zh-CN" i="1" dirty="0"/>
              <a:t>bolt</a:t>
            </a:r>
            <a:r>
              <a:rPr lang="zh-CN" altLang="en-US" dirty="0"/>
              <a:t>提供，被</a:t>
            </a:r>
            <a:r>
              <a:rPr lang="en-US" altLang="zh-CN" i="1" dirty="0"/>
              <a:t>bolt</a:t>
            </a:r>
            <a:r>
              <a:rPr lang="zh-CN" altLang="en-US" dirty="0"/>
              <a:t>接收</a:t>
            </a:r>
          </a:p>
        </p:txBody>
      </p:sp>
      <p:pic>
        <p:nvPicPr>
          <p:cNvPr id="1026" name="Picture 2" descr="https://i0.wp.com/ifeve.com/wp-content/uploads/2014/03/Figure-1-1-A-simple-topology.jpeg?resize=225%2C3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7301" y="1131372"/>
            <a:ext cx="2832325" cy="361426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915187" y="4826004"/>
            <a:ext cx="9886410" cy="646331"/>
          </a:xfrm>
          <a:prstGeom prst="rect">
            <a:avLst/>
          </a:prstGeom>
        </p:spPr>
        <p:txBody>
          <a:bodyPr wrap="square">
            <a:spAutoFit/>
          </a:bodyPr>
          <a:lstStyle/>
          <a:p>
            <a:r>
              <a:rPr lang="en-US" altLang="zh-CN" dirty="0">
                <a:solidFill>
                  <a:srgbClr val="FF0000"/>
                </a:solidFill>
                <a:latin typeface="Arial" panose="020B0604020202020204" pitchFamily="34" charset="0"/>
              </a:rPr>
              <a:t>Storm</a:t>
            </a:r>
            <a:r>
              <a:rPr lang="zh-CN" altLang="en-US" dirty="0">
                <a:solidFill>
                  <a:srgbClr val="FF0000"/>
                </a:solidFill>
                <a:latin typeface="Arial" panose="020B0604020202020204" pitchFamily="34" charset="0"/>
              </a:rPr>
              <a:t>在</a:t>
            </a:r>
            <a:r>
              <a:rPr lang="en-US" altLang="zh-CN" dirty="0">
                <a:solidFill>
                  <a:srgbClr val="FF0000"/>
                </a:solidFill>
                <a:latin typeface="Arial" panose="020B0604020202020204" pitchFamily="34" charset="0"/>
              </a:rPr>
              <a:t>Zookeeper</a:t>
            </a:r>
            <a:r>
              <a:rPr lang="zh-CN" altLang="en-US" dirty="0">
                <a:solidFill>
                  <a:srgbClr val="FF0000"/>
                </a:solidFill>
                <a:latin typeface="Arial" panose="020B0604020202020204" pitchFamily="34" charset="0"/>
              </a:rPr>
              <a:t>或本地磁盘上维持所有的集群状态，守护进程可以是无状态的而且失效或重启时不会影响整个系统的健康</a:t>
            </a:r>
            <a:endParaRPr lang="zh-CN" altLang="en-US" dirty="0">
              <a:solidFill>
                <a:srgbClr val="FF0000"/>
              </a:solidFill>
            </a:endParaRPr>
          </a:p>
        </p:txBody>
      </p:sp>
    </p:spTree>
    <p:extLst>
      <p:ext uri="{BB962C8B-B14F-4D97-AF65-F5344CB8AC3E}">
        <p14:creationId xmlns:p14="http://schemas.microsoft.com/office/powerpoint/2010/main" val="14392589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0" y="5524500"/>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8" name="TextBox 12"/>
          <p:cNvSpPr>
            <a:spLocks noChangeArrowheads="1"/>
          </p:cNvSpPr>
          <p:nvPr/>
        </p:nvSpPr>
        <p:spPr bwMode="auto">
          <a:xfrm>
            <a:off x="9124950" y="1222375"/>
            <a:ext cx="4699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400" b="1">
                <a:solidFill>
                  <a:srgbClr val="FFFFFF"/>
                </a:solidFill>
              </a:rPr>
              <a:t>3</a:t>
            </a:r>
            <a:endParaRPr lang="zh-CN" altLang="en-US" sz="4400" b="1">
              <a:solidFill>
                <a:srgbClr val="FFFFFF"/>
              </a:solidFill>
              <a:sym typeface="宋体" pitchFamily="2" charset="-122"/>
            </a:endParaRPr>
          </a:p>
        </p:txBody>
      </p:sp>
      <p:sp>
        <p:nvSpPr>
          <p:cNvPr id="10" name="标题 1"/>
          <p:cNvSpPr>
            <a:spLocks noGrp="1" noChangeArrowheads="1"/>
          </p:cNvSpPr>
          <p:nvPr>
            <p:ph type="title" idx="4294967295"/>
          </p:nvPr>
        </p:nvSpPr>
        <p:spPr>
          <a:xfrm>
            <a:off x="576263" y="142875"/>
            <a:ext cx="10369550" cy="1081088"/>
          </a:xfrm>
        </p:spPr>
        <p:txBody>
          <a:bodyPr/>
          <a:lstStyle/>
          <a:p>
            <a:pPr algn="l"/>
            <a:r>
              <a:rPr lang="en-US" altLang="zh-CN" sz="2800" dirty="0" smtClean="0"/>
              <a:t>Bolt</a:t>
            </a:r>
            <a:r>
              <a:rPr lang="zh-CN" altLang="en-US" sz="2800" dirty="0"/>
              <a:t>介绍</a:t>
            </a:r>
            <a:endParaRPr lang="zh-CN" altLang="zh-CN" sz="2800" b="1" dirty="0" smtClean="0">
              <a:latin typeface="微软雅黑" pitchFamily="34" charset="-122"/>
              <a:ea typeface="微软雅黑" pitchFamily="34" charset="-122"/>
            </a:endParaRPr>
          </a:p>
        </p:txBody>
      </p:sp>
      <p:sp>
        <p:nvSpPr>
          <p:cNvPr id="30" name="Rectangle 1"/>
          <p:cNvSpPr>
            <a:spLocks noChangeArrowheads="1"/>
          </p:cNvSpPr>
          <p:nvPr/>
        </p:nvSpPr>
        <p:spPr bwMode="auto">
          <a:xfrm>
            <a:off x="552450" y="1117281"/>
            <a:ext cx="10609187" cy="3176460"/>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1"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Bolts</a:t>
            </a:r>
            <a:r>
              <a:rPr kumimoji="0" lang="zh-CN" altLang="zh-CN" sz="2800" b="0" i="0" u="none" strike="noStrike" cap="none" normalizeH="0" baseline="0" dirty="0" smtClean="0">
                <a:ln>
                  <a:noFill/>
                </a:ln>
                <a:solidFill>
                  <a:srgbClr val="666666"/>
                </a:solidFill>
                <a:effectLst/>
                <a:latin typeface="Arial" panose="020B0604020202020204" pitchFamily="34" charset="0"/>
                <a:cs typeface="Arial" panose="020B0604020202020204" pitchFamily="34" charset="0"/>
              </a:rPr>
              <a:t>拥有如下方法：</a:t>
            </a:r>
            <a:endParaRPr kumimoji="0" lang="zh-CN" altLang="zh-CN" sz="2800" b="1" i="0" u="none" strike="noStrike" cap="none" normalizeH="0" baseline="0" dirty="0" smtClean="0">
              <a:ln>
                <a:noFill/>
              </a:ln>
              <a:solidFill>
                <a:srgbClr val="666666"/>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666666"/>
                </a:solidFill>
                <a:effectLst/>
                <a:latin typeface="Arial Unicode MS" panose="020B0604020202020204" pitchFamily="34" charset="-122"/>
              </a:rPr>
              <a:t>declareOutputFields(OutputFieldsDeclarer declarer)</a:t>
            </a:r>
            <a:r>
              <a:rPr kumimoji="0" lang="zh-CN" altLang="zh-CN" sz="2800" b="0" i="0" u="none" strike="noStrike" cap="none" normalizeH="0" baseline="0" dirty="0" smtClean="0">
                <a:ln>
                  <a:noFill/>
                </a:ln>
                <a:solidFill>
                  <a:srgbClr val="666666"/>
                </a:solidFill>
                <a:effectLst/>
                <a:latin typeface="Arial Unicode MS" panose="020B0604020202020204" pitchFamily="34" charset="-122"/>
              </a:rPr>
              <a:t> 为</a:t>
            </a:r>
            <a:r>
              <a:rPr kumimoji="0" lang="zh-CN" altLang="zh-CN" sz="2800" b="0" i="1" u="none" strike="noStrike" cap="none" normalizeH="0" baseline="0" dirty="0" smtClean="0">
                <a:ln>
                  <a:noFill/>
                </a:ln>
                <a:solidFill>
                  <a:srgbClr val="666666"/>
                </a:solidFill>
                <a:effectLst/>
                <a:latin typeface="Arial Unicode MS" panose="020B0604020202020204" pitchFamily="34" charset="-122"/>
              </a:rPr>
              <a:t>bolt</a:t>
            </a:r>
            <a:r>
              <a:rPr kumimoji="0" lang="zh-CN" altLang="zh-CN" sz="2800" b="0" i="0" u="none" strike="noStrike" cap="none" normalizeH="0" baseline="0" dirty="0" smtClean="0">
                <a:ln>
                  <a:noFill/>
                </a:ln>
                <a:solidFill>
                  <a:srgbClr val="666666"/>
                </a:solidFill>
                <a:effectLst/>
                <a:latin typeface="Arial Unicode MS" panose="020B0604020202020204" pitchFamily="34" charset="-122"/>
              </a:rPr>
              <a:t>声明输出模式</a:t>
            </a:r>
            <a:endParaRPr kumimoji="0" lang="en-US" altLang="zh-CN" sz="2800" b="0" i="0" u="none" strike="noStrike" cap="none" normalizeH="0" baseline="0" dirty="0" smtClean="0">
              <a:ln>
                <a:noFill/>
              </a:ln>
              <a:solidFill>
                <a:srgbClr val="666666"/>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666666"/>
                </a:solidFill>
                <a:effectLst/>
                <a:latin typeface="Arial Unicode MS" panose="020B0604020202020204" pitchFamily="34" charset="-122"/>
              </a:rPr>
              <a:t> </a:t>
            </a:r>
            <a:r>
              <a:rPr kumimoji="0" lang="zh-CN" altLang="zh-CN" sz="2800" b="1" i="0" u="none" strike="noStrike" cap="none" normalizeH="0" baseline="0" dirty="0" smtClean="0">
                <a:ln>
                  <a:noFill/>
                </a:ln>
                <a:solidFill>
                  <a:srgbClr val="666666"/>
                </a:solidFill>
                <a:effectLst/>
                <a:latin typeface="Arial Unicode MS" panose="020B0604020202020204" pitchFamily="34" charset="-122"/>
              </a:rPr>
              <a:t>prepare(java.util.Map stormConf, TopologyContext context, OutputCollector collector)</a:t>
            </a:r>
            <a:r>
              <a:rPr kumimoji="0" lang="zh-CN" altLang="zh-CN" sz="2800" b="0" i="0" u="none" strike="noStrike" cap="none" normalizeH="0" baseline="0" dirty="0" smtClean="0">
                <a:ln>
                  <a:noFill/>
                </a:ln>
                <a:solidFill>
                  <a:srgbClr val="666666"/>
                </a:solidFill>
                <a:effectLst/>
                <a:latin typeface="Arial Unicode MS" panose="020B0604020202020204" pitchFamily="34" charset="-122"/>
              </a:rPr>
              <a:t> 仅在</a:t>
            </a:r>
            <a:r>
              <a:rPr kumimoji="0" lang="zh-CN" altLang="zh-CN" sz="2800" b="0" i="1" u="none" strike="noStrike" cap="none" normalizeH="0" baseline="0" dirty="0" smtClean="0">
                <a:ln>
                  <a:noFill/>
                </a:ln>
                <a:solidFill>
                  <a:srgbClr val="666666"/>
                </a:solidFill>
                <a:effectLst/>
                <a:latin typeface="Arial Unicode MS" panose="020B0604020202020204" pitchFamily="34" charset="-122"/>
              </a:rPr>
              <a:t>bolt</a:t>
            </a:r>
            <a:r>
              <a:rPr kumimoji="0" lang="zh-CN" altLang="zh-CN" sz="2800" b="0" i="0" u="none" strike="noStrike" cap="none" normalizeH="0" baseline="0" dirty="0" smtClean="0">
                <a:ln>
                  <a:noFill/>
                </a:ln>
                <a:solidFill>
                  <a:srgbClr val="666666"/>
                </a:solidFill>
                <a:effectLst/>
                <a:latin typeface="Arial Unicode MS" panose="020B0604020202020204" pitchFamily="34" charset="-122"/>
              </a:rPr>
              <a:t>开始处理元组之前调用</a:t>
            </a:r>
            <a:endParaRPr kumimoji="0" lang="en-US" altLang="zh-CN" sz="2800" b="0" i="0" u="none" strike="noStrike" cap="none" normalizeH="0" baseline="0" dirty="0" smtClean="0">
              <a:ln>
                <a:noFill/>
              </a:ln>
              <a:solidFill>
                <a:srgbClr val="666666"/>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666666"/>
                </a:solidFill>
                <a:effectLst/>
                <a:latin typeface="Arial Unicode MS" panose="020B0604020202020204" pitchFamily="34" charset="-122"/>
              </a:rPr>
              <a:t> </a:t>
            </a:r>
            <a:r>
              <a:rPr kumimoji="0" lang="zh-CN" altLang="zh-CN" sz="2800" b="1" i="0" u="none" strike="noStrike" cap="none" normalizeH="0" baseline="0" dirty="0" smtClean="0">
                <a:ln>
                  <a:noFill/>
                </a:ln>
                <a:solidFill>
                  <a:srgbClr val="666666"/>
                </a:solidFill>
                <a:effectLst/>
                <a:latin typeface="Arial Unicode MS" panose="020B0604020202020204" pitchFamily="34" charset="-122"/>
              </a:rPr>
              <a:t>execute(Tuple input)</a:t>
            </a:r>
            <a:r>
              <a:rPr kumimoji="0" lang="zh-CN" altLang="zh-CN" sz="2800" b="0" i="0" u="none" strike="noStrike" cap="none" normalizeH="0" baseline="0" dirty="0" smtClean="0">
                <a:ln>
                  <a:noFill/>
                </a:ln>
                <a:solidFill>
                  <a:srgbClr val="666666"/>
                </a:solidFill>
                <a:effectLst/>
                <a:latin typeface="Arial Unicode MS" panose="020B0604020202020204" pitchFamily="34" charset="-122"/>
              </a:rPr>
              <a:t> 处理输入的单个元组</a:t>
            </a:r>
            <a:endParaRPr kumimoji="0" lang="en-US" altLang="zh-CN" sz="2800" b="0" i="0" u="none" strike="noStrike" cap="none" normalizeH="0" baseline="0" dirty="0" smtClean="0">
              <a:ln>
                <a:noFill/>
              </a:ln>
              <a:solidFill>
                <a:srgbClr val="666666"/>
              </a:solidFill>
              <a:effectLst/>
              <a:latin typeface="Arial Unicode MS" panose="020B0604020202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smtClean="0">
                <a:ln>
                  <a:noFill/>
                </a:ln>
                <a:solidFill>
                  <a:srgbClr val="666666"/>
                </a:solidFill>
                <a:effectLst/>
                <a:latin typeface="Arial Unicode MS" panose="020B0604020202020204" pitchFamily="34" charset="-122"/>
              </a:rPr>
              <a:t> </a:t>
            </a:r>
            <a:r>
              <a:rPr kumimoji="0" lang="zh-CN" altLang="zh-CN" sz="2800" b="1" i="0" u="none" strike="noStrike" cap="none" normalizeH="0" baseline="0" dirty="0" smtClean="0">
                <a:ln>
                  <a:noFill/>
                </a:ln>
                <a:solidFill>
                  <a:srgbClr val="666666"/>
                </a:solidFill>
                <a:effectLst/>
                <a:latin typeface="Arial Unicode MS" panose="020B0604020202020204" pitchFamily="34" charset="-122"/>
              </a:rPr>
              <a:t>cleanup()</a:t>
            </a:r>
            <a:r>
              <a:rPr kumimoji="0" lang="zh-CN" altLang="zh-CN" sz="2800" b="0" i="0" u="none" strike="noStrike" cap="none" normalizeH="0" baseline="0" dirty="0" smtClean="0">
                <a:ln>
                  <a:noFill/>
                </a:ln>
                <a:solidFill>
                  <a:srgbClr val="666666"/>
                </a:solidFill>
                <a:effectLst/>
                <a:latin typeface="Arial Unicode MS" panose="020B0604020202020204" pitchFamily="34" charset="-122"/>
              </a:rPr>
              <a:t> 在bolt即将关闭时调用</a:t>
            </a:r>
            <a:r>
              <a:rPr kumimoji="0" lang="zh-CN" altLang="zh-CN" sz="2800" b="0" i="0" u="none" strike="noStrike" cap="none" normalizeH="0" baseline="0" dirty="0" smtClean="0">
                <a:ln>
                  <a:noFill/>
                </a:ln>
                <a:solidFill>
                  <a:schemeClr val="tx1"/>
                </a:solidFill>
                <a:effectLst/>
              </a:rPr>
              <a:t> </a:t>
            </a:r>
            <a:endParaRPr kumimoji="0" lang="zh-CN" altLang="zh-CN" sz="2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289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0" y="5524500"/>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graphicFrame>
        <p:nvGraphicFramePr>
          <p:cNvPr id="8" name="图示 7"/>
          <p:cNvGraphicFramePr/>
          <p:nvPr>
            <p:extLst>
              <p:ext uri="{D42A27DB-BD31-4B8C-83A1-F6EECF244321}">
                <p14:modId xmlns:p14="http://schemas.microsoft.com/office/powerpoint/2010/main" val="958597502"/>
              </p:ext>
            </p:extLst>
          </p:nvPr>
        </p:nvGraphicFramePr>
        <p:xfrm>
          <a:off x="1818042" y="1029319"/>
          <a:ext cx="7697109" cy="41549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12"/>
          <p:cNvSpPr>
            <a:spLocks noChangeArrowheads="1"/>
          </p:cNvSpPr>
          <p:nvPr/>
        </p:nvSpPr>
        <p:spPr bwMode="auto">
          <a:xfrm>
            <a:off x="9124950" y="1222375"/>
            <a:ext cx="4699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400" b="1">
                <a:solidFill>
                  <a:srgbClr val="FFFFFF"/>
                </a:solidFill>
              </a:rPr>
              <a:t>3</a:t>
            </a:r>
            <a:endParaRPr lang="zh-CN" altLang="en-US" sz="4400" b="1">
              <a:solidFill>
                <a:srgbClr val="FFFFFF"/>
              </a:solidFill>
              <a:sym typeface="宋体" pitchFamily="2" charset="-122"/>
            </a:endParaRPr>
          </a:p>
        </p:txBody>
      </p:sp>
      <p:sp>
        <p:nvSpPr>
          <p:cNvPr id="10" name="标题 1"/>
          <p:cNvSpPr>
            <a:spLocks noGrp="1" noChangeArrowheads="1"/>
          </p:cNvSpPr>
          <p:nvPr>
            <p:ph type="title" idx="4294967295"/>
          </p:nvPr>
        </p:nvSpPr>
        <p:spPr>
          <a:xfrm>
            <a:off x="576263" y="142875"/>
            <a:ext cx="10369550" cy="1081088"/>
          </a:xfrm>
        </p:spPr>
        <p:txBody>
          <a:bodyPr/>
          <a:lstStyle/>
          <a:p>
            <a:pPr algn="l" eaLnBrk="1" hangingPunct="1"/>
            <a:r>
              <a:rPr lang="en-US" altLang="zh-CN" sz="2800" b="1" dirty="0" smtClean="0">
                <a:latin typeface="微软雅黑" pitchFamily="34" charset="-122"/>
                <a:ea typeface="微软雅黑" pitchFamily="34" charset="-122"/>
              </a:rPr>
              <a:t>Storm</a:t>
            </a:r>
            <a:r>
              <a:rPr lang="zh-CN" altLang="en-US" sz="2800" b="1" dirty="0" smtClean="0">
                <a:latin typeface="微软雅黑" pitchFamily="34" charset="-122"/>
                <a:ea typeface="微软雅黑" pitchFamily="34" charset="-122"/>
              </a:rPr>
              <a:t>特性</a:t>
            </a:r>
            <a:endParaRPr lang="zh-CN" altLang="zh-CN" sz="2800" b="1" dirty="0" smtClean="0">
              <a:latin typeface="微软雅黑" pitchFamily="34" charset="-122"/>
              <a:ea typeface="微软雅黑" pitchFamily="34" charset="-122"/>
            </a:endParaRPr>
          </a:p>
        </p:txBody>
      </p:sp>
      <p:sp>
        <p:nvSpPr>
          <p:cNvPr id="2" name="矩形 1"/>
          <p:cNvSpPr/>
          <p:nvPr/>
        </p:nvSpPr>
        <p:spPr>
          <a:xfrm>
            <a:off x="892205" y="1274960"/>
            <a:ext cx="9405336" cy="3693319"/>
          </a:xfrm>
          <a:prstGeom prst="rect">
            <a:avLst/>
          </a:prstGeom>
        </p:spPr>
        <p:txBody>
          <a:bodyPr wrap="square">
            <a:spAutoFit/>
          </a:bodyPr>
          <a:lstStyle/>
          <a:p>
            <a:r>
              <a:rPr lang="zh-CN" altLang="en-US" dirty="0">
                <a:solidFill>
                  <a:srgbClr val="666666"/>
                </a:solidFill>
                <a:latin typeface="Arial" panose="020B0604020202020204" pitchFamily="34" charset="0"/>
              </a:rPr>
              <a:t>在所有这些设计思想与决策中，有一些非常棒的特性成就了独一无二的</a:t>
            </a:r>
            <a:r>
              <a:rPr lang="en-US" altLang="zh-CN" dirty="0">
                <a:solidFill>
                  <a:srgbClr val="666666"/>
                </a:solidFill>
                <a:latin typeface="Arial" panose="020B0604020202020204" pitchFamily="34" charset="0"/>
              </a:rPr>
              <a:t>Storm</a:t>
            </a:r>
            <a:r>
              <a:rPr lang="zh-CN" altLang="en-US" dirty="0">
                <a:solidFill>
                  <a:srgbClr val="666666"/>
                </a:solidFill>
                <a:latin typeface="Arial" panose="020B0604020202020204" pitchFamily="34" charset="0"/>
              </a:rPr>
              <a:t>。</a:t>
            </a:r>
          </a:p>
          <a:p>
            <a:pPr>
              <a:buFont typeface="Arial" panose="020B0604020202020204" pitchFamily="34" charset="0"/>
              <a:buChar char="•"/>
            </a:pPr>
            <a:r>
              <a:rPr lang="zh-CN" altLang="en-US" dirty="0">
                <a:solidFill>
                  <a:srgbClr val="FF0000"/>
                </a:solidFill>
                <a:latin typeface="Arial" panose="020B0604020202020204" pitchFamily="34" charset="0"/>
              </a:rPr>
              <a:t>简化编程 </a:t>
            </a:r>
            <a:r>
              <a:rPr lang="zh-CN" altLang="en-US" dirty="0">
                <a:solidFill>
                  <a:srgbClr val="666666"/>
                </a:solidFill>
                <a:latin typeface="Arial" panose="020B0604020202020204" pitchFamily="34" charset="0"/>
              </a:rPr>
              <a:t>  </a:t>
            </a:r>
            <a:r>
              <a:rPr lang="zh-CN" altLang="en-US" dirty="0" smtClean="0">
                <a:solidFill>
                  <a:srgbClr val="666666"/>
                </a:solidFill>
                <a:latin typeface="Arial" panose="020B0604020202020204" pitchFamily="34" charset="0"/>
              </a:rPr>
              <a:t>如果</a:t>
            </a:r>
            <a:r>
              <a:rPr lang="zh-CN" altLang="en-US" dirty="0">
                <a:solidFill>
                  <a:srgbClr val="666666"/>
                </a:solidFill>
                <a:latin typeface="Arial" panose="020B0604020202020204" pitchFamily="34" charset="0"/>
              </a:rPr>
              <a:t>你曾试着从零开始实现实时处理，你应该明白这是一件多么痛苦的事情</a:t>
            </a:r>
            <a:r>
              <a:rPr lang="zh-CN" altLang="en-US" dirty="0" smtClean="0">
                <a:solidFill>
                  <a:srgbClr val="666666"/>
                </a:solidFill>
                <a:latin typeface="Arial" panose="020B0604020202020204" pitchFamily="34" charset="0"/>
              </a:rPr>
              <a:t>。</a:t>
            </a:r>
            <a:r>
              <a:rPr lang="en-US" altLang="zh-CN" dirty="0" smtClean="0">
                <a:solidFill>
                  <a:srgbClr val="666666"/>
                </a:solidFill>
                <a:latin typeface="Arial" panose="020B0604020202020204" pitchFamily="34" charset="0"/>
              </a:rPr>
              <a:t>		    </a:t>
            </a:r>
            <a:r>
              <a:rPr lang="zh-CN" altLang="en-US" dirty="0" smtClean="0">
                <a:solidFill>
                  <a:srgbClr val="666666"/>
                </a:solidFill>
                <a:latin typeface="Arial" panose="020B0604020202020204" pitchFamily="34" charset="0"/>
              </a:rPr>
              <a:t>使用</a:t>
            </a:r>
            <a:r>
              <a:rPr lang="en-US" altLang="zh-CN" dirty="0">
                <a:solidFill>
                  <a:srgbClr val="666666"/>
                </a:solidFill>
                <a:latin typeface="Arial" panose="020B0604020202020204" pitchFamily="34" charset="0"/>
              </a:rPr>
              <a:t>Storm</a:t>
            </a:r>
            <a:r>
              <a:rPr lang="zh-CN" altLang="en-US" dirty="0">
                <a:solidFill>
                  <a:srgbClr val="666666"/>
                </a:solidFill>
                <a:latin typeface="Arial" panose="020B0604020202020204" pitchFamily="34" charset="0"/>
              </a:rPr>
              <a:t>，复杂性被大大降低了。</a:t>
            </a:r>
          </a:p>
          <a:p>
            <a:pPr>
              <a:buFont typeface="Arial" panose="020B0604020202020204" pitchFamily="34" charset="0"/>
              <a:buChar char="•"/>
            </a:pPr>
            <a:r>
              <a:rPr lang="zh-CN" altLang="en-US" dirty="0">
                <a:solidFill>
                  <a:srgbClr val="666666"/>
                </a:solidFill>
                <a:latin typeface="Arial" panose="020B0604020202020204" pitchFamily="34" charset="0"/>
              </a:rPr>
              <a:t>使用一门基于</a:t>
            </a:r>
            <a:r>
              <a:rPr lang="en-US" altLang="zh-CN" dirty="0">
                <a:solidFill>
                  <a:srgbClr val="666666"/>
                </a:solidFill>
                <a:latin typeface="Arial" panose="020B0604020202020204" pitchFamily="34" charset="0"/>
              </a:rPr>
              <a:t>JVM</a:t>
            </a:r>
            <a:r>
              <a:rPr lang="zh-CN" altLang="en-US" dirty="0">
                <a:solidFill>
                  <a:srgbClr val="666666"/>
                </a:solidFill>
                <a:latin typeface="Arial" panose="020B0604020202020204" pitchFamily="34" charset="0"/>
              </a:rPr>
              <a:t>的语言开发会更容易，但是你可以借助一个小的中间件，在</a:t>
            </a:r>
            <a:r>
              <a:rPr lang="en-US" altLang="zh-CN" dirty="0">
                <a:solidFill>
                  <a:srgbClr val="666666"/>
                </a:solidFill>
                <a:latin typeface="Arial" panose="020B0604020202020204" pitchFamily="34" charset="0"/>
              </a:rPr>
              <a:t>Storm</a:t>
            </a:r>
            <a:r>
              <a:rPr lang="zh-CN" altLang="en-US" dirty="0">
                <a:solidFill>
                  <a:srgbClr val="666666"/>
                </a:solidFill>
                <a:latin typeface="Arial" panose="020B0604020202020204" pitchFamily="34" charset="0"/>
              </a:rPr>
              <a:t>上使用任何语言开发。有现成的中间件可供选择，当然也可以自己开发中间件。</a:t>
            </a:r>
          </a:p>
          <a:p>
            <a:pPr>
              <a:buFont typeface="Arial" panose="020B0604020202020204" pitchFamily="34" charset="0"/>
              <a:buChar char="•"/>
            </a:pPr>
            <a:r>
              <a:rPr lang="zh-CN" altLang="en-US" dirty="0">
                <a:solidFill>
                  <a:srgbClr val="FF0000"/>
                </a:solidFill>
                <a:latin typeface="Arial" panose="020B0604020202020204" pitchFamily="34" charset="0"/>
              </a:rPr>
              <a:t>容错</a:t>
            </a:r>
            <a:r>
              <a:rPr lang="zh-CN" altLang="en-US" dirty="0">
                <a:solidFill>
                  <a:srgbClr val="666666"/>
                </a:solidFill>
                <a:latin typeface="Arial" panose="020B0604020202020204" pitchFamily="34" charset="0"/>
              </a:rPr>
              <a:t>         </a:t>
            </a:r>
            <a:r>
              <a:rPr lang="zh-CN" altLang="en-US" dirty="0" smtClean="0">
                <a:solidFill>
                  <a:srgbClr val="666666"/>
                </a:solidFill>
                <a:latin typeface="Arial" panose="020B0604020202020204" pitchFamily="34" charset="0"/>
              </a:rPr>
              <a:t> </a:t>
            </a:r>
            <a:r>
              <a:rPr lang="en-US" altLang="zh-CN" dirty="0" smtClean="0">
                <a:solidFill>
                  <a:srgbClr val="666666"/>
                </a:solidFill>
                <a:latin typeface="Arial" panose="020B0604020202020204" pitchFamily="34" charset="0"/>
              </a:rPr>
              <a:t>Storm</a:t>
            </a:r>
            <a:r>
              <a:rPr lang="zh-CN" altLang="en-US" dirty="0">
                <a:solidFill>
                  <a:srgbClr val="666666"/>
                </a:solidFill>
                <a:latin typeface="Arial" panose="020B0604020202020204" pitchFamily="34" charset="0"/>
              </a:rPr>
              <a:t>集群会关注工作节点状态，如果宕机了必要的时候会重新分配任务。</a:t>
            </a:r>
          </a:p>
          <a:p>
            <a:pPr>
              <a:buFont typeface="Arial" panose="020B0604020202020204" pitchFamily="34" charset="0"/>
              <a:buChar char="•"/>
            </a:pPr>
            <a:r>
              <a:rPr lang="zh-CN" altLang="en-US" dirty="0">
                <a:solidFill>
                  <a:srgbClr val="FF0000"/>
                </a:solidFill>
                <a:latin typeface="Arial" panose="020B0604020202020204" pitchFamily="34" charset="0"/>
              </a:rPr>
              <a:t>可扩展 </a:t>
            </a:r>
            <a:r>
              <a:rPr lang="zh-CN" altLang="en-US" dirty="0">
                <a:solidFill>
                  <a:srgbClr val="666666"/>
                </a:solidFill>
                <a:latin typeface="Arial" panose="020B0604020202020204" pitchFamily="34" charset="0"/>
              </a:rPr>
              <a:t>   </a:t>
            </a:r>
            <a:r>
              <a:rPr lang="zh-CN" altLang="en-US" dirty="0" smtClean="0">
                <a:solidFill>
                  <a:srgbClr val="666666"/>
                </a:solidFill>
                <a:latin typeface="Arial" panose="020B0604020202020204" pitchFamily="34" charset="0"/>
              </a:rPr>
              <a:t>  所有</a:t>
            </a:r>
            <a:r>
              <a:rPr lang="zh-CN" altLang="en-US" dirty="0">
                <a:solidFill>
                  <a:srgbClr val="666666"/>
                </a:solidFill>
                <a:latin typeface="Arial" panose="020B0604020202020204" pitchFamily="34" charset="0"/>
              </a:rPr>
              <a:t>你需要为扩展集群所做的工作就是增加机器。</a:t>
            </a:r>
            <a:r>
              <a:rPr lang="en-US" altLang="zh-CN" dirty="0">
                <a:solidFill>
                  <a:srgbClr val="666666"/>
                </a:solidFill>
                <a:latin typeface="Arial" panose="020B0604020202020204" pitchFamily="34" charset="0"/>
              </a:rPr>
              <a:t>Storm</a:t>
            </a:r>
            <a:r>
              <a:rPr lang="zh-CN" altLang="en-US" dirty="0">
                <a:solidFill>
                  <a:srgbClr val="666666"/>
                </a:solidFill>
                <a:latin typeface="Arial" panose="020B0604020202020204" pitchFamily="34" charset="0"/>
              </a:rPr>
              <a:t>会在新机器就绪时向</a:t>
            </a:r>
            <a:r>
              <a:rPr lang="zh-CN" altLang="en-US" dirty="0" smtClean="0">
                <a:solidFill>
                  <a:srgbClr val="666666"/>
                </a:solidFill>
                <a:latin typeface="Arial" panose="020B0604020202020204" pitchFamily="34" charset="0"/>
              </a:rPr>
              <a:t>它</a:t>
            </a:r>
            <a:r>
              <a:rPr lang="en-US" altLang="zh-CN" dirty="0" smtClean="0">
                <a:solidFill>
                  <a:srgbClr val="666666"/>
                </a:solidFill>
                <a:latin typeface="Arial" panose="020B0604020202020204" pitchFamily="34" charset="0"/>
              </a:rPr>
              <a:t>	  	    </a:t>
            </a:r>
            <a:r>
              <a:rPr lang="zh-CN" altLang="en-US" dirty="0" smtClean="0">
                <a:solidFill>
                  <a:srgbClr val="666666"/>
                </a:solidFill>
                <a:latin typeface="Arial" panose="020B0604020202020204" pitchFamily="34" charset="0"/>
              </a:rPr>
              <a:t>们</a:t>
            </a:r>
            <a:r>
              <a:rPr lang="zh-CN" altLang="en-US" dirty="0">
                <a:solidFill>
                  <a:srgbClr val="666666"/>
                </a:solidFill>
                <a:latin typeface="Arial" panose="020B0604020202020204" pitchFamily="34" charset="0"/>
              </a:rPr>
              <a:t>分配任务。</a:t>
            </a:r>
          </a:p>
          <a:p>
            <a:pPr>
              <a:buFont typeface="Arial" panose="020B0604020202020204" pitchFamily="34" charset="0"/>
              <a:buChar char="•"/>
            </a:pPr>
            <a:r>
              <a:rPr lang="zh-CN" altLang="en-US" dirty="0">
                <a:solidFill>
                  <a:srgbClr val="FF0000"/>
                </a:solidFill>
                <a:latin typeface="Arial" panose="020B0604020202020204" pitchFamily="34" charset="0"/>
              </a:rPr>
              <a:t>可靠的 </a:t>
            </a:r>
            <a:r>
              <a:rPr lang="zh-CN" altLang="en-US" dirty="0">
                <a:solidFill>
                  <a:srgbClr val="666666"/>
                </a:solidFill>
                <a:latin typeface="Arial" panose="020B0604020202020204" pitchFamily="34" charset="0"/>
              </a:rPr>
              <a:t>   </a:t>
            </a:r>
            <a:r>
              <a:rPr lang="zh-CN" altLang="en-US" dirty="0" smtClean="0">
                <a:solidFill>
                  <a:srgbClr val="666666"/>
                </a:solidFill>
                <a:latin typeface="Arial" panose="020B0604020202020204" pitchFamily="34" charset="0"/>
              </a:rPr>
              <a:t>  所有</a:t>
            </a:r>
            <a:r>
              <a:rPr lang="zh-CN" altLang="en-US" dirty="0">
                <a:solidFill>
                  <a:srgbClr val="666666"/>
                </a:solidFill>
                <a:latin typeface="Arial" panose="020B0604020202020204" pitchFamily="34" charset="0"/>
              </a:rPr>
              <a:t>消息都可保证至少处理一次。如果出错了，消息可能处理不只一次，不过</a:t>
            </a:r>
            <a:r>
              <a:rPr lang="zh-CN" altLang="en-US" dirty="0" smtClean="0">
                <a:solidFill>
                  <a:srgbClr val="666666"/>
                </a:solidFill>
                <a:latin typeface="Arial" panose="020B0604020202020204" pitchFamily="34" charset="0"/>
              </a:rPr>
              <a:t>你</a:t>
            </a:r>
            <a:r>
              <a:rPr lang="en-US" altLang="zh-CN" dirty="0" smtClean="0">
                <a:solidFill>
                  <a:srgbClr val="666666"/>
                </a:solidFill>
                <a:latin typeface="Arial" panose="020B0604020202020204" pitchFamily="34" charset="0"/>
              </a:rPr>
              <a:t>	    </a:t>
            </a:r>
            <a:r>
              <a:rPr lang="zh-CN" altLang="en-US" dirty="0" smtClean="0">
                <a:solidFill>
                  <a:srgbClr val="666666"/>
                </a:solidFill>
                <a:latin typeface="Arial" panose="020B0604020202020204" pitchFamily="34" charset="0"/>
              </a:rPr>
              <a:t>永远</a:t>
            </a:r>
            <a:r>
              <a:rPr lang="zh-CN" altLang="en-US" dirty="0">
                <a:solidFill>
                  <a:srgbClr val="666666"/>
                </a:solidFill>
                <a:latin typeface="Arial" panose="020B0604020202020204" pitchFamily="34" charset="0"/>
              </a:rPr>
              <a:t>不会丢失消息。</a:t>
            </a:r>
          </a:p>
          <a:p>
            <a:pPr>
              <a:buFont typeface="Arial" panose="020B0604020202020204" pitchFamily="34" charset="0"/>
              <a:buChar char="•"/>
            </a:pPr>
            <a:r>
              <a:rPr lang="zh-CN" altLang="en-US" dirty="0">
                <a:solidFill>
                  <a:srgbClr val="FF0000"/>
                </a:solidFill>
                <a:latin typeface="Arial" panose="020B0604020202020204" pitchFamily="34" charset="0"/>
              </a:rPr>
              <a:t>快速</a:t>
            </a:r>
            <a:r>
              <a:rPr lang="zh-CN" altLang="en-US" dirty="0">
                <a:solidFill>
                  <a:srgbClr val="666666"/>
                </a:solidFill>
                <a:latin typeface="Arial" panose="020B0604020202020204" pitchFamily="34" charset="0"/>
              </a:rPr>
              <a:t>        </a:t>
            </a:r>
            <a:r>
              <a:rPr lang="zh-CN" altLang="en-US" dirty="0" smtClean="0">
                <a:solidFill>
                  <a:srgbClr val="666666"/>
                </a:solidFill>
                <a:latin typeface="Arial" panose="020B0604020202020204" pitchFamily="34" charset="0"/>
              </a:rPr>
              <a:t>  速度</a:t>
            </a:r>
            <a:r>
              <a:rPr lang="zh-CN" altLang="en-US" dirty="0">
                <a:solidFill>
                  <a:srgbClr val="666666"/>
                </a:solidFill>
                <a:latin typeface="Arial" panose="020B0604020202020204" pitchFamily="34" charset="0"/>
              </a:rPr>
              <a:t>是驱动</a:t>
            </a:r>
            <a:r>
              <a:rPr lang="en-US" altLang="zh-CN" dirty="0">
                <a:solidFill>
                  <a:srgbClr val="666666"/>
                </a:solidFill>
                <a:latin typeface="Arial" panose="020B0604020202020204" pitchFamily="34" charset="0"/>
              </a:rPr>
              <a:t>Storm</a:t>
            </a:r>
            <a:r>
              <a:rPr lang="zh-CN" altLang="en-US" dirty="0">
                <a:solidFill>
                  <a:srgbClr val="666666"/>
                </a:solidFill>
                <a:latin typeface="Arial" panose="020B0604020202020204" pitchFamily="34" charset="0"/>
              </a:rPr>
              <a:t>设计的一个关键因素</a:t>
            </a:r>
          </a:p>
          <a:p>
            <a:pPr>
              <a:buFont typeface="Arial" panose="020B0604020202020204" pitchFamily="34" charset="0"/>
              <a:buChar char="•"/>
            </a:pPr>
            <a:r>
              <a:rPr lang="zh-CN" altLang="en-US" dirty="0">
                <a:solidFill>
                  <a:srgbClr val="FF0000"/>
                </a:solidFill>
                <a:latin typeface="Arial" panose="020B0604020202020204" pitchFamily="34" charset="0"/>
              </a:rPr>
              <a:t>事务性</a:t>
            </a:r>
            <a:r>
              <a:rPr lang="zh-CN" altLang="en-US" dirty="0">
                <a:solidFill>
                  <a:srgbClr val="666666"/>
                </a:solidFill>
                <a:latin typeface="Arial" panose="020B0604020202020204" pitchFamily="34" charset="0"/>
              </a:rPr>
              <a:t>   </a:t>
            </a:r>
            <a:r>
              <a:rPr lang="zh-CN" altLang="en-US" dirty="0" smtClean="0">
                <a:solidFill>
                  <a:srgbClr val="666666"/>
                </a:solidFill>
                <a:latin typeface="Arial" panose="020B0604020202020204" pitchFamily="34" charset="0"/>
              </a:rPr>
              <a:t>    </a:t>
            </a:r>
            <a:r>
              <a:rPr lang="en-US" altLang="zh-CN" dirty="0" smtClean="0">
                <a:solidFill>
                  <a:srgbClr val="666666"/>
                </a:solidFill>
                <a:latin typeface="Arial" panose="020B0604020202020204" pitchFamily="34" charset="0"/>
              </a:rPr>
              <a:t>You </a:t>
            </a:r>
            <a:r>
              <a:rPr lang="en-US" altLang="zh-CN" dirty="0">
                <a:solidFill>
                  <a:srgbClr val="666666"/>
                </a:solidFill>
                <a:latin typeface="Arial" panose="020B0604020202020204" pitchFamily="34" charset="0"/>
              </a:rPr>
              <a:t>can get exactly once messaging semantics for pretty much any computation.</a:t>
            </a:r>
            <a:r>
              <a:rPr lang="zh-CN" altLang="en-US" dirty="0">
                <a:solidFill>
                  <a:srgbClr val="666666"/>
                </a:solidFill>
                <a:latin typeface="Arial" panose="020B0604020202020204" pitchFamily="34" charset="0"/>
              </a:rPr>
              <a:t>你可以为几乎任何计算得到恰好一次消息语义。</a:t>
            </a:r>
            <a:endParaRPr lang="zh-CN" altLang="en-US" b="0" i="0" dirty="0">
              <a:solidFill>
                <a:srgbClr val="666666"/>
              </a:solidFill>
              <a:effectLst/>
              <a:latin typeface="Arial" panose="020B0604020202020204" pitchFamily="34" charset="0"/>
            </a:endParaRPr>
          </a:p>
        </p:txBody>
      </p:sp>
    </p:spTree>
    <p:extLst>
      <p:ext uri="{BB962C8B-B14F-4D97-AF65-F5344CB8AC3E}">
        <p14:creationId xmlns:p14="http://schemas.microsoft.com/office/powerpoint/2010/main" val="2031224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0" y="5777953"/>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9" name="TextBox 12"/>
          <p:cNvSpPr>
            <a:spLocks noChangeArrowheads="1"/>
          </p:cNvSpPr>
          <p:nvPr/>
        </p:nvSpPr>
        <p:spPr bwMode="auto">
          <a:xfrm>
            <a:off x="9124950" y="1222375"/>
            <a:ext cx="4699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400" b="1">
                <a:solidFill>
                  <a:srgbClr val="FFFFFF"/>
                </a:solidFill>
              </a:rPr>
              <a:t>3</a:t>
            </a:r>
            <a:endParaRPr lang="zh-CN" altLang="en-US" sz="4400" b="1">
              <a:solidFill>
                <a:srgbClr val="FFFFFF"/>
              </a:solidFill>
              <a:sym typeface="宋体" pitchFamily="2" charset="-122"/>
            </a:endParaRPr>
          </a:p>
        </p:txBody>
      </p:sp>
      <p:sp>
        <p:nvSpPr>
          <p:cNvPr id="10" name="标题 1"/>
          <p:cNvSpPr>
            <a:spLocks noGrp="1" noChangeArrowheads="1"/>
          </p:cNvSpPr>
          <p:nvPr>
            <p:ph type="title" idx="4294967295"/>
          </p:nvPr>
        </p:nvSpPr>
        <p:spPr>
          <a:xfrm>
            <a:off x="1206746" y="142875"/>
            <a:ext cx="8442723" cy="1081088"/>
          </a:xfrm>
        </p:spPr>
        <p:txBody>
          <a:bodyPr/>
          <a:lstStyle/>
          <a:p>
            <a:pPr algn="l"/>
            <a:r>
              <a:rPr lang="en-US" altLang="zh-CN" sz="2800" dirty="0" smtClean="0"/>
              <a:t>Use In JD</a:t>
            </a:r>
            <a:endParaRPr lang="zh-CN" altLang="zh-CN" sz="2800" b="1" dirty="0" smtClean="0">
              <a:latin typeface="微软雅黑" pitchFamily="34" charset="-122"/>
              <a:ea typeface="微软雅黑" pitchFamily="34" charset="-122"/>
            </a:endParaRPr>
          </a:p>
        </p:txBody>
      </p:sp>
      <p:sp>
        <p:nvSpPr>
          <p:cNvPr id="14" name="椭圆 13">
            <a:hlinkClick r:id="rId4" action="ppaction://hlinksldjump"/>
          </p:cNvPr>
          <p:cNvSpPr/>
          <p:nvPr/>
        </p:nvSpPr>
        <p:spPr>
          <a:xfrm>
            <a:off x="72405" y="71735"/>
            <a:ext cx="1059454" cy="1020232"/>
          </a:xfrm>
          <a:prstGeom prst="ellipse">
            <a:avLst/>
          </a:prstGeom>
          <a:blipFill>
            <a:blip r:embed="rId5">
              <a:extLst>
                <a:ext uri="{28A0092B-C50C-407E-A947-70E740481C1C}">
                  <a14:useLocalDpi xmlns:a14="http://schemas.microsoft.com/office/drawing/2010/main" val="0"/>
                </a:ext>
              </a:extLst>
            </a:blip>
            <a:srcRect/>
            <a:stretch>
              <a:fillRect l="-5000" r="-5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8" name="图片 7"/>
          <p:cNvPicPr>
            <a:picLocks noChangeAspect="1"/>
          </p:cNvPicPr>
          <p:nvPr/>
        </p:nvPicPr>
        <p:blipFill>
          <a:blip r:embed="rId6"/>
          <a:stretch>
            <a:fillRect/>
          </a:stretch>
        </p:blipFill>
        <p:spPr>
          <a:xfrm>
            <a:off x="601740" y="1276118"/>
            <a:ext cx="10420274" cy="4347848"/>
          </a:xfrm>
          <a:prstGeom prst="rect">
            <a:avLst/>
          </a:prstGeom>
        </p:spPr>
      </p:pic>
    </p:spTree>
    <p:extLst>
      <p:ext uri="{BB962C8B-B14F-4D97-AF65-F5344CB8AC3E}">
        <p14:creationId xmlns:p14="http://schemas.microsoft.com/office/powerpoint/2010/main" val="3722995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4725" y="5911850"/>
            <a:ext cx="1157288"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14"/>
          <p:cNvSpPr>
            <a:spLocks noChangeArrowheads="1"/>
          </p:cNvSpPr>
          <p:nvPr/>
        </p:nvSpPr>
        <p:spPr bwMode="auto">
          <a:xfrm>
            <a:off x="611188" y="993775"/>
            <a:ext cx="9829800" cy="44450"/>
          </a:xfrm>
          <a:prstGeom prst="rect">
            <a:avLst/>
          </a:prstGeom>
          <a:gradFill rotWithShape="1">
            <a:gsLst>
              <a:gs pos="0">
                <a:srgbClr val="C81423"/>
              </a:gs>
              <a:gs pos="71999">
                <a:srgbClr val="FAC8CD"/>
              </a:gs>
              <a:gs pos="90999">
                <a:srgbClr val="FFFFFF"/>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r>
              <a:rPr lang="zh-CN" altLang="zh-CN" sz="1800" b="1" i="1">
                <a:solidFill>
                  <a:srgbClr val="FFFFFF"/>
                </a:solidFill>
                <a:ea typeface="微软雅黑" pitchFamily="34" charset="-122"/>
                <a:sym typeface="宋体" pitchFamily="2" charset="-122"/>
              </a:rPr>
              <a:t> </a:t>
            </a:r>
          </a:p>
        </p:txBody>
      </p:sp>
      <p:sp>
        <p:nvSpPr>
          <p:cNvPr id="6" name="椭圆 15"/>
          <p:cNvSpPr>
            <a:spLocks noChangeArrowheads="1"/>
          </p:cNvSpPr>
          <p:nvPr/>
        </p:nvSpPr>
        <p:spPr bwMode="auto">
          <a:xfrm>
            <a:off x="552450" y="950913"/>
            <a:ext cx="117475" cy="119062"/>
          </a:xfrm>
          <a:prstGeom prst="ellipse">
            <a:avLst/>
          </a:prstGeom>
          <a:solidFill>
            <a:srgbClr val="C814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b="1" i="1">
              <a:solidFill>
                <a:srgbClr val="FFFFFF"/>
              </a:solidFill>
              <a:ea typeface="微软雅黑" pitchFamily="34" charset="-122"/>
              <a:sym typeface="宋体" pitchFamily="2" charset="-122"/>
            </a:endParaRPr>
          </a:p>
        </p:txBody>
      </p:sp>
      <p:sp>
        <p:nvSpPr>
          <p:cNvPr id="7" name="矩形 10"/>
          <p:cNvSpPr>
            <a:spLocks noChangeArrowheads="1"/>
          </p:cNvSpPr>
          <p:nvPr/>
        </p:nvSpPr>
        <p:spPr bwMode="auto">
          <a:xfrm>
            <a:off x="0" y="5524500"/>
            <a:ext cx="11522075" cy="19843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algn="ctr" eaLnBrk="1" hangingPunct="1">
              <a:spcBef>
                <a:spcPct val="0"/>
              </a:spcBef>
              <a:buFont typeface="Arial" charset="0"/>
              <a:buNone/>
            </a:pPr>
            <a:endParaRPr lang="zh-CN" altLang="zh-CN" sz="1800">
              <a:solidFill>
                <a:srgbClr val="FFFFFF"/>
              </a:solidFill>
              <a:latin typeface="宋体" pitchFamily="2" charset="-122"/>
              <a:sym typeface="宋体" pitchFamily="2" charset="-122"/>
            </a:endParaRPr>
          </a:p>
        </p:txBody>
      </p:sp>
      <p:sp>
        <p:nvSpPr>
          <p:cNvPr id="9" name="TextBox 12"/>
          <p:cNvSpPr>
            <a:spLocks noChangeArrowheads="1"/>
          </p:cNvSpPr>
          <p:nvPr/>
        </p:nvSpPr>
        <p:spPr bwMode="auto">
          <a:xfrm>
            <a:off x="9124950" y="1222375"/>
            <a:ext cx="4699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Calibri" pitchFamily="34" charset="0"/>
                <a:ea typeface="宋体" pitchFamily="2" charset="-122"/>
                <a:sym typeface="Calibri" pitchFamily="34" charset="0"/>
              </a:defRPr>
            </a:lvl1pPr>
            <a:lvl2pPr marL="742950" indent="-285750" eaLnBrk="0" hangingPunct="0">
              <a:spcBef>
                <a:spcPct val="20000"/>
              </a:spcBef>
              <a:buChar char="–"/>
              <a:defRPr sz="2800">
                <a:solidFill>
                  <a:schemeClr val="tx1"/>
                </a:solidFill>
                <a:latin typeface="Calibri" pitchFamily="34" charset="0"/>
                <a:ea typeface="宋体" pitchFamily="2" charset="-122"/>
                <a:sym typeface="Calibri" pitchFamily="34" charset="0"/>
              </a:defRPr>
            </a:lvl2pPr>
            <a:lvl3pPr marL="1143000" indent="-228600" eaLnBrk="0" hangingPunct="0">
              <a:spcBef>
                <a:spcPct val="20000"/>
              </a:spcBef>
              <a:buChar char="•"/>
              <a:defRPr sz="2400">
                <a:solidFill>
                  <a:schemeClr val="tx1"/>
                </a:solidFill>
                <a:latin typeface="Calibri" pitchFamily="34" charset="0"/>
                <a:ea typeface="宋体" pitchFamily="2" charset="-122"/>
                <a:sym typeface="Calibri" pitchFamily="34" charset="0"/>
              </a:defRPr>
            </a:lvl3pPr>
            <a:lvl4pPr marL="16002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4pPr>
            <a:lvl5pPr marL="2057400" indent="-228600" eaLnBrk="0" hangingPunct="0">
              <a:spcBef>
                <a:spcPct val="20000"/>
              </a:spcBef>
              <a:buChar char="»"/>
              <a:defRPr sz="2000">
                <a:solidFill>
                  <a:schemeClr val="tx1"/>
                </a:solidFill>
                <a:latin typeface="Calibri" pitchFamily="34" charset="0"/>
                <a:ea typeface="宋体" pitchFamily="2"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sym typeface="Calibri" pitchFamily="34" charset="0"/>
              </a:defRPr>
            </a:lvl9pPr>
          </a:lstStyle>
          <a:p>
            <a:pPr eaLnBrk="1" hangingPunct="1">
              <a:spcBef>
                <a:spcPct val="0"/>
              </a:spcBef>
              <a:buFont typeface="Arial" charset="0"/>
              <a:buNone/>
            </a:pPr>
            <a:r>
              <a:rPr lang="en-US" altLang="zh-CN" sz="4400" b="1">
                <a:solidFill>
                  <a:srgbClr val="FFFFFF"/>
                </a:solidFill>
              </a:rPr>
              <a:t>3</a:t>
            </a:r>
            <a:endParaRPr lang="zh-CN" altLang="en-US" sz="4400" b="1">
              <a:solidFill>
                <a:srgbClr val="FFFFFF"/>
              </a:solidFill>
              <a:sym typeface="宋体" pitchFamily="2" charset="-122"/>
            </a:endParaRPr>
          </a:p>
        </p:txBody>
      </p:sp>
      <p:sp>
        <p:nvSpPr>
          <p:cNvPr id="10" name="标题 1"/>
          <p:cNvSpPr>
            <a:spLocks noGrp="1" noChangeArrowheads="1"/>
          </p:cNvSpPr>
          <p:nvPr>
            <p:ph type="title" idx="4294967295"/>
          </p:nvPr>
        </p:nvSpPr>
        <p:spPr>
          <a:xfrm>
            <a:off x="576263" y="142875"/>
            <a:ext cx="10369550" cy="1081088"/>
          </a:xfrm>
        </p:spPr>
        <p:txBody>
          <a:bodyPr/>
          <a:lstStyle/>
          <a:p>
            <a:pPr algn="l" eaLnBrk="1" hangingPunct="1"/>
            <a:r>
              <a:rPr lang="en-US" altLang="zh-CN" sz="2800" b="1" dirty="0" smtClean="0">
                <a:latin typeface="微软雅黑" pitchFamily="34" charset="-122"/>
                <a:ea typeface="微软雅黑" pitchFamily="34" charset="-122"/>
              </a:rPr>
              <a:t>JDQ</a:t>
            </a:r>
            <a:r>
              <a:rPr lang="zh-CN" altLang="en-US" sz="2800" b="1" dirty="0">
                <a:latin typeface="微软雅黑" pitchFamily="34" charset="-122"/>
                <a:ea typeface="微软雅黑" pitchFamily="34" charset="-122"/>
              </a:rPr>
              <a:t>简介</a:t>
            </a:r>
            <a:endParaRPr lang="zh-CN" altLang="zh-CN" sz="2800" b="1" dirty="0" smtClean="0">
              <a:latin typeface="微软雅黑" pitchFamily="34" charset="-122"/>
              <a:ea typeface="微软雅黑" pitchFamily="34" charset="-122"/>
            </a:endParaRPr>
          </a:p>
        </p:txBody>
      </p:sp>
      <p:sp>
        <p:nvSpPr>
          <p:cNvPr id="11" name="矩形 10"/>
          <p:cNvSpPr/>
          <p:nvPr/>
        </p:nvSpPr>
        <p:spPr>
          <a:xfrm>
            <a:off x="892205" y="1274960"/>
            <a:ext cx="9405336" cy="1908215"/>
          </a:xfrm>
          <a:prstGeom prst="rect">
            <a:avLst/>
          </a:prstGeom>
        </p:spPr>
        <p:txBody>
          <a:bodyPr wrap="square">
            <a:spAutoFit/>
          </a:bodyPr>
          <a:lstStyle/>
          <a:p>
            <a:r>
              <a:rPr lang="zh-CN" altLang="en-US" sz="2800" dirty="0" smtClean="0"/>
              <a:t>实时</a:t>
            </a:r>
            <a:r>
              <a:rPr lang="zh-CN" altLang="en-US" sz="2800" dirty="0"/>
              <a:t>数据总线</a:t>
            </a:r>
            <a:r>
              <a:rPr lang="zh-CN" altLang="en-US" dirty="0"/>
              <a:t> </a:t>
            </a:r>
          </a:p>
          <a:p>
            <a:r>
              <a:rPr lang="zh-CN" altLang="en-US" dirty="0"/>
              <a:t>−数据接入与下游消费之间的一个数据暂存存储 </a:t>
            </a:r>
          </a:p>
          <a:p>
            <a:r>
              <a:rPr lang="zh-CN" altLang="en-US" dirty="0"/>
              <a:t>−以标准格式的消息降低异构系统之间对接的成本 </a:t>
            </a:r>
          </a:p>
          <a:p>
            <a:r>
              <a:rPr lang="zh-CN" altLang="en-US" dirty="0"/>
              <a:t>−实现一次接入、多用户消费。 </a:t>
            </a:r>
          </a:p>
          <a:p>
            <a:r>
              <a:rPr lang="zh-CN" altLang="en-US" dirty="0"/>
              <a:t>−实现异步架构 </a:t>
            </a:r>
          </a:p>
          <a:p>
            <a:r>
              <a:rPr lang="zh-CN" altLang="en-US" dirty="0"/>
              <a:t>−提供以单个数据表粒度的</a:t>
            </a:r>
            <a:r>
              <a:rPr lang="en-US" altLang="zh-CN" dirty="0"/>
              <a:t>Topic </a:t>
            </a:r>
          </a:p>
        </p:txBody>
      </p:sp>
      <p:pic>
        <p:nvPicPr>
          <p:cNvPr id="12" name="图片 11"/>
          <p:cNvPicPr>
            <a:picLocks noChangeAspect="1"/>
          </p:cNvPicPr>
          <p:nvPr/>
        </p:nvPicPr>
        <p:blipFill>
          <a:blip r:embed="rId3"/>
          <a:stretch>
            <a:fillRect/>
          </a:stretch>
        </p:blipFill>
        <p:spPr>
          <a:xfrm>
            <a:off x="887267" y="3340634"/>
            <a:ext cx="8977458" cy="1994954"/>
          </a:xfrm>
          <a:prstGeom prst="rect">
            <a:avLst/>
          </a:prstGeom>
        </p:spPr>
      </p:pic>
    </p:spTree>
    <p:extLst>
      <p:ext uri="{BB962C8B-B14F-4D97-AF65-F5344CB8AC3E}">
        <p14:creationId xmlns:p14="http://schemas.microsoft.com/office/powerpoint/2010/main" val="23422550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1343</TotalTime>
  <Words>1651</Words>
  <Application>Microsoft Office PowerPoint</Application>
  <PresentationFormat>自定义</PresentationFormat>
  <Paragraphs>241</Paragraphs>
  <Slides>31</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 Unicode MS</vt:lpstr>
      <vt:lpstr>MS Gothic</vt:lpstr>
      <vt:lpstr>MS PGothic</vt:lpstr>
      <vt:lpstr>华文楷体</vt:lpstr>
      <vt:lpstr>宋体</vt:lpstr>
      <vt:lpstr>微软雅黑</vt:lpstr>
      <vt:lpstr>Arial</vt:lpstr>
      <vt:lpstr>Calibri</vt:lpstr>
      <vt:lpstr>Times New Roman</vt:lpstr>
      <vt:lpstr>Office 主题</vt:lpstr>
      <vt:lpstr>PowerPoint 演示文稿</vt:lpstr>
      <vt:lpstr>目录</vt:lpstr>
      <vt:lpstr>Storm简介及应用</vt:lpstr>
      <vt:lpstr>Storm与Hadoop</vt:lpstr>
      <vt:lpstr>Storm基本概念</vt:lpstr>
      <vt:lpstr>Bolt介绍</vt:lpstr>
      <vt:lpstr>Storm特性</vt:lpstr>
      <vt:lpstr>Use In JD</vt:lpstr>
      <vt:lpstr>JDQ简介</vt:lpstr>
      <vt:lpstr>JRC简介</vt:lpstr>
      <vt:lpstr>PowerPoint 演示文稿</vt:lpstr>
      <vt:lpstr>2.1.1搭建实时系统</vt:lpstr>
      <vt:lpstr>2.1.1搭建实时系统</vt:lpstr>
      <vt:lpstr>我在JRC上的实践</vt:lpstr>
      <vt:lpstr>方法设计</vt:lpstr>
      <vt:lpstr>实时数据存储</vt:lpstr>
      <vt:lpstr>JDQ鉴权接入--Topic</vt:lpstr>
      <vt:lpstr>Bolt之间数据传递</vt:lpstr>
      <vt:lpstr>Main函数的参数介绍</vt:lpstr>
      <vt:lpstr>Ack和Emit的使用</vt:lpstr>
      <vt:lpstr>性能优化</vt:lpstr>
      <vt:lpstr>参考资料</vt:lpstr>
      <vt:lpstr>处理量</vt:lpstr>
      <vt:lpstr>缓存数据</vt:lpstr>
      <vt:lpstr>PowerPoint 演示文稿</vt:lpstr>
      <vt:lpstr>知识扩展</vt:lpstr>
      <vt:lpstr>实时框架</vt:lpstr>
      <vt:lpstr>实时框架之Spark</vt:lpstr>
      <vt:lpstr>实时框架之Samza</vt:lpstr>
      <vt:lpstr>实时框架之相同</vt:lpstr>
      <vt:lpstr>实时框架之不同</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刘飞</dc:creator>
  <cp:lastModifiedBy>王树征</cp:lastModifiedBy>
  <cp:revision>198</cp:revision>
  <dcterms:created xsi:type="dcterms:W3CDTF">2015-08-25T05:32:19Z</dcterms:created>
  <dcterms:modified xsi:type="dcterms:W3CDTF">2017-06-08T09:46:16Z</dcterms:modified>
</cp:coreProperties>
</file>