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83" r:id="rId5"/>
    <p:sldId id="260" r:id="rId6"/>
    <p:sldId id="284" r:id="rId7"/>
    <p:sldId id="259" r:id="rId8"/>
    <p:sldId id="263" r:id="rId9"/>
    <p:sldId id="292" r:id="rId10"/>
    <p:sldId id="286" r:id="rId11"/>
    <p:sldId id="287" r:id="rId12"/>
    <p:sldId id="298" r:id="rId13"/>
    <p:sldId id="288" r:id="rId14"/>
    <p:sldId id="297" r:id="rId15"/>
    <p:sldId id="293" r:id="rId16"/>
    <p:sldId id="295" r:id="rId17"/>
    <p:sldId id="296" r:id="rId18"/>
    <p:sldId id="294" r:id="rId19"/>
    <p:sldId id="280" r:id="rId20"/>
    <p:sldId id="28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09" autoAdjust="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smtClean="0"/>
              <a:t>各系统查询性能对比（千万级别）</a:t>
            </a:r>
            <a:endParaRPr lang="zh-CN" alt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Presto</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事实表的过滤和聚合</c:v>
                </c:pt>
                <c:pt idx="1">
                  <c:v>五张表全关联</c:v>
                </c:pt>
                <c:pt idx="2">
                  <c:v>两个Count Dstinct指标和两个Sum指标</c:v>
                </c:pt>
                <c:pt idx="3">
                  <c:v>8-10个维度过滤1</c:v>
                </c:pt>
                <c:pt idx="4">
                  <c:v>8-10个维度过滤2</c:v>
                </c:pt>
              </c:strCache>
            </c:strRef>
          </c:cat>
          <c:val>
            <c:numRef>
              <c:f>Sheet1!$B$2:$B$6</c:f>
              <c:numCache>
                <c:formatCode>General</c:formatCode>
                <c:ptCount val="5"/>
                <c:pt idx="0">
                  <c:v>3.44</c:v>
                </c:pt>
                <c:pt idx="1">
                  <c:v>14.24</c:v>
                </c:pt>
              </c:numCache>
            </c:numRef>
          </c:val>
        </c:ser>
        <c:ser>
          <c:idx val="1"/>
          <c:order val="1"/>
          <c:tx>
            <c:strRef>
              <c:f>Sheet1!$C$1</c:f>
              <c:strCache>
                <c:ptCount val="1"/>
                <c:pt idx="0">
                  <c:v>Kylin1.3</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事实表的过滤和聚合</c:v>
                </c:pt>
                <c:pt idx="1">
                  <c:v>五张表全关联</c:v>
                </c:pt>
                <c:pt idx="2">
                  <c:v>两个Count Dstinct指标和两个Sum指标</c:v>
                </c:pt>
                <c:pt idx="3">
                  <c:v>8-10个维度过滤1</c:v>
                </c:pt>
                <c:pt idx="4">
                  <c:v>8-10个维度过滤2</c:v>
                </c:pt>
              </c:strCache>
            </c:strRef>
          </c:cat>
          <c:val>
            <c:numRef>
              <c:f>Sheet1!$C$2:$C$6</c:f>
              <c:numCache>
                <c:formatCode>General</c:formatCode>
                <c:ptCount val="5"/>
                <c:pt idx="0">
                  <c:v>0.52</c:v>
                </c:pt>
                <c:pt idx="1">
                  <c:v>0.87</c:v>
                </c:pt>
                <c:pt idx="2">
                  <c:v>0.33</c:v>
                </c:pt>
                <c:pt idx="3">
                  <c:v>1.78</c:v>
                </c:pt>
                <c:pt idx="4">
                  <c:v>4.07</c:v>
                </c:pt>
              </c:numCache>
            </c:numRef>
          </c:val>
        </c:ser>
        <c:ser>
          <c:idx val="2"/>
          <c:order val="2"/>
          <c:tx>
            <c:strRef>
              <c:f>Sheet1!$D$1</c:f>
              <c:strCache>
                <c:ptCount val="1"/>
                <c:pt idx="0">
                  <c:v>Kylin1.5</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事实表的过滤和聚合</c:v>
                </c:pt>
                <c:pt idx="1">
                  <c:v>五张表全关联</c:v>
                </c:pt>
                <c:pt idx="2">
                  <c:v>两个Count Dstinct指标和两个Sum指标</c:v>
                </c:pt>
                <c:pt idx="3">
                  <c:v>8-10个维度过滤1</c:v>
                </c:pt>
                <c:pt idx="4">
                  <c:v>8-10个维度过滤2</c:v>
                </c:pt>
              </c:strCache>
            </c:strRef>
          </c:cat>
          <c:val>
            <c:numRef>
              <c:f>Sheet1!$D$2:$D$6</c:f>
              <c:numCache>
                <c:formatCode>General</c:formatCode>
                <c:ptCount val="5"/>
                <c:pt idx="0">
                  <c:v>0.53</c:v>
                </c:pt>
                <c:pt idx="1">
                  <c:v>0.46</c:v>
                </c:pt>
                <c:pt idx="2">
                  <c:v>1.86</c:v>
                </c:pt>
                <c:pt idx="3">
                  <c:v>1.71</c:v>
                </c:pt>
                <c:pt idx="4">
                  <c:v>3.54</c:v>
                </c:pt>
              </c:numCache>
            </c:numRef>
          </c:val>
        </c:ser>
        <c:dLbls>
          <c:dLblPos val="outEnd"/>
          <c:showLegendKey val="0"/>
          <c:showVal val="1"/>
          <c:showCatName val="0"/>
          <c:showSerName val="0"/>
          <c:showPercent val="0"/>
          <c:showBubbleSize val="0"/>
        </c:dLbls>
        <c:gapWidth val="219"/>
        <c:overlap val="-27"/>
        <c:axId val="666281584"/>
        <c:axId val="666278784"/>
      </c:barChart>
      <c:catAx>
        <c:axId val="66628158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smtClean="0"/>
                  <a:t>查询场景</a:t>
                </a:r>
                <a:endParaRPr lang="zh-CN" altLang="en-US" dirty="0"/>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66278784"/>
        <c:crosses val="autoZero"/>
        <c:auto val="1"/>
        <c:lblAlgn val="ctr"/>
        <c:lblOffset val="100"/>
        <c:noMultiLvlLbl val="0"/>
      </c:catAx>
      <c:valAx>
        <c:axId val="666278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smtClean="0"/>
                  <a:t>评分</a:t>
                </a:r>
                <a:endParaRPr lang="zh-CN" alt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6628158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smtClean="0"/>
              <a:t>各系统查询性能对比</a:t>
            </a:r>
            <a:r>
              <a:rPr lang="zh-CN" altLang="en-US" dirty="0" smtClean="0"/>
              <a:t>（亿级）</a:t>
            </a:r>
            <a:endParaRPr lang="zh-CN" alt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Presto</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事实表的过滤和聚合</c:v>
                </c:pt>
                <c:pt idx="1">
                  <c:v>五张表全关联</c:v>
                </c:pt>
                <c:pt idx="2">
                  <c:v>两个Count Dstinct指标和两个Sum指标</c:v>
                </c:pt>
                <c:pt idx="3">
                  <c:v>8-10个维度过滤1</c:v>
                </c:pt>
                <c:pt idx="4">
                  <c:v>8-10个维度过滤2</c:v>
                </c:pt>
              </c:strCache>
            </c:strRef>
          </c:cat>
          <c:val>
            <c:numRef>
              <c:f>Sheet1!$B$2:$B$6</c:f>
              <c:numCache>
                <c:formatCode>General</c:formatCode>
                <c:ptCount val="5"/>
                <c:pt idx="0">
                  <c:v>3.68</c:v>
                </c:pt>
                <c:pt idx="1">
                  <c:v>11.38</c:v>
                </c:pt>
              </c:numCache>
            </c:numRef>
          </c:val>
        </c:ser>
        <c:ser>
          <c:idx val="1"/>
          <c:order val="1"/>
          <c:tx>
            <c:strRef>
              <c:f>Sheet1!$C$1</c:f>
              <c:strCache>
                <c:ptCount val="1"/>
                <c:pt idx="0">
                  <c:v>Kylin1.3</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事实表的过滤和聚合</c:v>
                </c:pt>
                <c:pt idx="1">
                  <c:v>五张表全关联</c:v>
                </c:pt>
                <c:pt idx="2">
                  <c:v>两个Count Dstinct指标和两个Sum指标</c:v>
                </c:pt>
                <c:pt idx="3">
                  <c:v>8-10个维度过滤1</c:v>
                </c:pt>
                <c:pt idx="4">
                  <c:v>8-10个维度过滤2</c:v>
                </c:pt>
              </c:strCache>
            </c:strRef>
          </c:cat>
          <c:val>
            <c:numRef>
              <c:f>Sheet1!$C$2:$C$6</c:f>
              <c:numCache>
                <c:formatCode>General</c:formatCode>
                <c:ptCount val="5"/>
                <c:pt idx="0">
                  <c:v>0.52</c:v>
                </c:pt>
                <c:pt idx="1">
                  <c:v>0.9</c:v>
                </c:pt>
                <c:pt idx="2">
                  <c:v>4.76</c:v>
                </c:pt>
                <c:pt idx="3">
                  <c:v>41.06</c:v>
                </c:pt>
                <c:pt idx="4">
                  <c:v>34.69</c:v>
                </c:pt>
              </c:numCache>
            </c:numRef>
          </c:val>
        </c:ser>
        <c:ser>
          <c:idx val="2"/>
          <c:order val="2"/>
          <c:tx>
            <c:strRef>
              <c:f>Sheet1!$D$1</c:f>
              <c:strCache>
                <c:ptCount val="1"/>
                <c:pt idx="0">
                  <c:v>Kylin1.5</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事实表的过滤和聚合</c:v>
                </c:pt>
                <c:pt idx="1">
                  <c:v>五张表全关联</c:v>
                </c:pt>
                <c:pt idx="2">
                  <c:v>两个Count Dstinct指标和两个Sum指标</c:v>
                </c:pt>
                <c:pt idx="3">
                  <c:v>8-10个维度过滤1</c:v>
                </c:pt>
                <c:pt idx="4">
                  <c:v>8-10个维度过滤2</c:v>
                </c:pt>
              </c:strCache>
            </c:strRef>
          </c:cat>
          <c:val>
            <c:numRef>
              <c:f>Sheet1!$D$2:$D$6</c:f>
              <c:numCache>
                <c:formatCode>General</c:formatCode>
                <c:ptCount val="5"/>
                <c:pt idx="0">
                  <c:v>1.07</c:v>
                </c:pt>
                <c:pt idx="1">
                  <c:v>1.18</c:v>
                </c:pt>
                <c:pt idx="2">
                  <c:v>5.85</c:v>
                </c:pt>
                <c:pt idx="3">
                  <c:v>0.57999999999999996</c:v>
                </c:pt>
                <c:pt idx="4">
                  <c:v>1.42</c:v>
                </c:pt>
              </c:numCache>
            </c:numRef>
          </c:val>
        </c:ser>
        <c:dLbls>
          <c:dLblPos val="outEnd"/>
          <c:showLegendKey val="0"/>
          <c:showVal val="1"/>
          <c:showCatName val="0"/>
          <c:showSerName val="0"/>
          <c:showPercent val="0"/>
          <c:showBubbleSize val="0"/>
        </c:dLbls>
        <c:gapWidth val="219"/>
        <c:overlap val="-27"/>
        <c:axId val="217509456"/>
        <c:axId val="430322240"/>
      </c:barChart>
      <c:catAx>
        <c:axId val="21750945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smtClean="0"/>
                  <a:t>查询场景</a:t>
                </a:r>
                <a:endParaRPr lang="zh-CN" altLang="en-US" dirty="0"/>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30322240"/>
        <c:crosses val="autoZero"/>
        <c:auto val="1"/>
        <c:lblAlgn val="ctr"/>
        <c:lblOffset val="100"/>
        <c:noMultiLvlLbl val="0"/>
      </c:catAx>
      <c:valAx>
        <c:axId val="4303222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smtClean="0"/>
                  <a:t>评分</a:t>
                </a:r>
                <a:endParaRPr lang="zh-CN" alt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1750945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t>热能图</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radarChart>
        <c:radarStyle val="marker"/>
        <c:varyColors val="0"/>
        <c:ser>
          <c:idx val="0"/>
          <c:order val="0"/>
          <c:tx>
            <c:strRef>
              <c:f>Sheet1!$B$1</c:f>
              <c:strCache>
                <c:ptCount val="1"/>
                <c:pt idx="0">
                  <c:v>Presto</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查询效率</c:v>
                </c:pt>
                <c:pt idx="1">
                  <c:v>系统易用性</c:v>
                </c:pt>
                <c:pt idx="2">
                  <c:v>查询灵活性</c:v>
                </c:pt>
                <c:pt idx="3">
                  <c:v>数据成本</c:v>
                </c:pt>
                <c:pt idx="4">
                  <c:v>功能完备性</c:v>
                </c:pt>
              </c:strCache>
            </c:strRef>
          </c:cat>
          <c:val>
            <c:numRef>
              <c:f>Sheet1!$B$2:$B$6</c:f>
              <c:numCache>
                <c:formatCode>General</c:formatCode>
                <c:ptCount val="5"/>
                <c:pt idx="0">
                  <c:v>2</c:v>
                </c:pt>
                <c:pt idx="1">
                  <c:v>3.5</c:v>
                </c:pt>
                <c:pt idx="2">
                  <c:v>5</c:v>
                </c:pt>
                <c:pt idx="3">
                  <c:v>5</c:v>
                </c:pt>
                <c:pt idx="4">
                  <c:v>4</c:v>
                </c:pt>
              </c:numCache>
            </c:numRef>
          </c:val>
        </c:ser>
        <c:ser>
          <c:idx val="1"/>
          <c:order val="1"/>
          <c:tx>
            <c:strRef>
              <c:f>Sheet1!$C$1</c:f>
              <c:strCache>
                <c:ptCount val="1"/>
                <c:pt idx="0">
                  <c:v>Kylin1.3</c:v>
                </c:pt>
              </c:strCache>
            </c:strRef>
          </c:tx>
          <c:spPr>
            <a:ln w="28575" cap="rnd">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查询效率</c:v>
                </c:pt>
                <c:pt idx="1">
                  <c:v>系统易用性</c:v>
                </c:pt>
                <c:pt idx="2">
                  <c:v>查询灵活性</c:v>
                </c:pt>
                <c:pt idx="3">
                  <c:v>数据成本</c:v>
                </c:pt>
                <c:pt idx="4">
                  <c:v>功能完备性</c:v>
                </c:pt>
              </c:strCache>
            </c:strRef>
          </c:cat>
          <c:val>
            <c:numRef>
              <c:f>Sheet1!$C$2:$C$6</c:f>
              <c:numCache>
                <c:formatCode>General</c:formatCode>
                <c:ptCount val="5"/>
                <c:pt idx="0">
                  <c:v>3</c:v>
                </c:pt>
                <c:pt idx="1">
                  <c:v>3.5</c:v>
                </c:pt>
                <c:pt idx="2">
                  <c:v>2</c:v>
                </c:pt>
                <c:pt idx="3">
                  <c:v>2</c:v>
                </c:pt>
                <c:pt idx="4">
                  <c:v>3</c:v>
                </c:pt>
              </c:numCache>
            </c:numRef>
          </c:val>
        </c:ser>
        <c:ser>
          <c:idx val="2"/>
          <c:order val="2"/>
          <c:tx>
            <c:strRef>
              <c:f>Sheet1!$D$1</c:f>
              <c:strCache>
                <c:ptCount val="1"/>
                <c:pt idx="0">
                  <c:v>Kylin1.5</c:v>
                </c:pt>
              </c:strCache>
            </c:strRef>
          </c:tx>
          <c:spPr>
            <a:ln w="28575" cap="rnd">
              <a:solidFill>
                <a:schemeClr val="accent6"/>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查询效率</c:v>
                </c:pt>
                <c:pt idx="1">
                  <c:v>系统易用性</c:v>
                </c:pt>
                <c:pt idx="2">
                  <c:v>查询灵活性</c:v>
                </c:pt>
                <c:pt idx="3">
                  <c:v>数据成本</c:v>
                </c:pt>
                <c:pt idx="4">
                  <c:v>功能完备性</c:v>
                </c:pt>
              </c:strCache>
            </c:strRef>
          </c:cat>
          <c:val>
            <c:numRef>
              <c:f>Sheet1!$D$2:$D$6</c:f>
              <c:numCache>
                <c:formatCode>General</c:formatCode>
                <c:ptCount val="5"/>
                <c:pt idx="0">
                  <c:v>3.5</c:v>
                </c:pt>
                <c:pt idx="1">
                  <c:v>3.5</c:v>
                </c:pt>
                <c:pt idx="2">
                  <c:v>2</c:v>
                </c:pt>
                <c:pt idx="3">
                  <c:v>3</c:v>
                </c:pt>
                <c:pt idx="4">
                  <c:v>3</c:v>
                </c:pt>
              </c:numCache>
            </c:numRef>
          </c:val>
        </c:ser>
        <c:dLbls>
          <c:showLegendKey val="0"/>
          <c:showVal val="1"/>
          <c:showCatName val="0"/>
          <c:showSerName val="0"/>
          <c:showPercent val="0"/>
          <c:showBubbleSize val="0"/>
        </c:dLbls>
        <c:axId val="553851648"/>
        <c:axId val="553851088"/>
      </c:radarChart>
      <c:catAx>
        <c:axId val="553851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553851088"/>
        <c:crosses val="autoZero"/>
        <c:auto val="1"/>
        <c:lblAlgn val="ctr"/>
        <c:lblOffset val="100"/>
        <c:noMultiLvlLbl val="0"/>
      </c:catAx>
      <c:valAx>
        <c:axId val="5538510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553851648"/>
        <c:crosses val="autoZero"/>
        <c:crossBetween val="between"/>
      </c:valAx>
      <c:spPr>
        <a:noFill/>
        <a:ln>
          <a:noFill/>
          <a:round/>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BE47E1-4554-4EA8-BB03-2F30DDCC1185}"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1EFD122E-857C-4A93-B863-9CF06A25BD09}">
      <dgm:prSet/>
      <dgm:spPr/>
      <dgm:t>
        <a:bodyPr/>
        <a:lstStyle/>
        <a:p>
          <a:pPr rtl="0"/>
          <a:r>
            <a:rPr lang="en-US" altLang="zh-CN" dirty="0" smtClean="0"/>
            <a:t>AP</a:t>
          </a:r>
          <a:r>
            <a:rPr lang="zh-CN" altLang="en-US" dirty="0" smtClean="0"/>
            <a:t>？</a:t>
          </a:r>
          <a:endParaRPr lang="zh-CN" dirty="0"/>
        </a:p>
      </dgm:t>
    </dgm:pt>
    <dgm:pt modelId="{6BF27044-E0D9-4F45-A59E-B70BE86BFCA4}" type="parTrans" cxnId="{32AF87F8-D04C-45D4-9008-C0EB01ED30AF}">
      <dgm:prSet/>
      <dgm:spPr/>
      <dgm:t>
        <a:bodyPr/>
        <a:lstStyle/>
        <a:p>
          <a:endParaRPr lang="zh-CN" altLang="en-US"/>
        </a:p>
      </dgm:t>
    </dgm:pt>
    <dgm:pt modelId="{70A7F1A6-79EA-464F-96D1-EA7B1081988D}" type="sibTrans" cxnId="{32AF87F8-D04C-45D4-9008-C0EB01ED30AF}">
      <dgm:prSet/>
      <dgm:spPr/>
      <dgm:t>
        <a:bodyPr/>
        <a:lstStyle/>
        <a:p>
          <a:endParaRPr lang="zh-CN" altLang="en-US"/>
        </a:p>
      </dgm:t>
    </dgm:pt>
    <dgm:pt modelId="{ADE5B94E-D151-4CD6-B4C3-B0B370E02639}">
      <dgm:prSet/>
      <dgm:spPr/>
      <dgm:t>
        <a:bodyPr/>
        <a:lstStyle/>
        <a:p>
          <a:pPr rtl="0"/>
          <a:r>
            <a:rPr lang="en-US" altLang="zh-CN" dirty="0" smtClean="0"/>
            <a:t>solution</a:t>
          </a:r>
          <a:endParaRPr lang="zh-CN" dirty="0"/>
        </a:p>
      </dgm:t>
    </dgm:pt>
    <dgm:pt modelId="{8C2DD3D4-DEF7-45AE-84E0-7C11F6F1C966}" type="parTrans" cxnId="{E2971E11-4CB5-4645-B5E8-35245A69BBDB}">
      <dgm:prSet/>
      <dgm:spPr/>
      <dgm:t>
        <a:bodyPr/>
        <a:lstStyle/>
        <a:p>
          <a:endParaRPr lang="zh-CN" altLang="en-US"/>
        </a:p>
      </dgm:t>
    </dgm:pt>
    <dgm:pt modelId="{76017C5B-A87F-4C21-8D8E-3964143D6ED3}" type="sibTrans" cxnId="{E2971E11-4CB5-4645-B5E8-35245A69BBDB}">
      <dgm:prSet/>
      <dgm:spPr/>
      <dgm:t>
        <a:bodyPr/>
        <a:lstStyle/>
        <a:p>
          <a:endParaRPr lang="zh-CN" altLang="en-US"/>
        </a:p>
      </dgm:t>
    </dgm:pt>
    <dgm:pt modelId="{F5CD1127-E8EF-449F-BCC9-7D9E80526508}" type="pres">
      <dgm:prSet presAssocID="{B1BE47E1-4554-4EA8-BB03-2F30DDCC1185}" presName="linearFlow" presStyleCnt="0">
        <dgm:presLayoutVars>
          <dgm:dir/>
          <dgm:resizeHandles val="exact"/>
        </dgm:presLayoutVars>
      </dgm:prSet>
      <dgm:spPr/>
      <dgm:t>
        <a:bodyPr/>
        <a:lstStyle/>
        <a:p>
          <a:endParaRPr lang="zh-CN" altLang="en-US"/>
        </a:p>
      </dgm:t>
    </dgm:pt>
    <dgm:pt modelId="{D0C974FE-602E-4C17-8D5C-B7CCBF3880CF}" type="pres">
      <dgm:prSet presAssocID="{1EFD122E-857C-4A93-B863-9CF06A25BD09}" presName="composite" presStyleCnt="0"/>
      <dgm:spPr/>
    </dgm:pt>
    <dgm:pt modelId="{C8DD0056-5437-4F8B-88B1-B5A9381C548B}" type="pres">
      <dgm:prSet presAssocID="{1EFD122E-857C-4A93-B863-9CF06A25BD09}" presName="imgShp" presStyleLbl="fgImgPlace1" presStyleIdx="0" presStyleCnt="2" custScaleX="56371" custScaleY="48911" custLinFactNeighborY="5981"/>
      <dgm:spPr>
        <a:blipFill>
          <a:blip xmlns:r="http://schemas.openxmlformats.org/officeDocument/2006/relationships" r:embed="rId1">
            <a:extLst>
              <a:ext uri="{28A0092B-C50C-407E-A947-70E740481C1C}">
                <a14:useLocalDpi xmlns:a14="http://schemas.microsoft.com/office/drawing/2010/main" val="0"/>
              </a:ext>
            </a:extLst>
          </a:blip>
          <a:srcRect/>
          <a:stretch>
            <a:fillRect l="-7000" r="-7000"/>
          </a:stretch>
        </a:blipFill>
      </dgm:spPr>
      <dgm:t>
        <a:bodyPr/>
        <a:lstStyle/>
        <a:p>
          <a:endParaRPr lang="zh-CN" altLang="en-US"/>
        </a:p>
      </dgm:t>
    </dgm:pt>
    <dgm:pt modelId="{4FF7AD3F-A6EA-4C34-8536-402C4403CDF9}" type="pres">
      <dgm:prSet presAssocID="{1EFD122E-857C-4A93-B863-9CF06A25BD09}" presName="txShp" presStyleLbl="node1" presStyleIdx="0" presStyleCnt="2" custScaleY="31116" custLinFactNeighborX="10579" custLinFactNeighborY="5128">
        <dgm:presLayoutVars>
          <dgm:bulletEnabled val="1"/>
        </dgm:presLayoutVars>
      </dgm:prSet>
      <dgm:spPr/>
      <dgm:t>
        <a:bodyPr/>
        <a:lstStyle/>
        <a:p>
          <a:endParaRPr lang="zh-CN" altLang="en-US"/>
        </a:p>
      </dgm:t>
    </dgm:pt>
    <dgm:pt modelId="{4521FB96-D269-48F2-AD72-CB5C44A78FB2}" type="pres">
      <dgm:prSet presAssocID="{70A7F1A6-79EA-464F-96D1-EA7B1081988D}" presName="spacing" presStyleCnt="0"/>
      <dgm:spPr/>
    </dgm:pt>
    <dgm:pt modelId="{8A291527-1D52-4BD0-9122-25BAB8F52D6F}" type="pres">
      <dgm:prSet presAssocID="{ADE5B94E-D151-4CD6-B4C3-B0B370E02639}" presName="composite" presStyleCnt="0"/>
      <dgm:spPr/>
    </dgm:pt>
    <dgm:pt modelId="{E5749299-58C6-445A-88BD-B02413FF558F}" type="pres">
      <dgm:prSet presAssocID="{ADE5B94E-D151-4CD6-B4C3-B0B370E02639}" presName="imgShp" presStyleLbl="fgImgPlace1" presStyleIdx="1" presStyleCnt="2" custScaleX="54429" custScaleY="52414" custLinFactNeighborY="-13909"/>
      <dgm:spPr>
        <a:blipFill>
          <a:blip xmlns:r="http://schemas.openxmlformats.org/officeDocument/2006/relationships" r:embed="rId2">
            <a:extLst>
              <a:ext uri="{28A0092B-C50C-407E-A947-70E740481C1C}">
                <a14:useLocalDpi xmlns:a14="http://schemas.microsoft.com/office/drawing/2010/main" val="0"/>
              </a:ext>
            </a:extLst>
          </a:blip>
          <a:srcRect/>
          <a:stretch>
            <a:fillRect l="-5000" r="-5000"/>
          </a:stretch>
        </a:blipFill>
      </dgm:spPr>
      <dgm:t>
        <a:bodyPr/>
        <a:lstStyle/>
        <a:p>
          <a:endParaRPr lang="zh-CN" altLang="en-US"/>
        </a:p>
      </dgm:t>
      <dgm:extLst>
        <a:ext uri="{E40237B7-FDA0-4F09-8148-C483321AD2D9}">
          <dgm14:cNvPr xmlns:dgm14="http://schemas.microsoft.com/office/drawing/2010/diagram" id="0" name="">
            <a:hlinkClick xmlns:r="http://schemas.openxmlformats.org/officeDocument/2006/relationships" r:id="" action="ppaction://noaction"/>
          </dgm14:cNvPr>
        </a:ext>
      </dgm:extLst>
    </dgm:pt>
    <dgm:pt modelId="{4BA7E98B-1398-4E14-B669-EC5AF4678627}" type="pres">
      <dgm:prSet presAssocID="{ADE5B94E-D151-4CD6-B4C3-B0B370E02639}" presName="txShp" presStyleLbl="node1" presStyleIdx="1" presStyleCnt="2" custScaleY="30948" custLinFactNeighborX="10764" custLinFactNeighborY="-10998">
        <dgm:presLayoutVars>
          <dgm:bulletEnabled val="1"/>
        </dgm:presLayoutVars>
      </dgm:prSet>
      <dgm:spPr/>
      <dgm:t>
        <a:bodyPr/>
        <a:lstStyle/>
        <a:p>
          <a:endParaRPr lang="zh-CN" altLang="en-US"/>
        </a:p>
      </dgm:t>
    </dgm:pt>
  </dgm:ptLst>
  <dgm:cxnLst>
    <dgm:cxn modelId="{C01BBCA7-6750-4E46-9AB6-B30C65E257CF}" type="presOf" srcId="{1EFD122E-857C-4A93-B863-9CF06A25BD09}" destId="{4FF7AD3F-A6EA-4C34-8536-402C4403CDF9}" srcOrd="0" destOrd="0" presId="urn:microsoft.com/office/officeart/2005/8/layout/vList3"/>
    <dgm:cxn modelId="{E2971E11-4CB5-4645-B5E8-35245A69BBDB}" srcId="{B1BE47E1-4554-4EA8-BB03-2F30DDCC1185}" destId="{ADE5B94E-D151-4CD6-B4C3-B0B370E02639}" srcOrd="1" destOrd="0" parTransId="{8C2DD3D4-DEF7-45AE-84E0-7C11F6F1C966}" sibTransId="{76017C5B-A87F-4C21-8D8E-3964143D6ED3}"/>
    <dgm:cxn modelId="{988E08E0-1CDF-4A5F-910A-721A4E1A7429}" type="presOf" srcId="{ADE5B94E-D151-4CD6-B4C3-B0B370E02639}" destId="{4BA7E98B-1398-4E14-B669-EC5AF4678627}" srcOrd="0" destOrd="0" presId="urn:microsoft.com/office/officeart/2005/8/layout/vList3"/>
    <dgm:cxn modelId="{32AF87F8-D04C-45D4-9008-C0EB01ED30AF}" srcId="{B1BE47E1-4554-4EA8-BB03-2F30DDCC1185}" destId="{1EFD122E-857C-4A93-B863-9CF06A25BD09}" srcOrd="0" destOrd="0" parTransId="{6BF27044-E0D9-4F45-A59E-B70BE86BFCA4}" sibTransId="{70A7F1A6-79EA-464F-96D1-EA7B1081988D}"/>
    <dgm:cxn modelId="{8928E0D6-EC0B-4E87-BE77-4F701D7CCD88}" type="presOf" srcId="{B1BE47E1-4554-4EA8-BB03-2F30DDCC1185}" destId="{F5CD1127-E8EF-449F-BCC9-7D9E80526508}" srcOrd="0" destOrd="0" presId="urn:microsoft.com/office/officeart/2005/8/layout/vList3"/>
    <dgm:cxn modelId="{807D3574-1CDA-4E2C-89E7-9F0EC1CE48A9}" type="presParOf" srcId="{F5CD1127-E8EF-449F-BCC9-7D9E80526508}" destId="{D0C974FE-602E-4C17-8D5C-B7CCBF3880CF}" srcOrd="0" destOrd="0" presId="urn:microsoft.com/office/officeart/2005/8/layout/vList3"/>
    <dgm:cxn modelId="{BCD1D1C3-830A-421D-BC13-CFC6EED6A599}" type="presParOf" srcId="{D0C974FE-602E-4C17-8D5C-B7CCBF3880CF}" destId="{C8DD0056-5437-4F8B-88B1-B5A9381C548B}" srcOrd="0" destOrd="0" presId="urn:microsoft.com/office/officeart/2005/8/layout/vList3"/>
    <dgm:cxn modelId="{34FE09B6-6190-4F48-918A-E70CE16339FD}" type="presParOf" srcId="{D0C974FE-602E-4C17-8D5C-B7CCBF3880CF}" destId="{4FF7AD3F-A6EA-4C34-8536-402C4403CDF9}" srcOrd="1" destOrd="0" presId="urn:microsoft.com/office/officeart/2005/8/layout/vList3"/>
    <dgm:cxn modelId="{1084254F-C233-4BE0-A854-5CF34FBD7146}" type="presParOf" srcId="{F5CD1127-E8EF-449F-BCC9-7D9E80526508}" destId="{4521FB96-D269-48F2-AD72-CB5C44A78FB2}" srcOrd="1" destOrd="0" presId="urn:microsoft.com/office/officeart/2005/8/layout/vList3"/>
    <dgm:cxn modelId="{F17E0C06-14C2-4098-AACA-6180EE1FB5BE}" type="presParOf" srcId="{F5CD1127-E8EF-449F-BCC9-7D9E80526508}" destId="{8A291527-1D52-4BD0-9122-25BAB8F52D6F}" srcOrd="2" destOrd="0" presId="urn:microsoft.com/office/officeart/2005/8/layout/vList3"/>
    <dgm:cxn modelId="{4B054036-D947-406F-8523-5875A6B9A78B}" type="presParOf" srcId="{8A291527-1D52-4BD0-9122-25BAB8F52D6F}" destId="{E5749299-58C6-445A-88BD-B02413FF558F}" srcOrd="0" destOrd="0" presId="urn:microsoft.com/office/officeart/2005/8/layout/vList3"/>
    <dgm:cxn modelId="{8D631A6F-079F-406A-8E5E-DB12FA7A7D33}" type="presParOf" srcId="{8A291527-1D52-4BD0-9122-25BAB8F52D6F}" destId="{4BA7E98B-1398-4E14-B669-EC5AF4678627}"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F7AD3F-A6EA-4C34-8536-402C4403CDF9}">
      <dsp:nvSpPr>
        <dsp:cNvPr id="0" name=""/>
        <dsp:cNvSpPr/>
      </dsp:nvSpPr>
      <dsp:spPr>
        <a:xfrm rot="10800000">
          <a:off x="2321719" y="791427"/>
          <a:ext cx="5416185" cy="84898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3173" tIns="140970" rIns="263144" bIns="140970" numCol="1" spcCol="1270" anchor="ctr" anchorCtr="0">
          <a:noAutofit/>
        </a:bodyPr>
        <a:lstStyle/>
        <a:p>
          <a:pPr lvl="0" algn="ctr" defTabSz="1644650" rtl="0">
            <a:lnSpc>
              <a:spcPct val="90000"/>
            </a:lnSpc>
            <a:spcBef>
              <a:spcPct val="0"/>
            </a:spcBef>
            <a:spcAft>
              <a:spcPct val="35000"/>
            </a:spcAft>
          </a:pPr>
          <a:r>
            <a:rPr lang="en-US" altLang="zh-CN" sz="3700" kern="1200" dirty="0" smtClean="0"/>
            <a:t>AP</a:t>
          </a:r>
          <a:r>
            <a:rPr lang="zh-CN" altLang="en-US" sz="3700" kern="1200" dirty="0" smtClean="0"/>
            <a:t>？</a:t>
          </a:r>
          <a:endParaRPr lang="zh-CN" sz="3700" kern="1200" dirty="0"/>
        </a:p>
      </dsp:txBody>
      <dsp:txXfrm rot="10800000">
        <a:off x="2533965" y="791427"/>
        <a:ext cx="5203939" cy="848985"/>
      </dsp:txXfrm>
    </dsp:sp>
    <dsp:sp modelId="{C8DD0056-5437-4F8B-88B1-B5A9381C548B}">
      <dsp:nvSpPr>
        <dsp:cNvPr id="0" name=""/>
        <dsp:cNvSpPr/>
      </dsp:nvSpPr>
      <dsp:spPr>
        <a:xfrm>
          <a:off x="979712" y="571936"/>
          <a:ext cx="1538057" cy="133451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7000" r="-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A7E98B-1398-4E14-B669-EC5AF4678627}">
      <dsp:nvSpPr>
        <dsp:cNvPr id="0" name=""/>
        <dsp:cNvSpPr/>
      </dsp:nvSpPr>
      <dsp:spPr>
        <a:xfrm rot="10800000">
          <a:off x="2318493" y="2550495"/>
          <a:ext cx="5416185" cy="84440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3173" tIns="140970" rIns="263144" bIns="140970" numCol="1" spcCol="1270" anchor="ctr" anchorCtr="0">
          <a:noAutofit/>
        </a:bodyPr>
        <a:lstStyle/>
        <a:p>
          <a:pPr lvl="0" algn="ctr" defTabSz="1644650" rtl="0">
            <a:lnSpc>
              <a:spcPct val="90000"/>
            </a:lnSpc>
            <a:spcBef>
              <a:spcPct val="0"/>
            </a:spcBef>
            <a:spcAft>
              <a:spcPct val="35000"/>
            </a:spcAft>
          </a:pPr>
          <a:r>
            <a:rPr lang="en-US" altLang="zh-CN" sz="3700" kern="1200" dirty="0" smtClean="0"/>
            <a:t>solution</a:t>
          </a:r>
          <a:endParaRPr lang="zh-CN" sz="3700" kern="1200" dirty="0"/>
        </a:p>
      </dsp:txBody>
      <dsp:txXfrm rot="10800000">
        <a:off x="2529593" y="2550495"/>
        <a:ext cx="5205085" cy="844402"/>
      </dsp:txXfrm>
    </dsp:sp>
    <dsp:sp modelId="{E5749299-58C6-445A-88BD-B02413FF558F}">
      <dsp:nvSpPr>
        <dsp:cNvPr id="0" name=""/>
        <dsp:cNvSpPr/>
      </dsp:nvSpPr>
      <dsp:spPr>
        <a:xfrm>
          <a:off x="992959" y="2178225"/>
          <a:ext cx="1485070" cy="1430092"/>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5000" r="-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AEFB92-2846-42AE-8724-3B35DB6F34C9}" type="datetimeFigureOut">
              <a:rPr lang="zh-CN" altLang="en-US" smtClean="0"/>
              <a:t>2019/9/19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5E2A7A-A69D-45BF-B243-73BD8CFED11A}" type="slidenum">
              <a:rPr lang="zh-CN" altLang="en-US" smtClean="0"/>
              <a:t>‹#›</a:t>
            </a:fld>
            <a:endParaRPr lang="zh-CN" altLang="en-US"/>
          </a:p>
        </p:txBody>
      </p:sp>
    </p:spTree>
    <p:extLst>
      <p:ext uri="{BB962C8B-B14F-4D97-AF65-F5344CB8AC3E}">
        <p14:creationId xmlns:p14="http://schemas.microsoft.com/office/powerpoint/2010/main" val="2429919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这是一本讲工作整理的书，书中描述了工作中遇到的一些问题，有很大一部分问题是我们在日常的工作和生活中正在经历的，</a:t>
            </a:r>
            <a:endParaRPr lang="en-US" altLang="zh-CN" dirty="0" smtClean="0"/>
          </a:p>
          <a:p>
            <a:r>
              <a:rPr lang="zh-CN" altLang="en-US" dirty="0" smtClean="0"/>
              <a:t>书中提出了一些方法和原则，当然解决方法肯定不止书中提出的原则，小伙伴们可以在听的过程中</a:t>
            </a:r>
            <a:r>
              <a:rPr lang="zh-CN" altLang="en-US" baseline="0" dirty="0" smtClean="0"/>
              <a:t> 把自己感兴趣的点记录下来，讲完之后我们可以一起讨论、归纳</a:t>
            </a:r>
            <a:endParaRPr lang="en-US" altLang="zh-CN" baseline="0" dirty="0" smtClean="0"/>
          </a:p>
          <a:p>
            <a:r>
              <a:rPr lang="zh-CN" altLang="en-US" dirty="0" smtClean="0"/>
              <a:t>形成属于我们的工作整理原则</a:t>
            </a:r>
            <a:endParaRPr lang="zh-CN" altLang="en-US" dirty="0"/>
          </a:p>
        </p:txBody>
      </p:sp>
      <p:sp>
        <p:nvSpPr>
          <p:cNvPr id="4" name="灯片编号占位符 3"/>
          <p:cNvSpPr>
            <a:spLocks noGrp="1"/>
          </p:cNvSpPr>
          <p:nvPr>
            <p:ph type="sldNum" sz="quarter" idx="10"/>
          </p:nvPr>
        </p:nvSpPr>
        <p:spPr/>
        <p:txBody>
          <a:bodyPr/>
          <a:lstStyle/>
          <a:p>
            <a:fld id="{E60F7A83-7360-4A59-8FA7-B27FD5DFC9BB}" type="slidenum">
              <a:rPr lang="zh-CN" altLang="en-US" smtClean="0"/>
              <a:t>1</a:t>
            </a:fld>
            <a:endParaRPr lang="zh-CN" altLang="en-US"/>
          </a:p>
        </p:txBody>
      </p:sp>
    </p:spTree>
    <p:extLst>
      <p:ext uri="{BB962C8B-B14F-4D97-AF65-F5344CB8AC3E}">
        <p14:creationId xmlns:p14="http://schemas.microsoft.com/office/powerpoint/2010/main" val="3659124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0F7A83-7360-4A59-8FA7-B27FD5DFC9BB}" type="slidenum">
              <a:rPr lang="zh-CN" altLang="en-US" smtClean="0"/>
              <a:t>11</a:t>
            </a:fld>
            <a:endParaRPr lang="zh-CN" altLang="en-US"/>
          </a:p>
        </p:txBody>
      </p:sp>
    </p:spTree>
    <p:extLst>
      <p:ext uri="{BB962C8B-B14F-4D97-AF65-F5344CB8AC3E}">
        <p14:creationId xmlns:p14="http://schemas.microsoft.com/office/powerpoint/2010/main" val="39096978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0F7A83-7360-4A59-8FA7-B27FD5DFC9BB}" type="slidenum">
              <a:rPr lang="zh-CN" altLang="en-US" smtClean="0"/>
              <a:t>12</a:t>
            </a:fld>
            <a:endParaRPr lang="zh-CN" altLang="en-US"/>
          </a:p>
        </p:txBody>
      </p:sp>
    </p:spTree>
    <p:extLst>
      <p:ext uri="{BB962C8B-B14F-4D97-AF65-F5344CB8AC3E}">
        <p14:creationId xmlns:p14="http://schemas.microsoft.com/office/powerpoint/2010/main" val="2209405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0F7A83-7360-4A59-8FA7-B27FD5DFC9BB}" type="slidenum">
              <a:rPr lang="zh-CN" altLang="en-US" smtClean="0"/>
              <a:t>13</a:t>
            </a:fld>
            <a:endParaRPr lang="zh-CN" altLang="en-US"/>
          </a:p>
        </p:txBody>
      </p:sp>
    </p:spTree>
    <p:extLst>
      <p:ext uri="{BB962C8B-B14F-4D97-AF65-F5344CB8AC3E}">
        <p14:creationId xmlns:p14="http://schemas.microsoft.com/office/powerpoint/2010/main" val="37278629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0F7A83-7360-4A59-8FA7-B27FD5DFC9BB}" type="slidenum">
              <a:rPr lang="zh-CN" altLang="en-US" smtClean="0"/>
              <a:t>14</a:t>
            </a:fld>
            <a:endParaRPr lang="zh-CN" altLang="en-US"/>
          </a:p>
        </p:txBody>
      </p:sp>
    </p:spTree>
    <p:extLst>
      <p:ext uri="{BB962C8B-B14F-4D97-AF65-F5344CB8AC3E}">
        <p14:creationId xmlns:p14="http://schemas.microsoft.com/office/powerpoint/2010/main" val="3676192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0F7A83-7360-4A59-8FA7-B27FD5DFC9BB}" type="slidenum">
              <a:rPr lang="zh-CN" altLang="en-US" smtClean="0"/>
              <a:t>15</a:t>
            </a:fld>
            <a:endParaRPr lang="zh-CN" altLang="en-US"/>
          </a:p>
        </p:txBody>
      </p:sp>
    </p:spTree>
    <p:extLst>
      <p:ext uri="{BB962C8B-B14F-4D97-AF65-F5344CB8AC3E}">
        <p14:creationId xmlns:p14="http://schemas.microsoft.com/office/powerpoint/2010/main" val="208052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0F7A83-7360-4A59-8FA7-B27FD5DFC9BB}" type="slidenum">
              <a:rPr lang="zh-CN" altLang="en-US" smtClean="0"/>
              <a:t>16</a:t>
            </a:fld>
            <a:endParaRPr lang="zh-CN" altLang="en-US"/>
          </a:p>
        </p:txBody>
      </p:sp>
    </p:spTree>
    <p:extLst>
      <p:ext uri="{BB962C8B-B14F-4D97-AF65-F5344CB8AC3E}">
        <p14:creationId xmlns:p14="http://schemas.microsoft.com/office/powerpoint/2010/main" val="4248046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0F7A83-7360-4A59-8FA7-B27FD5DFC9BB}" type="slidenum">
              <a:rPr lang="zh-CN" altLang="en-US" smtClean="0"/>
              <a:t>17</a:t>
            </a:fld>
            <a:endParaRPr lang="zh-CN" altLang="en-US"/>
          </a:p>
        </p:txBody>
      </p:sp>
    </p:spTree>
    <p:extLst>
      <p:ext uri="{BB962C8B-B14F-4D97-AF65-F5344CB8AC3E}">
        <p14:creationId xmlns:p14="http://schemas.microsoft.com/office/powerpoint/2010/main" val="1075539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0F7A83-7360-4A59-8FA7-B27FD5DFC9BB}" type="slidenum">
              <a:rPr lang="zh-CN" altLang="en-US" smtClean="0"/>
              <a:t>18</a:t>
            </a:fld>
            <a:endParaRPr lang="zh-CN" altLang="en-US"/>
          </a:p>
        </p:txBody>
      </p:sp>
    </p:spTree>
    <p:extLst>
      <p:ext uri="{BB962C8B-B14F-4D97-AF65-F5344CB8AC3E}">
        <p14:creationId xmlns:p14="http://schemas.microsoft.com/office/powerpoint/2010/main" val="15509983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0F7A83-7360-4A59-8FA7-B27FD5DFC9BB}" type="slidenum">
              <a:rPr lang="zh-CN" altLang="en-US" smtClean="0"/>
              <a:t>20</a:t>
            </a:fld>
            <a:endParaRPr lang="zh-CN" altLang="en-US"/>
          </a:p>
        </p:txBody>
      </p:sp>
    </p:spTree>
    <p:extLst>
      <p:ext uri="{BB962C8B-B14F-4D97-AF65-F5344CB8AC3E}">
        <p14:creationId xmlns:p14="http://schemas.microsoft.com/office/powerpoint/2010/main" val="2482125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mn-ea"/>
                <a:cs typeface="+mn-cs"/>
              </a:rPr>
              <a:t>高度容错</a:t>
            </a:r>
            <a:r>
              <a:rPr lang="zh-CN" altLang="en-US" sz="1200" b="0" i="0" kern="1200" dirty="0" smtClean="0">
                <a:solidFill>
                  <a:schemeClr val="tx1"/>
                </a:solidFill>
                <a:effectLst/>
                <a:latin typeface="+mn-lt"/>
                <a:ea typeface="+mn-ea"/>
                <a:cs typeface="+mn-cs"/>
              </a:rPr>
              <a:t>：模块都是无状态的，随时宕机重启。</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mn-ea"/>
                <a:cs typeface="+mn-cs"/>
              </a:rPr>
              <a:t>无数据丢失</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Storm</a:t>
            </a:r>
            <a:r>
              <a:rPr lang="zh-CN" altLang="en-US" sz="1200" b="0" i="0" kern="1200" dirty="0" smtClean="0">
                <a:solidFill>
                  <a:schemeClr val="tx1"/>
                </a:solidFill>
                <a:effectLst/>
                <a:latin typeface="+mn-lt"/>
                <a:ea typeface="+mn-ea"/>
                <a:cs typeface="+mn-cs"/>
              </a:rPr>
              <a:t>创新性提出的</a:t>
            </a:r>
            <a:r>
              <a:rPr lang="en-US" altLang="zh-CN" sz="1200" b="0" i="0" kern="1200" dirty="0" err="1" smtClean="0">
                <a:solidFill>
                  <a:schemeClr val="tx1"/>
                </a:solidFill>
                <a:effectLst/>
                <a:latin typeface="+mn-lt"/>
                <a:ea typeface="+mn-ea"/>
                <a:cs typeface="+mn-cs"/>
              </a:rPr>
              <a:t>ack</a:t>
            </a:r>
            <a:r>
              <a:rPr lang="zh-CN" altLang="en-US" sz="1200" b="0" i="0" kern="1200" dirty="0" smtClean="0">
                <a:solidFill>
                  <a:schemeClr val="tx1"/>
                </a:solidFill>
                <a:effectLst/>
                <a:latin typeface="+mn-lt"/>
                <a:ea typeface="+mn-ea"/>
                <a:cs typeface="+mn-cs"/>
              </a:rPr>
              <a:t>消息追踪框架和复杂的事务性处理</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能够满足很多级别的数据处理需求。不过，越高的数据处理需求，性能下降越严重</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60F7A83-7360-4A59-8FA7-B27FD5DFC9BB}" type="slidenum">
              <a:rPr lang="zh-CN" altLang="en-US" smtClean="0"/>
              <a:t>3</a:t>
            </a:fld>
            <a:endParaRPr lang="zh-CN" altLang="en-US"/>
          </a:p>
        </p:txBody>
      </p:sp>
    </p:spTree>
    <p:extLst>
      <p:ext uri="{BB962C8B-B14F-4D97-AF65-F5344CB8AC3E}">
        <p14:creationId xmlns:p14="http://schemas.microsoft.com/office/powerpoint/2010/main" val="3246955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0F7A83-7360-4A59-8FA7-B27FD5DFC9BB}" type="slidenum">
              <a:rPr lang="zh-CN" altLang="en-US" smtClean="0"/>
              <a:t>4</a:t>
            </a:fld>
            <a:endParaRPr lang="zh-CN" altLang="en-US"/>
          </a:p>
        </p:txBody>
      </p:sp>
    </p:spTree>
    <p:extLst>
      <p:ext uri="{BB962C8B-B14F-4D97-AF65-F5344CB8AC3E}">
        <p14:creationId xmlns:p14="http://schemas.microsoft.com/office/powerpoint/2010/main" val="2819219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0F7A83-7360-4A59-8FA7-B27FD5DFC9BB}" type="slidenum">
              <a:rPr lang="zh-CN" altLang="en-US" smtClean="0"/>
              <a:t>5</a:t>
            </a:fld>
            <a:endParaRPr lang="zh-CN" altLang="en-US"/>
          </a:p>
        </p:txBody>
      </p:sp>
    </p:spTree>
    <p:extLst>
      <p:ext uri="{BB962C8B-B14F-4D97-AF65-F5344CB8AC3E}">
        <p14:creationId xmlns:p14="http://schemas.microsoft.com/office/powerpoint/2010/main" val="4028836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0F7A83-7360-4A59-8FA7-B27FD5DFC9BB}" type="slidenum">
              <a:rPr lang="zh-CN" altLang="en-US" smtClean="0"/>
              <a:t>6</a:t>
            </a:fld>
            <a:endParaRPr lang="zh-CN" altLang="en-US"/>
          </a:p>
        </p:txBody>
      </p:sp>
    </p:spTree>
    <p:extLst>
      <p:ext uri="{BB962C8B-B14F-4D97-AF65-F5344CB8AC3E}">
        <p14:creationId xmlns:p14="http://schemas.microsoft.com/office/powerpoint/2010/main" val="1694814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0F7A83-7360-4A59-8FA7-B27FD5DFC9BB}" type="slidenum">
              <a:rPr lang="zh-CN" altLang="en-US" smtClean="0"/>
              <a:t>7</a:t>
            </a:fld>
            <a:endParaRPr lang="zh-CN" altLang="en-US"/>
          </a:p>
        </p:txBody>
      </p:sp>
    </p:spTree>
    <p:extLst>
      <p:ext uri="{BB962C8B-B14F-4D97-AF65-F5344CB8AC3E}">
        <p14:creationId xmlns:p14="http://schemas.microsoft.com/office/powerpoint/2010/main" val="4040332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0F7A83-7360-4A59-8FA7-B27FD5DFC9BB}" type="slidenum">
              <a:rPr lang="zh-CN" altLang="en-US" smtClean="0"/>
              <a:t>8</a:t>
            </a:fld>
            <a:endParaRPr lang="zh-CN" altLang="en-US"/>
          </a:p>
        </p:txBody>
      </p:sp>
    </p:spTree>
    <p:extLst>
      <p:ext uri="{BB962C8B-B14F-4D97-AF65-F5344CB8AC3E}">
        <p14:creationId xmlns:p14="http://schemas.microsoft.com/office/powerpoint/2010/main" val="1205208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0F7A83-7360-4A59-8FA7-B27FD5DFC9BB}" type="slidenum">
              <a:rPr lang="zh-CN" altLang="en-US" smtClean="0"/>
              <a:t>9</a:t>
            </a:fld>
            <a:endParaRPr lang="zh-CN" altLang="en-US"/>
          </a:p>
        </p:txBody>
      </p:sp>
    </p:spTree>
    <p:extLst>
      <p:ext uri="{BB962C8B-B14F-4D97-AF65-F5344CB8AC3E}">
        <p14:creationId xmlns:p14="http://schemas.microsoft.com/office/powerpoint/2010/main" val="3793541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0F7A83-7360-4A59-8FA7-B27FD5DFC9BB}" type="slidenum">
              <a:rPr lang="zh-CN" altLang="en-US" smtClean="0"/>
              <a:t>10</a:t>
            </a:fld>
            <a:endParaRPr lang="zh-CN" altLang="en-US"/>
          </a:p>
        </p:txBody>
      </p:sp>
    </p:spTree>
    <p:extLst>
      <p:ext uri="{BB962C8B-B14F-4D97-AF65-F5344CB8AC3E}">
        <p14:creationId xmlns:p14="http://schemas.microsoft.com/office/powerpoint/2010/main" val="1752463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3E727DF-06DB-442F-BC9A-2118F74CB450}" type="datetimeFigureOut">
              <a:rPr lang="zh-CN" altLang="en-US" smtClean="0"/>
              <a:t>2019/9/19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AA59BC-18B5-439C-90CC-1BF55F06CB2A}" type="slidenum">
              <a:rPr lang="zh-CN" altLang="en-US" smtClean="0"/>
              <a:t>‹#›</a:t>
            </a:fld>
            <a:endParaRPr lang="zh-CN" altLang="en-US"/>
          </a:p>
        </p:txBody>
      </p:sp>
    </p:spTree>
    <p:extLst>
      <p:ext uri="{BB962C8B-B14F-4D97-AF65-F5344CB8AC3E}">
        <p14:creationId xmlns:p14="http://schemas.microsoft.com/office/powerpoint/2010/main" val="3111130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3E727DF-06DB-442F-BC9A-2118F74CB450}" type="datetimeFigureOut">
              <a:rPr lang="zh-CN" altLang="en-US" smtClean="0"/>
              <a:t>2019/9/19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AA59BC-18B5-439C-90CC-1BF55F06CB2A}" type="slidenum">
              <a:rPr lang="zh-CN" altLang="en-US" smtClean="0"/>
              <a:t>‹#›</a:t>
            </a:fld>
            <a:endParaRPr lang="zh-CN" altLang="en-US"/>
          </a:p>
        </p:txBody>
      </p:sp>
    </p:spTree>
    <p:extLst>
      <p:ext uri="{BB962C8B-B14F-4D97-AF65-F5344CB8AC3E}">
        <p14:creationId xmlns:p14="http://schemas.microsoft.com/office/powerpoint/2010/main" val="1688758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3E727DF-06DB-442F-BC9A-2118F74CB450}" type="datetimeFigureOut">
              <a:rPr lang="zh-CN" altLang="en-US" smtClean="0"/>
              <a:t>2019/9/19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AA59BC-18B5-439C-90CC-1BF55F06CB2A}" type="slidenum">
              <a:rPr lang="zh-CN" altLang="en-US" smtClean="0"/>
              <a:t>‹#›</a:t>
            </a:fld>
            <a:endParaRPr lang="zh-CN" altLang="en-US"/>
          </a:p>
        </p:txBody>
      </p:sp>
    </p:spTree>
    <p:extLst>
      <p:ext uri="{BB962C8B-B14F-4D97-AF65-F5344CB8AC3E}">
        <p14:creationId xmlns:p14="http://schemas.microsoft.com/office/powerpoint/2010/main" val="2033453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3E727DF-06DB-442F-BC9A-2118F74CB450}" type="datetimeFigureOut">
              <a:rPr lang="zh-CN" altLang="en-US" smtClean="0"/>
              <a:t>2019/9/19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AA59BC-18B5-439C-90CC-1BF55F06CB2A}" type="slidenum">
              <a:rPr lang="zh-CN" altLang="en-US" smtClean="0"/>
              <a:t>‹#›</a:t>
            </a:fld>
            <a:endParaRPr lang="zh-CN" altLang="en-US"/>
          </a:p>
        </p:txBody>
      </p:sp>
    </p:spTree>
    <p:extLst>
      <p:ext uri="{BB962C8B-B14F-4D97-AF65-F5344CB8AC3E}">
        <p14:creationId xmlns:p14="http://schemas.microsoft.com/office/powerpoint/2010/main" val="3017666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3E727DF-06DB-442F-BC9A-2118F74CB450}" type="datetimeFigureOut">
              <a:rPr lang="zh-CN" altLang="en-US" smtClean="0"/>
              <a:t>2019/9/19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AA59BC-18B5-439C-90CC-1BF55F06CB2A}" type="slidenum">
              <a:rPr lang="zh-CN" altLang="en-US" smtClean="0"/>
              <a:t>‹#›</a:t>
            </a:fld>
            <a:endParaRPr lang="zh-CN" altLang="en-US"/>
          </a:p>
        </p:txBody>
      </p:sp>
    </p:spTree>
    <p:extLst>
      <p:ext uri="{BB962C8B-B14F-4D97-AF65-F5344CB8AC3E}">
        <p14:creationId xmlns:p14="http://schemas.microsoft.com/office/powerpoint/2010/main" val="300126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3E727DF-06DB-442F-BC9A-2118F74CB450}" type="datetimeFigureOut">
              <a:rPr lang="zh-CN" altLang="en-US" smtClean="0"/>
              <a:t>2019/9/19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AA59BC-18B5-439C-90CC-1BF55F06CB2A}" type="slidenum">
              <a:rPr lang="zh-CN" altLang="en-US" smtClean="0"/>
              <a:t>‹#›</a:t>
            </a:fld>
            <a:endParaRPr lang="zh-CN" altLang="en-US"/>
          </a:p>
        </p:txBody>
      </p:sp>
    </p:spTree>
    <p:extLst>
      <p:ext uri="{BB962C8B-B14F-4D97-AF65-F5344CB8AC3E}">
        <p14:creationId xmlns:p14="http://schemas.microsoft.com/office/powerpoint/2010/main" val="1859905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3E727DF-06DB-442F-BC9A-2118F74CB450}" type="datetimeFigureOut">
              <a:rPr lang="zh-CN" altLang="en-US" smtClean="0"/>
              <a:t>2019/9/19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0AA59BC-18B5-439C-90CC-1BF55F06CB2A}" type="slidenum">
              <a:rPr lang="zh-CN" altLang="en-US" smtClean="0"/>
              <a:t>‹#›</a:t>
            </a:fld>
            <a:endParaRPr lang="zh-CN" altLang="en-US"/>
          </a:p>
        </p:txBody>
      </p:sp>
    </p:spTree>
    <p:extLst>
      <p:ext uri="{BB962C8B-B14F-4D97-AF65-F5344CB8AC3E}">
        <p14:creationId xmlns:p14="http://schemas.microsoft.com/office/powerpoint/2010/main" val="3003234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E727DF-06DB-442F-BC9A-2118F74CB450}" type="datetimeFigureOut">
              <a:rPr lang="zh-CN" altLang="en-US" smtClean="0"/>
              <a:t>2019/9/19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0AA59BC-18B5-439C-90CC-1BF55F06CB2A}" type="slidenum">
              <a:rPr lang="zh-CN" altLang="en-US" smtClean="0"/>
              <a:t>‹#›</a:t>
            </a:fld>
            <a:endParaRPr lang="zh-CN" altLang="en-US"/>
          </a:p>
        </p:txBody>
      </p:sp>
    </p:spTree>
    <p:extLst>
      <p:ext uri="{BB962C8B-B14F-4D97-AF65-F5344CB8AC3E}">
        <p14:creationId xmlns:p14="http://schemas.microsoft.com/office/powerpoint/2010/main" val="2687493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3E727DF-06DB-442F-BC9A-2118F74CB450}" type="datetimeFigureOut">
              <a:rPr lang="zh-CN" altLang="en-US" smtClean="0"/>
              <a:t>2019/9/19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0AA59BC-18B5-439C-90CC-1BF55F06CB2A}" type="slidenum">
              <a:rPr lang="zh-CN" altLang="en-US" smtClean="0"/>
              <a:t>‹#›</a:t>
            </a:fld>
            <a:endParaRPr lang="zh-CN" altLang="en-US"/>
          </a:p>
        </p:txBody>
      </p:sp>
    </p:spTree>
    <p:extLst>
      <p:ext uri="{BB962C8B-B14F-4D97-AF65-F5344CB8AC3E}">
        <p14:creationId xmlns:p14="http://schemas.microsoft.com/office/powerpoint/2010/main" val="1153905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3E727DF-06DB-442F-BC9A-2118F74CB450}" type="datetimeFigureOut">
              <a:rPr lang="zh-CN" altLang="en-US" smtClean="0"/>
              <a:t>2019/9/19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AA59BC-18B5-439C-90CC-1BF55F06CB2A}" type="slidenum">
              <a:rPr lang="zh-CN" altLang="en-US" smtClean="0"/>
              <a:t>‹#›</a:t>
            </a:fld>
            <a:endParaRPr lang="zh-CN" altLang="en-US"/>
          </a:p>
        </p:txBody>
      </p:sp>
    </p:spTree>
    <p:extLst>
      <p:ext uri="{BB962C8B-B14F-4D97-AF65-F5344CB8AC3E}">
        <p14:creationId xmlns:p14="http://schemas.microsoft.com/office/powerpoint/2010/main" val="620882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3E727DF-06DB-442F-BC9A-2118F74CB450}" type="datetimeFigureOut">
              <a:rPr lang="zh-CN" altLang="en-US" smtClean="0"/>
              <a:t>2019/9/19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AA59BC-18B5-439C-90CC-1BF55F06CB2A}" type="slidenum">
              <a:rPr lang="zh-CN" altLang="en-US" smtClean="0"/>
              <a:t>‹#›</a:t>
            </a:fld>
            <a:endParaRPr lang="zh-CN" altLang="en-US"/>
          </a:p>
        </p:txBody>
      </p:sp>
    </p:spTree>
    <p:extLst>
      <p:ext uri="{BB962C8B-B14F-4D97-AF65-F5344CB8AC3E}">
        <p14:creationId xmlns:p14="http://schemas.microsoft.com/office/powerpoint/2010/main" val="3812476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E727DF-06DB-442F-BC9A-2118F74CB450}" type="datetimeFigureOut">
              <a:rPr lang="zh-CN" altLang="en-US" smtClean="0"/>
              <a:t>2019/9/19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AA59BC-18B5-439C-90CC-1BF55F06CB2A}" type="slidenum">
              <a:rPr lang="zh-CN" altLang="en-US" smtClean="0"/>
              <a:t>‹#›</a:t>
            </a:fld>
            <a:endParaRPr lang="zh-CN" altLang="en-US"/>
          </a:p>
        </p:txBody>
      </p:sp>
    </p:spTree>
    <p:extLst>
      <p:ext uri="{BB962C8B-B14F-4D97-AF65-F5344CB8AC3E}">
        <p14:creationId xmlns:p14="http://schemas.microsoft.com/office/powerpoint/2010/main" val="2175372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hyperlink" Target="http://en.wikipedia.org/wiki/SQ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impala.apache.org/" TargetMode="External"/><Relationship Id="rId5" Type="http://schemas.openxmlformats.org/officeDocument/2006/relationships/image" Target="../media/image4.png"/><Relationship Id="rId4" Type="http://schemas.openxmlformats.org/officeDocument/2006/relationships/slide" Target="slide6.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 Target="slide6.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6.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6.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6.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6.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chart" Target="../charts/chart1.xml"/><Relationship Id="rId5" Type="http://schemas.openxmlformats.org/officeDocument/2006/relationships/image" Target="../media/image4.png"/><Relationship Id="rId4" Type="http://schemas.openxmlformats.org/officeDocument/2006/relationships/slide" Target="slide6.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image" Target="../media/image4.png"/><Relationship Id="rId4" Type="http://schemas.openxmlformats.org/officeDocument/2006/relationships/slide" Target="slide6.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chart" Target="../charts/chart3.xml"/><Relationship Id="rId5" Type="http://schemas.openxmlformats.org/officeDocument/2006/relationships/image" Target="../media/image4.png"/><Relationship Id="rId4" Type="http://schemas.openxmlformats.org/officeDocument/2006/relationships/slide" Target="slide6.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3" Type="http://schemas.openxmlformats.org/officeDocument/2006/relationships/hyperlink" Target="https://cn.bing.com/dict/search?q=and&amp;FORM=BDVSP6&amp;mkt=zh-cn" TargetMode="External"/><Relationship Id="rId18" Type="http://schemas.openxmlformats.org/officeDocument/2006/relationships/hyperlink" Target="https://cn.bing.com/dict/search?q=%E6%B4%BB%E5%8A%A8&amp;FORM=BDVSP6&amp;mkt=zh-cn" TargetMode="External"/><Relationship Id="rId26" Type="http://schemas.openxmlformats.org/officeDocument/2006/relationships/hyperlink" Target="https://cn.bing.com/dict/search?q=%E6%9F%A5%E8%AF%A2&amp;FORM=BDVSP6&amp;mkt=zh-cn" TargetMode="External"/><Relationship Id="rId39" Type="http://schemas.openxmlformats.org/officeDocument/2006/relationships/hyperlink" Target="https://cn.bing.com/dict/search?q=%E6%AF%94%E8%BE%83&amp;FORM=BDVSP6&amp;mkt=zh-cn" TargetMode="External"/><Relationship Id="rId21" Type="http://schemas.openxmlformats.org/officeDocument/2006/relationships/hyperlink" Target="https://cn.bing.com/dict/search?q=%E6%8C%96%E6%8E%98&amp;FORM=BDVSP6&amp;mkt=zh-cn" TargetMode="External"/><Relationship Id="rId34" Type="http://schemas.openxmlformats.org/officeDocument/2006/relationships/hyperlink" Target="https://cn.bing.com/dict/search?q=%E4%B8%80%E4%B8%AA&amp;FORM=BDVSP6&amp;mkt=zh-cn" TargetMode="External"/><Relationship Id="rId7" Type="http://schemas.openxmlformats.org/officeDocument/2006/relationships/hyperlink" Target="https://cn.bing.com/dict/search?q=include&amp;FORM=BDVSP6&amp;mkt=zh-cn" TargetMode="External"/><Relationship Id="rId12" Type="http://schemas.openxmlformats.org/officeDocument/2006/relationships/hyperlink" Target="https://cn.bing.com/dict/search?q=support&amp;FORM=BDVSP6&amp;mkt=zh-cn" TargetMode="External"/><Relationship Id="rId17" Type="http://schemas.openxmlformats.org/officeDocument/2006/relationships/hyperlink" Target="https://cn.bing.com/dict/search?q=%E5%A4%84%E7%90%86&amp;FORM=BDVSP6&amp;mkt=zh-cn" TargetMode="External"/><Relationship Id="rId25" Type="http://schemas.openxmlformats.org/officeDocument/2006/relationships/hyperlink" Target="https://cn.bing.com/dict/search?q=%E5%92%8C&amp;FORM=BDVSP6&amp;mkt=zh-cn" TargetMode="External"/><Relationship Id="rId33" Type="http://schemas.openxmlformats.org/officeDocument/2006/relationships/hyperlink" Target="https://cn.bing.com/dict/search?q=approaches&amp;FORM=BDVSP6&amp;mkt=zh-cn" TargetMode="External"/><Relationship Id="rId38" Type="http://schemas.openxmlformats.org/officeDocument/2006/relationships/hyperlink" Target="https://cn.bing.com/dict/search?q=%E7%9A%84&amp;FORM=BDVSP6&amp;mkt=zh-cn" TargetMode="External"/><Relationship Id="rId2" Type="http://schemas.openxmlformats.org/officeDocument/2006/relationships/notesSlide" Target="../notesSlides/notesSlide2.xml"/><Relationship Id="rId16" Type="http://schemas.openxmlformats.org/officeDocument/2006/relationships/hyperlink" Target="https://cn.bing.com/dict/search?q=%E5%88%86%E6%9E%90&amp;FORM=BDVSP6&amp;mkt=zh-cn" TargetMode="External"/><Relationship Id="rId20" Type="http://schemas.openxmlformats.org/officeDocument/2006/relationships/hyperlink" Target="https://cn.bing.com/dict/search?q=%E6%95%B0%E6%8D%AE&amp;FORM=BDVSP6&amp;mkt=zh-cn" TargetMode="External"/><Relationship Id="rId29" Type="http://schemas.openxmlformats.org/officeDocument/2006/relationships/hyperlink" Target="https://cn.bing.com/dict/search?q=comparison&amp;FORM=BDVSP6&amp;mkt=zh-cn" TargetMode="External"/><Relationship Id="rId1" Type="http://schemas.openxmlformats.org/officeDocument/2006/relationships/slideLayout" Target="../slideLayouts/slideLayout2.xml"/><Relationship Id="rId6" Type="http://schemas.openxmlformats.org/officeDocument/2006/relationships/hyperlink" Target="https://cn.bing.com/dict/search?q=activities&amp;FORM=BDVSP6&amp;mkt=zh-cn" TargetMode="External"/><Relationship Id="rId11" Type="http://schemas.openxmlformats.org/officeDocument/2006/relationships/hyperlink" Target="https://cn.bing.com/dict/search?q=decision&amp;FORM=BDVSP6&amp;mkt=zh-cn" TargetMode="External"/><Relationship Id="rId24" Type="http://schemas.openxmlformats.org/officeDocument/2006/relationships/hyperlink" Target="https://cn.bing.com/dict/search?q=%E6%94%AF%E6%8C%81&amp;FORM=BDVSP6&amp;mkt=zh-cn" TargetMode="External"/><Relationship Id="rId32" Type="http://schemas.openxmlformats.org/officeDocument/2006/relationships/hyperlink" Target="https://cn.bing.com/dict/search?q=SQL-based&amp;FORM=BDVSP6&amp;mkt=zh-cn" TargetMode="External"/><Relationship Id="rId37" Type="http://schemas.openxmlformats.org/officeDocument/2006/relationships/hyperlink" Target="https://cn.bing.com/dict/search?q=%E6%96%B9%E6%B3%95&amp;FORM=BDVSP6&amp;mkt=zh-cn" TargetMode="External"/><Relationship Id="rId5" Type="http://schemas.openxmlformats.org/officeDocument/2006/relationships/hyperlink" Target="https://cn.bing.com/dict/search?q=processing&amp;FORM=BDVSP6&amp;mkt=zh-cn" TargetMode="External"/><Relationship Id="rId15" Type="http://schemas.openxmlformats.org/officeDocument/2006/relationships/hyperlink" Target="https://cn.bing.com/dict/search?q=.&amp;FORM=BDVSP6&amp;mkt=zh-cn" TargetMode="External"/><Relationship Id="rId23" Type="http://schemas.openxmlformats.org/officeDocument/2006/relationships/hyperlink" Target="https://cn.bing.com/dict/search?q=%E5%86%B3%E7%AD%96&amp;FORM=BDVSP6&amp;mkt=zh-cn" TargetMode="External"/><Relationship Id="rId28" Type="http://schemas.openxmlformats.org/officeDocument/2006/relationships/hyperlink" Target="https://cn.bing.com/dict/search?q=A&amp;FORM=BDVSP6&amp;mkt=zh-cn" TargetMode="External"/><Relationship Id="rId36" Type="http://schemas.openxmlformats.org/officeDocument/2006/relationships/hyperlink" Target="https://cn.bing.com/dict/search?q=%E5%9F%BA%E4%BA%8Esql&amp;FORM=BDVSP6&amp;mkt=zh-cn" TargetMode="External"/><Relationship Id="rId10" Type="http://schemas.openxmlformats.org/officeDocument/2006/relationships/hyperlink" Target="https://cn.bing.com/dict/search?q=%2C&amp;FORM=BDVSP6&amp;mkt=zh-cn" TargetMode="External"/><Relationship Id="rId19" Type="http://schemas.openxmlformats.org/officeDocument/2006/relationships/hyperlink" Target="https://cn.bing.com/dict/search?q=%E5%8C%85%E6%8B%AC&amp;FORM=BDVSP6&amp;mkt=zh-cn" TargetMode="External"/><Relationship Id="rId31" Type="http://schemas.openxmlformats.org/officeDocument/2006/relationships/hyperlink" Target="https://cn.bing.com/dict/search?q=multidimensional&amp;FORM=BDVSP6&amp;mkt=zh-cn" TargetMode="External"/><Relationship Id="rId4" Type="http://schemas.openxmlformats.org/officeDocument/2006/relationships/hyperlink" Target="https://cn.bing.com/dict/search?q=Analytical&amp;FORM=BDVSP6&amp;mkt=zh-cn" TargetMode="External"/><Relationship Id="rId9" Type="http://schemas.openxmlformats.org/officeDocument/2006/relationships/hyperlink" Target="https://cn.bing.com/dict/search?q=mining&amp;FORM=BDVSP6&amp;mkt=zh-cn" TargetMode="External"/><Relationship Id="rId14" Type="http://schemas.openxmlformats.org/officeDocument/2006/relationships/hyperlink" Target="https://cn.bing.com/dict/search?q=querying&amp;FORM=BDVSP6&amp;mkt=zh-cn" TargetMode="External"/><Relationship Id="rId22" Type="http://schemas.openxmlformats.org/officeDocument/2006/relationships/hyperlink" Target="https://cn.bing.com/dict/search?q=%E3%80%81&amp;FORM=BDVSP6&amp;mkt=zh-cn" TargetMode="External"/><Relationship Id="rId27" Type="http://schemas.openxmlformats.org/officeDocument/2006/relationships/hyperlink" Target="https://cn.bing.com/dict/search?q=%E3%80%82&amp;FORM=BDVSP6&amp;mkt=zh-cn" TargetMode="External"/><Relationship Id="rId30" Type="http://schemas.openxmlformats.org/officeDocument/2006/relationships/hyperlink" Target="https://cn.bing.com/dict/search?q=of&amp;FORM=BDVSP6&amp;mkt=zh-cn" TargetMode="External"/><Relationship Id="rId35" Type="http://schemas.openxmlformats.org/officeDocument/2006/relationships/hyperlink" Target="https://cn.bing.com/dict/search?q=%E5%A4%9A%E5%B1%82%E9%9D%A2&amp;FORM=BDVSP6&amp;mkt=zh-cn" TargetMode="External"/><Relationship Id="rId8" Type="http://schemas.openxmlformats.org/officeDocument/2006/relationships/hyperlink" Target="https://cn.bing.com/dict/search?q=data&amp;FORM=BDVSP6&amp;mkt=zh-cn" TargetMode="External"/><Relationship Id="rId3"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9" descr="应用部分3-02"/>
          <p:cNvPicPr>
            <a:picLocks noChangeAspect="1" noChangeArrowheads="1"/>
          </p:cNvPicPr>
          <p:nvPr/>
        </p:nvPicPr>
        <p:blipFill>
          <a:blip r:embed="rId3">
            <a:extLst>
              <a:ext uri="{28A0092B-C50C-407E-A947-70E740481C1C}">
                <a14:useLocalDpi xmlns:a14="http://schemas.microsoft.com/office/drawing/2010/main" val="0"/>
              </a:ext>
            </a:extLst>
          </a:blip>
          <a:srcRect l="55980" t="78339" r="4816" b="4787"/>
          <a:stretch>
            <a:fillRect/>
          </a:stretch>
        </p:blipFill>
        <p:spPr bwMode="auto">
          <a:xfrm>
            <a:off x="8236068" y="5629541"/>
            <a:ext cx="3803071" cy="1227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a:spLocks noChangeArrowheads="1"/>
          </p:cNvSpPr>
          <p:nvPr/>
        </p:nvSpPr>
        <p:spPr bwMode="auto">
          <a:xfrm>
            <a:off x="243928" y="309609"/>
            <a:ext cx="11600710" cy="5146912"/>
          </a:xfrm>
          <a:prstGeom prst="rect">
            <a:avLst/>
          </a:prstGeom>
          <a:solidFill>
            <a:srgbClr val="C4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905" dirty="0">
              <a:solidFill>
                <a:srgbClr val="FFFFFF"/>
              </a:solidFill>
              <a:latin typeface="宋体" pitchFamily="2" charset="-122"/>
              <a:sym typeface="宋体" pitchFamily="2" charset="-122"/>
            </a:endParaRPr>
          </a:p>
        </p:txBody>
      </p:sp>
      <p:sp>
        <p:nvSpPr>
          <p:cNvPr id="11" name="标题 1"/>
          <p:cNvSpPr txBox="1">
            <a:spLocks/>
          </p:cNvSpPr>
          <p:nvPr/>
        </p:nvSpPr>
        <p:spPr>
          <a:xfrm>
            <a:off x="2318788" y="2088006"/>
            <a:ext cx="7318870" cy="1447701"/>
          </a:xfrm>
          <a:prstGeom prst="rect">
            <a:avLst/>
          </a:prstGeom>
        </p:spPr>
        <p:txBody>
          <a:bodyPr vert="horz" lIns="96757" tIns="48378" rIns="96757" bIns="48378"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4656" dirty="0">
                <a:solidFill>
                  <a:schemeClr val="bg1"/>
                </a:solidFill>
                <a:latin typeface="华文楷体" pitchFamily="2" charset="-122"/>
                <a:ea typeface="微软雅黑" pitchFamily="34" charset="-122"/>
              </a:rPr>
              <a:t>AP</a:t>
            </a:r>
            <a:r>
              <a:rPr lang="zh-CN" altLang="en-US" sz="4656" dirty="0">
                <a:solidFill>
                  <a:schemeClr val="bg1"/>
                </a:solidFill>
                <a:latin typeface="华文楷体" pitchFamily="2" charset="-122"/>
                <a:ea typeface="微软雅黑" pitchFamily="34" charset="-122"/>
              </a:rPr>
              <a:t>技术选型分析</a:t>
            </a:r>
            <a:endParaRPr lang="zh-CN" altLang="en-US" sz="4656" dirty="0"/>
          </a:p>
        </p:txBody>
      </p:sp>
    </p:spTree>
    <p:extLst>
      <p:ext uri="{BB962C8B-B14F-4D97-AF65-F5344CB8AC3E}">
        <p14:creationId xmlns:p14="http://schemas.microsoft.com/office/powerpoint/2010/main" val="24808624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8288" y="6256107"/>
            <a:ext cx="1224576" cy="52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4"/>
          <p:cNvSpPr>
            <a:spLocks noChangeArrowheads="1"/>
          </p:cNvSpPr>
          <p:nvPr/>
        </p:nvSpPr>
        <p:spPr bwMode="auto">
          <a:xfrm>
            <a:off x="646725" y="1052081"/>
            <a:ext cx="10401331" cy="47034"/>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905" b="1" i="1">
                <a:solidFill>
                  <a:srgbClr val="FFFFFF"/>
                </a:solidFill>
                <a:ea typeface="微软雅黑" pitchFamily="34" charset="-122"/>
                <a:sym typeface="宋体" pitchFamily="2" charset="-122"/>
              </a:rPr>
              <a:t> </a:t>
            </a:r>
          </a:p>
        </p:txBody>
      </p:sp>
      <p:sp>
        <p:nvSpPr>
          <p:cNvPr id="6" name="椭圆 15"/>
          <p:cNvSpPr>
            <a:spLocks noChangeArrowheads="1"/>
          </p:cNvSpPr>
          <p:nvPr/>
        </p:nvSpPr>
        <p:spPr bwMode="auto">
          <a:xfrm>
            <a:off x="584572" y="1006727"/>
            <a:ext cx="124305" cy="125985"/>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905" b="1" i="1">
              <a:solidFill>
                <a:srgbClr val="FFFFFF"/>
              </a:solidFill>
              <a:ea typeface="微软雅黑" pitchFamily="34" charset="-122"/>
              <a:sym typeface="宋体" pitchFamily="2" charset="-122"/>
            </a:endParaRPr>
          </a:p>
        </p:txBody>
      </p:sp>
      <p:sp>
        <p:nvSpPr>
          <p:cNvPr id="7" name="矩形 10"/>
          <p:cNvSpPr>
            <a:spLocks noChangeArrowheads="1"/>
          </p:cNvSpPr>
          <p:nvPr/>
        </p:nvSpPr>
        <p:spPr bwMode="auto">
          <a:xfrm>
            <a:off x="1" y="6114424"/>
            <a:ext cx="12192000" cy="209976"/>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905">
              <a:solidFill>
                <a:srgbClr val="FFFFFF"/>
              </a:solidFill>
              <a:latin typeface="宋体" pitchFamily="2" charset="-122"/>
              <a:sym typeface="宋体" pitchFamily="2" charset="-122"/>
            </a:endParaRPr>
          </a:p>
        </p:txBody>
      </p:sp>
      <p:sp>
        <p:nvSpPr>
          <p:cNvPr id="10" name="标题 1"/>
          <p:cNvSpPr>
            <a:spLocks noGrp="1" noChangeArrowheads="1"/>
          </p:cNvSpPr>
          <p:nvPr>
            <p:ph type="title" idx="4294967295"/>
          </p:nvPr>
        </p:nvSpPr>
        <p:spPr>
          <a:xfrm>
            <a:off x="1259822" y="209778"/>
            <a:ext cx="8933606" cy="1143945"/>
          </a:xfrm>
        </p:spPr>
        <p:txBody>
          <a:bodyPr/>
          <a:lstStyle/>
          <a:p>
            <a:pPr lvl="0"/>
            <a:r>
              <a:rPr lang="en-US" altLang="zh-CN" sz="3200" dirty="0" smtClean="0"/>
              <a:t>Solution(</a:t>
            </a:r>
            <a:r>
              <a:rPr lang="zh-CN" altLang="en-US" sz="3200" dirty="0" smtClean="0"/>
              <a:t>解决方案</a:t>
            </a:r>
            <a:r>
              <a:rPr lang="en-US" altLang="zh-CN" sz="3200" dirty="0" smtClean="0"/>
              <a:t>)(</a:t>
            </a:r>
            <a:r>
              <a:rPr lang="en-US" altLang="zh-CN" sz="3200" dirty="0" err="1" smtClean="0"/>
              <a:t>bigquery</a:t>
            </a:r>
            <a:r>
              <a:rPr lang="en-US" altLang="zh-CN" sz="3200" dirty="0" smtClean="0"/>
              <a:t>)</a:t>
            </a:r>
            <a:endParaRPr lang="zh-CN" altLang="en-US" sz="3200" dirty="0"/>
          </a:p>
        </p:txBody>
      </p:sp>
      <p:sp>
        <p:nvSpPr>
          <p:cNvPr id="14" name="椭圆 13">
            <a:hlinkClick r:id="rId4" action="ppaction://hlinksldjump"/>
          </p:cNvPr>
          <p:cNvSpPr/>
          <p:nvPr/>
        </p:nvSpPr>
        <p:spPr>
          <a:xfrm>
            <a:off x="76615" y="76431"/>
            <a:ext cx="1121054" cy="1079551"/>
          </a:xfrm>
          <a:prstGeom prst="ellipse">
            <a:avLst/>
          </a:prstGeom>
          <a:blipFill>
            <a:blip r:embed="rId5">
              <a:extLst>
                <a:ext uri="{28A0092B-C50C-407E-A947-70E740481C1C}">
                  <a14:useLocalDpi xmlns:a14="http://schemas.microsoft.com/office/drawing/2010/main" val="0"/>
                </a:ext>
              </a:extLst>
            </a:blip>
            <a:srcRect/>
            <a:stretch>
              <a:fillRect l="-5000" r="-5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 name="矩形 2"/>
          <p:cNvSpPr/>
          <p:nvPr/>
        </p:nvSpPr>
        <p:spPr>
          <a:xfrm>
            <a:off x="907413" y="1115257"/>
            <a:ext cx="9451673" cy="1477328"/>
          </a:xfrm>
          <a:prstGeom prst="rect">
            <a:avLst/>
          </a:prstGeom>
        </p:spPr>
        <p:txBody>
          <a:bodyPr wrap="square">
            <a:spAutoFit/>
          </a:bodyPr>
          <a:lstStyle/>
          <a:p>
            <a:r>
              <a:rPr lang="en-US" altLang="zh-CN" dirty="0" smtClean="0"/>
              <a:t>I</a:t>
            </a:r>
            <a:r>
              <a:rPr lang="zh-CN" altLang="en-US" dirty="0" smtClean="0"/>
              <a:t>mpala</a:t>
            </a:r>
            <a:endParaRPr lang="en-US" altLang="zh-CN" dirty="0" smtClean="0"/>
          </a:p>
          <a:p>
            <a:r>
              <a:rPr lang="en-US" altLang="zh-CN" dirty="0">
                <a:hlinkClick r:id="rId6"/>
              </a:rPr>
              <a:t>Apache Impala</a:t>
            </a:r>
            <a:r>
              <a:rPr lang="en-US" altLang="zh-CN" dirty="0"/>
              <a:t> is the open source, native analytic database for Apache Hadoop.</a:t>
            </a:r>
            <a:endParaRPr lang="en-US" altLang="zh-CN" dirty="0" smtClean="0"/>
          </a:p>
          <a:p>
            <a:r>
              <a:rPr lang="en-US" altLang="zh-CN" dirty="0" smtClean="0"/>
              <a:t>Lightning-fast</a:t>
            </a:r>
            <a:r>
              <a:rPr lang="en-US" altLang="zh-CN" dirty="0"/>
              <a:t>, distributed </a:t>
            </a:r>
            <a:r>
              <a:rPr lang="en-US" altLang="zh-CN" dirty="0">
                <a:hlinkClick r:id="rId7"/>
              </a:rPr>
              <a:t>SQL</a:t>
            </a:r>
            <a:r>
              <a:rPr lang="en-US" altLang="zh-CN" dirty="0"/>
              <a:t> queries for </a:t>
            </a:r>
            <a:r>
              <a:rPr lang="en-US" altLang="zh-CN" dirty="0" smtClean="0"/>
              <a:t>petabytes(PB) </a:t>
            </a:r>
            <a:r>
              <a:rPr lang="en-US" altLang="zh-CN" dirty="0"/>
              <a:t>of data stored in Apache Hadoop clusters.</a:t>
            </a:r>
            <a:endParaRPr lang="en-US" altLang="zh-CN" dirty="0" smtClean="0"/>
          </a:p>
          <a:p>
            <a:r>
              <a:rPr lang="en-US" altLang="zh-CN" dirty="0" smtClean="0"/>
              <a:t>Impala </a:t>
            </a:r>
            <a:r>
              <a:rPr lang="en-US" altLang="zh-CN" dirty="0" err="1" smtClean="0"/>
              <a:t>Github</a:t>
            </a:r>
            <a:r>
              <a:rPr lang="zh-CN" altLang="en-US" dirty="0" smtClean="0"/>
              <a:t>上最新更新时间是三个月前</a:t>
            </a:r>
            <a:endParaRPr lang="en-US" altLang="zh-CN" dirty="0" smtClean="0"/>
          </a:p>
          <a:p>
            <a:r>
              <a:rPr lang="en-US" altLang="zh-CN" dirty="0"/>
              <a:t>Impala only supports Linux at the moment.</a:t>
            </a:r>
            <a:endParaRPr lang="zh-CN" altLang="en-US" dirty="0"/>
          </a:p>
        </p:txBody>
      </p:sp>
      <p:sp>
        <p:nvSpPr>
          <p:cNvPr id="8" name="矩形 7"/>
          <p:cNvSpPr/>
          <p:nvPr/>
        </p:nvSpPr>
        <p:spPr>
          <a:xfrm>
            <a:off x="907413" y="2526572"/>
            <a:ext cx="7814462" cy="923330"/>
          </a:xfrm>
          <a:prstGeom prst="rect">
            <a:avLst/>
          </a:prstGeom>
        </p:spPr>
        <p:txBody>
          <a:bodyPr wrap="square">
            <a:spAutoFit/>
          </a:bodyPr>
          <a:lstStyle/>
          <a:p>
            <a:r>
              <a:rPr lang="en-US" altLang="zh-CN" dirty="0" smtClean="0"/>
              <a:t>Spark SQL</a:t>
            </a:r>
          </a:p>
          <a:p>
            <a:r>
              <a:rPr lang="en-US" altLang="zh-CN" dirty="0" smtClean="0"/>
              <a:t>Scala </a:t>
            </a:r>
            <a:r>
              <a:rPr lang="zh-CN" altLang="en-US" dirty="0" smtClean="0"/>
              <a:t>语言编写，依赖于</a:t>
            </a:r>
            <a:r>
              <a:rPr lang="en-US" altLang="zh-CN" dirty="0" smtClean="0"/>
              <a:t>Spark</a:t>
            </a:r>
            <a:r>
              <a:rPr lang="zh-CN" altLang="en-US" dirty="0" smtClean="0"/>
              <a:t>生态，基于内存，类似于批处理（</a:t>
            </a:r>
            <a:r>
              <a:rPr lang="en-US" altLang="zh-CN" dirty="0" smtClean="0"/>
              <a:t>pipeline</a:t>
            </a:r>
            <a:r>
              <a:rPr lang="zh-CN" altLang="en-US" dirty="0" smtClean="0"/>
              <a:t>）</a:t>
            </a:r>
            <a:endParaRPr lang="en-US" altLang="zh-CN" dirty="0" smtClean="0"/>
          </a:p>
          <a:p>
            <a:r>
              <a:rPr lang="zh-CN" altLang="en-US" dirty="0" smtClean="0"/>
              <a:t>多种数据源的支持（依赖于</a:t>
            </a:r>
            <a:r>
              <a:rPr lang="en-US" altLang="zh-CN" dirty="0" smtClean="0"/>
              <a:t>JDBC</a:t>
            </a:r>
            <a:r>
              <a:rPr lang="zh-CN" altLang="en-US" dirty="0" smtClean="0"/>
              <a:t>的，</a:t>
            </a:r>
            <a:r>
              <a:rPr lang="en-US" altLang="zh-CN" dirty="0" smtClean="0"/>
              <a:t>HDFS</a:t>
            </a:r>
            <a:r>
              <a:rPr lang="zh-CN" altLang="en-US" dirty="0" smtClean="0"/>
              <a:t>等）</a:t>
            </a:r>
            <a:endParaRPr lang="zh-CN" altLang="en-US" dirty="0"/>
          </a:p>
        </p:txBody>
      </p:sp>
      <p:sp>
        <p:nvSpPr>
          <p:cNvPr id="19" name="矩形 18"/>
          <p:cNvSpPr/>
          <p:nvPr/>
        </p:nvSpPr>
        <p:spPr>
          <a:xfrm>
            <a:off x="907413" y="4752649"/>
            <a:ext cx="9856381" cy="1200329"/>
          </a:xfrm>
          <a:prstGeom prst="rect">
            <a:avLst/>
          </a:prstGeom>
        </p:spPr>
        <p:txBody>
          <a:bodyPr wrap="square">
            <a:spAutoFit/>
          </a:bodyPr>
          <a:lstStyle/>
          <a:p>
            <a:r>
              <a:rPr lang="zh-CN" altLang="en-US" dirty="0" smtClean="0"/>
              <a:t>Presto</a:t>
            </a:r>
            <a:endParaRPr lang="en-US" altLang="zh-CN" dirty="0" smtClean="0"/>
          </a:p>
          <a:p>
            <a:r>
              <a:rPr lang="en-US" altLang="zh-CN" dirty="0" err="1"/>
              <a:t>facebook</a:t>
            </a:r>
            <a:r>
              <a:rPr lang="zh-CN" altLang="en-US" dirty="0"/>
              <a:t>开源的一个</a:t>
            </a:r>
            <a:r>
              <a:rPr lang="en-US" altLang="zh-CN" dirty="0"/>
              <a:t>java</a:t>
            </a:r>
            <a:r>
              <a:rPr lang="zh-CN" altLang="en-US" dirty="0"/>
              <a:t>写的分布式数据查询框架，原生集成了</a:t>
            </a:r>
            <a:r>
              <a:rPr lang="en-US" altLang="zh-CN" dirty="0"/>
              <a:t>Hive</a:t>
            </a:r>
            <a:r>
              <a:rPr lang="zh-CN" altLang="en-US" dirty="0"/>
              <a:t>、</a:t>
            </a:r>
            <a:r>
              <a:rPr lang="en-US" altLang="zh-CN" dirty="0" err="1"/>
              <a:t>Hbase</a:t>
            </a:r>
            <a:r>
              <a:rPr lang="zh-CN" altLang="en-US" dirty="0"/>
              <a:t>和关系型数据库，</a:t>
            </a:r>
            <a:r>
              <a:rPr lang="en-US" altLang="zh-CN" dirty="0"/>
              <a:t>Presto</a:t>
            </a:r>
            <a:r>
              <a:rPr lang="zh-CN" altLang="en-US" dirty="0"/>
              <a:t>背后所使用的执行模式与</a:t>
            </a:r>
            <a:r>
              <a:rPr lang="en-US" altLang="zh-CN" dirty="0"/>
              <a:t>Hive</a:t>
            </a:r>
            <a:r>
              <a:rPr lang="zh-CN" altLang="en-US" dirty="0"/>
              <a:t>有根本的不同，它没有使用</a:t>
            </a:r>
            <a:r>
              <a:rPr lang="en-US" altLang="zh-CN" dirty="0"/>
              <a:t>MapReduce</a:t>
            </a:r>
            <a:r>
              <a:rPr lang="zh-CN" altLang="en-US" dirty="0"/>
              <a:t>，大部分场景下比</a:t>
            </a:r>
            <a:r>
              <a:rPr lang="en-US" altLang="zh-CN" dirty="0"/>
              <a:t>hive</a:t>
            </a:r>
            <a:r>
              <a:rPr lang="zh-CN" altLang="en-US" dirty="0"/>
              <a:t>快一个数量级，其中的关键是所有的处理都在内存中完成</a:t>
            </a:r>
            <a:r>
              <a:rPr lang="zh-CN" altLang="en-US" dirty="0" smtClean="0"/>
              <a:t>。</a:t>
            </a:r>
            <a:endParaRPr lang="zh-CN" altLang="en-US" dirty="0"/>
          </a:p>
        </p:txBody>
      </p:sp>
      <p:sp>
        <p:nvSpPr>
          <p:cNvPr id="2" name="矩形 1"/>
          <p:cNvSpPr/>
          <p:nvPr/>
        </p:nvSpPr>
        <p:spPr>
          <a:xfrm>
            <a:off x="907413" y="3369783"/>
            <a:ext cx="9530875" cy="1200329"/>
          </a:xfrm>
          <a:prstGeom prst="rect">
            <a:avLst/>
          </a:prstGeom>
        </p:spPr>
        <p:txBody>
          <a:bodyPr wrap="square">
            <a:spAutoFit/>
          </a:bodyPr>
          <a:lstStyle/>
          <a:p>
            <a:r>
              <a:rPr lang="en-US" altLang="zh-CN" b="1" dirty="0" err="1" smtClean="0">
                <a:solidFill>
                  <a:srgbClr val="1A1A1A"/>
                </a:solidFill>
                <a:latin typeface="-apple-system"/>
              </a:rPr>
              <a:t>KyLin</a:t>
            </a:r>
            <a:endParaRPr lang="en-US" altLang="zh-CN" b="1" dirty="0" smtClean="0">
              <a:solidFill>
                <a:srgbClr val="1A1A1A"/>
              </a:solidFill>
              <a:latin typeface="-apple-system"/>
            </a:endParaRPr>
          </a:p>
          <a:p>
            <a:r>
              <a:rPr lang="zh-CN" altLang="en-US" dirty="0" smtClean="0">
                <a:solidFill>
                  <a:srgbClr val="1A1A1A"/>
                </a:solidFill>
                <a:latin typeface="-apple-system"/>
              </a:rPr>
              <a:t>核心</a:t>
            </a:r>
            <a:r>
              <a:rPr lang="zh-CN" altLang="en-US" dirty="0">
                <a:solidFill>
                  <a:srgbClr val="1A1A1A"/>
                </a:solidFill>
                <a:latin typeface="-apple-system"/>
              </a:rPr>
              <a:t>是</a:t>
            </a:r>
            <a:r>
              <a:rPr lang="en-US" altLang="zh-CN" dirty="0">
                <a:solidFill>
                  <a:srgbClr val="1A1A1A"/>
                </a:solidFill>
                <a:latin typeface="-apple-system"/>
              </a:rPr>
              <a:t>Cube</a:t>
            </a:r>
            <a:r>
              <a:rPr lang="zh-CN" altLang="en-US" dirty="0">
                <a:solidFill>
                  <a:srgbClr val="1A1A1A"/>
                </a:solidFill>
                <a:latin typeface="-apple-system"/>
              </a:rPr>
              <a:t>，</a:t>
            </a:r>
            <a:r>
              <a:rPr lang="en-US" altLang="zh-CN" dirty="0">
                <a:solidFill>
                  <a:srgbClr val="1A1A1A"/>
                </a:solidFill>
                <a:latin typeface="-apple-system"/>
              </a:rPr>
              <a:t>cube</a:t>
            </a:r>
            <a:r>
              <a:rPr lang="zh-CN" altLang="en-US" dirty="0">
                <a:solidFill>
                  <a:srgbClr val="1A1A1A"/>
                </a:solidFill>
                <a:latin typeface="-apple-system"/>
              </a:rPr>
              <a:t>是一种预计算技术，基本思路是预先对数据作多维索引，查询时只扫描索引而不访问原始数据从而提速</a:t>
            </a:r>
            <a:r>
              <a:rPr lang="zh-CN" altLang="en-US" dirty="0" smtClean="0">
                <a:solidFill>
                  <a:srgbClr val="1A1A1A"/>
                </a:solidFill>
                <a:latin typeface="-apple-system"/>
              </a:rPr>
              <a:t>。</a:t>
            </a:r>
            <a:endParaRPr lang="en-US" altLang="zh-CN" dirty="0" smtClean="0">
              <a:solidFill>
                <a:srgbClr val="1A1A1A"/>
              </a:solidFill>
              <a:latin typeface="-apple-system"/>
            </a:endParaRPr>
          </a:p>
          <a:p>
            <a:r>
              <a:rPr lang="zh-CN" altLang="en-US" dirty="0"/>
              <a:t>利用 </a:t>
            </a:r>
            <a:r>
              <a:rPr lang="en-US" altLang="zh-CN" dirty="0"/>
              <a:t>Hadoop/</a:t>
            </a:r>
            <a:r>
              <a:rPr lang="en-US" altLang="zh-CN" dirty="0" err="1"/>
              <a:t>HBase</a:t>
            </a:r>
            <a:r>
              <a:rPr lang="en-US" altLang="zh-CN" dirty="0"/>
              <a:t> </a:t>
            </a:r>
            <a:r>
              <a:rPr lang="zh-CN" altLang="en-US" dirty="0"/>
              <a:t>做计算和存储，使用 </a:t>
            </a:r>
            <a:r>
              <a:rPr lang="en-US" altLang="zh-CN" dirty="0"/>
              <a:t>SQL </a:t>
            </a:r>
            <a:r>
              <a:rPr lang="zh-CN" altLang="en-US" dirty="0"/>
              <a:t>查询，提供 </a:t>
            </a:r>
            <a:r>
              <a:rPr lang="en-US" altLang="zh-CN" dirty="0"/>
              <a:t>JDBC/ODBC </a:t>
            </a:r>
            <a:r>
              <a:rPr lang="zh-CN" altLang="en-US" dirty="0"/>
              <a:t>驱动与常见 </a:t>
            </a:r>
            <a:r>
              <a:rPr lang="en-US" altLang="zh-CN" dirty="0"/>
              <a:t>BI </a:t>
            </a:r>
            <a:r>
              <a:rPr lang="zh-CN" altLang="en-US" dirty="0"/>
              <a:t>工具集成</a:t>
            </a:r>
            <a:endParaRPr lang="zh-CN" altLang="en-US" dirty="0"/>
          </a:p>
        </p:txBody>
      </p:sp>
    </p:spTree>
    <p:extLst>
      <p:ext uri="{BB962C8B-B14F-4D97-AF65-F5344CB8AC3E}">
        <p14:creationId xmlns:p14="http://schemas.microsoft.com/office/powerpoint/2010/main" val="9219478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8288" y="6256107"/>
            <a:ext cx="1224576" cy="52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4"/>
          <p:cNvSpPr>
            <a:spLocks noChangeArrowheads="1"/>
          </p:cNvSpPr>
          <p:nvPr/>
        </p:nvSpPr>
        <p:spPr bwMode="auto">
          <a:xfrm>
            <a:off x="646725" y="1052081"/>
            <a:ext cx="10401331" cy="47034"/>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905" b="1" i="1">
                <a:solidFill>
                  <a:srgbClr val="FFFFFF"/>
                </a:solidFill>
                <a:ea typeface="微软雅黑" pitchFamily="34" charset="-122"/>
                <a:sym typeface="宋体" pitchFamily="2" charset="-122"/>
              </a:rPr>
              <a:t> </a:t>
            </a:r>
          </a:p>
        </p:txBody>
      </p:sp>
      <p:sp>
        <p:nvSpPr>
          <p:cNvPr id="6" name="椭圆 15"/>
          <p:cNvSpPr>
            <a:spLocks noChangeArrowheads="1"/>
          </p:cNvSpPr>
          <p:nvPr/>
        </p:nvSpPr>
        <p:spPr bwMode="auto">
          <a:xfrm>
            <a:off x="584572" y="1006727"/>
            <a:ext cx="124305" cy="125985"/>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905" b="1" i="1">
              <a:solidFill>
                <a:srgbClr val="FFFFFF"/>
              </a:solidFill>
              <a:ea typeface="微软雅黑" pitchFamily="34" charset="-122"/>
              <a:sym typeface="宋体" pitchFamily="2" charset="-122"/>
            </a:endParaRPr>
          </a:p>
        </p:txBody>
      </p:sp>
      <p:sp>
        <p:nvSpPr>
          <p:cNvPr id="7" name="矩形 10"/>
          <p:cNvSpPr>
            <a:spLocks noChangeArrowheads="1"/>
          </p:cNvSpPr>
          <p:nvPr/>
        </p:nvSpPr>
        <p:spPr bwMode="auto">
          <a:xfrm>
            <a:off x="1" y="6114424"/>
            <a:ext cx="12192000" cy="209976"/>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905">
              <a:solidFill>
                <a:srgbClr val="FFFFFF"/>
              </a:solidFill>
              <a:latin typeface="宋体" pitchFamily="2" charset="-122"/>
              <a:sym typeface="宋体" pitchFamily="2" charset="-122"/>
            </a:endParaRPr>
          </a:p>
        </p:txBody>
      </p:sp>
      <p:sp>
        <p:nvSpPr>
          <p:cNvPr id="10" name="标题 1"/>
          <p:cNvSpPr>
            <a:spLocks noGrp="1" noChangeArrowheads="1"/>
          </p:cNvSpPr>
          <p:nvPr>
            <p:ph type="title" idx="4294967295"/>
          </p:nvPr>
        </p:nvSpPr>
        <p:spPr>
          <a:xfrm>
            <a:off x="1259822" y="209778"/>
            <a:ext cx="8933606" cy="1143945"/>
          </a:xfrm>
        </p:spPr>
        <p:txBody>
          <a:bodyPr/>
          <a:lstStyle/>
          <a:p>
            <a:pPr lvl="0"/>
            <a:r>
              <a:rPr lang="en-US" altLang="zh-CN" sz="3200" dirty="0" smtClean="0"/>
              <a:t>Solution(</a:t>
            </a:r>
            <a:r>
              <a:rPr lang="zh-CN" altLang="en-US" sz="3200" dirty="0" smtClean="0"/>
              <a:t>解决方案</a:t>
            </a:r>
            <a:r>
              <a:rPr lang="en-US" altLang="zh-CN" sz="3200" dirty="0" smtClean="0"/>
              <a:t>)</a:t>
            </a:r>
            <a:endParaRPr lang="zh-CN" altLang="en-US" sz="3200" dirty="0"/>
          </a:p>
        </p:txBody>
      </p:sp>
      <p:sp>
        <p:nvSpPr>
          <p:cNvPr id="14" name="椭圆 13">
            <a:hlinkClick r:id="rId4" action="ppaction://hlinksldjump"/>
          </p:cNvPr>
          <p:cNvSpPr/>
          <p:nvPr/>
        </p:nvSpPr>
        <p:spPr>
          <a:xfrm>
            <a:off x="76615" y="76431"/>
            <a:ext cx="1121054" cy="1079551"/>
          </a:xfrm>
          <a:prstGeom prst="ellipse">
            <a:avLst/>
          </a:prstGeom>
          <a:blipFill>
            <a:blip r:embed="rId5">
              <a:extLst>
                <a:ext uri="{28A0092B-C50C-407E-A947-70E740481C1C}">
                  <a14:useLocalDpi xmlns:a14="http://schemas.microsoft.com/office/drawing/2010/main" val="0"/>
                </a:ext>
              </a:extLst>
            </a:blip>
            <a:srcRect/>
            <a:stretch>
              <a:fillRect l="-5000" r="-5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矩形 7"/>
          <p:cNvSpPr/>
          <p:nvPr/>
        </p:nvSpPr>
        <p:spPr>
          <a:xfrm>
            <a:off x="405194" y="1261088"/>
            <a:ext cx="5837344" cy="1477328"/>
          </a:xfrm>
          <a:prstGeom prst="rect">
            <a:avLst/>
          </a:prstGeom>
        </p:spPr>
        <p:txBody>
          <a:bodyPr wrap="square">
            <a:spAutoFit/>
          </a:bodyPr>
          <a:lstStyle/>
          <a:p>
            <a:r>
              <a:rPr lang="en-US" altLang="zh-CN" dirty="0" smtClean="0"/>
              <a:t>RedShift(Amazon)</a:t>
            </a:r>
          </a:p>
          <a:p>
            <a:r>
              <a:rPr lang="en-US" altLang="zh-CN" dirty="0" smtClean="0"/>
              <a:t>Amazon </a:t>
            </a:r>
            <a:r>
              <a:rPr lang="en-US" altLang="zh-CN" dirty="0"/>
              <a:t>Redshift </a:t>
            </a:r>
            <a:r>
              <a:rPr lang="zh-CN" altLang="en-US" dirty="0"/>
              <a:t>是目前世界上速度最快的云数据</a:t>
            </a:r>
            <a:r>
              <a:rPr lang="zh-CN" altLang="en-US" dirty="0" smtClean="0"/>
              <a:t>仓库。</a:t>
            </a:r>
            <a:endParaRPr lang="en-US" altLang="zh-CN" dirty="0" smtClean="0"/>
          </a:p>
          <a:p>
            <a:r>
              <a:rPr lang="zh-CN" altLang="en-US" dirty="0" smtClean="0"/>
              <a:t>并行操作</a:t>
            </a:r>
            <a:r>
              <a:rPr lang="zh-CN" altLang="en-US" dirty="0"/>
              <a:t>。 </a:t>
            </a:r>
          </a:p>
          <a:p>
            <a:r>
              <a:rPr lang="zh-CN" altLang="en-US" dirty="0"/>
              <a:t>数据湖是未来的发展趋势。借助 </a:t>
            </a:r>
            <a:r>
              <a:rPr lang="en-US" altLang="zh-CN" dirty="0"/>
              <a:t>Amazon Redshift</a:t>
            </a:r>
            <a:r>
              <a:rPr lang="zh-CN" altLang="en-US" dirty="0" smtClean="0"/>
              <a:t>，</a:t>
            </a:r>
            <a:r>
              <a:rPr lang="zh-CN" altLang="en-US" dirty="0"/>
              <a:t> </a:t>
            </a:r>
            <a:endParaRPr lang="en-US" altLang="zh-CN" dirty="0" smtClean="0"/>
          </a:p>
          <a:p>
            <a:r>
              <a:rPr lang="zh-CN" altLang="en-US" dirty="0" smtClean="0"/>
              <a:t>可以</a:t>
            </a:r>
            <a:r>
              <a:rPr lang="zh-CN" altLang="en-US" dirty="0"/>
              <a:t>单独查询 </a:t>
            </a:r>
            <a:r>
              <a:rPr lang="en-US" altLang="zh-CN" dirty="0"/>
              <a:t>EB </a:t>
            </a:r>
            <a:r>
              <a:rPr lang="zh-CN" altLang="en-US" dirty="0"/>
              <a:t>级数据湖，也可以与数据仓库结合使用</a:t>
            </a:r>
            <a:r>
              <a:rPr lang="zh-CN" altLang="en-US" dirty="0" smtClean="0"/>
              <a:t>。</a:t>
            </a:r>
            <a:endParaRPr lang="en-US" altLang="zh-CN" dirty="0" smtClean="0"/>
          </a:p>
        </p:txBody>
      </p:sp>
      <p:sp>
        <p:nvSpPr>
          <p:cNvPr id="19" name="矩形 18"/>
          <p:cNvSpPr/>
          <p:nvPr/>
        </p:nvSpPr>
        <p:spPr>
          <a:xfrm>
            <a:off x="405194" y="3687756"/>
            <a:ext cx="5512029" cy="2308324"/>
          </a:xfrm>
          <a:prstGeom prst="rect">
            <a:avLst/>
          </a:prstGeom>
        </p:spPr>
        <p:txBody>
          <a:bodyPr wrap="square">
            <a:spAutoFit/>
          </a:bodyPr>
          <a:lstStyle/>
          <a:p>
            <a:r>
              <a:rPr lang="en-US" altLang="zh-CN" dirty="0" smtClean="0"/>
              <a:t>Analytic-DB(Alibaba)</a:t>
            </a:r>
          </a:p>
          <a:p>
            <a:r>
              <a:rPr lang="zh-CN" altLang="en-US" dirty="0" smtClean="0"/>
              <a:t>一</a:t>
            </a:r>
            <a:r>
              <a:rPr lang="zh-CN" altLang="en-US" dirty="0"/>
              <a:t>项在云中提供的实时在线分析 </a:t>
            </a:r>
            <a:r>
              <a:rPr lang="en-US" altLang="zh-CN" dirty="0"/>
              <a:t>(OLAP) </a:t>
            </a:r>
            <a:r>
              <a:rPr lang="zh-CN" altLang="en-US" dirty="0" smtClean="0"/>
              <a:t>托管</a:t>
            </a:r>
            <a:r>
              <a:rPr lang="zh-CN" altLang="en-US" dirty="0"/>
              <a:t>数据库</a:t>
            </a:r>
            <a:r>
              <a:rPr lang="zh-CN" altLang="en-US" dirty="0" smtClean="0"/>
              <a:t>服务。</a:t>
            </a:r>
            <a:endParaRPr lang="en-US" altLang="zh-CN" dirty="0" smtClean="0"/>
          </a:p>
          <a:p>
            <a:r>
              <a:rPr lang="zh-CN" altLang="en-US" dirty="0" smtClean="0"/>
              <a:t>从</a:t>
            </a:r>
            <a:r>
              <a:rPr lang="zh-CN" altLang="en-US" dirty="0"/>
              <a:t>云中提供数据分析服务，它兼容 </a:t>
            </a:r>
            <a:r>
              <a:rPr lang="en-US" altLang="zh-CN" dirty="0"/>
              <a:t>MySQL </a:t>
            </a:r>
            <a:r>
              <a:rPr lang="zh-CN" altLang="en-US" dirty="0"/>
              <a:t>协议</a:t>
            </a:r>
            <a:r>
              <a:rPr lang="zh-CN" altLang="en-US" dirty="0" smtClean="0"/>
              <a:t>，包括</a:t>
            </a:r>
            <a:r>
              <a:rPr lang="zh-CN" altLang="en-US" dirty="0"/>
              <a:t>元数据信息。</a:t>
            </a:r>
          </a:p>
          <a:p>
            <a:r>
              <a:rPr lang="zh-CN" altLang="en-US" dirty="0"/>
              <a:t>从采集自多个位置的数据中获得至关重要的商业洞见</a:t>
            </a:r>
            <a:r>
              <a:rPr lang="zh-CN" altLang="en-US" dirty="0" smtClean="0"/>
              <a:t>，</a:t>
            </a:r>
            <a:endParaRPr lang="en-US" altLang="zh-CN" dirty="0" smtClean="0"/>
          </a:p>
          <a:p>
            <a:r>
              <a:rPr lang="zh-CN" altLang="en-US" dirty="0" smtClean="0"/>
              <a:t>这些</a:t>
            </a:r>
            <a:r>
              <a:rPr lang="zh-CN" altLang="en-US" dirty="0"/>
              <a:t>数据将在一</a:t>
            </a:r>
            <a:r>
              <a:rPr lang="zh-CN" altLang="en-US" dirty="0" smtClean="0"/>
              <a:t>个高</a:t>
            </a:r>
            <a:r>
              <a:rPr lang="zh-CN" altLang="en-US" dirty="0"/>
              <a:t>并发性、多维度分析系统中即时得到处理</a:t>
            </a:r>
            <a:r>
              <a:rPr lang="zh-CN" altLang="en-US" dirty="0" smtClean="0"/>
              <a:t>。</a:t>
            </a:r>
            <a:endParaRPr lang="zh-CN" altLang="en-US" dirty="0"/>
          </a:p>
        </p:txBody>
      </p:sp>
      <p:pic>
        <p:nvPicPr>
          <p:cNvPr id="11" name="图片 10"/>
          <p:cNvPicPr>
            <a:picLocks noChangeAspect="1"/>
          </p:cNvPicPr>
          <p:nvPr/>
        </p:nvPicPr>
        <p:blipFill>
          <a:blip r:embed="rId6"/>
          <a:stretch>
            <a:fillRect/>
          </a:stretch>
        </p:blipFill>
        <p:spPr>
          <a:xfrm>
            <a:off x="6603023" y="3310709"/>
            <a:ext cx="5131777" cy="2788902"/>
          </a:xfrm>
          <a:prstGeom prst="rect">
            <a:avLst/>
          </a:prstGeom>
        </p:spPr>
      </p:pic>
      <p:pic>
        <p:nvPicPr>
          <p:cNvPr id="12" name="图片 11"/>
          <p:cNvPicPr>
            <a:picLocks noChangeAspect="1"/>
          </p:cNvPicPr>
          <p:nvPr/>
        </p:nvPicPr>
        <p:blipFill>
          <a:blip r:embed="rId7"/>
          <a:stretch>
            <a:fillRect/>
          </a:stretch>
        </p:blipFill>
        <p:spPr>
          <a:xfrm>
            <a:off x="6750495" y="76431"/>
            <a:ext cx="5152189" cy="3234278"/>
          </a:xfrm>
          <a:prstGeom prst="rect">
            <a:avLst/>
          </a:prstGeom>
        </p:spPr>
      </p:pic>
    </p:spTree>
    <p:extLst>
      <p:ext uri="{BB962C8B-B14F-4D97-AF65-F5344CB8AC3E}">
        <p14:creationId xmlns:p14="http://schemas.microsoft.com/office/powerpoint/2010/main" val="12350930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8288" y="6256107"/>
            <a:ext cx="1224576" cy="52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4"/>
          <p:cNvSpPr>
            <a:spLocks noChangeArrowheads="1"/>
          </p:cNvSpPr>
          <p:nvPr/>
        </p:nvSpPr>
        <p:spPr bwMode="auto">
          <a:xfrm>
            <a:off x="646725" y="1052081"/>
            <a:ext cx="10401331" cy="47034"/>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905" b="1" i="1">
                <a:solidFill>
                  <a:srgbClr val="FFFFFF"/>
                </a:solidFill>
                <a:ea typeface="微软雅黑" pitchFamily="34" charset="-122"/>
                <a:sym typeface="宋体" pitchFamily="2" charset="-122"/>
              </a:rPr>
              <a:t> </a:t>
            </a:r>
          </a:p>
        </p:txBody>
      </p:sp>
      <p:sp>
        <p:nvSpPr>
          <p:cNvPr id="6" name="椭圆 15"/>
          <p:cNvSpPr>
            <a:spLocks noChangeArrowheads="1"/>
          </p:cNvSpPr>
          <p:nvPr/>
        </p:nvSpPr>
        <p:spPr bwMode="auto">
          <a:xfrm>
            <a:off x="584572" y="1006727"/>
            <a:ext cx="124305" cy="125985"/>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905" b="1" i="1">
              <a:solidFill>
                <a:srgbClr val="FFFFFF"/>
              </a:solidFill>
              <a:ea typeface="微软雅黑" pitchFamily="34" charset="-122"/>
              <a:sym typeface="宋体" pitchFamily="2" charset="-122"/>
            </a:endParaRPr>
          </a:p>
        </p:txBody>
      </p:sp>
      <p:sp>
        <p:nvSpPr>
          <p:cNvPr id="7" name="矩形 10"/>
          <p:cNvSpPr>
            <a:spLocks noChangeArrowheads="1"/>
          </p:cNvSpPr>
          <p:nvPr/>
        </p:nvSpPr>
        <p:spPr bwMode="auto">
          <a:xfrm>
            <a:off x="1" y="6114424"/>
            <a:ext cx="12192000" cy="209976"/>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905">
              <a:solidFill>
                <a:srgbClr val="FFFFFF"/>
              </a:solidFill>
              <a:latin typeface="宋体" pitchFamily="2" charset="-122"/>
              <a:sym typeface="宋体" pitchFamily="2" charset="-122"/>
            </a:endParaRPr>
          </a:p>
        </p:txBody>
      </p:sp>
      <p:sp>
        <p:nvSpPr>
          <p:cNvPr id="10" name="标题 1"/>
          <p:cNvSpPr>
            <a:spLocks noGrp="1" noChangeArrowheads="1"/>
          </p:cNvSpPr>
          <p:nvPr>
            <p:ph type="title" idx="4294967295"/>
          </p:nvPr>
        </p:nvSpPr>
        <p:spPr>
          <a:xfrm>
            <a:off x="1259822" y="209779"/>
            <a:ext cx="8933606" cy="946204"/>
          </a:xfrm>
        </p:spPr>
        <p:txBody>
          <a:bodyPr/>
          <a:lstStyle/>
          <a:p>
            <a:pPr lvl="0"/>
            <a:r>
              <a:rPr lang="en-US" altLang="zh-CN" sz="3200" dirty="0" smtClean="0"/>
              <a:t>Solution(</a:t>
            </a:r>
            <a:r>
              <a:rPr lang="zh-CN" altLang="en-US" sz="3200" dirty="0" smtClean="0"/>
              <a:t>解决方案</a:t>
            </a:r>
            <a:r>
              <a:rPr lang="en-US" altLang="zh-CN" sz="3200" dirty="0" smtClean="0"/>
              <a:t>)</a:t>
            </a:r>
            <a:endParaRPr lang="zh-CN" altLang="en-US" sz="3200" dirty="0"/>
          </a:p>
        </p:txBody>
      </p:sp>
      <p:sp>
        <p:nvSpPr>
          <p:cNvPr id="14" name="椭圆 13">
            <a:hlinkClick r:id="rId4" action="ppaction://hlinksldjump"/>
          </p:cNvPr>
          <p:cNvSpPr/>
          <p:nvPr/>
        </p:nvSpPr>
        <p:spPr>
          <a:xfrm>
            <a:off x="76615" y="76431"/>
            <a:ext cx="1121054" cy="1079551"/>
          </a:xfrm>
          <a:prstGeom prst="ellipse">
            <a:avLst/>
          </a:prstGeom>
          <a:blipFill>
            <a:blip r:embed="rId5">
              <a:extLst>
                <a:ext uri="{28A0092B-C50C-407E-A947-70E740481C1C}">
                  <a14:useLocalDpi xmlns:a14="http://schemas.microsoft.com/office/drawing/2010/main" val="0"/>
                </a:ext>
              </a:extLst>
            </a:blip>
            <a:srcRect/>
            <a:stretch>
              <a:fillRect l="-5000" r="-5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矩形 7"/>
          <p:cNvSpPr/>
          <p:nvPr/>
        </p:nvSpPr>
        <p:spPr>
          <a:xfrm>
            <a:off x="907412" y="1230541"/>
            <a:ext cx="9585327" cy="2308324"/>
          </a:xfrm>
          <a:prstGeom prst="rect">
            <a:avLst/>
          </a:prstGeom>
        </p:spPr>
        <p:txBody>
          <a:bodyPr wrap="square">
            <a:spAutoFit/>
          </a:bodyPr>
          <a:lstStyle/>
          <a:p>
            <a:r>
              <a:rPr lang="en-US" altLang="zh-CN" b="1" dirty="0" err="1" smtClean="0"/>
              <a:t>BigQuery</a:t>
            </a:r>
            <a:r>
              <a:rPr lang="en-US" altLang="zh-CN" b="1" dirty="0" smtClean="0"/>
              <a:t>(Google)</a:t>
            </a:r>
          </a:p>
          <a:p>
            <a:r>
              <a:rPr lang="en-US" altLang="zh-CN" dirty="0" err="1"/>
              <a:t>BigQuery</a:t>
            </a:r>
            <a:r>
              <a:rPr lang="zh-CN" altLang="en-US" dirty="0"/>
              <a:t>是“柱状”存储系统的实现 </a:t>
            </a:r>
            <a:r>
              <a:rPr lang="en-US" altLang="zh-CN" dirty="0"/>
              <a:t>– </a:t>
            </a:r>
            <a:r>
              <a:rPr lang="zh-CN" altLang="en-US" dirty="0"/>
              <a:t>其中数据按列排序和查询</a:t>
            </a:r>
            <a:r>
              <a:rPr lang="en-US" altLang="zh-CN" dirty="0"/>
              <a:t>.</a:t>
            </a:r>
            <a:r>
              <a:rPr lang="zh-CN" altLang="en-US" dirty="0"/>
              <a:t>这一设计决策使</a:t>
            </a:r>
            <a:r>
              <a:rPr lang="en-US" altLang="zh-CN" dirty="0" err="1"/>
              <a:t>BigQuery</a:t>
            </a:r>
            <a:r>
              <a:rPr lang="zh-CN" altLang="en-US" dirty="0"/>
              <a:t>具有出色的查询速度</a:t>
            </a:r>
            <a:r>
              <a:rPr lang="en-US" altLang="zh-CN" dirty="0"/>
              <a:t>,</a:t>
            </a:r>
            <a:r>
              <a:rPr lang="zh-CN" altLang="en-US" dirty="0"/>
              <a:t>并且还提供了一些关于</a:t>
            </a:r>
            <a:r>
              <a:rPr lang="en-US" altLang="zh-CN" dirty="0" err="1"/>
              <a:t>BigQuery</a:t>
            </a:r>
            <a:r>
              <a:rPr lang="zh-CN" altLang="en-US" dirty="0"/>
              <a:t>缺乏关系数据库管理功能的见解</a:t>
            </a:r>
            <a:r>
              <a:rPr lang="en-US" altLang="zh-CN" dirty="0" smtClean="0"/>
              <a:t>.</a:t>
            </a:r>
          </a:p>
          <a:p>
            <a:r>
              <a:rPr lang="en-US" altLang="zh-CN" dirty="0" err="1"/>
              <a:t>BigQuery</a:t>
            </a:r>
            <a:r>
              <a:rPr lang="zh-CN" altLang="en-US" dirty="0"/>
              <a:t>与关系数据库的不同之处在于它是只读的</a:t>
            </a:r>
            <a:r>
              <a:rPr lang="en-US" altLang="zh-CN" dirty="0"/>
              <a:t>,</a:t>
            </a:r>
            <a:r>
              <a:rPr lang="zh-CN" altLang="en-US" dirty="0"/>
              <a:t>并且不具有用于管理或更改表的表索引或功能</a:t>
            </a:r>
            <a:r>
              <a:rPr lang="en-US" altLang="zh-CN" dirty="0"/>
              <a:t>(</a:t>
            </a:r>
            <a:r>
              <a:rPr lang="zh-CN" altLang="en-US" dirty="0"/>
              <a:t>除了将数据附加到现有数据集的功能</a:t>
            </a:r>
            <a:r>
              <a:rPr lang="en-US" altLang="zh-CN" dirty="0"/>
              <a:t>). </a:t>
            </a:r>
            <a:r>
              <a:rPr lang="en-US" altLang="zh-CN" dirty="0" err="1"/>
              <a:t>BigQuery</a:t>
            </a:r>
            <a:r>
              <a:rPr lang="zh-CN" altLang="en-US" dirty="0"/>
              <a:t>支持表达查询的类似</a:t>
            </a:r>
            <a:r>
              <a:rPr lang="en-US" altLang="zh-CN" dirty="0"/>
              <a:t>SQL</a:t>
            </a:r>
            <a:r>
              <a:rPr lang="zh-CN" altLang="en-US" dirty="0"/>
              <a:t>的语法</a:t>
            </a:r>
            <a:r>
              <a:rPr lang="en-US" altLang="zh-CN" dirty="0"/>
              <a:t>,</a:t>
            </a:r>
            <a:r>
              <a:rPr lang="zh-CN" altLang="en-US" dirty="0"/>
              <a:t>但不支持更新或删除方法</a:t>
            </a:r>
            <a:r>
              <a:rPr lang="en-US" altLang="zh-CN" dirty="0"/>
              <a:t>,</a:t>
            </a:r>
            <a:r>
              <a:rPr lang="zh-CN" altLang="en-US" dirty="0"/>
              <a:t>并且它目前仅支持限制范围的</a:t>
            </a:r>
            <a:r>
              <a:rPr lang="en-US" altLang="zh-CN" dirty="0"/>
              <a:t>JOIN</a:t>
            </a:r>
            <a:r>
              <a:rPr lang="zh-CN" altLang="en-US" dirty="0"/>
              <a:t>函数</a:t>
            </a:r>
            <a:r>
              <a:rPr lang="en-US" altLang="zh-CN" dirty="0" smtClean="0"/>
              <a:t>.</a:t>
            </a:r>
          </a:p>
          <a:p>
            <a:r>
              <a:rPr lang="en-US" altLang="zh-CN" dirty="0" err="1"/>
              <a:t>BigQuery</a:t>
            </a:r>
            <a:r>
              <a:rPr lang="zh-CN" altLang="en-US" dirty="0"/>
              <a:t>确实需要在创建表时使用模式定义</a:t>
            </a:r>
            <a:r>
              <a:rPr lang="en-US" altLang="zh-CN" dirty="0"/>
              <a:t>,</a:t>
            </a:r>
            <a:r>
              <a:rPr lang="zh-CN" altLang="en-US" dirty="0"/>
              <a:t>并且附加到每个表的数据必须遵循该模式的要求</a:t>
            </a:r>
            <a:r>
              <a:rPr lang="en-US" altLang="zh-CN" dirty="0"/>
              <a:t>.</a:t>
            </a:r>
            <a:r>
              <a:rPr lang="zh-CN" altLang="en-US" dirty="0"/>
              <a:t>但是</a:t>
            </a:r>
            <a:r>
              <a:rPr lang="en-US" altLang="zh-CN" dirty="0"/>
              <a:t>,</a:t>
            </a:r>
            <a:r>
              <a:rPr lang="en-US" altLang="zh-CN" dirty="0" err="1"/>
              <a:t>BigQuery</a:t>
            </a:r>
            <a:r>
              <a:rPr lang="zh-CN" altLang="en-US" dirty="0"/>
              <a:t>支持空值</a:t>
            </a:r>
            <a:r>
              <a:rPr lang="en-US" altLang="zh-CN" dirty="0"/>
              <a:t>.</a:t>
            </a:r>
            <a:endParaRPr lang="en-US" altLang="zh-CN" dirty="0" smtClean="0"/>
          </a:p>
        </p:txBody>
      </p:sp>
    </p:spTree>
    <p:extLst>
      <p:ext uri="{BB962C8B-B14F-4D97-AF65-F5344CB8AC3E}">
        <p14:creationId xmlns:p14="http://schemas.microsoft.com/office/powerpoint/2010/main" val="20455665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8288" y="6256107"/>
            <a:ext cx="1224576" cy="52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4"/>
          <p:cNvSpPr>
            <a:spLocks noChangeArrowheads="1"/>
          </p:cNvSpPr>
          <p:nvPr/>
        </p:nvSpPr>
        <p:spPr bwMode="auto">
          <a:xfrm>
            <a:off x="646725" y="1052081"/>
            <a:ext cx="10401331" cy="47034"/>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905" b="1" i="1">
                <a:solidFill>
                  <a:srgbClr val="FFFFFF"/>
                </a:solidFill>
                <a:ea typeface="微软雅黑" pitchFamily="34" charset="-122"/>
                <a:sym typeface="宋体" pitchFamily="2" charset="-122"/>
              </a:rPr>
              <a:t> </a:t>
            </a:r>
          </a:p>
        </p:txBody>
      </p:sp>
      <p:sp>
        <p:nvSpPr>
          <p:cNvPr id="6" name="椭圆 15"/>
          <p:cNvSpPr>
            <a:spLocks noChangeArrowheads="1"/>
          </p:cNvSpPr>
          <p:nvPr/>
        </p:nvSpPr>
        <p:spPr bwMode="auto">
          <a:xfrm>
            <a:off x="584572" y="1006727"/>
            <a:ext cx="124305" cy="125985"/>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905" b="1" i="1">
              <a:solidFill>
                <a:srgbClr val="FFFFFF"/>
              </a:solidFill>
              <a:ea typeface="微软雅黑" pitchFamily="34" charset="-122"/>
              <a:sym typeface="宋体" pitchFamily="2" charset="-122"/>
            </a:endParaRPr>
          </a:p>
        </p:txBody>
      </p:sp>
      <p:sp>
        <p:nvSpPr>
          <p:cNvPr id="7" name="矩形 10"/>
          <p:cNvSpPr>
            <a:spLocks noChangeArrowheads="1"/>
          </p:cNvSpPr>
          <p:nvPr/>
        </p:nvSpPr>
        <p:spPr bwMode="auto">
          <a:xfrm>
            <a:off x="1" y="6114424"/>
            <a:ext cx="12192000" cy="209976"/>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905">
              <a:solidFill>
                <a:srgbClr val="FFFFFF"/>
              </a:solidFill>
              <a:latin typeface="宋体" pitchFamily="2" charset="-122"/>
              <a:sym typeface="宋体" pitchFamily="2" charset="-122"/>
            </a:endParaRPr>
          </a:p>
        </p:txBody>
      </p:sp>
      <p:sp>
        <p:nvSpPr>
          <p:cNvPr id="10" name="标题 1"/>
          <p:cNvSpPr>
            <a:spLocks noGrp="1" noChangeArrowheads="1"/>
          </p:cNvSpPr>
          <p:nvPr>
            <p:ph type="title" idx="4294967295"/>
          </p:nvPr>
        </p:nvSpPr>
        <p:spPr>
          <a:xfrm>
            <a:off x="1259822" y="209778"/>
            <a:ext cx="8933606" cy="1143945"/>
          </a:xfrm>
        </p:spPr>
        <p:txBody>
          <a:bodyPr/>
          <a:lstStyle/>
          <a:p>
            <a:pPr lvl="0"/>
            <a:r>
              <a:rPr lang="en-US" altLang="zh-CN" sz="3200" dirty="0" smtClean="0"/>
              <a:t>Solution(</a:t>
            </a:r>
            <a:r>
              <a:rPr lang="zh-CN" altLang="en-US" sz="3200" dirty="0" smtClean="0"/>
              <a:t>解决方案</a:t>
            </a:r>
            <a:r>
              <a:rPr lang="en-US" altLang="zh-CN" sz="3200" dirty="0" smtClean="0"/>
              <a:t>)—</a:t>
            </a:r>
            <a:r>
              <a:rPr lang="zh-CN" altLang="en-US" sz="3200" dirty="0" smtClean="0"/>
              <a:t>对比</a:t>
            </a:r>
            <a:endParaRPr lang="zh-CN" altLang="en-US" sz="3200" dirty="0"/>
          </a:p>
        </p:txBody>
      </p:sp>
      <p:sp>
        <p:nvSpPr>
          <p:cNvPr id="14" name="椭圆 13">
            <a:hlinkClick r:id="rId4" action="ppaction://hlinksldjump"/>
          </p:cNvPr>
          <p:cNvSpPr/>
          <p:nvPr/>
        </p:nvSpPr>
        <p:spPr>
          <a:xfrm>
            <a:off x="76615" y="76431"/>
            <a:ext cx="1121054" cy="1079551"/>
          </a:xfrm>
          <a:prstGeom prst="ellipse">
            <a:avLst/>
          </a:prstGeom>
          <a:blipFill>
            <a:blip r:embed="rId5">
              <a:extLst>
                <a:ext uri="{28A0092B-C50C-407E-A947-70E740481C1C}">
                  <a14:useLocalDpi xmlns:a14="http://schemas.microsoft.com/office/drawing/2010/main" val="0"/>
                </a:ext>
              </a:extLst>
            </a:blip>
            <a:srcRect/>
            <a:stretch>
              <a:fillRect l="-5000" r="-5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aphicFrame>
        <p:nvGraphicFramePr>
          <p:cNvPr id="3" name="表格 2"/>
          <p:cNvGraphicFramePr>
            <a:graphicFrameLocks noGrp="1"/>
          </p:cNvGraphicFramePr>
          <p:nvPr>
            <p:extLst>
              <p:ext uri="{D42A27DB-BD31-4B8C-83A1-F6EECF244321}">
                <p14:modId xmlns:p14="http://schemas.microsoft.com/office/powerpoint/2010/main" val="852037574"/>
              </p:ext>
            </p:extLst>
          </p:nvPr>
        </p:nvGraphicFramePr>
        <p:xfrm>
          <a:off x="1004389" y="1126900"/>
          <a:ext cx="10364651" cy="3393640"/>
        </p:xfrm>
        <a:graphic>
          <a:graphicData uri="http://schemas.openxmlformats.org/drawingml/2006/table">
            <a:tbl>
              <a:tblPr firstRow="1" bandRow="1">
                <a:tableStyleId>{5C22544A-7EE6-4342-B048-85BDC9FD1C3A}</a:tableStyleId>
              </a:tblPr>
              <a:tblGrid>
                <a:gridCol w="1304471"/>
                <a:gridCol w="1181100"/>
                <a:gridCol w="701040"/>
                <a:gridCol w="952500"/>
                <a:gridCol w="716280"/>
                <a:gridCol w="929640"/>
                <a:gridCol w="708660"/>
                <a:gridCol w="944880"/>
                <a:gridCol w="762000"/>
                <a:gridCol w="1173480"/>
                <a:gridCol w="990600"/>
              </a:tblGrid>
              <a:tr h="614745">
                <a:tc>
                  <a:txBody>
                    <a:bodyPr/>
                    <a:lstStyle/>
                    <a:p>
                      <a:r>
                        <a:rPr lang="zh-CN" altLang="en-US" dirty="0" smtClean="0"/>
                        <a:t>框架</a:t>
                      </a:r>
                      <a:r>
                        <a:rPr lang="en-US" altLang="zh-CN" dirty="0" smtClean="0"/>
                        <a:t>|</a:t>
                      </a:r>
                      <a:r>
                        <a:rPr lang="zh-CN" altLang="en-US" dirty="0" smtClean="0"/>
                        <a:t>方面</a:t>
                      </a:r>
                      <a:endParaRPr lang="zh-CN" altLang="en-US" dirty="0"/>
                    </a:p>
                  </a:txBody>
                  <a:tcPr/>
                </a:tc>
                <a:tc>
                  <a:txBody>
                    <a:bodyPr/>
                    <a:lstStyle/>
                    <a:p>
                      <a:r>
                        <a:rPr lang="zh-CN" altLang="en-US" dirty="0" smtClean="0"/>
                        <a:t>成熟度</a:t>
                      </a:r>
                      <a:endParaRPr lang="zh-CN" altLang="en-US" dirty="0"/>
                    </a:p>
                  </a:txBody>
                  <a:tcPr/>
                </a:tc>
                <a:tc>
                  <a:txBody>
                    <a:bodyPr/>
                    <a:lstStyle/>
                    <a:p>
                      <a:r>
                        <a:rPr lang="zh-CN" altLang="en-US" dirty="0" smtClean="0"/>
                        <a:t>量级</a:t>
                      </a:r>
                      <a:endParaRPr lang="zh-CN" altLang="en-US" dirty="0"/>
                    </a:p>
                  </a:txBody>
                  <a:tcPr/>
                </a:tc>
                <a:tc>
                  <a:txBody>
                    <a:bodyPr/>
                    <a:lstStyle/>
                    <a:p>
                      <a:r>
                        <a:rPr lang="zh-CN" altLang="en-US" dirty="0" smtClean="0"/>
                        <a:t>原理</a:t>
                      </a:r>
                      <a:endParaRPr lang="zh-CN" altLang="en-US" dirty="0"/>
                    </a:p>
                  </a:txBody>
                  <a:tcPr/>
                </a:tc>
                <a:tc>
                  <a:txBody>
                    <a:bodyPr/>
                    <a:lstStyle/>
                    <a:p>
                      <a:r>
                        <a:rPr lang="zh-CN" altLang="en-US" dirty="0" smtClean="0"/>
                        <a:t>内存</a:t>
                      </a:r>
                      <a:endParaRPr lang="zh-CN" altLang="en-US" dirty="0"/>
                    </a:p>
                  </a:txBody>
                  <a:tcPr/>
                </a:tc>
                <a:tc>
                  <a:txBody>
                    <a:bodyPr/>
                    <a:lstStyle/>
                    <a:p>
                      <a:r>
                        <a:rPr lang="en-US" altLang="zh-CN" dirty="0" smtClean="0"/>
                        <a:t>I/O</a:t>
                      </a:r>
                      <a:endParaRPr lang="zh-CN" altLang="en-US" dirty="0"/>
                    </a:p>
                  </a:txBody>
                  <a:tcPr/>
                </a:tc>
                <a:tc>
                  <a:txBody>
                    <a:bodyPr/>
                    <a:lstStyle/>
                    <a:p>
                      <a:r>
                        <a:rPr lang="zh-CN" altLang="en-US" dirty="0" smtClean="0"/>
                        <a:t>收费</a:t>
                      </a:r>
                      <a:endParaRPr lang="zh-CN" altLang="en-US" dirty="0"/>
                    </a:p>
                  </a:txBody>
                  <a:tcPr/>
                </a:tc>
                <a:tc>
                  <a:txBody>
                    <a:bodyPr/>
                    <a:lstStyle/>
                    <a:p>
                      <a:r>
                        <a:rPr lang="zh-CN" altLang="en-US" dirty="0" smtClean="0"/>
                        <a:t>数据源</a:t>
                      </a:r>
                      <a:endParaRPr lang="zh-CN" altLang="en-US" dirty="0"/>
                    </a:p>
                  </a:txBody>
                  <a:tcPr/>
                </a:tc>
                <a:tc>
                  <a:txBody>
                    <a:bodyPr/>
                    <a:lstStyle/>
                    <a:p>
                      <a:r>
                        <a:rPr lang="zh-CN" altLang="en-US" dirty="0" smtClean="0"/>
                        <a:t>社区</a:t>
                      </a:r>
                      <a:endParaRPr lang="zh-CN" altLang="en-US" dirty="0"/>
                    </a:p>
                  </a:txBody>
                  <a:tcPr/>
                </a:tc>
                <a:tc>
                  <a:txBody>
                    <a:bodyPr/>
                    <a:lstStyle/>
                    <a:p>
                      <a:r>
                        <a:rPr lang="zh-CN" altLang="en-US" dirty="0" smtClean="0"/>
                        <a:t>实时性</a:t>
                      </a:r>
                      <a:endParaRPr lang="zh-CN" altLang="en-US" dirty="0"/>
                    </a:p>
                  </a:txBody>
                  <a:tcPr/>
                </a:tc>
                <a:tc>
                  <a:txBody>
                    <a:bodyPr/>
                    <a:lstStyle/>
                    <a:p>
                      <a:r>
                        <a:rPr lang="zh-CN" altLang="en-US" dirty="0" smtClean="0"/>
                        <a:t>灵活性</a:t>
                      </a:r>
                      <a:endParaRPr lang="zh-CN" altLang="en-US" dirty="0"/>
                    </a:p>
                  </a:txBody>
                  <a:tcPr/>
                </a:tc>
              </a:tr>
              <a:tr h="435098">
                <a:tc>
                  <a:txBody>
                    <a:bodyPr/>
                    <a:lstStyle/>
                    <a:p>
                      <a:r>
                        <a:rPr lang="en-US" altLang="zh-CN" dirty="0" smtClean="0"/>
                        <a:t>Presto</a:t>
                      </a:r>
                      <a:endParaRPr lang="zh-CN" altLang="en-US" dirty="0"/>
                    </a:p>
                  </a:txBody>
                  <a:tcPr/>
                </a:tc>
                <a:tc>
                  <a:txBody>
                    <a:bodyPr/>
                    <a:lstStyle/>
                    <a:p>
                      <a:r>
                        <a:rPr lang="zh-CN" altLang="en-US" dirty="0" smtClean="0"/>
                        <a:t>高</a:t>
                      </a:r>
                      <a:endParaRPr lang="zh-CN" altLang="en-US" dirty="0"/>
                    </a:p>
                  </a:txBody>
                  <a:tcPr/>
                </a:tc>
                <a:tc>
                  <a:txBody>
                    <a:bodyPr/>
                    <a:lstStyle/>
                    <a:p>
                      <a:r>
                        <a:rPr lang="zh-CN" altLang="en-US" dirty="0" smtClean="0"/>
                        <a:t>低</a:t>
                      </a:r>
                      <a:endParaRPr lang="zh-CN" altLang="en-US" dirty="0"/>
                    </a:p>
                  </a:txBody>
                  <a:tcPr/>
                </a:tc>
                <a:tc>
                  <a:txBody>
                    <a:bodyPr/>
                    <a:lstStyle/>
                    <a:p>
                      <a:r>
                        <a:rPr lang="en-US" altLang="zh-CN" dirty="0" smtClean="0"/>
                        <a:t>MPP</a:t>
                      </a:r>
                      <a:endParaRPr lang="zh-CN" altLang="en-US" dirty="0"/>
                    </a:p>
                  </a:txBody>
                  <a:tcPr/>
                </a:tc>
                <a:tc>
                  <a:txBody>
                    <a:bodyPr/>
                    <a:lstStyle/>
                    <a:p>
                      <a:r>
                        <a:rPr lang="zh-CN" altLang="en-US" dirty="0" smtClean="0"/>
                        <a:t>是</a:t>
                      </a:r>
                      <a:endParaRPr lang="zh-CN" altLang="en-US" dirty="0"/>
                    </a:p>
                  </a:txBody>
                  <a:tcPr/>
                </a:tc>
                <a:tc>
                  <a:txBody>
                    <a:bodyPr/>
                    <a:lstStyle/>
                    <a:p>
                      <a:r>
                        <a:rPr lang="zh-CN" altLang="en-US" dirty="0" smtClean="0"/>
                        <a:t>否</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否</a:t>
                      </a:r>
                      <a:endParaRPr lang="en-US" altLang="zh-CN" dirty="0" smtClean="0"/>
                    </a:p>
                  </a:txBody>
                  <a:tcPr/>
                </a:tc>
                <a:tc>
                  <a:txBody>
                    <a:bodyPr/>
                    <a:lstStyle/>
                    <a:p>
                      <a:r>
                        <a:rPr lang="zh-CN" altLang="en-US" dirty="0" smtClean="0"/>
                        <a:t>高</a:t>
                      </a:r>
                      <a:endParaRPr lang="zh-CN" altLang="en-US" dirty="0"/>
                    </a:p>
                  </a:txBody>
                  <a:tcPr/>
                </a:tc>
                <a:tc>
                  <a:txBody>
                    <a:bodyPr/>
                    <a:lstStyle/>
                    <a:p>
                      <a:r>
                        <a:rPr lang="zh-CN" altLang="en-US" dirty="0" smtClean="0"/>
                        <a:t>低</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不保证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r>
              <a:tr h="478971">
                <a:tc>
                  <a:txBody>
                    <a:bodyPr/>
                    <a:lstStyle/>
                    <a:p>
                      <a:r>
                        <a:rPr lang="en-US" altLang="zh-CN" dirty="0" smtClean="0"/>
                        <a:t>Spark SQL</a:t>
                      </a:r>
                      <a:endParaRPr lang="zh-CN" altLang="en-US" dirty="0"/>
                    </a:p>
                  </a:txBody>
                  <a:tcPr/>
                </a:tc>
                <a:tc>
                  <a:txBody>
                    <a:bodyPr/>
                    <a:lstStyle/>
                    <a:p>
                      <a:r>
                        <a:rPr lang="zh-CN" altLang="en-US" dirty="0" smtClean="0"/>
                        <a:t>高</a:t>
                      </a:r>
                      <a:endParaRPr lang="zh-CN" altLang="en-US" dirty="0"/>
                    </a:p>
                  </a:txBody>
                  <a:tcPr/>
                </a:tc>
                <a:tc>
                  <a:txBody>
                    <a:bodyPr/>
                    <a:lstStyle/>
                    <a:p>
                      <a:r>
                        <a:rPr lang="zh-CN" altLang="en-US" dirty="0" smtClean="0"/>
                        <a:t>低</a:t>
                      </a:r>
                      <a:endParaRPr lang="zh-CN" altLang="en-US" dirty="0"/>
                    </a:p>
                  </a:txBody>
                  <a:tcPr/>
                </a:tc>
                <a:tc>
                  <a:txBody>
                    <a:bodyPr/>
                    <a:lstStyle/>
                    <a:p>
                      <a:r>
                        <a:rPr lang="en-US" altLang="zh-CN" dirty="0" smtClean="0"/>
                        <a:t>MPP</a:t>
                      </a:r>
                      <a:endParaRPr lang="zh-CN" altLang="en-US" dirty="0"/>
                    </a:p>
                  </a:txBody>
                  <a:tcPr/>
                </a:tc>
                <a:tc>
                  <a:txBody>
                    <a:bodyPr/>
                    <a:lstStyle/>
                    <a:p>
                      <a:r>
                        <a:rPr lang="zh-CN" altLang="en-US" dirty="0" smtClean="0"/>
                        <a:t>是</a:t>
                      </a:r>
                      <a:endParaRPr lang="zh-CN" altLang="en-US" dirty="0"/>
                    </a:p>
                  </a:txBody>
                  <a:tcPr/>
                </a:tc>
                <a:tc>
                  <a:txBody>
                    <a:bodyPr/>
                    <a:lstStyle/>
                    <a:p>
                      <a:r>
                        <a:rPr lang="zh-CN" altLang="en-US" dirty="0" smtClean="0"/>
                        <a:t>不完全</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否</a:t>
                      </a:r>
                      <a:endParaRPr lang="en-US" altLang="zh-CN" dirty="0" smtClean="0"/>
                    </a:p>
                  </a:txBody>
                  <a:tcPr/>
                </a:tc>
                <a:tc>
                  <a:txBody>
                    <a:bodyPr/>
                    <a:lstStyle/>
                    <a:p>
                      <a:r>
                        <a:rPr lang="zh-CN" altLang="en-US" dirty="0" smtClean="0"/>
                        <a:t>高</a:t>
                      </a:r>
                      <a:endParaRPr lang="zh-CN" altLang="en-US" dirty="0"/>
                    </a:p>
                  </a:txBody>
                  <a:tcPr/>
                </a:tc>
                <a:tc>
                  <a:txBody>
                    <a:bodyPr/>
                    <a:lstStyle/>
                    <a:p>
                      <a:r>
                        <a:rPr lang="zh-CN" altLang="en-US" dirty="0" smtClean="0"/>
                        <a:t>高</a:t>
                      </a:r>
                      <a:endParaRPr lang="zh-CN" altLang="en-US" dirty="0"/>
                    </a:p>
                  </a:txBody>
                  <a:tcPr/>
                </a:tc>
                <a:tc>
                  <a:txBody>
                    <a:bodyPr/>
                    <a:lstStyle/>
                    <a:p>
                      <a:r>
                        <a:rPr lang="zh-CN" altLang="en-US" dirty="0" smtClean="0"/>
                        <a:t>不保证</a:t>
                      </a:r>
                      <a:endParaRPr lang="zh-CN" altLang="en-US" dirty="0"/>
                    </a:p>
                  </a:txBody>
                  <a:tcPr/>
                </a:tc>
                <a:tc>
                  <a:txBody>
                    <a:bodyPr/>
                    <a:lstStyle/>
                    <a:p>
                      <a:endParaRPr lang="zh-CN" altLang="en-US" dirty="0"/>
                    </a:p>
                  </a:txBody>
                  <a:tcPr/>
                </a:tc>
              </a:tr>
              <a:tr h="400595">
                <a:tc>
                  <a:txBody>
                    <a:bodyPr/>
                    <a:lstStyle/>
                    <a:p>
                      <a:r>
                        <a:rPr lang="en-US" altLang="zh-CN" dirty="0" smtClean="0"/>
                        <a:t>RedShift</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r>
                        <a:rPr lang="en-US" altLang="zh-CN" dirty="0" smtClean="0"/>
                        <a:t>MPP</a:t>
                      </a:r>
                      <a:endParaRPr lang="zh-CN" altLang="en-US" dirty="0"/>
                    </a:p>
                  </a:txBody>
                  <a:tcPr/>
                </a:tc>
                <a:tc>
                  <a:txBody>
                    <a:bodyPr/>
                    <a:lstStyle/>
                    <a:p>
                      <a:endParaRPr lang="zh-CN" altLang="en-US" dirty="0"/>
                    </a:p>
                  </a:txBody>
                  <a:tcPr/>
                </a:tc>
                <a:tc>
                  <a:txBody>
                    <a:bodyPr/>
                    <a:lstStyle/>
                    <a:p>
                      <a:endParaRPr lang="zh-CN" altLang="en-US"/>
                    </a:p>
                  </a:txBody>
                  <a:tcPr/>
                </a:tc>
                <a:tc>
                  <a:txBody>
                    <a:bodyPr/>
                    <a:lstStyle/>
                    <a:p>
                      <a:r>
                        <a:rPr lang="zh-CN" altLang="en-US" dirty="0" smtClean="0"/>
                        <a:t>是</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426720">
                <a:tc>
                  <a:txBody>
                    <a:bodyPr/>
                    <a:lstStyle/>
                    <a:p>
                      <a:r>
                        <a:rPr lang="en-US" altLang="zh-CN" dirty="0" err="1" smtClean="0"/>
                        <a:t>AnalysisDB</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r>
                        <a:rPr lang="en-US" altLang="zh-CN" dirty="0" smtClean="0"/>
                        <a:t>MPP</a:t>
                      </a:r>
                      <a:endParaRPr lang="zh-CN" altLang="en-US" dirty="0"/>
                    </a:p>
                  </a:txBody>
                  <a:tcPr/>
                </a:tc>
                <a:tc>
                  <a:txBody>
                    <a:bodyPr/>
                    <a:lstStyle/>
                    <a:p>
                      <a:endParaRPr lang="zh-CN" altLang="en-US" b="1" dirty="0"/>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97431">
                <a:tc>
                  <a:txBody>
                    <a:bodyPr/>
                    <a:lstStyle/>
                    <a:p>
                      <a:r>
                        <a:rPr lang="en-US" altLang="zh-CN" dirty="0" smtClean="0"/>
                        <a:t>Impala</a:t>
                      </a:r>
                      <a:endParaRPr lang="zh-CN" altLang="en-US" dirty="0"/>
                    </a:p>
                  </a:txBody>
                  <a:tcPr/>
                </a:tc>
                <a:tc>
                  <a:txBody>
                    <a:bodyPr/>
                    <a:lstStyle/>
                    <a:p>
                      <a:r>
                        <a:rPr lang="zh-CN" altLang="en-US" dirty="0" smtClean="0"/>
                        <a:t>高</a:t>
                      </a:r>
                      <a:endParaRPr lang="zh-CN" altLang="en-US" dirty="0"/>
                    </a:p>
                  </a:txBody>
                  <a:tcPr/>
                </a:tc>
                <a:tc>
                  <a:txBody>
                    <a:bodyPr/>
                    <a:lstStyle/>
                    <a:p>
                      <a:endParaRPr lang="zh-CN" altLang="en-US" dirty="0"/>
                    </a:p>
                  </a:txBody>
                  <a:tcPr/>
                </a:tc>
                <a:tc>
                  <a:txBody>
                    <a:bodyPr/>
                    <a:lstStyle/>
                    <a:p>
                      <a:r>
                        <a:rPr lang="en-US" altLang="zh-CN" dirty="0" smtClean="0"/>
                        <a:t>MPP</a:t>
                      </a:r>
                      <a:endParaRPr lang="zh-CN" altLang="en-US" dirty="0"/>
                    </a:p>
                  </a:txBody>
                  <a:tcPr/>
                </a:tc>
                <a:tc>
                  <a:txBody>
                    <a:bodyPr/>
                    <a:lstStyle/>
                    <a:p>
                      <a:r>
                        <a:rPr lang="zh-CN" altLang="en-US" dirty="0" smtClean="0"/>
                        <a:t>是</a:t>
                      </a:r>
                      <a:endParaRPr lang="zh-CN" altLang="en-US" dirty="0"/>
                    </a:p>
                  </a:txBody>
                  <a:tcPr/>
                </a:tc>
                <a:tc>
                  <a:txBody>
                    <a:bodyPr/>
                    <a:lstStyle/>
                    <a:p>
                      <a:r>
                        <a:rPr lang="zh-CN" altLang="en-US" dirty="0" smtClean="0"/>
                        <a:t>否</a:t>
                      </a:r>
                      <a:endParaRPr lang="zh-CN" altLang="en-US" dirty="0"/>
                    </a:p>
                  </a:txBody>
                  <a:tcPr/>
                </a:tc>
                <a:tc>
                  <a:txBody>
                    <a:bodyPr/>
                    <a:lstStyle/>
                    <a:p>
                      <a:r>
                        <a:rPr lang="zh-CN" altLang="en-US" dirty="0" smtClean="0"/>
                        <a:t>否</a:t>
                      </a:r>
                      <a:endParaRPr lang="en-US" altLang="zh-CN" dirty="0" smtClean="0"/>
                    </a:p>
                  </a:txBody>
                  <a:tcPr/>
                </a:tc>
                <a:tc>
                  <a:txBody>
                    <a:bodyPr/>
                    <a:lstStyle/>
                    <a:p>
                      <a:endParaRPr lang="en-US" altLang="zh-CN" dirty="0" smtClean="0"/>
                    </a:p>
                  </a:txBody>
                  <a:tcPr/>
                </a:tc>
                <a:tc>
                  <a:txBody>
                    <a:bodyPr/>
                    <a:lstStyle/>
                    <a:p>
                      <a:endParaRPr lang="en-US" altLang="zh-CN" dirty="0" smtClean="0"/>
                    </a:p>
                  </a:txBody>
                  <a:tcPr/>
                </a:tc>
                <a:tc>
                  <a:txBody>
                    <a:bodyPr/>
                    <a:lstStyle/>
                    <a:p>
                      <a:endParaRPr lang="en-US" altLang="zh-CN" dirty="0" smtClean="0"/>
                    </a:p>
                  </a:txBody>
                  <a:tcPr/>
                </a:tc>
                <a:tc>
                  <a:txBody>
                    <a:bodyPr/>
                    <a:lstStyle/>
                    <a:p>
                      <a:endParaRPr lang="en-US" altLang="zh-CN" dirty="0" smtClean="0"/>
                    </a:p>
                  </a:txBody>
                  <a:tcPr/>
                </a:tc>
              </a:tr>
              <a:tr h="413256">
                <a:tc>
                  <a:txBody>
                    <a:bodyPr/>
                    <a:lstStyle/>
                    <a:p>
                      <a:r>
                        <a:rPr lang="en-US" altLang="zh-CN" dirty="0" err="1" smtClean="0"/>
                        <a:t>Kylin</a:t>
                      </a:r>
                      <a:endParaRPr lang="zh-CN" altLang="en-US" dirty="0"/>
                    </a:p>
                  </a:txBody>
                  <a:tcPr/>
                </a:tc>
                <a:tc>
                  <a:txBody>
                    <a:bodyPr/>
                    <a:lstStyle/>
                    <a:p>
                      <a:r>
                        <a:rPr lang="zh-CN" altLang="en-US" dirty="0" smtClean="0"/>
                        <a:t>高</a:t>
                      </a:r>
                      <a:endParaRPr lang="zh-CN" altLang="en-US" dirty="0"/>
                    </a:p>
                  </a:txBody>
                  <a:tcPr/>
                </a:tc>
                <a:tc>
                  <a:txBody>
                    <a:bodyPr/>
                    <a:lstStyle/>
                    <a:p>
                      <a:r>
                        <a:rPr lang="zh-CN" altLang="en-US" dirty="0" smtClean="0"/>
                        <a:t>高</a:t>
                      </a:r>
                      <a:endParaRPr lang="zh-CN" altLang="en-US" dirty="0"/>
                    </a:p>
                  </a:txBody>
                  <a:tcPr/>
                </a:tc>
                <a:tc>
                  <a:txBody>
                    <a:bodyPr/>
                    <a:lstStyle/>
                    <a:p>
                      <a:r>
                        <a:rPr lang="zh-CN" altLang="en-US" dirty="0" smtClean="0"/>
                        <a:t>预聚合</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否</a:t>
                      </a:r>
                    </a:p>
                  </a:txBody>
                  <a:tcPr/>
                </a:tc>
                <a:tc>
                  <a:txBody>
                    <a:bodyPr/>
                    <a:lstStyle/>
                    <a:p>
                      <a:r>
                        <a:rPr lang="zh-CN" altLang="en-US" dirty="0" smtClean="0"/>
                        <a:t>是</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否</a:t>
                      </a:r>
                      <a:endParaRPr lang="en-US" altLang="zh-CN" dirty="0" smtClean="0"/>
                    </a:p>
                    <a:p>
                      <a:endParaRPr lang="en-US" altLang="zh-CN" dirty="0" smtClean="0"/>
                    </a:p>
                  </a:txBody>
                  <a:tcPr/>
                </a:tc>
                <a:tc>
                  <a:txBody>
                    <a:bodyPr/>
                    <a:lstStyle/>
                    <a:p>
                      <a:r>
                        <a:rPr lang="zh-CN" altLang="en-US" dirty="0" smtClean="0"/>
                        <a:t>低</a:t>
                      </a:r>
                      <a:endParaRPr lang="en-US" altLang="zh-CN" dirty="0" smtClean="0"/>
                    </a:p>
                  </a:txBody>
                  <a:tcPr/>
                </a:tc>
                <a:tc>
                  <a:txBody>
                    <a:bodyPr/>
                    <a:lstStyle/>
                    <a:p>
                      <a:r>
                        <a:rPr lang="zh-CN" altLang="en-US" dirty="0" smtClean="0"/>
                        <a:t>低</a:t>
                      </a:r>
                      <a:endParaRPr lang="en-US" altLang="zh-CN" dirty="0" smtClean="0"/>
                    </a:p>
                  </a:txBody>
                  <a:tcPr/>
                </a:tc>
                <a:tc>
                  <a:txBody>
                    <a:bodyPr/>
                    <a:lstStyle/>
                    <a:p>
                      <a:r>
                        <a:rPr lang="zh-CN" altLang="en-US" sz="1800" b="0" i="0" kern="1200" dirty="0" smtClean="0">
                          <a:solidFill>
                            <a:schemeClr val="dk1"/>
                          </a:solidFill>
                          <a:effectLst/>
                          <a:latin typeface="+mn-lt"/>
                          <a:ea typeface="+mn-ea"/>
                          <a:cs typeface="+mn-cs"/>
                        </a:rPr>
                        <a:t>毫秒到秒</a:t>
                      </a:r>
                      <a:endParaRPr lang="en-US" altLang="zh-CN" dirty="0" smtClean="0"/>
                    </a:p>
                  </a:txBody>
                  <a:tcPr/>
                </a:tc>
                <a:tc>
                  <a:txBody>
                    <a:bodyPr/>
                    <a:lstStyle/>
                    <a:p>
                      <a:r>
                        <a:rPr lang="zh-CN" altLang="en-US" dirty="0" smtClean="0"/>
                        <a:t>低</a:t>
                      </a:r>
                      <a:endParaRPr lang="en-US" altLang="zh-CN" dirty="0" smtClean="0"/>
                    </a:p>
                  </a:txBody>
                  <a:tcPr/>
                </a:tc>
              </a:tr>
            </a:tbl>
          </a:graphicData>
        </a:graphic>
      </p:graphicFrame>
    </p:spTree>
    <p:extLst>
      <p:ext uri="{BB962C8B-B14F-4D97-AF65-F5344CB8AC3E}">
        <p14:creationId xmlns:p14="http://schemas.microsoft.com/office/powerpoint/2010/main" val="19174735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8288" y="6256107"/>
            <a:ext cx="1224576" cy="52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4"/>
          <p:cNvSpPr>
            <a:spLocks noChangeArrowheads="1"/>
          </p:cNvSpPr>
          <p:nvPr/>
        </p:nvSpPr>
        <p:spPr bwMode="auto">
          <a:xfrm>
            <a:off x="584572" y="879309"/>
            <a:ext cx="10401331" cy="47034"/>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905" b="1" i="1">
                <a:solidFill>
                  <a:srgbClr val="FFFFFF"/>
                </a:solidFill>
                <a:ea typeface="微软雅黑" pitchFamily="34" charset="-122"/>
                <a:sym typeface="宋体" pitchFamily="2" charset="-122"/>
              </a:rPr>
              <a:t> </a:t>
            </a:r>
          </a:p>
        </p:txBody>
      </p:sp>
      <p:sp>
        <p:nvSpPr>
          <p:cNvPr id="6" name="椭圆 15"/>
          <p:cNvSpPr>
            <a:spLocks noChangeArrowheads="1"/>
          </p:cNvSpPr>
          <p:nvPr/>
        </p:nvSpPr>
        <p:spPr bwMode="auto">
          <a:xfrm>
            <a:off x="584572" y="1006727"/>
            <a:ext cx="124305" cy="125985"/>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905" b="1" i="1">
              <a:solidFill>
                <a:srgbClr val="FFFFFF"/>
              </a:solidFill>
              <a:ea typeface="微软雅黑" pitchFamily="34" charset="-122"/>
              <a:sym typeface="宋体" pitchFamily="2" charset="-122"/>
            </a:endParaRPr>
          </a:p>
        </p:txBody>
      </p:sp>
      <p:sp>
        <p:nvSpPr>
          <p:cNvPr id="7" name="矩形 10"/>
          <p:cNvSpPr>
            <a:spLocks noChangeArrowheads="1"/>
          </p:cNvSpPr>
          <p:nvPr/>
        </p:nvSpPr>
        <p:spPr bwMode="auto">
          <a:xfrm>
            <a:off x="1" y="6114424"/>
            <a:ext cx="12192000" cy="209976"/>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905">
              <a:solidFill>
                <a:srgbClr val="FFFFFF"/>
              </a:solidFill>
              <a:latin typeface="宋体" pitchFamily="2" charset="-122"/>
              <a:sym typeface="宋体" pitchFamily="2" charset="-122"/>
            </a:endParaRPr>
          </a:p>
        </p:txBody>
      </p:sp>
      <p:sp>
        <p:nvSpPr>
          <p:cNvPr id="10" name="标题 1"/>
          <p:cNvSpPr>
            <a:spLocks noGrp="1" noChangeArrowheads="1"/>
          </p:cNvSpPr>
          <p:nvPr>
            <p:ph type="title" idx="4294967295"/>
          </p:nvPr>
        </p:nvSpPr>
        <p:spPr>
          <a:xfrm>
            <a:off x="1259822" y="209778"/>
            <a:ext cx="8933606" cy="842303"/>
          </a:xfrm>
        </p:spPr>
        <p:txBody>
          <a:bodyPr/>
          <a:lstStyle/>
          <a:p>
            <a:pPr lvl="0"/>
            <a:r>
              <a:rPr lang="en-US" altLang="zh-CN" sz="3200" dirty="0" smtClean="0"/>
              <a:t>Solution(</a:t>
            </a:r>
            <a:r>
              <a:rPr lang="zh-CN" altLang="en-US" sz="3200" dirty="0" smtClean="0"/>
              <a:t>解决方案</a:t>
            </a:r>
            <a:r>
              <a:rPr lang="en-US" altLang="zh-CN" sz="3200" dirty="0" smtClean="0"/>
              <a:t>)—</a:t>
            </a:r>
            <a:r>
              <a:rPr lang="zh-CN" altLang="en-US" sz="3200" dirty="0" smtClean="0"/>
              <a:t>对比</a:t>
            </a:r>
            <a:endParaRPr lang="zh-CN" altLang="en-US" sz="3200" dirty="0"/>
          </a:p>
        </p:txBody>
      </p:sp>
      <p:sp>
        <p:nvSpPr>
          <p:cNvPr id="14" name="椭圆 13">
            <a:hlinkClick r:id="rId4" action="ppaction://hlinksldjump"/>
          </p:cNvPr>
          <p:cNvSpPr/>
          <p:nvPr/>
        </p:nvSpPr>
        <p:spPr>
          <a:xfrm>
            <a:off x="76615" y="76431"/>
            <a:ext cx="1121054" cy="1079551"/>
          </a:xfrm>
          <a:prstGeom prst="ellipse">
            <a:avLst/>
          </a:prstGeom>
          <a:blipFill>
            <a:blip r:embed="rId5">
              <a:extLst>
                <a:ext uri="{28A0092B-C50C-407E-A947-70E740481C1C}">
                  <a14:useLocalDpi xmlns:a14="http://schemas.microsoft.com/office/drawing/2010/main" val="0"/>
                </a:ext>
              </a:extLst>
            </a:blip>
            <a:srcRect/>
            <a:stretch>
              <a:fillRect l="-5000" r="-5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aphicFrame>
        <p:nvGraphicFramePr>
          <p:cNvPr id="2" name="表格 1"/>
          <p:cNvGraphicFramePr>
            <a:graphicFrameLocks noGrp="1"/>
          </p:cNvGraphicFramePr>
          <p:nvPr>
            <p:extLst>
              <p:ext uri="{D42A27DB-BD31-4B8C-83A1-F6EECF244321}">
                <p14:modId xmlns:p14="http://schemas.microsoft.com/office/powerpoint/2010/main" val="2206929589"/>
              </p:ext>
            </p:extLst>
          </p:nvPr>
        </p:nvGraphicFramePr>
        <p:xfrm>
          <a:off x="1056640" y="927744"/>
          <a:ext cx="7546340" cy="5186680"/>
        </p:xfrm>
        <a:graphic>
          <a:graphicData uri="http://schemas.openxmlformats.org/drawingml/2006/table">
            <a:tbl>
              <a:tblPr firstRow="1" bandRow="1">
                <a:tableStyleId>{5C22544A-7EE6-4342-B048-85BDC9FD1C3A}</a:tableStyleId>
              </a:tblPr>
              <a:tblGrid>
                <a:gridCol w="2372360"/>
                <a:gridCol w="800100"/>
                <a:gridCol w="1143000"/>
                <a:gridCol w="1203960"/>
                <a:gridCol w="891540"/>
                <a:gridCol w="1135380"/>
              </a:tblGrid>
              <a:tr h="283311">
                <a:tc>
                  <a:txBody>
                    <a:bodyPr/>
                    <a:lstStyle/>
                    <a:p>
                      <a:r>
                        <a:rPr lang="zh-CN" altLang="en-US" dirty="0" smtClean="0"/>
                        <a:t>对比项目</a:t>
                      </a:r>
                      <a:endParaRPr lang="zh-CN" altLang="en-US" dirty="0"/>
                    </a:p>
                  </a:txBody>
                  <a:tcPr/>
                </a:tc>
                <a:tc>
                  <a:txBody>
                    <a:bodyPr/>
                    <a:lstStyle/>
                    <a:p>
                      <a:r>
                        <a:rPr lang="en-US" altLang="zh-CN" dirty="0" smtClean="0"/>
                        <a:t>Presto</a:t>
                      </a:r>
                      <a:endParaRPr lang="zh-CN" altLang="en-US" dirty="0"/>
                    </a:p>
                  </a:txBody>
                  <a:tcPr/>
                </a:tc>
                <a:tc>
                  <a:txBody>
                    <a:bodyPr/>
                    <a:lstStyle/>
                    <a:p>
                      <a:r>
                        <a:rPr lang="en-US" altLang="zh-CN" dirty="0" smtClean="0"/>
                        <a:t>Spark SQL</a:t>
                      </a:r>
                      <a:endParaRPr lang="zh-CN" altLang="en-US" dirty="0"/>
                    </a:p>
                  </a:txBody>
                  <a:tcPr/>
                </a:tc>
                <a:tc>
                  <a:txBody>
                    <a:bodyPr/>
                    <a:lstStyle/>
                    <a:p>
                      <a:r>
                        <a:rPr lang="en-US" altLang="zh-CN" dirty="0" err="1" smtClean="0"/>
                        <a:t>Kylin</a:t>
                      </a:r>
                      <a:endParaRPr lang="zh-CN" altLang="en-US" dirty="0"/>
                    </a:p>
                  </a:txBody>
                  <a:tcPr/>
                </a:tc>
                <a:tc>
                  <a:txBody>
                    <a:bodyPr/>
                    <a:lstStyle/>
                    <a:p>
                      <a:r>
                        <a:rPr lang="en-US" altLang="zh-CN" dirty="0" smtClean="0"/>
                        <a:t>Impala</a:t>
                      </a:r>
                      <a:endParaRPr lang="zh-CN" altLang="en-US" dirty="0"/>
                    </a:p>
                  </a:txBody>
                  <a:tcPr/>
                </a:tc>
                <a:tc>
                  <a:txBody>
                    <a:bodyPr/>
                    <a:lstStyle/>
                    <a:p>
                      <a:r>
                        <a:rPr lang="en-US" altLang="zh-CN" dirty="0" err="1" smtClean="0"/>
                        <a:t>BigQuery</a:t>
                      </a:r>
                      <a:endParaRPr lang="zh-CN" altLang="en-US" dirty="0"/>
                    </a:p>
                  </a:txBody>
                  <a:tcPr/>
                </a:tc>
              </a:tr>
              <a:tr h="370840">
                <a:tc>
                  <a:txBody>
                    <a:bodyPr/>
                    <a:lstStyle/>
                    <a:p>
                      <a:r>
                        <a:rPr lang="zh-CN" altLang="en-US" dirty="0" smtClean="0"/>
                        <a:t>亚秒级响应</a:t>
                      </a:r>
                      <a:endParaRPr lang="zh-CN" altLang="en-US" dirty="0"/>
                    </a:p>
                  </a:txBody>
                  <a:tcPr/>
                </a:tc>
                <a:tc>
                  <a:txBody>
                    <a:bodyPr/>
                    <a:lstStyle/>
                    <a:p>
                      <a:r>
                        <a:rPr lang="en-US" altLang="zh-CN" dirty="0" smtClean="0"/>
                        <a:t>N</a:t>
                      </a:r>
                      <a:endParaRPr lang="zh-CN" altLang="en-US" dirty="0"/>
                    </a:p>
                  </a:txBody>
                  <a:tcPr/>
                </a:tc>
                <a:tc>
                  <a:txBody>
                    <a:bodyPr/>
                    <a:lstStyle/>
                    <a:p>
                      <a:r>
                        <a:rPr lang="en-US" altLang="zh-CN" dirty="0" smtClean="0"/>
                        <a:t>N</a:t>
                      </a:r>
                      <a:endParaRPr lang="zh-CN" altLang="en-US" dirty="0"/>
                    </a:p>
                  </a:txBody>
                  <a:tcPr/>
                </a:tc>
                <a:tc>
                  <a:txBody>
                    <a:bodyPr/>
                    <a:lstStyle/>
                    <a:p>
                      <a:r>
                        <a:rPr lang="en-US" altLang="zh-CN" dirty="0" smtClean="0"/>
                        <a:t>Y</a:t>
                      </a:r>
                      <a:endParaRPr lang="zh-CN" altLang="en-US" dirty="0"/>
                    </a:p>
                  </a:txBody>
                  <a:tcPr/>
                </a:tc>
                <a:tc>
                  <a:txBody>
                    <a:bodyPr/>
                    <a:lstStyle/>
                    <a:p>
                      <a:r>
                        <a:rPr lang="en-US" altLang="zh-CN" dirty="0" smtClean="0"/>
                        <a:t>N</a:t>
                      </a:r>
                      <a:endParaRPr lang="zh-CN" altLang="en-US" dirty="0"/>
                    </a:p>
                  </a:txBody>
                  <a:tcPr/>
                </a:tc>
                <a:tc>
                  <a:txBody>
                    <a:bodyPr/>
                    <a:lstStyle/>
                    <a:p>
                      <a:endParaRPr lang="zh-CN" altLang="en-US"/>
                    </a:p>
                  </a:txBody>
                  <a:tcPr/>
                </a:tc>
              </a:tr>
              <a:tr h="370840">
                <a:tc>
                  <a:txBody>
                    <a:bodyPr/>
                    <a:lstStyle/>
                    <a:p>
                      <a:r>
                        <a:rPr lang="zh-CN" altLang="en-US" dirty="0" smtClean="0"/>
                        <a:t>高并发</a:t>
                      </a:r>
                      <a:endParaRPr lang="zh-CN" altLang="en-US" dirty="0"/>
                    </a:p>
                  </a:txBody>
                  <a:tcPr/>
                </a:tc>
                <a:tc>
                  <a:txBody>
                    <a:bodyPr/>
                    <a:lstStyle/>
                    <a:p>
                      <a:r>
                        <a:rPr lang="en-US" altLang="zh-CN" dirty="0" smtClean="0"/>
                        <a:t>N</a:t>
                      </a:r>
                      <a:endParaRPr lang="zh-CN" altLang="en-US" dirty="0"/>
                    </a:p>
                  </a:txBody>
                  <a:tcPr/>
                </a:tc>
                <a:tc>
                  <a:txBody>
                    <a:bodyPr/>
                    <a:lstStyle/>
                    <a:p>
                      <a:r>
                        <a:rPr lang="en-US" altLang="zh-CN" dirty="0" smtClean="0"/>
                        <a:t>N</a:t>
                      </a:r>
                      <a:endParaRPr lang="zh-CN" altLang="en-US" dirty="0"/>
                    </a:p>
                  </a:txBody>
                  <a:tcPr/>
                </a:tc>
                <a:tc>
                  <a:txBody>
                    <a:bodyPr/>
                    <a:lstStyle/>
                    <a:p>
                      <a:r>
                        <a:rPr lang="en-US" altLang="zh-CN" dirty="0" smtClean="0"/>
                        <a:t>Y</a:t>
                      </a:r>
                      <a:endParaRPr lang="zh-CN" altLang="en-US" dirty="0"/>
                    </a:p>
                  </a:txBody>
                  <a:tcPr/>
                </a:tc>
                <a:tc>
                  <a:txBody>
                    <a:bodyPr/>
                    <a:lstStyle/>
                    <a:p>
                      <a:r>
                        <a:rPr lang="en-US" altLang="zh-CN" dirty="0" smtClean="0"/>
                        <a:t>N</a:t>
                      </a:r>
                      <a:endParaRPr lang="zh-CN" altLang="en-US" dirty="0"/>
                    </a:p>
                  </a:txBody>
                  <a:tcPr/>
                </a:tc>
                <a:tc>
                  <a:txBody>
                    <a:bodyPr/>
                    <a:lstStyle/>
                    <a:p>
                      <a:endParaRPr lang="zh-CN" altLang="en-US" dirty="0"/>
                    </a:p>
                  </a:txBody>
                  <a:tcPr/>
                </a:tc>
              </a:tr>
              <a:tr h="370840">
                <a:tc>
                  <a:txBody>
                    <a:bodyPr/>
                    <a:lstStyle/>
                    <a:p>
                      <a:r>
                        <a:rPr lang="zh-CN" altLang="en-US" dirty="0" smtClean="0"/>
                        <a:t>百亿数据集</a:t>
                      </a:r>
                      <a:endParaRPr lang="zh-CN" altLang="en-US" dirty="0"/>
                    </a:p>
                  </a:txBody>
                  <a:tcPr/>
                </a:tc>
                <a:tc>
                  <a:txBody>
                    <a:bodyPr/>
                    <a:lstStyle/>
                    <a:p>
                      <a:r>
                        <a:rPr lang="en-US" altLang="zh-CN" dirty="0" smtClean="0"/>
                        <a:t>Y</a:t>
                      </a:r>
                      <a:endParaRPr lang="zh-CN" altLang="en-US" dirty="0"/>
                    </a:p>
                  </a:txBody>
                  <a:tcPr/>
                </a:tc>
                <a:tc>
                  <a:txBody>
                    <a:bodyPr/>
                    <a:lstStyle/>
                    <a:p>
                      <a:r>
                        <a:rPr lang="en-US" altLang="zh-CN" dirty="0" smtClean="0"/>
                        <a:t>Y</a:t>
                      </a:r>
                      <a:endParaRPr lang="zh-CN" altLang="en-US" dirty="0"/>
                    </a:p>
                  </a:txBody>
                  <a:tcPr/>
                </a:tc>
                <a:tc>
                  <a:txBody>
                    <a:bodyPr/>
                    <a:lstStyle/>
                    <a:p>
                      <a:r>
                        <a:rPr lang="en-US" altLang="zh-CN" dirty="0" smtClean="0"/>
                        <a:t>Y</a:t>
                      </a:r>
                      <a:endParaRPr lang="zh-CN" altLang="en-US" dirty="0"/>
                    </a:p>
                  </a:txBody>
                  <a:tcPr/>
                </a:tc>
                <a:tc>
                  <a:txBody>
                    <a:bodyPr/>
                    <a:lstStyle/>
                    <a:p>
                      <a:r>
                        <a:rPr lang="en-US" altLang="zh-CN" dirty="0" smtClean="0"/>
                        <a:t>Y</a:t>
                      </a:r>
                      <a:endParaRPr lang="zh-CN" altLang="en-US" dirty="0"/>
                    </a:p>
                  </a:txBody>
                  <a:tcPr/>
                </a:tc>
                <a:tc>
                  <a:txBody>
                    <a:bodyPr/>
                    <a:lstStyle/>
                    <a:p>
                      <a:endParaRPr lang="zh-CN" altLang="en-US"/>
                    </a:p>
                  </a:txBody>
                  <a:tcPr/>
                </a:tc>
              </a:tr>
              <a:tr h="370840">
                <a:tc>
                  <a:txBody>
                    <a:bodyPr/>
                    <a:lstStyle/>
                    <a:p>
                      <a:r>
                        <a:rPr lang="en-US" altLang="zh-CN" dirty="0" smtClean="0"/>
                        <a:t>SQL </a:t>
                      </a:r>
                      <a:r>
                        <a:rPr lang="zh-CN" altLang="en-US" dirty="0" smtClean="0"/>
                        <a:t>支持</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Y</a:t>
                      </a:r>
                      <a:endParaRPr lang="zh-CN"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Y</a:t>
                      </a:r>
                      <a:endParaRPr lang="zh-CN"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Y</a:t>
                      </a:r>
                      <a:endParaRPr lang="zh-CN" altLang="en-US" dirty="0" smtClean="0"/>
                    </a:p>
                  </a:txBody>
                  <a:tcPr/>
                </a:tc>
                <a:tc>
                  <a:txBody>
                    <a:bodyPr/>
                    <a:lstStyle/>
                    <a:p>
                      <a:r>
                        <a:rPr lang="en-US" altLang="zh-CN" dirty="0" smtClean="0"/>
                        <a:t>Y</a:t>
                      </a:r>
                      <a:endParaRPr lang="zh-CN" altLang="en-US" dirty="0"/>
                    </a:p>
                  </a:txBody>
                  <a:tcPr/>
                </a:tc>
                <a:tc>
                  <a:txBody>
                    <a:bodyPr/>
                    <a:lstStyle/>
                    <a:p>
                      <a:endParaRPr lang="zh-CN" altLang="en-US"/>
                    </a:p>
                  </a:txBody>
                  <a:tcPr/>
                </a:tc>
              </a:tr>
              <a:tr h="370840">
                <a:tc>
                  <a:txBody>
                    <a:bodyPr/>
                    <a:lstStyle/>
                    <a:p>
                      <a:r>
                        <a:rPr lang="zh-CN" altLang="en-US" dirty="0" smtClean="0"/>
                        <a:t>离线</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Y</a:t>
                      </a:r>
                      <a:endParaRPr lang="zh-CN"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Y</a:t>
                      </a:r>
                      <a:endParaRPr lang="zh-CN"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Y</a:t>
                      </a:r>
                      <a:endParaRPr lang="zh-CN" altLang="en-US" dirty="0" smtClean="0"/>
                    </a:p>
                  </a:txBody>
                  <a:tcPr/>
                </a:tc>
                <a:tc>
                  <a:txBody>
                    <a:bodyPr/>
                    <a:lstStyle/>
                    <a:p>
                      <a:r>
                        <a:rPr lang="en-US" altLang="zh-CN" dirty="0" smtClean="0"/>
                        <a:t>Y</a:t>
                      </a:r>
                      <a:endParaRPr lang="zh-CN" altLang="en-US" dirty="0"/>
                    </a:p>
                  </a:txBody>
                  <a:tcPr/>
                </a:tc>
                <a:tc>
                  <a:txBody>
                    <a:bodyPr/>
                    <a:lstStyle/>
                    <a:p>
                      <a:endParaRPr lang="zh-CN" altLang="en-US"/>
                    </a:p>
                  </a:txBody>
                  <a:tcPr/>
                </a:tc>
              </a:tr>
              <a:tr h="370840">
                <a:tc>
                  <a:txBody>
                    <a:bodyPr/>
                    <a:lstStyle/>
                    <a:p>
                      <a:r>
                        <a:rPr lang="zh-CN" altLang="en-US" dirty="0" smtClean="0"/>
                        <a:t>实时</a:t>
                      </a:r>
                      <a:endParaRPr lang="zh-CN" altLang="en-US" dirty="0"/>
                    </a:p>
                  </a:txBody>
                  <a:tcPr/>
                </a:tc>
                <a:tc>
                  <a:txBody>
                    <a:bodyPr/>
                    <a:lstStyle/>
                    <a:p>
                      <a:r>
                        <a:rPr lang="en-US" altLang="zh-CN" dirty="0" smtClean="0"/>
                        <a:t>N</a:t>
                      </a:r>
                      <a:endParaRPr lang="zh-CN" altLang="en-US" dirty="0"/>
                    </a:p>
                  </a:txBody>
                  <a:tcPr/>
                </a:tc>
                <a:tc>
                  <a:txBody>
                    <a:bodyPr/>
                    <a:lstStyle/>
                    <a:p>
                      <a:r>
                        <a:rPr lang="en-US" altLang="zh-CN" dirty="0" smtClean="0"/>
                        <a:t>N</a:t>
                      </a:r>
                      <a:endParaRPr lang="zh-CN" altLang="en-US" dirty="0"/>
                    </a:p>
                  </a:txBody>
                  <a:tcPr/>
                </a:tc>
                <a:tc>
                  <a:txBody>
                    <a:bodyPr/>
                    <a:lstStyle/>
                    <a:p>
                      <a:r>
                        <a:rPr lang="en-US" altLang="zh-CN" dirty="0" smtClean="0"/>
                        <a:t>N(</a:t>
                      </a:r>
                      <a:r>
                        <a:rPr lang="zh-CN" altLang="en-US" dirty="0" smtClean="0"/>
                        <a:t>开发中</a:t>
                      </a:r>
                      <a:r>
                        <a:rPr lang="en-US" altLang="zh-CN" dirty="0" smtClean="0"/>
                        <a:t>)</a:t>
                      </a:r>
                      <a:endParaRPr lang="zh-CN" altLang="en-US" dirty="0"/>
                    </a:p>
                  </a:txBody>
                  <a:tcPr/>
                </a:tc>
                <a:tc>
                  <a:txBody>
                    <a:bodyPr/>
                    <a:lstStyle/>
                    <a:p>
                      <a:r>
                        <a:rPr lang="en-US" altLang="zh-CN" dirty="0" smtClean="0"/>
                        <a:t>N</a:t>
                      </a:r>
                      <a:endParaRPr lang="zh-CN" altLang="en-US" dirty="0"/>
                    </a:p>
                  </a:txBody>
                  <a:tcPr/>
                </a:tc>
                <a:tc>
                  <a:txBody>
                    <a:bodyPr/>
                    <a:lstStyle/>
                    <a:p>
                      <a:endParaRPr lang="zh-CN" altLang="en-US"/>
                    </a:p>
                  </a:txBody>
                  <a:tcPr/>
                </a:tc>
              </a:tr>
              <a:tr h="370840">
                <a:tc>
                  <a:txBody>
                    <a:bodyPr/>
                    <a:lstStyle/>
                    <a:p>
                      <a:r>
                        <a:rPr lang="zh-CN" altLang="en-US" dirty="0" smtClean="0"/>
                        <a:t>精确去重</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Y</a:t>
                      </a:r>
                      <a:endParaRPr lang="zh-CN"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Y</a:t>
                      </a:r>
                      <a:endParaRPr lang="zh-CN"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Y</a:t>
                      </a:r>
                      <a:endParaRPr lang="zh-CN" altLang="en-US" dirty="0" smtClean="0"/>
                    </a:p>
                  </a:txBody>
                  <a:tcPr/>
                </a:tc>
                <a:tc>
                  <a:txBody>
                    <a:bodyPr/>
                    <a:lstStyle/>
                    <a:p>
                      <a:r>
                        <a:rPr lang="en-US" altLang="zh-CN" dirty="0" smtClean="0"/>
                        <a:t>Y</a:t>
                      </a:r>
                      <a:endParaRPr lang="zh-CN" altLang="en-US" dirty="0"/>
                    </a:p>
                  </a:txBody>
                  <a:tcPr/>
                </a:tc>
                <a:tc>
                  <a:txBody>
                    <a:bodyPr/>
                    <a:lstStyle/>
                    <a:p>
                      <a:endParaRPr lang="zh-CN" altLang="en-US"/>
                    </a:p>
                  </a:txBody>
                  <a:tcPr/>
                </a:tc>
              </a:tr>
              <a:tr h="370840">
                <a:tc>
                  <a:txBody>
                    <a:bodyPr/>
                    <a:lstStyle/>
                    <a:p>
                      <a:r>
                        <a:rPr lang="zh-CN" altLang="en-US" dirty="0" smtClean="0"/>
                        <a:t>明确查询</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Y</a:t>
                      </a:r>
                      <a:endParaRPr lang="zh-CN"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Y</a:t>
                      </a:r>
                      <a:endParaRPr lang="zh-CN"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N</a:t>
                      </a:r>
                      <a:endParaRPr lang="zh-CN" altLang="en-US" dirty="0" smtClean="0"/>
                    </a:p>
                  </a:txBody>
                  <a:tcPr/>
                </a:tc>
                <a:tc>
                  <a:txBody>
                    <a:bodyPr/>
                    <a:lstStyle/>
                    <a:p>
                      <a:r>
                        <a:rPr lang="en-US" altLang="zh-CN" dirty="0" smtClean="0"/>
                        <a:t>Y</a:t>
                      </a:r>
                      <a:endParaRPr lang="zh-CN" altLang="en-US" dirty="0"/>
                    </a:p>
                  </a:txBody>
                  <a:tcPr/>
                </a:tc>
                <a:tc>
                  <a:txBody>
                    <a:bodyPr/>
                    <a:lstStyle/>
                    <a:p>
                      <a:endParaRPr lang="zh-CN" altLang="en-US"/>
                    </a:p>
                  </a:txBody>
                  <a:tcPr/>
                </a:tc>
              </a:tr>
              <a:tr h="370840">
                <a:tc>
                  <a:txBody>
                    <a:bodyPr/>
                    <a:lstStyle/>
                    <a:p>
                      <a:r>
                        <a:rPr lang="zh-CN" altLang="en-US" dirty="0" smtClean="0"/>
                        <a:t>模型改变</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Y</a:t>
                      </a:r>
                      <a:endParaRPr lang="zh-CN"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Y</a:t>
                      </a:r>
                      <a:endParaRPr lang="zh-CN"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N</a:t>
                      </a:r>
                      <a:endParaRPr lang="zh-CN" altLang="en-US" dirty="0" smtClean="0"/>
                    </a:p>
                  </a:txBody>
                  <a:tcPr/>
                </a:tc>
                <a:tc>
                  <a:txBody>
                    <a:bodyPr/>
                    <a:lstStyle/>
                    <a:p>
                      <a:r>
                        <a:rPr lang="en-US" altLang="zh-CN" dirty="0" smtClean="0"/>
                        <a:t>Y</a:t>
                      </a:r>
                      <a:endParaRPr lang="zh-CN" altLang="en-US" dirty="0"/>
                    </a:p>
                  </a:txBody>
                  <a:tcPr/>
                </a:tc>
                <a:tc>
                  <a:txBody>
                    <a:bodyPr/>
                    <a:lstStyle/>
                    <a:p>
                      <a:endParaRPr lang="zh-CN" altLang="en-US"/>
                    </a:p>
                  </a:txBody>
                  <a:tcPr/>
                </a:tc>
              </a:tr>
              <a:tr h="370840">
                <a:tc>
                  <a:txBody>
                    <a:bodyPr/>
                    <a:lstStyle/>
                    <a:p>
                      <a:r>
                        <a:rPr lang="zh-CN" altLang="en-US" dirty="0" smtClean="0"/>
                        <a:t>多表</a:t>
                      </a:r>
                      <a:r>
                        <a:rPr lang="en-US" altLang="zh-CN" dirty="0" smtClean="0"/>
                        <a:t>join</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Y</a:t>
                      </a:r>
                      <a:endParaRPr lang="zh-CN"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Y</a:t>
                      </a:r>
                      <a:endParaRPr lang="zh-CN"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Y</a:t>
                      </a:r>
                      <a:endParaRPr lang="zh-CN" altLang="en-US" dirty="0" smtClean="0"/>
                    </a:p>
                  </a:txBody>
                  <a:tcPr/>
                </a:tc>
                <a:tc>
                  <a:txBody>
                    <a:bodyPr/>
                    <a:lstStyle/>
                    <a:p>
                      <a:r>
                        <a:rPr lang="en-US" altLang="zh-CN" dirty="0" smtClean="0"/>
                        <a:t>Y</a:t>
                      </a:r>
                      <a:endParaRPr lang="zh-CN" altLang="en-US" dirty="0"/>
                    </a:p>
                  </a:txBody>
                  <a:tcPr/>
                </a:tc>
                <a:tc>
                  <a:txBody>
                    <a:bodyPr/>
                    <a:lstStyle/>
                    <a:p>
                      <a:endParaRPr lang="zh-CN" altLang="en-US"/>
                    </a:p>
                  </a:txBody>
                  <a:tcPr/>
                </a:tc>
              </a:tr>
              <a:tr h="370840">
                <a:tc>
                  <a:txBody>
                    <a:bodyPr/>
                    <a:lstStyle/>
                    <a:p>
                      <a:r>
                        <a:rPr lang="en-US" altLang="zh-CN" dirty="0" smtClean="0"/>
                        <a:t>ODBC/JDBC </a:t>
                      </a:r>
                      <a:r>
                        <a:rPr lang="en-US" altLang="zh-CN" dirty="0" err="1" smtClean="0"/>
                        <a:t>Forbi</a:t>
                      </a:r>
                      <a:r>
                        <a:rPr lang="zh-CN" altLang="en-US" dirty="0" smtClean="0"/>
                        <a:t>集成</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Y</a:t>
                      </a:r>
                      <a:endParaRPr lang="zh-CN"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Y</a:t>
                      </a:r>
                      <a:endParaRPr lang="zh-CN"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Y</a:t>
                      </a:r>
                      <a:endParaRPr lang="zh-CN" altLang="en-US" dirty="0" smtClean="0"/>
                    </a:p>
                  </a:txBody>
                  <a:tcPr/>
                </a:tc>
                <a:tc>
                  <a:txBody>
                    <a:bodyPr/>
                    <a:lstStyle/>
                    <a:p>
                      <a:r>
                        <a:rPr lang="en-US" altLang="zh-CN" dirty="0" smtClean="0"/>
                        <a:t>Y</a:t>
                      </a:r>
                      <a:endParaRPr lang="zh-CN" altLang="en-US" dirty="0"/>
                    </a:p>
                  </a:txBody>
                  <a:tcPr/>
                </a:tc>
                <a:tc>
                  <a:txBody>
                    <a:bodyPr/>
                    <a:lstStyle/>
                    <a:p>
                      <a:endParaRPr lang="zh-CN" altLang="en-US"/>
                    </a:p>
                  </a:txBody>
                  <a:tcPr/>
                </a:tc>
              </a:tr>
              <a:tr h="370840">
                <a:tc>
                  <a:txBody>
                    <a:bodyPr/>
                    <a:lstStyle/>
                    <a:p>
                      <a:r>
                        <a:rPr lang="en-US" altLang="zh-CN" dirty="0" smtClean="0"/>
                        <a:t>Rest API</a:t>
                      </a:r>
                      <a:endParaRPr lang="zh-CN" altLang="en-US" dirty="0"/>
                    </a:p>
                  </a:txBody>
                  <a:tcPr/>
                </a:tc>
                <a:tc>
                  <a:txBody>
                    <a:bodyPr/>
                    <a:lstStyle/>
                    <a:p>
                      <a:r>
                        <a:rPr lang="en-US" altLang="zh-CN" dirty="0" smtClean="0"/>
                        <a:t>N</a:t>
                      </a:r>
                      <a:endParaRPr lang="zh-CN" altLang="en-US" dirty="0"/>
                    </a:p>
                  </a:txBody>
                  <a:tcPr/>
                </a:tc>
                <a:tc>
                  <a:txBody>
                    <a:bodyPr/>
                    <a:lstStyle/>
                    <a:p>
                      <a:r>
                        <a:rPr lang="en-US" altLang="zh-CN" dirty="0" smtClean="0"/>
                        <a:t>N</a:t>
                      </a:r>
                      <a:endParaRPr lang="zh-CN" altLang="en-US" dirty="0"/>
                    </a:p>
                  </a:txBody>
                  <a:tcPr/>
                </a:tc>
                <a:tc>
                  <a:txBody>
                    <a:bodyPr/>
                    <a:lstStyle/>
                    <a:p>
                      <a:r>
                        <a:rPr lang="en-US" altLang="zh-CN" dirty="0" smtClean="0"/>
                        <a:t>Y</a:t>
                      </a:r>
                      <a:endParaRPr lang="zh-CN" altLang="en-US" dirty="0"/>
                    </a:p>
                  </a:txBody>
                  <a:tcPr/>
                </a:tc>
                <a:tc>
                  <a:txBody>
                    <a:bodyPr/>
                    <a:lstStyle/>
                    <a:p>
                      <a:r>
                        <a:rPr lang="en-US" altLang="zh-CN" dirty="0" smtClean="0"/>
                        <a:t>N</a:t>
                      </a:r>
                      <a:endParaRPr lang="zh-CN" altLang="en-US" dirty="0"/>
                    </a:p>
                  </a:txBody>
                  <a:tcPr/>
                </a:tc>
                <a:tc>
                  <a:txBody>
                    <a:bodyPr/>
                    <a:lstStyle/>
                    <a:p>
                      <a:r>
                        <a:rPr lang="en-US" altLang="zh-CN" dirty="0" smtClean="0"/>
                        <a:t>Y</a:t>
                      </a:r>
                      <a:endParaRPr lang="zh-CN" altLang="en-US" dirty="0"/>
                    </a:p>
                  </a:txBody>
                  <a:tcPr/>
                </a:tc>
              </a:tr>
              <a:tr h="370840">
                <a:tc>
                  <a:txBody>
                    <a:bodyPr/>
                    <a:lstStyle/>
                    <a:p>
                      <a:r>
                        <a:rPr lang="en-US" altLang="zh-CN" dirty="0" smtClean="0"/>
                        <a:t>Web GUI</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Y</a:t>
                      </a:r>
                      <a:endParaRPr lang="zh-CN" altLang="en-US" dirty="0" smtClean="0"/>
                    </a:p>
                  </a:txBody>
                  <a:tcPr/>
                </a:tc>
                <a:tc>
                  <a:txBody>
                    <a:bodyPr/>
                    <a:lstStyle/>
                    <a:p>
                      <a:r>
                        <a:rPr lang="en-US" altLang="zh-CN" dirty="0" smtClean="0"/>
                        <a:t>N</a:t>
                      </a:r>
                      <a:endParaRPr lang="zh-CN" altLang="en-US" dirty="0"/>
                    </a:p>
                  </a:txBody>
                  <a:tcPr/>
                </a:tc>
                <a:tc>
                  <a:txBody>
                    <a:bodyPr/>
                    <a:lstStyle/>
                    <a:p>
                      <a:r>
                        <a:rPr lang="en-US" altLang="zh-CN" dirty="0" smtClean="0"/>
                        <a:t>Y</a:t>
                      </a:r>
                      <a:endParaRPr lang="zh-CN" altLang="en-US" dirty="0"/>
                    </a:p>
                  </a:txBody>
                  <a:tcPr/>
                </a:tc>
                <a:tc>
                  <a:txBody>
                    <a:bodyPr/>
                    <a:lstStyle/>
                    <a:p>
                      <a:r>
                        <a:rPr lang="en-US" altLang="zh-CN" dirty="0" smtClean="0"/>
                        <a:t>N</a:t>
                      </a:r>
                      <a:endParaRPr lang="zh-CN" altLang="en-US" dirty="0"/>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23723107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8288" y="6256107"/>
            <a:ext cx="1224576" cy="52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4"/>
          <p:cNvSpPr>
            <a:spLocks noChangeArrowheads="1"/>
          </p:cNvSpPr>
          <p:nvPr/>
        </p:nvSpPr>
        <p:spPr bwMode="auto">
          <a:xfrm>
            <a:off x="646725" y="1052081"/>
            <a:ext cx="10401331" cy="47034"/>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905" b="1" i="1">
                <a:solidFill>
                  <a:srgbClr val="FFFFFF"/>
                </a:solidFill>
                <a:ea typeface="微软雅黑" pitchFamily="34" charset="-122"/>
                <a:sym typeface="宋体" pitchFamily="2" charset="-122"/>
              </a:rPr>
              <a:t> </a:t>
            </a:r>
          </a:p>
        </p:txBody>
      </p:sp>
      <p:sp>
        <p:nvSpPr>
          <p:cNvPr id="6" name="椭圆 15"/>
          <p:cNvSpPr>
            <a:spLocks noChangeArrowheads="1"/>
          </p:cNvSpPr>
          <p:nvPr/>
        </p:nvSpPr>
        <p:spPr bwMode="auto">
          <a:xfrm>
            <a:off x="584572" y="1006727"/>
            <a:ext cx="124305" cy="125985"/>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905" b="1" i="1">
              <a:solidFill>
                <a:srgbClr val="FFFFFF"/>
              </a:solidFill>
              <a:ea typeface="微软雅黑" pitchFamily="34" charset="-122"/>
              <a:sym typeface="宋体" pitchFamily="2" charset="-122"/>
            </a:endParaRPr>
          </a:p>
        </p:txBody>
      </p:sp>
      <p:sp>
        <p:nvSpPr>
          <p:cNvPr id="7" name="矩形 10"/>
          <p:cNvSpPr>
            <a:spLocks noChangeArrowheads="1"/>
          </p:cNvSpPr>
          <p:nvPr/>
        </p:nvSpPr>
        <p:spPr bwMode="auto">
          <a:xfrm>
            <a:off x="1" y="6114424"/>
            <a:ext cx="12192000" cy="209976"/>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905">
              <a:solidFill>
                <a:srgbClr val="FFFFFF"/>
              </a:solidFill>
              <a:latin typeface="宋体" pitchFamily="2" charset="-122"/>
              <a:sym typeface="宋体" pitchFamily="2" charset="-122"/>
            </a:endParaRPr>
          </a:p>
        </p:txBody>
      </p:sp>
      <p:sp>
        <p:nvSpPr>
          <p:cNvPr id="10" name="标题 1"/>
          <p:cNvSpPr>
            <a:spLocks noGrp="1" noChangeArrowheads="1"/>
          </p:cNvSpPr>
          <p:nvPr>
            <p:ph type="title" idx="4294967295"/>
          </p:nvPr>
        </p:nvSpPr>
        <p:spPr>
          <a:xfrm>
            <a:off x="1259822" y="209778"/>
            <a:ext cx="8933606" cy="1143945"/>
          </a:xfrm>
        </p:spPr>
        <p:txBody>
          <a:bodyPr/>
          <a:lstStyle/>
          <a:p>
            <a:pPr lvl="0"/>
            <a:r>
              <a:rPr lang="en-US" altLang="zh-CN" sz="3200" dirty="0" smtClean="0"/>
              <a:t>Solution(</a:t>
            </a:r>
            <a:r>
              <a:rPr lang="zh-CN" altLang="en-US" sz="3200" dirty="0" smtClean="0"/>
              <a:t>解决方案</a:t>
            </a:r>
            <a:r>
              <a:rPr lang="en-US" altLang="zh-CN" sz="3200" dirty="0" smtClean="0"/>
              <a:t>)—</a:t>
            </a:r>
            <a:r>
              <a:rPr lang="zh-CN" altLang="en-US" sz="3200" dirty="0" smtClean="0"/>
              <a:t>对比</a:t>
            </a:r>
            <a:endParaRPr lang="zh-CN" altLang="en-US" sz="3200" dirty="0"/>
          </a:p>
        </p:txBody>
      </p:sp>
      <p:sp>
        <p:nvSpPr>
          <p:cNvPr id="14" name="椭圆 13">
            <a:hlinkClick r:id="rId4" action="ppaction://hlinksldjump"/>
          </p:cNvPr>
          <p:cNvSpPr/>
          <p:nvPr/>
        </p:nvSpPr>
        <p:spPr>
          <a:xfrm>
            <a:off x="76615" y="76431"/>
            <a:ext cx="1121054" cy="1079551"/>
          </a:xfrm>
          <a:prstGeom prst="ellipse">
            <a:avLst/>
          </a:prstGeom>
          <a:blipFill>
            <a:blip r:embed="rId5">
              <a:extLst>
                <a:ext uri="{28A0092B-C50C-407E-A947-70E740481C1C}">
                  <a14:useLocalDpi xmlns:a14="http://schemas.microsoft.com/office/drawing/2010/main" val="0"/>
                </a:ext>
              </a:extLst>
            </a:blip>
            <a:srcRect/>
            <a:stretch>
              <a:fillRect l="-5000" r="-5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aphicFrame>
        <p:nvGraphicFramePr>
          <p:cNvPr id="2" name="表格 1"/>
          <p:cNvGraphicFramePr>
            <a:graphicFrameLocks noGrp="1"/>
          </p:cNvGraphicFramePr>
          <p:nvPr>
            <p:extLst>
              <p:ext uri="{D42A27DB-BD31-4B8C-83A1-F6EECF244321}">
                <p14:modId xmlns:p14="http://schemas.microsoft.com/office/powerpoint/2010/main" val="610451775"/>
              </p:ext>
            </p:extLst>
          </p:nvPr>
        </p:nvGraphicFramePr>
        <p:xfrm>
          <a:off x="1910318" y="1730542"/>
          <a:ext cx="6791721" cy="4188868"/>
        </p:xfrm>
        <a:graphic>
          <a:graphicData uri="http://schemas.openxmlformats.org/drawingml/2006/table">
            <a:tbl>
              <a:tblPr/>
              <a:tblGrid>
                <a:gridCol w="2263907"/>
                <a:gridCol w="2263907"/>
                <a:gridCol w="2263907"/>
              </a:tblGrid>
              <a:tr h="301090">
                <a:tc>
                  <a:txBody>
                    <a:bodyPr/>
                    <a:lstStyle/>
                    <a:p>
                      <a:pPr fontAlgn="t"/>
                      <a:r>
                        <a:rPr lang="zh-CN" altLang="en-US" sz="1300" dirty="0">
                          <a:effectLst/>
                        </a:rPr>
                        <a:t>参数</a:t>
                      </a:r>
                    </a:p>
                  </a:txBody>
                  <a:tcPr marL="56658" marR="56658" marT="56658" marB="56658">
                    <a:lnL w="9525" cap="flat" cmpd="sng" algn="ctr">
                      <a:solidFill>
                        <a:srgbClr val="ECEEF0"/>
                      </a:solidFill>
                      <a:prstDash val="solid"/>
                      <a:round/>
                      <a:headEnd type="none" w="med" len="med"/>
                      <a:tailEnd type="none" w="med" len="med"/>
                    </a:lnL>
                    <a:lnR w="9525" cap="flat" cmpd="sng" algn="ctr">
                      <a:solidFill>
                        <a:srgbClr val="ECEEF0"/>
                      </a:solidFill>
                      <a:prstDash val="solid"/>
                      <a:round/>
                      <a:headEnd type="none" w="med" len="med"/>
                      <a:tailEnd type="none" w="med" len="med"/>
                    </a:lnR>
                    <a:lnT w="9525" cap="flat" cmpd="sng" algn="ctr">
                      <a:solidFill>
                        <a:srgbClr val="10C1F6"/>
                      </a:solidFill>
                      <a:prstDash val="solid"/>
                      <a:round/>
                      <a:headEnd type="none" w="med" len="med"/>
                      <a:tailEnd type="none" w="med" len="med"/>
                    </a:lnT>
                    <a:lnB w="9525" cap="flat" cmpd="sng" algn="ctr">
                      <a:solidFill>
                        <a:srgbClr val="ECEEF0"/>
                      </a:solidFill>
                      <a:prstDash val="solid"/>
                      <a:round/>
                      <a:headEnd type="none" w="med" len="med"/>
                      <a:tailEnd type="none" w="med" len="med"/>
                    </a:lnB>
                  </a:tcPr>
                </a:tc>
                <a:tc>
                  <a:txBody>
                    <a:bodyPr/>
                    <a:lstStyle/>
                    <a:p>
                      <a:pPr fontAlgn="t"/>
                      <a:r>
                        <a:rPr lang="zh-CN" altLang="en-US" sz="1300">
                          <a:effectLst/>
                        </a:rPr>
                        <a:t>分析型数据库</a:t>
                      </a:r>
                    </a:p>
                  </a:txBody>
                  <a:tcPr marL="56658" marR="56658" marT="56658" marB="56658">
                    <a:lnL w="9525" cap="flat" cmpd="sng" algn="ctr">
                      <a:solidFill>
                        <a:srgbClr val="ECEEF0"/>
                      </a:solidFill>
                      <a:prstDash val="solid"/>
                      <a:round/>
                      <a:headEnd type="none" w="med" len="med"/>
                      <a:tailEnd type="none" w="med" len="med"/>
                    </a:lnL>
                    <a:lnR w="9525" cap="flat" cmpd="sng" algn="ctr">
                      <a:solidFill>
                        <a:srgbClr val="ECEEF0"/>
                      </a:solidFill>
                      <a:prstDash val="solid"/>
                      <a:round/>
                      <a:headEnd type="none" w="med" len="med"/>
                      <a:tailEnd type="none" w="med" len="med"/>
                    </a:lnR>
                    <a:lnT w="9525" cap="flat" cmpd="sng" algn="ctr">
                      <a:solidFill>
                        <a:srgbClr val="506AF6"/>
                      </a:solidFill>
                      <a:prstDash val="solid"/>
                      <a:round/>
                      <a:headEnd type="none" w="med" len="med"/>
                      <a:tailEnd type="none" w="med" len="med"/>
                    </a:lnT>
                    <a:lnB w="9525" cap="flat" cmpd="sng" algn="ctr">
                      <a:solidFill>
                        <a:srgbClr val="ECEEF0"/>
                      </a:solidFill>
                      <a:prstDash val="solid"/>
                      <a:round/>
                      <a:headEnd type="none" w="med" len="med"/>
                      <a:tailEnd type="none" w="med" len="med"/>
                    </a:lnB>
                  </a:tcPr>
                </a:tc>
                <a:tc>
                  <a:txBody>
                    <a:bodyPr/>
                    <a:lstStyle/>
                    <a:p>
                      <a:pPr fontAlgn="t"/>
                      <a:r>
                        <a:rPr lang="zh-CN" altLang="en-US" sz="1300">
                          <a:effectLst/>
                        </a:rPr>
                        <a:t>传统 </a:t>
                      </a:r>
                      <a:r>
                        <a:rPr lang="en-US" sz="1300">
                          <a:effectLst/>
                        </a:rPr>
                        <a:t>OLAP </a:t>
                      </a:r>
                      <a:r>
                        <a:rPr lang="zh-CN" altLang="en-US" sz="1300">
                          <a:effectLst/>
                        </a:rPr>
                        <a:t>引擎</a:t>
                      </a:r>
                    </a:p>
                  </a:txBody>
                  <a:tcPr marL="56658" marR="56658" marT="56658" marB="56658">
                    <a:lnL w="9525" cap="flat" cmpd="sng" algn="ctr">
                      <a:solidFill>
                        <a:srgbClr val="ECEEF0"/>
                      </a:solidFill>
                      <a:prstDash val="solid"/>
                      <a:round/>
                      <a:headEnd type="none" w="med" len="med"/>
                      <a:tailEnd type="none" w="med" len="med"/>
                    </a:lnL>
                    <a:lnR w="9525" cap="flat" cmpd="sng" algn="ctr">
                      <a:solidFill>
                        <a:srgbClr val="ECEEF0"/>
                      </a:solidFill>
                      <a:prstDash val="solid"/>
                      <a:round/>
                      <a:headEnd type="none" w="med" len="med"/>
                      <a:tailEnd type="none" w="med" len="med"/>
                    </a:lnR>
                    <a:lnT w="9525" cap="flat" cmpd="sng" algn="ctr">
                      <a:solidFill>
                        <a:srgbClr val="1094F6"/>
                      </a:solidFill>
                      <a:prstDash val="solid"/>
                      <a:round/>
                      <a:headEnd type="none" w="med" len="med"/>
                      <a:tailEnd type="none" w="med" len="med"/>
                    </a:lnT>
                    <a:lnB w="9525" cap="flat" cmpd="sng" algn="ctr">
                      <a:solidFill>
                        <a:srgbClr val="ECEEF0"/>
                      </a:solidFill>
                      <a:prstDash val="solid"/>
                      <a:round/>
                      <a:headEnd type="none" w="med" len="med"/>
                      <a:tailEnd type="none" w="med" len="med"/>
                    </a:lnB>
                  </a:tcPr>
                </a:tc>
              </a:tr>
              <a:tr h="688206">
                <a:tc>
                  <a:txBody>
                    <a:bodyPr/>
                    <a:lstStyle/>
                    <a:p>
                      <a:pPr fontAlgn="t"/>
                      <a:r>
                        <a:rPr lang="zh-CN" altLang="en-US" sz="1300">
                          <a:effectLst/>
                        </a:rPr>
                        <a:t>数据使用</a:t>
                      </a:r>
                    </a:p>
                  </a:txBody>
                  <a:tcPr marL="56658" marR="56658" marT="56658" marB="56658">
                    <a:lnL w="9525" cap="flat" cmpd="sng" algn="ctr">
                      <a:solidFill>
                        <a:srgbClr val="ECEEF0"/>
                      </a:solidFill>
                      <a:prstDash val="solid"/>
                      <a:round/>
                      <a:headEnd type="none" w="med" len="med"/>
                      <a:tailEnd type="none" w="med" len="med"/>
                    </a:lnL>
                    <a:lnR w="9525" cap="flat" cmpd="sng" algn="ctr">
                      <a:solidFill>
                        <a:srgbClr val="ECEEF0"/>
                      </a:solidFill>
                      <a:prstDash val="solid"/>
                      <a:round/>
                      <a:headEnd type="none" w="med" len="med"/>
                      <a:tailEnd type="none" w="med" len="med"/>
                    </a:lnR>
                    <a:lnT w="9525" cap="flat" cmpd="sng" algn="ctr">
                      <a:solidFill>
                        <a:srgbClr val="ECEEF0"/>
                      </a:solidFill>
                      <a:prstDash val="solid"/>
                      <a:round/>
                      <a:headEnd type="none" w="med" len="med"/>
                      <a:tailEnd type="none" w="med" len="med"/>
                    </a:lnT>
                    <a:lnB w="9525" cap="flat" cmpd="sng" algn="ctr">
                      <a:solidFill>
                        <a:srgbClr val="ECEEF0"/>
                      </a:solidFill>
                      <a:prstDash val="solid"/>
                      <a:round/>
                      <a:headEnd type="none" w="med" len="med"/>
                      <a:tailEnd type="none" w="med" len="med"/>
                    </a:lnB>
                  </a:tcPr>
                </a:tc>
                <a:tc>
                  <a:txBody>
                    <a:bodyPr/>
                    <a:lstStyle/>
                    <a:p>
                      <a:pPr fontAlgn="t"/>
                      <a:r>
                        <a:rPr lang="zh-CN" altLang="en-US" sz="1300">
                          <a:effectLst/>
                        </a:rPr>
                        <a:t>支持业务驱动的深度数据探索和交互式数据分析。</a:t>
                      </a:r>
                    </a:p>
                  </a:txBody>
                  <a:tcPr marL="56658" marR="56658" marT="56658" marB="56658">
                    <a:lnL w="9525" cap="flat" cmpd="sng" algn="ctr">
                      <a:solidFill>
                        <a:srgbClr val="ECEEF0"/>
                      </a:solidFill>
                      <a:prstDash val="solid"/>
                      <a:round/>
                      <a:headEnd type="none" w="med" len="med"/>
                      <a:tailEnd type="none" w="med" len="med"/>
                    </a:lnL>
                    <a:lnR w="9525" cap="flat" cmpd="sng" algn="ctr">
                      <a:solidFill>
                        <a:srgbClr val="ECEEF0"/>
                      </a:solidFill>
                      <a:prstDash val="solid"/>
                      <a:round/>
                      <a:headEnd type="none" w="med" len="med"/>
                      <a:tailEnd type="none" w="med" len="med"/>
                    </a:lnR>
                    <a:lnT w="9525" cap="flat" cmpd="sng" algn="ctr">
                      <a:solidFill>
                        <a:srgbClr val="ECEEF0"/>
                      </a:solidFill>
                      <a:prstDash val="solid"/>
                      <a:round/>
                      <a:headEnd type="none" w="med" len="med"/>
                      <a:tailEnd type="none" w="med" len="med"/>
                    </a:lnT>
                    <a:lnB w="9525" cap="flat" cmpd="sng" algn="ctr">
                      <a:solidFill>
                        <a:srgbClr val="ECEEF0"/>
                      </a:solidFill>
                      <a:prstDash val="solid"/>
                      <a:round/>
                      <a:headEnd type="none" w="med" len="med"/>
                      <a:tailEnd type="none" w="med" len="med"/>
                    </a:lnB>
                  </a:tcPr>
                </a:tc>
                <a:tc>
                  <a:txBody>
                    <a:bodyPr/>
                    <a:lstStyle/>
                    <a:p>
                      <a:pPr fontAlgn="t"/>
                      <a:r>
                        <a:rPr lang="zh-CN" altLang="en-US" sz="1300">
                          <a:effectLst/>
                        </a:rPr>
                        <a:t>多数引擎主要支持数据驱动的计算模式，展现形式为固定的报表</a:t>
                      </a:r>
                    </a:p>
                  </a:txBody>
                  <a:tcPr marL="56658" marR="56658" marT="56658" marB="56658">
                    <a:lnL w="9525" cap="flat" cmpd="sng" algn="ctr">
                      <a:solidFill>
                        <a:srgbClr val="ECEEF0"/>
                      </a:solidFill>
                      <a:prstDash val="solid"/>
                      <a:round/>
                      <a:headEnd type="none" w="med" len="med"/>
                      <a:tailEnd type="none" w="med" len="med"/>
                    </a:lnL>
                    <a:lnR w="9525" cap="flat" cmpd="sng" algn="ctr">
                      <a:solidFill>
                        <a:srgbClr val="ECEEF0"/>
                      </a:solidFill>
                      <a:prstDash val="solid"/>
                      <a:round/>
                      <a:headEnd type="none" w="med" len="med"/>
                      <a:tailEnd type="none" w="med" len="med"/>
                    </a:lnR>
                    <a:lnT w="9525" cap="flat" cmpd="sng" algn="ctr">
                      <a:solidFill>
                        <a:srgbClr val="ECEEF0"/>
                      </a:solidFill>
                      <a:prstDash val="solid"/>
                      <a:round/>
                      <a:headEnd type="none" w="med" len="med"/>
                      <a:tailEnd type="none" w="med" len="med"/>
                    </a:lnT>
                    <a:lnB w="9525" cap="flat" cmpd="sng" algn="ctr">
                      <a:solidFill>
                        <a:srgbClr val="ECEEF0"/>
                      </a:solidFill>
                      <a:prstDash val="solid"/>
                      <a:round/>
                      <a:headEnd type="none" w="med" len="med"/>
                      <a:tailEnd type="none" w="med" len="med"/>
                    </a:lnB>
                  </a:tcPr>
                </a:tc>
              </a:tr>
              <a:tr h="494648">
                <a:tc>
                  <a:txBody>
                    <a:bodyPr/>
                    <a:lstStyle/>
                    <a:p>
                      <a:pPr fontAlgn="t"/>
                      <a:r>
                        <a:rPr lang="zh-CN" altLang="en-US" sz="1300">
                          <a:effectLst/>
                        </a:rPr>
                        <a:t>数据规模</a:t>
                      </a:r>
                    </a:p>
                  </a:txBody>
                  <a:tcPr marL="56658" marR="56658" marT="56658" marB="56658">
                    <a:lnL w="9525" cap="flat" cmpd="sng" algn="ctr">
                      <a:solidFill>
                        <a:srgbClr val="ECEEF0"/>
                      </a:solidFill>
                      <a:prstDash val="solid"/>
                      <a:round/>
                      <a:headEnd type="none" w="med" len="med"/>
                      <a:tailEnd type="none" w="med" len="med"/>
                    </a:lnL>
                    <a:lnR w="9525" cap="flat" cmpd="sng" algn="ctr">
                      <a:solidFill>
                        <a:srgbClr val="ECEEF0"/>
                      </a:solidFill>
                      <a:prstDash val="solid"/>
                      <a:round/>
                      <a:headEnd type="none" w="med" len="med"/>
                      <a:tailEnd type="none" w="med" len="med"/>
                    </a:lnR>
                    <a:lnT w="9525" cap="flat" cmpd="sng" algn="ctr">
                      <a:solidFill>
                        <a:srgbClr val="ECEEF0"/>
                      </a:solidFill>
                      <a:prstDash val="solid"/>
                      <a:round/>
                      <a:headEnd type="none" w="med" len="med"/>
                      <a:tailEnd type="none" w="med" len="med"/>
                    </a:lnT>
                    <a:lnB w="9525" cap="flat" cmpd="sng" algn="ctr">
                      <a:solidFill>
                        <a:srgbClr val="ECEEF0"/>
                      </a:solidFill>
                      <a:prstDash val="solid"/>
                      <a:round/>
                      <a:headEnd type="none" w="med" len="med"/>
                      <a:tailEnd type="none" w="med" len="med"/>
                    </a:lnB>
                    <a:solidFill>
                      <a:srgbClr val="F4F7FA"/>
                    </a:solidFill>
                  </a:tcPr>
                </a:tc>
                <a:tc>
                  <a:txBody>
                    <a:bodyPr/>
                    <a:lstStyle/>
                    <a:p>
                      <a:pPr fontAlgn="t"/>
                      <a:r>
                        <a:rPr lang="zh-CN" altLang="en-US" sz="1300">
                          <a:effectLst/>
                        </a:rPr>
                        <a:t>高性能计算引擎支持海量数据的计算和分析。</a:t>
                      </a:r>
                    </a:p>
                  </a:txBody>
                  <a:tcPr marL="56658" marR="56658" marT="56658" marB="56658">
                    <a:lnL w="9525" cap="flat" cmpd="sng" algn="ctr">
                      <a:solidFill>
                        <a:srgbClr val="ECEEF0"/>
                      </a:solidFill>
                      <a:prstDash val="solid"/>
                      <a:round/>
                      <a:headEnd type="none" w="med" len="med"/>
                      <a:tailEnd type="none" w="med" len="med"/>
                    </a:lnL>
                    <a:lnR w="9525" cap="flat" cmpd="sng" algn="ctr">
                      <a:solidFill>
                        <a:srgbClr val="ECEEF0"/>
                      </a:solidFill>
                      <a:prstDash val="solid"/>
                      <a:round/>
                      <a:headEnd type="none" w="med" len="med"/>
                      <a:tailEnd type="none" w="med" len="med"/>
                    </a:lnR>
                    <a:lnT w="9525" cap="flat" cmpd="sng" algn="ctr">
                      <a:solidFill>
                        <a:srgbClr val="ECEEF0"/>
                      </a:solidFill>
                      <a:prstDash val="solid"/>
                      <a:round/>
                      <a:headEnd type="none" w="med" len="med"/>
                      <a:tailEnd type="none" w="med" len="med"/>
                    </a:lnT>
                    <a:lnB w="9525" cap="flat" cmpd="sng" algn="ctr">
                      <a:solidFill>
                        <a:srgbClr val="ECEEF0"/>
                      </a:solidFill>
                      <a:prstDash val="solid"/>
                      <a:round/>
                      <a:headEnd type="none" w="med" len="med"/>
                      <a:tailEnd type="none" w="med" len="med"/>
                    </a:lnB>
                    <a:solidFill>
                      <a:srgbClr val="F4F7FA"/>
                    </a:solidFill>
                  </a:tcPr>
                </a:tc>
                <a:tc>
                  <a:txBody>
                    <a:bodyPr/>
                    <a:lstStyle/>
                    <a:p>
                      <a:pPr fontAlgn="t"/>
                      <a:r>
                        <a:rPr lang="zh-CN" altLang="en-US" sz="1300">
                          <a:effectLst/>
                        </a:rPr>
                        <a:t>低性能计算引擎能够满足部分数据计算要求</a:t>
                      </a:r>
                    </a:p>
                  </a:txBody>
                  <a:tcPr marL="56658" marR="56658" marT="56658" marB="56658">
                    <a:lnL w="9525" cap="flat" cmpd="sng" algn="ctr">
                      <a:solidFill>
                        <a:srgbClr val="ECEEF0"/>
                      </a:solidFill>
                      <a:prstDash val="solid"/>
                      <a:round/>
                      <a:headEnd type="none" w="med" len="med"/>
                      <a:tailEnd type="none" w="med" len="med"/>
                    </a:lnL>
                    <a:lnR w="9525" cap="flat" cmpd="sng" algn="ctr">
                      <a:solidFill>
                        <a:srgbClr val="ECEEF0"/>
                      </a:solidFill>
                      <a:prstDash val="solid"/>
                      <a:round/>
                      <a:headEnd type="none" w="med" len="med"/>
                      <a:tailEnd type="none" w="med" len="med"/>
                    </a:lnR>
                    <a:lnT w="9525" cap="flat" cmpd="sng" algn="ctr">
                      <a:solidFill>
                        <a:srgbClr val="ECEEF0"/>
                      </a:solidFill>
                      <a:prstDash val="solid"/>
                      <a:round/>
                      <a:headEnd type="none" w="med" len="med"/>
                      <a:tailEnd type="none" w="med" len="med"/>
                    </a:lnT>
                    <a:lnB w="9525" cap="flat" cmpd="sng" algn="ctr">
                      <a:solidFill>
                        <a:srgbClr val="ECEEF0"/>
                      </a:solidFill>
                      <a:prstDash val="solid"/>
                      <a:round/>
                      <a:headEnd type="none" w="med" len="med"/>
                      <a:tailEnd type="none" w="med" len="med"/>
                    </a:lnB>
                    <a:solidFill>
                      <a:srgbClr val="F4F7FA"/>
                    </a:solidFill>
                  </a:tcPr>
                </a:tc>
              </a:tr>
              <a:tr h="1075322">
                <a:tc>
                  <a:txBody>
                    <a:bodyPr/>
                    <a:lstStyle/>
                    <a:p>
                      <a:pPr fontAlgn="t"/>
                      <a:r>
                        <a:rPr lang="zh-CN" altLang="en-US" sz="1300">
                          <a:effectLst/>
                        </a:rPr>
                        <a:t>引擎能力</a:t>
                      </a:r>
                    </a:p>
                  </a:txBody>
                  <a:tcPr marL="56658" marR="56658" marT="56658" marB="56658">
                    <a:lnL w="9525" cap="flat" cmpd="sng" algn="ctr">
                      <a:solidFill>
                        <a:srgbClr val="ECEEF0"/>
                      </a:solidFill>
                      <a:prstDash val="solid"/>
                      <a:round/>
                      <a:headEnd type="none" w="med" len="med"/>
                      <a:tailEnd type="none" w="med" len="med"/>
                    </a:lnL>
                    <a:lnR w="9525" cap="flat" cmpd="sng" algn="ctr">
                      <a:solidFill>
                        <a:srgbClr val="ECEEF0"/>
                      </a:solidFill>
                      <a:prstDash val="solid"/>
                      <a:round/>
                      <a:headEnd type="none" w="med" len="med"/>
                      <a:tailEnd type="none" w="med" len="med"/>
                    </a:lnR>
                    <a:lnT w="9525" cap="flat" cmpd="sng" algn="ctr">
                      <a:solidFill>
                        <a:srgbClr val="ECEEF0"/>
                      </a:solidFill>
                      <a:prstDash val="solid"/>
                      <a:round/>
                      <a:headEnd type="none" w="med" len="med"/>
                      <a:tailEnd type="none" w="med" len="med"/>
                    </a:lnT>
                    <a:lnB w="9525" cap="flat" cmpd="sng" algn="ctr">
                      <a:solidFill>
                        <a:srgbClr val="ECEEF0"/>
                      </a:solidFill>
                      <a:prstDash val="solid"/>
                      <a:round/>
                      <a:headEnd type="none" w="med" len="med"/>
                      <a:tailEnd type="none" w="med" len="med"/>
                    </a:lnB>
                  </a:tcPr>
                </a:tc>
                <a:tc>
                  <a:txBody>
                    <a:bodyPr/>
                    <a:lstStyle/>
                    <a:p>
                      <a:pPr fontAlgn="t"/>
                      <a:r>
                        <a:rPr lang="zh-CN" altLang="en-US" sz="1300" dirty="0">
                          <a:effectLst/>
                        </a:rPr>
                        <a:t>通过分布式计算技术增强处理能力。可以迅速计算出结果，实现随意的数据探索。通常，无需预先进行数据建模。</a:t>
                      </a:r>
                    </a:p>
                  </a:txBody>
                  <a:tcPr marL="56658" marR="56658" marT="56658" marB="56658">
                    <a:lnL w="9525" cap="flat" cmpd="sng" algn="ctr">
                      <a:solidFill>
                        <a:srgbClr val="ECEEF0"/>
                      </a:solidFill>
                      <a:prstDash val="solid"/>
                      <a:round/>
                      <a:headEnd type="none" w="med" len="med"/>
                      <a:tailEnd type="none" w="med" len="med"/>
                    </a:lnL>
                    <a:lnR w="9525" cap="flat" cmpd="sng" algn="ctr">
                      <a:solidFill>
                        <a:srgbClr val="ECEEF0"/>
                      </a:solidFill>
                      <a:prstDash val="solid"/>
                      <a:round/>
                      <a:headEnd type="none" w="med" len="med"/>
                      <a:tailEnd type="none" w="med" len="med"/>
                    </a:lnR>
                    <a:lnT w="9525" cap="flat" cmpd="sng" algn="ctr">
                      <a:solidFill>
                        <a:srgbClr val="ECEEF0"/>
                      </a:solidFill>
                      <a:prstDash val="solid"/>
                      <a:round/>
                      <a:headEnd type="none" w="med" len="med"/>
                      <a:tailEnd type="none" w="med" len="med"/>
                    </a:lnT>
                    <a:lnB w="9525" cap="flat" cmpd="sng" algn="ctr">
                      <a:solidFill>
                        <a:srgbClr val="ECEEF0"/>
                      </a:solidFill>
                      <a:prstDash val="solid"/>
                      <a:round/>
                      <a:headEnd type="none" w="med" len="med"/>
                      <a:tailEnd type="none" w="med" len="med"/>
                    </a:lnB>
                  </a:tcPr>
                </a:tc>
                <a:tc>
                  <a:txBody>
                    <a:bodyPr/>
                    <a:lstStyle/>
                    <a:p>
                      <a:pPr fontAlgn="t"/>
                      <a:r>
                        <a:rPr lang="zh-CN" altLang="en-US" sz="1300">
                          <a:effectLst/>
                        </a:rPr>
                        <a:t>很多情况下或者查询速度较慢，或者需要预先建立 </a:t>
                      </a:r>
                      <a:r>
                        <a:rPr lang="en-US" altLang="zh-CN" sz="1300">
                          <a:effectLst/>
                        </a:rPr>
                        <a:t>cube </a:t>
                      </a:r>
                      <a:r>
                        <a:rPr lang="zh-CN" altLang="en-US" sz="1300">
                          <a:effectLst/>
                        </a:rPr>
                        <a:t>等模型并基于此模型进行分析。</a:t>
                      </a:r>
                    </a:p>
                  </a:txBody>
                  <a:tcPr marL="56658" marR="56658" marT="56658" marB="56658">
                    <a:lnL w="9525" cap="flat" cmpd="sng" algn="ctr">
                      <a:solidFill>
                        <a:srgbClr val="ECEEF0"/>
                      </a:solidFill>
                      <a:prstDash val="solid"/>
                      <a:round/>
                      <a:headEnd type="none" w="med" len="med"/>
                      <a:tailEnd type="none" w="med" len="med"/>
                    </a:lnL>
                    <a:lnR w="9525" cap="flat" cmpd="sng" algn="ctr">
                      <a:solidFill>
                        <a:srgbClr val="ECEEF0"/>
                      </a:solidFill>
                      <a:prstDash val="solid"/>
                      <a:round/>
                      <a:headEnd type="none" w="med" len="med"/>
                      <a:tailEnd type="none" w="med" len="med"/>
                    </a:lnR>
                    <a:lnT w="9525" cap="flat" cmpd="sng" algn="ctr">
                      <a:solidFill>
                        <a:srgbClr val="ECEEF0"/>
                      </a:solidFill>
                      <a:prstDash val="solid"/>
                      <a:round/>
                      <a:headEnd type="none" w="med" len="med"/>
                      <a:tailEnd type="none" w="med" len="med"/>
                    </a:lnT>
                    <a:lnB w="9525" cap="flat" cmpd="sng" algn="ctr">
                      <a:solidFill>
                        <a:srgbClr val="ECEEF0"/>
                      </a:solidFill>
                      <a:prstDash val="solid"/>
                      <a:round/>
                      <a:headEnd type="none" w="med" len="med"/>
                      <a:tailEnd type="none" w="med" len="med"/>
                    </a:lnB>
                  </a:tcPr>
                </a:tc>
              </a:tr>
              <a:tr h="494648">
                <a:tc>
                  <a:txBody>
                    <a:bodyPr/>
                    <a:lstStyle/>
                    <a:p>
                      <a:pPr fontAlgn="t"/>
                      <a:r>
                        <a:rPr lang="zh-CN" altLang="en-US" sz="1300">
                          <a:effectLst/>
                        </a:rPr>
                        <a:t>成本</a:t>
                      </a:r>
                    </a:p>
                  </a:txBody>
                  <a:tcPr marL="56658" marR="56658" marT="56658" marB="56658">
                    <a:lnL w="9525" cap="flat" cmpd="sng" algn="ctr">
                      <a:solidFill>
                        <a:srgbClr val="ECEEF0"/>
                      </a:solidFill>
                      <a:prstDash val="solid"/>
                      <a:round/>
                      <a:headEnd type="none" w="med" len="med"/>
                      <a:tailEnd type="none" w="med" len="med"/>
                    </a:lnL>
                    <a:lnR w="9525" cap="flat" cmpd="sng" algn="ctr">
                      <a:solidFill>
                        <a:srgbClr val="ECEEF0"/>
                      </a:solidFill>
                      <a:prstDash val="solid"/>
                      <a:round/>
                      <a:headEnd type="none" w="med" len="med"/>
                      <a:tailEnd type="none" w="med" len="med"/>
                    </a:lnR>
                    <a:lnT w="9525" cap="flat" cmpd="sng" algn="ctr">
                      <a:solidFill>
                        <a:srgbClr val="ECEEF0"/>
                      </a:solidFill>
                      <a:prstDash val="solid"/>
                      <a:round/>
                      <a:headEnd type="none" w="med" len="med"/>
                      <a:tailEnd type="none" w="med" len="med"/>
                    </a:lnT>
                    <a:lnB w="9525" cap="flat" cmpd="sng" algn="ctr">
                      <a:solidFill>
                        <a:srgbClr val="ECEEF0"/>
                      </a:solidFill>
                      <a:prstDash val="solid"/>
                      <a:round/>
                      <a:headEnd type="none" w="med" len="med"/>
                      <a:tailEnd type="none" w="med" len="med"/>
                    </a:lnB>
                    <a:solidFill>
                      <a:srgbClr val="F4F7FA"/>
                    </a:solidFill>
                  </a:tcPr>
                </a:tc>
                <a:tc>
                  <a:txBody>
                    <a:bodyPr/>
                    <a:lstStyle/>
                    <a:p>
                      <a:pPr fontAlgn="t"/>
                      <a:r>
                        <a:rPr lang="zh-CN" altLang="en-US" sz="1300">
                          <a:effectLst/>
                        </a:rPr>
                        <a:t>按需付费模式，只需为实际使用的资源付费。</a:t>
                      </a:r>
                    </a:p>
                  </a:txBody>
                  <a:tcPr marL="56658" marR="56658" marT="56658" marB="56658">
                    <a:lnL w="9525" cap="flat" cmpd="sng" algn="ctr">
                      <a:solidFill>
                        <a:srgbClr val="ECEEF0"/>
                      </a:solidFill>
                      <a:prstDash val="solid"/>
                      <a:round/>
                      <a:headEnd type="none" w="med" len="med"/>
                      <a:tailEnd type="none" w="med" len="med"/>
                    </a:lnL>
                    <a:lnR w="9525" cap="flat" cmpd="sng" algn="ctr">
                      <a:solidFill>
                        <a:srgbClr val="ECEEF0"/>
                      </a:solidFill>
                      <a:prstDash val="solid"/>
                      <a:round/>
                      <a:headEnd type="none" w="med" len="med"/>
                      <a:tailEnd type="none" w="med" len="med"/>
                    </a:lnR>
                    <a:lnT w="9525" cap="flat" cmpd="sng" algn="ctr">
                      <a:solidFill>
                        <a:srgbClr val="ECEEF0"/>
                      </a:solidFill>
                      <a:prstDash val="solid"/>
                      <a:round/>
                      <a:headEnd type="none" w="med" len="med"/>
                      <a:tailEnd type="none" w="med" len="med"/>
                    </a:lnT>
                    <a:lnB w="9525" cap="flat" cmpd="sng" algn="ctr">
                      <a:solidFill>
                        <a:srgbClr val="ECEEF0"/>
                      </a:solidFill>
                      <a:prstDash val="solid"/>
                      <a:round/>
                      <a:headEnd type="none" w="med" len="med"/>
                      <a:tailEnd type="none" w="med" len="med"/>
                    </a:lnB>
                    <a:solidFill>
                      <a:srgbClr val="F4F7FA"/>
                    </a:solidFill>
                  </a:tcPr>
                </a:tc>
                <a:tc>
                  <a:txBody>
                    <a:bodyPr/>
                    <a:lstStyle/>
                    <a:p>
                      <a:pPr fontAlgn="t"/>
                      <a:r>
                        <a:rPr lang="zh-CN" altLang="en-US" sz="1300">
                          <a:effectLst/>
                        </a:rPr>
                        <a:t>采用一次性付费或许可证购买模式。</a:t>
                      </a:r>
                    </a:p>
                  </a:txBody>
                  <a:tcPr marL="56658" marR="56658" marT="56658" marB="56658">
                    <a:lnL w="9525" cap="flat" cmpd="sng" algn="ctr">
                      <a:solidFill>
                        <a:srgbClr val="ECEEF0"/>
                      </a:solidFill>
                      <a:prstDash val="solid"/>
                      <a:round/>
                      <a:headEnd type="none" w="med" len="med"/>
                      <a:tailEnd type="none" w="med" len="med"/>
                    </a:lnL>
                    <a:lnR w="9525" cap="flat" cmpd="sng" algn="ctr">
                      <a:solidFill>
                        <a:srgbClr val="ECEEF0"/>
                      </a:solidFill>
                      <a:prstDash val="solid"/>
                      <a:round/>
                      <a:headEnd type="none" w="med" len="med"/>
                      <a:tailEnd type="none" w="med" len="med"/>
                    </a:lnR>
                    <a:lnT w="9525" cap="flat" cmpd="sng" algn="ctr">
                      <a:solidFill>
                        <a:srgbClr val="ECEEF0"/>
                      </a:solidFill>
                      <a:prstDash val="solid"/>
                      <a:round/>
                      <a:headEnd type="none" w="med" len="med"/>
                      <a:tailEnd type="none" w="med" len="med"/>
                    </a:lnT>
                    <a:lnB w="9525" cap="flat" cmpd="sng" algn="ctr">
                      <a:solidFill>
                        <a:srgbClr val="ECEEF0"/>
                      </a:solidFill>
                      <a:prstDash val="solid"/>
                      <a:round/>
                      <a:headEnd type="none" w="med" len="med"/>
                      <a:tailEnd type="none" w="med" len="med"/>
                    </a:lnB>
                    <a:solidFill>
                      <a:srgbClr val="F4F7FA"/>
                    </a:solidFill>
                  </a:tcPr>
                </a:tc>
              </a:tr>
              <a:tr h="1075322">
                <a:tc>
                  <a:txBody>
                    <a:bodyPr/>
                    <a:lstStyle/>
                    <a:p>
                      <a:pPr fontAlgn="t"/>
                      <a:r>
                        <a:rPr lang="zh-CN" altLang="en-US" sz="1300" dirty="0">
                          <a:effectLst/>
                        </a:rPr>
                        <a:t>交付方式</a:t>
                      </a:r>
                    </a:p>
                  </a:txBody>
                  <a:tcPr marL="56658" marR="56658" marT="56658" marB="56658">
                    <a:lnL w="9525" cap="flat" cmpd="sng" algn="ctr">
                      <a:solidFill>
                        <a:srgbClr val="ECEEF0"/>
                      </a:solidFill>
                      <a:prstDash val="solid"/>
                      <a:round/>
                      <a:headEnd type="none" w="med" len="med"/>
                      <a:tailEnd type="none" w="med" len="med"/>
                    </a:lnL>
                    <a:lnR w="9525" cap="flat" cmpd="sng" algn="ctr">
                      <a:solidFill>
                        <a:srgbClr val="ECEEF0"/>
                      </a:solidFill>
                      <a:prstDash val="solid"/>
                      <a:round/>
                      <a:headEnd type="none" w="med" len="med"/>
                      <a:tailEnd type="none" w="med" len="med"/>
                    </a:lnR>
                    <a:lnT w="9525" cap="flat" cmpd="sng" algn="ctr">
                      <a:solidFill>
                        <a:srgbClr val="ECEEF0"/>
                      </a:solidFill>
                      <a:prstDash val="solid"/>
                      <a:round/>
                      <a:headEnd type="none" w="med" len="med"/>
                      <a:tailEnd type="none" w="med" len="med"/>
                    </a:lnT>
                    <a:lnB w="9525" cap="flat" cmpd="sng" algn="ctr">
                      <a:solidFill>
                        <a:srgbClr val="ECEEF0"/>
                      </a:solidFill>
                      <a:prstDash val="solid"/>
                      <a:round/>
                      <a:headEnd type="none" w="med" len="med"/>
                      <a:tailEnd type="none" w="med" len="med"/>
                    </a:lnB>
                  </a:tcPr>
                </a:tc>
                <a:tc>
                  <a:txBody>
                    <a:bodyPr/>
                    <a:lstStyle/>
                    <a:p>
                      <a:pPr fontAlgn="t"/>
                      <a:r>
                        <a:rPr lang="en-US" altLang="zh-CN" sz="1300">
                          <a:effectLst/>
                        </a:rPr>
                        <a:t>1.</a:t>
                      </a:r>
                      <a:r>
                        <a:rPr lang="zh-CN" altLang="en-US" sz="1300">
                          <a:effectLst/>
                        </a:rPr>
                        <a:t>申请后即可使用</a:t>
                      </a:r>
                    </a:p>
                    <a:p>
                      <a:pPr fontAlgn="t"/>
                      <a:r>
                        <a:rPr lang="en-US" altLang="zh-CN" sz="1300">
                          <a:effectLst/>
                        </a:rPr>
                        <a:t>2.</a:t>
                      </a:r>
                      <a:r>
                        <a:rPr lang="zh-CN" altLang="en-US" sz="1300">
                          <a:effectLst/>
                        </a:rPr>
                        <a:t>提供多灵活的多租户模式</a:t>
                      </a:r>
                    </a:p>
                    <a:p>
                      <a:pPr fontAlgn="t"/>
                      <a:r>
                        <a:rPr lang="en-US" altLang="zh-CN" sz="1300">
                          <a:effectLst/>
                        </a:rPr>
                        <a:t>3.</a:t>
                      </a:r>
                      <a:r>
                        <a:rPr lang="zh-CN" altLang="en-US" sz="1300">
                          <a:effectLst/>
                        </a:rPr>
                        <a:t>只需点几下鼠标即可迅速完成数据库配置</a:t>
                      </a:r>
                    </a:p>
                  </a:txBody>
                  <a:tcPr marL="56658" marR="56658" marT="56658" marB="56658">
                    <a:lnL w="9525" cap="flat" cmpd="sng" algn="ctr">
                      <a:solidFill>
                        <a:srgbClr val="ECEEF0"/>
                      </a:solidFill>
                      <a:prstDash val="solid"/>
                      <a:round/>
                      <a:headEnd type="none" w="med" len="med"/>
                      <a:tailEnd type="none" w="med" len="med"/>
                    </a:lnL>
                    <a:lnR w="9525" cap="flat" cmpd="sng" algn="ctr">
                      <a:solidFill>
                        <a:srgbClr val="ECEEF0"/>
                      </a:solidFill>
                      <a:prstDash val="solid"/>
                      <a:round/>
                      <a:headEnd type="none" w="med" len="med"/>
                      <a:tailEnd type="none" w="med" len="med"/>
                    </a:lnR>
                    <a:lnT w="9525" cap="flat" cmpd="sng" algn="ctr">
                      <a:solidFill>
                        <a:srgbClr val="ECEEF0"/>
                      </a:solidFill>
                      <a:prstDash val="solid"/>
                      <a:round/>
                      <a:headEnd type="none" w="med" len="med"/>
                      <a:tailEnd type="none" w="med" len="med"/>
                    </a:lnT>
                    <a:lnB w="9525" cap="flat" cmpd="sng" algn="ctr">
                      <a:solidFill>
                        <a:srgbClr val="ECEEF0"/>
                      </a:solidFill>
                      <a:prstDash val="solid"/>
                      <a:round/>
                      <a:headEnd type="none" w="med" len="med"/>
                      <a:tailEnd type="none" w="med" len="med"/>
                    </a:lnB>
                  </a:tcPr>
                </a:tc>
                <a:tc>
                  <a:txBody>
                    <a:bodyPr/>
                    <a:lstStyle/>
                    <a:p>
                      <a:pPr fontAlgn="t"/>
                      <a:r>
                        <a:rPr lang="zh-CN" altLang="en-US" sz="1300" dirty="0">
                          <a:effectLst/>
                        </a:rPr>
                        <a:t>传统软件交付方式，购买周期长而且配置过程会时延</a:t>
                      </a:r>
                    </a:p>
                  </a:txBody>
                  <a:tcPr marL="56658" marR="56658" marT="56658" marB="56658">
                    <a:lnL w="9525" cap="flat" cmpd="sng" algn="ctr">
                      <a:solidFill>
                        <a:srgbClr val="ECEEF0"/>
                      </a:solidFill>
                      <a:prstDash val="solid"/>
                      <a:round/>
                      <a:headEnd type="none" w="med" len="med"/>
                      <a:tailEnd type="none" w="med" len="med"/>
                    </a:lnL>
                    <a:lnR w="9525" cap="flat" cmpd="sng" algn="ctr">
                      <a:solidFill>
                        <a:srgbClr val="ECEEF0"/>
                      </a:solidFill>
                      <a:prstDash val="solid"/>
                      <a:round/>
                      <a:headEnd type="none" w="med" len="med"/>
                      <a:tailEnd type="none" w="med" len="med"/>
                    </a:lnR>
                    <a:lnT w="9525" cap="flat" cmpd="sng" algn="ctr">
                      <a:solidFill>
                        <a:srgbClr val="ECEEF0"/>
                      </a:solidFill>
                      <a:prstDash val="solid"/>
                      <a:round/>
                      <a:headEnd type="none" w="med" len="med"/>
                      <a:tailEnd type="none" w="med" len="med"/>
                    </a:lnT>
                    <a:lnB w="9525" cap="flat" cmpd="sng" algn="ctr">
                      <a:solidFill>
                        <a:srgbClr val="ECEEF0"/>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1033463" y="124079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333333"/>
                </a:solidFill>
                <a:effectLst/>
                <a:latin typeface="Arial" panose="020B0604020202020204" pitchFamily="34" charset="0"/>
                <a:ea typeface="Noto Sans"/>
              </a:rPr>
              <a:t>这里是分析型数据库与其他传统 OLAP 引擎的对比：</a:t>
            </a:r>
            <a:endParaRPr kumimoji="0" lang="zh-CN" altLang="zh-CN" sz="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61104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8288" y="6256107"/>
            <a:ext cx="1224576" cy="52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4"/>
          <p:cNvSpPr>
            <a:spLocks noChangeArrowheads="1"/>
          </p:cNvSpPr>
          <p:nvPr/>
        </p:nvSpPr>
        <p:spPr bwMode="auto">
          <a:xfrm>
            <a:off x="646725" y="1052081"/>
            <a:ext cx="10401331" cy="47034"/>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905" b="1" i="1">
                <a:solidFill>
                  <a:srgbClr val="FFFFFF"/>
                </a:solidFill>
                <a:ea typeface="微软雅黑" pitchFamily="34" charset="-122"/>
                <a:sym typeface="宋体" pitchFamily="2" charset="-122"/>
              </a:rPr>
              <a:t> </a:t>
            </a:r>
          </a:p>
        </p:txBody>
      </p:sp>
      <p:sp>
        <p:nvSpPr>
          <p:cNvPr id="6" name="椭圆 15"/>
          <p:cNvSpPr>
            <a:spLocks noChangeArrowheads="1"/>
          </p:cNvSpPr>
          <p:nvPr/>
        </p:nvSpPr>
        <p:spPr bwMode="auto">
          <a:xfrm>
            <a:off x="584572" y="1006727"/>
            <a:ext cx="124305" cy="125985"/>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905" b="1" i="1">
              <a:solidFill>
                <a:srgbClr val="FFFFFF"/>
              </a:solidFill>
              <a:ea typeface="微软雅黑" pitchFamily="34" charset="-122"/>
              <a:sym typeface="宋体" pitchFamily="2" charset="-122"/>
            </a:endParaRPr>
          </a:p>
        </p:txBody>
      </p:sp>
      <p:sp>
        <p:nvSpPr>
          <p:cNvPr id="7" name="矩形 10"/>
          <p:cNvSpPr>
            <a:spLocks noChangeArrowheads="1"/>
          </p:cNvSpPr>
          <p:nvPr/>
        </p:nvSpPr>
        <p:spPr bwMode="auto">
          <a:xfrm>
            <a:off x="1" y="6114424"/>
            <a:ext cx="12192000" cy="209976"/>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905">
              <a:solidFill>
                <a:srgbClr val="FFFFFF"/>
              </a:solidFill>
              <a:latin typeface="宋体" pitchFamily="2" charset="-122"/>
              <a:sym typeface="宋体" pitchFamily="2" charset="-122"/>
            </a:endParaRPr>
          </a:p>
        </p:txBody>
      </p:sp>
      <p:sp>
        <p:nvSpPr>
          <p:cNvPr id="10" name="标题 1"/>
          <p:cNvSpPr>
            <a:spLocks noGrp="1" noChangeArrowheads="1"/>
          </p:cNvSpPr>
          <p:nvPr>
            <p:ph type="title" idx="4294967295"/>
          </p:nvPr>
        </p:nvSpPr>
        <p:spPr>
          <a:xfrm>
            <a:off x="1259822" y="209778"/>
            <a:ext cx="8933606" cy="1143945"/>
          </a:xfrm>
        </p:spPr>
        <p:txBody>
          <a:bodyPr/>
          <a:lstStyle/>
          <a:p>
            <a:pPr lvl="0"/>
            <a:r>
              <a:rPr lang="en-US" altLang="zh-CN" sz="3200" dirty="0" smtClean="0"/>
              <a:t>Solution(</a:t>
            </a:r>
            <a:r>
              <a:rPr lang="zh-CN" altLang="en-US" sz="3200" dirty="0" smtClean="0"/>
              <a:t>解决方案</a:t>
            </a:r>
            <a:r>
              <a:rPr lang="en-US" altLang="zh-CN" sz="3200" dirty="0" smtClean="0"/>
              <a:t>)—</a:t>
            </a:r>
            <a:r>
              <a:rPr lang="zh-CN" altLang="en-US" sz="3200" dirty="0" smtClean="0"/>
              <a:t>对比</a:t>
            </a:r>
            <a:endParaRPr lang="zh-CN" altLang="en-US" sz="3200" dirty="0"/>
          </a:p>
        </p:txBody>
      </p:sp>
      <p:sp>
        <p:nvSpPr>
          <p:cNvPr id="14" name="椭圆 13">
            <a:hlinkClick r:id="rId4" action="ppaction://hlinksldjump"/>
          </p:cNvPr>
          <p:cNvSpPr/>
          <p:nvPr/>
        </p:nvSpPr>
        <p:spPr>
          <a:xfrm>
            <a:off x="76615" y="76431"/>
            <a:ext cx="1121054" cy="1079551"/>
          </a:xfrm>
          <a:prstGeom prst="ellipse">
            <a:avLst/>
          </a:prstGeom>
          <a:blipFill>
            <a:blip r:embed="rId5">
              <a:extLst>
                <a:ext uri="{28A0092B-C50C-407E-A947-70E740481C1C}">
                  <a14:useLocalDpi xmlns:a14="http://schemas.microsoft.com/office/drawing/2010/main" val="0"/>
                </a:ext>
              </a:extLst>
            </a:blip>
            <a:srcRect/>
            <a:stretch>
              <a:fillRect l="-5000" r="-5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aphicFrame>
        <p:nvGraphicFramePr>
          <p:cNvPr id="8" name="图表 7"/>
          <p:cNvGraphicFramePr/>
          <p:nvPr>
            <p:extLst>
              <p:ext uri="{D42A27DB-BD31-4B8C-83A1-F6EECF244321}">
                <p14:modId xmlns:p14="http://schemas.microsoft.com/office/powerpoint/2010/main" val="2728526749"/>
              </p:ext>
            </p:extLst>
          </p:nvPr>
        </p:nvGraphicFramePr>
        <p:xfrm>
          <a:off x="1363980" y="1541207"/>
          <a:ext cx="7653020" cy="4385733"/>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2758095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8288" y="6256107"/>
            <a:ext cx="1224576" cy="52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4"/>
          <p:cNvSpPr>
            <a:spLocks noChangeArrowheads="1"/>
          </p:cNvSpPr>
          <p:nvPr/>
        </p:nvSpPr>
        <p:spPr bwMode="auto">
          <a:xfrm>
            <a:off x="646725" y="1052081"/>
            <a:ext cx="10401331" cy="47034"/>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905" b="1" i="1">
                <a:solidFill>
                  <a:srgbClr val="FFFFFF"/>
                </a:solidFill>
                <a:ea typeface="微软雅黑" pitchFamily="34" charset="-122"/>
                <a:sym typeface="宋体" pitchFamily="2" charset="-122"/>
              </a:rPr>
              <a:t> </a:t>
            </a:r>
          </a:p>
        </p:txBody>
      </p:sp>
      <p:sp>
        <p:nvSpPr>
          <p:cNvPr id="6" name="椭圆 15"/>
          <p:cNvSpPr>
            <a:spLocks noChangeArrowheads="1"/>
          </p:cNvSpPr>
          <p:nvPr/>
        </p:nvSpPr>
        <p:spPr bwMode="auto">
          <a:xfrm>
            <a:off x="584572" y="1006727"/>
            <a:ext cx="124305" cy="125985"/>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905" b="1" i="1">
              <a:solidFill>
                <a:srgbClr val="FFFFFF"/>
              </a:solidFill>
              <a:ea typeface="微软雅黑" pitchFamily="34" charset="-122"/>
              <a:sym typeface="宋体" pitchFamily="2" charset="-122"/>
            </a:endParaRPr>
          </a:p>
        </p:txBody>
      </p:sp>
      <p:sp>
        <p:nvSpPr>
          <p:cNvPr id="7" name="矩形 10"/>
          <p:cNvSpPr>
            <a:spLocks noChangeArrowheads="1"/>
          </p:cNvSpPr>
          <p:nvPr/>
        </p:nvSpPr>
        <p:spPr bwMode="auto">
          <a:xfrm>
            <a:off x="1" y="6114424"/>
            <a:ext cx="12192000" cy="209976"/>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905">
              <a:solidFill>
                <a:srgbClr val="FFFFFF"/>
              </a:solidFill>
              <a:latin typeface="宋体" pitchFamily="2" charset="-122"/>
              <a:sym typeface="宋体" pitchFamily="2" charset="-122"/>
            </a:endParaRPr>
          </a:p>
        </p:txBody>
      </p:sp>
      <p:sp>
        <p:nvSpPr>
          <p:cNvPr id="10" name="标题 1"/>
          <p:cNvSpPr>
            <a:spLocks noGrp="1" noChangeArrowheads="1"/>
          </p:cNvSpPr>
          <p:nvPr>
            <p:ph type="title" idx="4294967295"/>
          </p:nvPr>
        </p:nvSpPr>
        <p:spPr>
          <a:xfrm>
            <a:off x="1259822" y="209778"/>
            <a:ext cx="8933606" cy="1143945"/>
          </a:xfrm>
        </p:spPr>
        <p:txBody>
          <a:bodyPr/>
          <a:lstStyle/>
          <a:p>
            <a:pPr lvl="0"/>
            <a:r>
              <a:rPr lang="en-US" altLang="zh-CN" sz="3200" dirty="0" smtClean="0"/>
              <a:t>Solution(</a:t>
            </a:r>
            <a:r>
              <a:rPr lang="zh-CN" altLang="en-US" sz="3200" dirty="0" smtClean="0"/>
              <a:t>解决方案</a:t>
            </a:r>
            <a:r>
              <a:rPr lang="en-US" altLang="zh-CN" sz="3200" dirty="0" smtClean="0"/>
              <a:t>)—</a:t>
            </a:r>
            <a:r>
              <a:rPr lang="zh-CN" altLang="en-US" sz="3200" dirty="0" smtClean="0"/>
              <a:t>对比</a:t>
            </a:r>
            <a:endParaRPr lang="zh-CN" altLang="en-US" sz="3200" dirty="0"/>
          </a:p>
        </p:txBody>
      </p:sp>
      <p:sp>
        <p:nvSpPr>
          <p:cNvPr id="14" name="椭圆 13">
            <a:hlinkClick r:id="rId4" action="ppaction://hlinksldjump"/>
          </p:cNvPr>
          <p:cNvSpPr/>
          <p:nvPr/>
        </p:nvSpPr>
        <p:spPr>
          <a:xfrm>
            <a:off x="76615" y="76431"/>
            <a:ext cx="1121054" cy="1079551"/>
          </a:xfrm>
          <a:prstGeom prst="ellipse">
            <a:avLst/>
          </a:prstGeom>
          <a:blipFill>
            <a:blip r:embed="rId5">
              <a:extLst>
                <a:ext uri="{28A0092B-C50C-407E-A947-70E740481C1C}">
                  <a14:useLocalDpi xmlns:a14="http://schemas.microsoft.com/office/drawing/2010/main" val="0"/>
                </a:ext>
              </a:extLst>
            </a:blip>
            <a:srcRect/>
            <a:stretch>
              <a:fillRect l="-5000" r="-5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aphicFrame>
        <p:nvGraphicFramePr>
          <p:cNvPr id="8" name="图表 7"/>
          <p:cNvGraphicFramePr/>
          <p:nvPr>
            <p:extLst>
              <p:ext uri="{D42A27DB-BD31-4B8C-83A1-F6EECF244321}">
                <p14:modId xmlns:p14="http://schemas.microsoft.com/office/powerpoint/2010/main" val="1472605347"/>
              </p:ext>
            </p:extLst>
          </p:nvPr>
        </p:nvGraphicFramePr>
        <p:xfrm>
          <a:off x="1363980" y="1541207"/>
          <a:ext cx="7653020" cy="4385733"/>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5129822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8288" y="6256107"/>
            <a:ext cx="1224576" cy="52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4"/>
          <p:cNvSpPr>
            <a:spLocks noChangeArrowheads="1"/>
          </p:cNvSpPr>
          <p:nvPr/>
        </p:nvSpPr>
        <p:spPr bwMode="auto">
          <a:xfrm>
            <a:off x="646725" y="1052081"/>
            <a:ext cx="10401331" cy="47034"/>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905" b="1" i="1">
                <a:solidFill>
                  <a:srgbClr val="FFFFFF"/>
                </a:solidFill>
                <a:ea typeface="微软雅黑" pitchFamily="34" charset="-122"/>
                <a:sym typeface="宋体" pitchFamily="2" charset="-122"/>
              </a:rPr>
              <a:t> </a:t>
            </a:r>
          </a:p>
        </p:txBody>
      </p:sp>
      <p:sp>
        <p:nvSpPr>
          <p:cNvPr id="6" name="椭圆 15"/>
          <p:cNvSpPr>
            <a:spLocks noChangeArrowheads="1"/>
          </p:cNvSpPr>
          <p:nvPr/>
        </p:nvSpPr>
        <p:spPr bwMode="auto">
          <a:xfrm>
            <a:off x="584572" y="1006727"/>
            <a:ext cx="124305" cy="125985"/>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905" b="1" i="1">
              <a:solidFill>
                <a:srgbClr val="FFFFFF"/>
              </a:solidFill>
              <a:ea typeface="微软雅黑" pitchFamily="34" charset="-122"/>
              <a:sym typeface="宋体" pitchFamily="2" charset="-122"/>
            </a:endParaRPr>
          </a:p>
        </p:txBody>
      </p:sp>
      <p:sp>
        <p:nvSpPr>
          <p:cNvPr id="7" name="矩形 10"/>
          <p:cNvSpPr>
            <a:spLocks noChangeArrowheads="1"/>
          </p:cNvSpPr>
          <p:nvPr/>
        </p:nvSpPr>
        <p:spPr bwMode="auto">
          <a:xfrm>
            <a:off x="1" y="6114424"/>
            <a:ext cx="12192000" cy="209976"/>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905">
              <a:solidFill>
                <a:srgbClr val="FFFFFF"/>
              </a:solidFill>
              <a:latin typeface="宋体" pitchFamily="2" charset="-122"/>
              <a:sym typeface="宋体" pitchFamily="2" charset="-122"/>
            </a:endParaRPr>
          </a:p>
        </p:txBody>
      </p:sp>
      <p:sp>
        <p:nvSpPr>
          <p:cNvPr id="10" name="标题 1"/>
          <p:cNvSpPr>
            <a:spLocks noGrp="1" noChangeArrowheads="1"/>
          </p:cNvSpPr>
          <p:nvPr>
            <p:ph type="title" idx="4294967295"/>
          </p:nvPr>
        </p:nvSpPr>
        <p:spPr>
          <a:xfrm>
            <a:off x="1259822" y="209778"/>
            <a:ext cx="8933606" cy="1143945"/>
          </a:xfrm>
        </p:spPr>
        <p:txBody>
          <a:bodyPr/>
          <a:lstStyle/>
          <a:p>
            <a:pPr lvl="0"/>
            <a:r>
              <a:rPr lang="en-US" altLang="zh-CN" sz="3200" dirty="0" smtClean="0"/>
              <a:t>Solution(</a:t>
            </a:r>
            <a:r>
              <a:rPr lang="zh-CN" altLang="en-US" sz="3200" dirty="0" smtClean="0"/>
              <a:t>解决方案</a:t>
            </a:r>
            <a:r>
              <a:rPr lang="en-US" altLang="zh-CN" sz="3200" dirty="0" smtClean="0"/>
              <a:t>)—</a:t>
            </a:r>
            <a:r>
              <a:rPr lang="zh-CN" altLang="en-US" sz="3200" dirty="0" smtClean="0"/>
              <a:t>对比</a:t>
            </a:r>
            <a:endParaRPr lang="zh-CN" altLang="en-US" sz="3200" dirty="0"/>
          </a:p>
        </p:txBody>
      </p:sp>
      <p:sp>
        <p:nvSpPr>
          <p:cNvPr id="14" name="椭圆 13">
            <a:hlinkClick r:id="rId4" action="ppaction://hlinksldjump"/>
          </p:cNvPr>
          <p:cNvSpPr/>
          <p:nvPr/>
        </p:nvSpPr>
        <p:spPr>
          <a:xfrm>
            <a:off x="76615" y="76431"/>
            <a:ext cx="1121054" cy="1079551"/>
          </a:xfrm>
          <a:prstGeom prst="ellipse">
            <a:avLst/>
          </a:prstGeom>
          <a:blipFill>
            <a:blip r:embed="rId5">
              <a:extLst>
                <a:ext uri="{28A0092B-C50C-407E-A947-70E740481C1C}">
                  <a14:useLocalDpi xmlns:a14="http://schemas.microsoft.com/office/drawing/2010/main" val="0"/>
                </a:ext>
              </a:extLst>
            </a:blip>
            <a:srcRect/>
            <a:stretch>
              <a:fillRect l="-5000" r="-5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aphicFrame>
        <p:nvGraphicFramePr>
          <p:cNvPr id="20" name="图表 19"/>
          <p:cNvGraphicFramePr/>
          <p:nvPr>
            <p:extLst>
              <p:ext uri="{D42A27DB-BD31-4B8C-83A1-F6EECF244321}">
                <p14:modId xmlns:p14="http://schemas.microsoft.com/office/powerpoint/2010/main" val="3614935668"/>
              </p:ext>
            </p:extLst>
          </p:nvPr>
        </p:nvGraphicFramePr>
        <p:xfrm>
          <a:off x="1005840" y="1336783"/>
          <a:ext cx="7820660" cy="4309533"/>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9038256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descr="应用部分3-02"/>
          <p:cNvPicPr>
            <a:picLocks noChangeAspect="1" noChangeArrowheads="1"/>
          </p:cNvPicPr>
          <p:nvPr/>
        </p:nvPicPr>
        <p:blipFill>
          <a:blip r:embed="rId2">
            <a:extLst>
              <a:ext uri="{28A0092B-C50C-407E-A947-70E740481C1C}">
                <a14:useLocalDpi xmlns:a14="http://schemas.microsoft.com/office/drawing/2010/main" val="0"/>
              </a:ext>
            </a:extLst>
          </a:blip>
          <a:srcRect l="55980" t="78339" r="4816" b="4787"/>
          <a:stretch>
            <a:fillRect/>
          </a:stretch>
        </p:blipFill>
        <p:spPr bwMode="auto">
          <a:xfrm>
            <a:off x="8236068" y="5629541"/>
            <a:ext cx="3803071" cy="1227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8"/>
          <p:cNvSpPr>
            <a:spLocks noChangeArrowheads="1"/>
          </p:cNvSpPr>
          <p:nvPr/>
        </p:nvSpPr>
        <p:spPr bwMode="auto">
          <a:xfrm>
            <a:off x="292286" y="309609"/>
            <a:ext cx="11600710" cy="5146912"/>
          </a:xfrm>
          <a:prstGeom prst="rect">
            <a:avLst/>
          </a:prstGeom>
          <a:solidFill>
            <a:srgbClr val="C4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905">
              <a:solidFill>
                <a:srgbClr val="FFFFFF"/>
              </a:solidFill>
              <a:latin typeface="宋体" pitchFamily="2" charset="-122"/>
              <a:sym typeface="宋体" pitchFamily="2" charset="-122"/>
            </a:endParaRPr>
          </a:p>
        </p:txBody>
      </p:sp>
      <p:sp>
        <p:nvSpPr>
          <p:cNvPr id="6" name="标题 4"/>
          <p:cNvSpPr txBox="1">
            <a:spLocks noChangeArrowheads="1"/>
          </p:cNvSpPr>
          <p:nvPr/>
        </p:nvSpPr>
        <p:spPr>
          <a:xfrm>
            <a:off x="913813" y="2130514"/>
            <a:ext cx="10364376" cy="1469827"/>
          </a:xfrm>
          <a:prstGeom prst="rect">
            <a:avLst/>
          </a:prstGeom>
        </p:spPr>
        <p:txBody>
          <a:bodyPr vert="horz" lIns="96757" tIns="48378" rIns="96757" bIns="48378"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5714">
                <a:solidFill>
                  <a:schemeClr val="bg1"/>
                </a:solidFill>
              </a:rPr>
              <a:t>Thank You</a:t>
            </a:r>
            <a:r>
              <a:rPr lang="zh-CN" altLang="en-US" sz="5714">
                <a:solidFill>
                  <a:schemeClr val="bg1"/>
                </a:solidFill>
              </a:rPr>
              <a:t>！</a:t>
            </a:r>
          </a:p>
        </p:txBody>
      </p:sp>
    </p:spTree>
    <p:extLst>
      <p:ext uri="{BB962C8B-B14F-4D97-AF65-F5344CB8AC3E}">
        <p14:creationId xmlns:p14="http://schemas.microsoft.com/office/powerpoint/2010/main" val="4174445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8288" y="6256107"/>
            <a:ext cx="1224576" cy="52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4"/>
          <p:cNvSpPr>
            <a:spLocks noChangeArrowheads="1"/>
          </p:cNvSpPr>
          <p:nvPr/>
        </p:nvSpPr>
        <p:spPr bwMode="auto">
          <a:xfrm>
            <a:off x="646725" y="1052081"/>
            <a:ext cx="10401331" cy="47034"/>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905" b="1" i="1">
                <a:solidFill>
                  <a:srgbClr val="FFFFFF"/>
                </a:solidFill>
                <a:ea typeface="微软雅黑" pitchFamily="34" charset="-122"/>
                <a:sym typeface="宋体" pitchFamily="2" charset="-122"/>
              </a:rPr>
              <a:t> </a:t>
            </a:r>
          </a:p>
        </p:txBody>
      </p:sp>
      <p:sp>
        <p:nvSpPr>
          <p:cNvPr id="14" name="椭圆 15"/>
          <p:cNvSpPr>
            <a:spLocks noChangeArrowheads="1"/>
          </p:cNvSpPr>
          <p:nvPr/>
        </p:nvSpPr>
        <p:spPr bwMode="auto">
          <a:xfrm>
            <a:off x="584572" y="1006727"/>
            <a:ext cx="124305" cy="125985"/>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905" b="1" i="1">
              <a:solidFill>
                <a:srgbClr val="FFFFFF"/>
              </a:solidFill>
              <a:ea typeface="微软雅黑" pitchFamily="34" charset="-122"/>
              <a:sym typeface="宋体" pitchFamily="2" charset="-122"/>
            </a:endParaRPr>
          </a:p>
        </p:txBody>
      </p:sp>
      <p:sp>
        <p:nvSpPr>
          <p:cNvPr id="15" name="矩形 10"/>
          <p:cNvSpPr>
            <a:spLocks noChangeArrowheads="1"/>
          </p:cNvSpPr>
          <p:nvPr/>
        </p:nvSpPr>
        <p:spPr bwMode="auto">
          <a:xfrm>
            <a:off x="1" y="5846235"/>
            <a:ext cx="12192000" cy="209976"/>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905">
              <a:solidFill>
                <a:srgbClr val="FFFFFF"/>
              </a:solidFill>
              <a:latin typeface="宋体" pitchFamily="2" charset="-122"/>
              <a:sym typeface="宋体" pitchFamily="2" charset="-122"/>
            </a:endParaRPr>
          </a:p>
        </p:txBody>
      </p:sp>
      <p:graphicFrame>
        <p:nvGraphicFramePr>
          <p:cNvPr id="16" name="图示 15"/>
          <p:cNvGraphicFramePr/>
          <p:nvPr>
            <p:extLst>
              <p:ext uri="{D42A27DB-BD31-4B8C-83A1-F6EECF244321}">
                <p14:modId xmlns:p14="http://schemas.microsoft.com/office/powerpoint/2010/main" val="132548904"/>
              </p:ext>
            </p:extLst>
          </p:nvPr>
        </p:nvGraphicFramePr>
        <p:xfrm>
          <a:off x="1923749" y="1089692"/>
          <a:ext cx="8144640" cy="43965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TextBox 12"/>
          <p:cNvSpPr>
            <a:spLocks noChangeArrowheads="1"/>
          </p:cNvSpPr>
          <p:nvPr/>
        </p:nvSpPr>
        <p:spPr bwMode="auto">
          <a:xfrm>
            <a:off x="9655500" y="1293973"/>
            <a:ext cx="487634" cy="808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charset="0"/>
              <a:buNone/>
            </a:pPr>
            <a:r>
              <a:rPr lang="en-US" altLang="zh-CN" sz="4656" b="1">
                <a:solidFill>
                  <a:srgbClr val="FFFFFF"/>
                </a:solidFill>
              </a:rPr>
              <a:t>3</a:t>
            </a:r>
            <a:endParaRPr lang="zh-CN" altLang="en-US" sz="4656" b="1">
              <a:solidFill>
                <a:srgbClr val="FFFFFF"/>
              </a:solidFill>
              <a:sym typeface="宋体" pitchFamily="2" charset="-122"/>
            </a:endParaRPr>
          </a:p>
        </p:txBody>
      </p:sp>
      <p:sp>
        <p:nvSpPr>
          <p:cNvPr id="18" name="标题 1"/>
          <p:cNvSpPr>
            <a:spLocks noGrp="1" noChangeArrowheads="1"/>
          </p:cNvSpPr>
          <p:nvPr>
            <p:ph type="title" idx="4294967295"/>
          </p:nvPr>
        </p:nvSpPr>
        <p:spPr>
          <a:xfrm>
            <a:off x="609769" y="151708"/>
            <a:ext cx="10972464" cy="1143945"/>
          </a:xfrm>
        </p:spPr>
        <p:txBody>
          <a:bodyPr/>
          <a:lstStyle/>
          <a:p>
            <a:pPr algn="l" eaLnBrk="1" hangingPunct="1"/>
            <a:r>
              <a:rPr lang="zh-CN" altLang="zh-CN" sz="2963" b="1" dirty="0">
                <a:latin typeface="微软雅黑" pitchFamily="34" charset="-122"/>
                <a:ea typeface="微软雅黑" pitchFamily="34" charset="-122"/>
              </a:rPr>
              <a:t>目录</a:t>
            </a:r>
          </a:p>
        </p:txBody>
      </p:sp>
    </p:spTree>
    <p:extLst>
      <p:ext uri="{BB962C8B-B14F-4D97-AF65-F5344CB8AC3E}">
        <p14:creationId xmlns:p14="http://schemas.microsoft.com/office/powerpoint/2010/main" val="40830319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8288" y="6256107"/>
            <a:ext cx="1224576" cy="52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4"/>
          <p:cNvSpPr>
            <a:spLocks noChangeArrowheads="1"/>
          </p:cNvSpPr>
          <p:nvPr/>
        </p:nvSpPr>
        <p:spPr bwMode="auto">
          <a:xfrm>
            <a:off x="646725" y="1052081"/>
            <a:ext cx="10401331" cy="47034"/>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905" b="1" i="1">
                <a:solidFill>
                  <a:srgbClr val="FFFFFF"/>
                </a:solidFill>
                <a:ea typeface="微软雅黑" pitchFamily="34" charset="-122"/>
                <a:sym typeface="宋体" pitchFamily="2" charset="-122"/>
              </a:rPr>
              <a:t> </a:t>
            </a:r>
          </a:p>
        </p:txBody>
      </p:sp>
      <p:sp>
        <p:nvSpPr>
          <p:cNvPr id="6" name="椭圆 15"/>
          <p:cNvSpPr>
            <a:spLocks noChangeArrowheads="1"/>
          </p:cNvSpPr>
          <p:nvPr/>
        </p:nvSpPr>
        <p:spPr bwMode="auto">
          <a:xfrm>
            <a:off x="584572" y="1006727"/>
            <a:ext cx="124305" cy="125985"/>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905" b="1" i="1">
              <a:solidFill>
                <a:srgbClr val="FFFFFF"/>
              </a:solidFill>
              <a:ea typeface="微软雅黑" pitchFamily="34" charset="-122"/>
              <a:sym typeface="宋体" pitchFamily="2" charset="-122"/>
            </a:endParaRPr>
          </a:p>
        </p:txBody>
      </p:sp>
      <p:sp>
        <p:nvSpPr>
          <p:cNvPr id="7" name="矩形 10"/>
          <p:cNvSpPr>
            <a:spLocks noChangeArrowheads="1"/>
          </p:cNvSpPr>
          <p:nvPr/>
        </p:nvSpPr>
        <p:spPr bwMode="auto">
          <a:xfrm>
            <a:off x="1" y="5846235"/>
            <a:ext cx="12192000" cy="209976"/>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905">
              <a:solidFill>
                <a:srgbClr val="FFFFFF"/>
              </a:solidFill>
              <a:latin typeface="宋体" pitchFamily="2" charset="-122"/>
              <a:sym typeface="宋体" pitchFamily="2" charset="-122"/>
            </a:endParaRPr>
          </a:p>
        </p:txBody>
      </p:sp>
      <p:sp>
        <p:nvSpPr>
          <p:cNvPr id="9" name="TextBox 12"/>
          <p:cNvSpPr>
            <a:spLocks noChangeArrowheads="1"/>
          </p:cNvSpPr>
          <p:nvPr/>
        </p:nvSpPr>
        <p:spPr bwMode="auto">
          <a:xfrm>
            <a:off x="9655500" y="1293973"/>
            <a:ext cx="487634" cy="808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charset="0"/>
              <a:buNone/>
            </a:pPr>
            <a:r>
              <a:rPr lang="en-US" altLang="zh-CN" sz="4656" b="1">
                <a:solidFill>
                  <a:srgbClr val="FFFFFF"/>
                </a:solidFill>
              </a:rPr>
              <a:t>3</a:t>
            </a:r>
            <a:endParaRPr lang="zh-CN" altLang="en-US" sz="4656" b="1">
              <a:solidFill>
                <a:srgbClr val="FFFFFF"/>
              </a:solidFill>
              <a:sym typeface="宋体" pitchFamily="2" charset="-122"/>
            </a:endParaRPr>
          </a:p>
        </p:txBody>
      </p:sp>
      <p:sp>
        <p:nvSpPr>
          <p:cNvPr id="20" name="标题 1"/>
          <p:cNvSpPr>
            <a:spLocks noGrp="1" noChangeArrowheads="1"/>
          </p:cNvSpPr>
          <p:nvPr>
            <p:ph type="title" idx="4294967295"/>
          </p:nvPr>
        </p:nvSpPr>
        <p:spPr>
          <a:xfrm>
            <a:off x="609769" y="151708"/>
            <a:ext cx="10972464" cy="1143945"/>
          </a:xfrm>
        </p:spPr>
        <p:txBody>
          <a:bodyPr/>
          <a:lstStyle/>
          <a:p>
            <a:pPr algn="l"/>
            <a:r>
              <a:rPr lang="zh-CN" altLang="en-US" sz="2963" b="1" dirty="0" smtClean="0">
                <a:latin typeface="微软雅黑" pitchFamily="34" charset="-122"/>
                <a:ea typeface="微软雅黑" pitchFamily="34" charset="-122"/>
              </a:rPr>
              <a:t>扩展（数据量级）</a:t>
            </a:r>
            <a:endParaRPr lang="zh-CN" altLang="zh-CN" sz="2963" b="1" dirty="0">
              <a:latin typeface="微软雅黑" pitchFamily="34" charset="-122"/>
              <a:ea typeface="微软雅黑" pitchFamily="34" charset="-122"/>
            </a:endParaRPr>
          </a:p>
        </p:txBody>
      </p:sp>
      <p:pic>
        <p:nvPicPr>
          <p:cNvPr id="2" name="图片 1"/>
          <p:cNvPicPr>
            <a:picLocks noChangeAspect="1"/>
          </p:cNvPicPr>
          <p:nvPr/>
        </p:nvPicPr>
        <p:blipFill>
          <a:blip r:embed="rId4"/>
          <a:stretch>
            <a:fillRect/>
          </a:stretch>
        </p:blipFill>
        <p:spPr>
          <a:xfrm>
            <a:off x="958622" y="1293972"/>
            <a:ext cx="5050292" cy="3948587"/>
          </a:xfrm>
          <a:prstGeom prst="rect">
            <a:avLst/>
          </a:prstGeom>
        </p:spPr>
      </p:pic>
    </p:spTree>
    <p:extLst>
      <p:ext uri="{BB962C8B-B14F-4D97-AF65-F5344CB8AC3E}">
        <p14:creationId xmlns:p14="http://schemas.microsoft.com/office/powerpoint/2010/main" val="506185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8288" y="6256107"/>
            <a:ext cx="1224576" cy="52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4"/>
          <p:cNvSpPr>
            <a:spLocks noChangeArrowheads="1"/>
          </p:cNvSpPr>
          <p:nvPr/>
        </p:nvSpPr>
        <p:spPr bwMode="auto">
          <a:xfrm>
            <a:off x="646725" y="1052081"/>
            <a:ext cx="10401331" cy="47034"/>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905" b="1" i="1">
                <a:solidFill>
                  <a:srgbClr val="FFFFFF"/>
                </a:solidFill>
                <a:ea typeface="微软雅黑" pitchFamily="34" charset="-122"/>
                <a:sym typeface="宋体" pitchFamily="2" charset="-122"/>
              </a:rPr>
              <a:t> </a:t>
            </a:r>
          </a:p>
        </p:txBody>
      </p:sp>
      <p:sp>
        <p:nvSpPr>
          <p:cNvPr id="6" name="椭圆 15"/>
          <p:cNvSpPr>
            <a:spLocks noChangeArrowheads="1"/>
          </p:cNvSpPr>
          <p:nvPr/>
        </p:nvSpPr>
        <p:spPr bwMode="auto">
          <a:xfrm>
            <a:off x="584572" y="1006727"/>
            <a:ext cx="124305" cy="125985"/>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905" b="1" i="1">
              <a:solidFill>
                <a:srgbClr val="FFFFFF"/>
              </a:solidFill>
              <a:ea typeface="微软雅黑" pitchFamily="34" charset="-122"/>
              <a:sym typeface="宋体" pitchFamily="2" charset="-122"/>
            </a:endParaRPr>
          </a:p>
        </p:txBody>
      </p:sp>
      <p:sp>
        <p:nvSpPr>
          <p:cNvPr id="7" name="矩形 10"/>
          <p:cNvSpPr>
            <a:spLocks noChangeArrowheads="1"/>
          </p:cNvSpPr>
          <p:nvPr/>
        </p:nvSpPr>
        <p:spPr bwMode="auto">
          <a:xfrm>
            <a:off x="1" y="5846235"/>
            <a:ext cx="12192000" cy="209976"/>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905">
              <a:solidFill>
                <a:srgbClr val="FFFFFF"/>
              </a:solidFill>
              <a:latin typeface="宋体" pitchFamily="2" charset="-122"/>
              <a:sym typeface="宋体" pitchFamily="2" charset="-122"/>
            </a:endParaRPr>
          </a:p>
        </p:txBody>
      </p:sp>
      <p:sp>
        <p:nvSpPr>
          <p:cNvPr id="9" name="TextBox 12"/>
          <p:cNvSpPr>
            <a:spLocks noChangeArrowheads="1"/>
          </p:cNvSpPr>
          <p:nvPr/>
        </p:nvSpPr>
        <p:spPr bwMode="auto">
          <a:xfrm>
            <a:off x="9655500" y="1293973"/>
            <a:ext cx="487634" cy="808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charset="0"/>
              <a:buNone/>
            </a:pPr>
            <a:r>
              <a:rPr lang="en-US" altLang="zh-CN" sz="4656" b="1">
                <a:solidFill>
                  <a:srgbClr val="FFFFFF"/>
                </a:solidFill>
              </a:rPr>
              <a:t>3</a:t>
            </a:r>
            <a:endParaRPr lang="zh-CN" altLang="en-US" sz="4656" b="1">
              <a:solidFill>
                <a:srgbClr val="FFFFFF"/>
              </a:solidFill>
              <a:sym typeface="宋体" pitchFamily="2" charset="-122"/>
            </a:endParaRPr>
          </a:p>
        </p:txBody>
      </p:sp>
      <p:sp>
        <p:nvSpPr>
          <p:cNvPr id="10" name="标题 1"/>
          <p:cNvSpPr>
            <a:spLocks noGrp="1" noChangeArrowheads="1"/>
          </p:cNvSpPr>
          <p:nvPr>
            <p:ph type="title" idx="4294967295"/>
          </p:nvPr>
        </p:nvSpPr>
        <p:spPr>
          <a:xfrm>
            <a:off x="646724" y="127849"/>
            <a:ext cx="10972464" cy="1143945"/>
          </a:xfrm>
        </p:spPr>
        <p:txBody>
          <a:bodyPr/>
          <a:lstStyle/>
          <a:p>
            <a:pPr algn="l"/>
            <a:r>
              <a:rPr lang="en-US" altLang="zh-CN" sz="2963" dirty="0" smtClean="0"/>
              <a:t>AP?</a:t>
            </a:r>
            <a:endParaRPr lang="zh-CN" altLang="zh-CN" sz="2963" b="1" dirty="0">
              <a:latin typeface="微软雅黑" pitchFamily="34" charset="-122"/>
              <a:ea typeface="微软雅黑" pitchFamily="34" charset="-122"/>
            </a:endParaRPr>
          </a:p>
        </p:txBody>
      </p:sp>
      <p:sp>
        <p:nvSpPr>
          <p:cNvPr id="11" name="TextBox 10"/>
          <p:cNvSpPr txBox="1"/>
          <p:nvPr/>
        </p:nvSpPr>
        <p:spPr>
          <a:xfrm>
            <a:off x="708877" y="1188928"/>
            <a:ext cx="9736183" cy="4572021"/>
          </a:xfrm>
          <a:prstGeom prst="rect">
            <a:avLst/>
          </a:prstGeom>
          <a:noFill/>
        </p:spPr>
        <p:txBody>
          <a:bodyPr wrap="square" rtlCol="0">
            <a:spAutoFit/>
          </a:bodyPr>
          <a:lstStyle/>
          <a:p>
            <a:r>
              <a:rPr lang="en-US" altLang="zh-CN" sz="2400" b="1" dirty="0" smtClean="0"/>
              <a:t>AP is Analytical Processing (</a:t>
            </a:r>
            <a:r>
              <a:rPr lang="zh-CN" altLang="en-US" sz="2400" b="1" dirty="0" smtClean="0"/>
              <a:t>分析处理</a:t>
            </a:r>
            <a:r>
              <a:rPr lang="en-US" altLang="zh-CN" sz="2400" b="1" dirty="0" smtClean="0"/>
              <a:t>).</a:t>
            </a:r>
          </a:p>
          <a:p>
            <a:r>
              <a:rPr lang="en-US" altLang="zh-CN" sz="2400" b="1" dirty="0" smtClean="0"/>
              <a:t>OLAP </a:t>
            </a:r>
          </a:p>
          <a:p>
            <a:r>
              <a:rPr lang="en-US" altLang="zh-CN" dirty="0"/>
              <a:t>OLAP </a:t>
            </a:r>
            <a:r>
              <a:rPr lang="zh-CN" altLang="en-US" dirty="0"/>
              <a:t>系统设计用来以高性能方式从数据中提取此商业智能信息</a:t>
            </a:r>
            <a:endParaRPr lang="en-US" altLang="zh-CN" dirty="0" smtClean="0"/>
          </a:p>
          <a:p>
            <a:r>
              <a:rPr lang="zh-CN" altLang="en-US" dirty="0"/>
              <a:t>一种应用程序和技术，用于收集、管理处理和显示多维数据以进行分析和管理</a:t>
            </a:r>
            <a:r>
              <a:rPr lang="zh-CN" altLang="en-US" dirty="0" smtClean="0"/>
              <a:t>。</a:t>
            </a:r>
            <a:endParaRPr lang="en-US" altLang="zh-CN" dirty="0" smtClean="0"/>
          </a:p>
          <a:p>
            <a:r>
              <a:rPr lang="en-US" altLang="zh-CN" dirty="0" smtClean="0"/>
              <a:t>OLAP</a:t>
            </a:r>
            <a:r>
              <a:rPr lang="zh-CN" altLang="en-US" dirty="0"/>
              <a:t>产品能够提供共享多维信息的快速分析</a:t>
            </a:r>
            <a:r>
              <a:rPr lang="zh-CN" altLang="en-US" dirty="0" smtClean="0"/>
              <a:t>。</a:t>
            </a:r>
            <a:endParaRPr lang="en-US" altLang="zh-CN" dirty="0" smtClean="0"/>
          </a:p>
          <a:p>
            <a:r>
              <a:rPr lang="zh-CN" altLang="en-US" dirty="0"/>
              <a:t>它使分析人员能够迅速、一致、交互地从各个方面观察信息，以达到深入理解数据的目的。它具有</a:t>
            </a:r>
            <a:r>
              <a:rPr lang="en-US" altLang="zh-CN" dirty="0"/>
              <a:t>FASMI(Fast Analysis of Shared Multidimensional Information)</a:t>
            </a:r>
            <a:r>
              <a:rPr lang="zh-CN" altLang="en-US" dirty="0"/>
              <a:t>，即共享多维信息的快速分析的特征。</a:t>
            </a:r>
            <a:endParaRPr lang="en-US" altLang="zh-CN" dirty="0"/>
          </a:p>
          <a:p>
            <a:endParaRPr lang="en-US" altLang="zh-CN" dirty="0" smtClean="0"/>
          </a:p>
          <a:p>
            <a:r>
              <a:rPr lang="en-US" altLang="zh-CN" dirty="0" smtClean="0"/>
              <a:t>IGI-Global</a:t>
            </a:r>
            <a:endParaRPr lang="en-US" altLang="zh-CN" dirty="0" smtClean="0"/>
          </a:p>
          <a:p>
            <a:r>
              <a:rPr lang="en-US" altLang="zh-CN" sz="2000" dirty="0">
                <a:hlinkClick r:id="rId4"/>
              </a:rPr>
              <a:t>Analytical</a:t>
            </a:r>
            <a:r>
              <a:rPr lang="en-US" altLang="zh-CN" sz="2000" dirty="0"/>
              <a:t> </a:t>
            </a:r>
            <a:r>
              <a:rPr lang="en-US" altLang="zh-CN" sz="2000" dirty="0">
                <a:hlinkClick r:id="rId5"/>
              </a:rPr>
              <a:t>processing</a:t>
            </a:r>
            <a:r>
              <a:rPr lang="en-US" altLang="zh-CN" sz="2000" dirty="0"/>
              <a:t> </a:t>
            </a:r>
            <a:r>
              <a:rPr lang="en-US" altLang="zh-CN" sz="2000" dirty="0">
                <a:hlinkClick r:id="rId6"/>
              </a:rPr>
              <a:t>activities</a:t>
            </a:r>
            <a:r>
              <a:rPr lang="en-US" altLang="zh-CN" sz="2000" dirty="0"/>
              <a:t> </a:t>
            </a:r>
            <a:r>
              <a:rPr lang="en-US" altLang="zh-CN" sz="2000" dirty="0">
                <a:hlinkClick r:id="rId7"/>
              </a:rPr>
              <a:t>include</a:t>
            </a:r>
            <a:r>
              <a:rPr lang="en-US" altLang="zh-CN" sz="2000" dirty="0"/>
              <a:t> </a:t>
            </a:r>
            <a:r>
              <a:rPr lang="en-US" altLang="zh-CN" sz="2000" dirty="0">
                <a:hlinkClick r:id="rId8"/>
              </a:rPr>
              <a:t>data</a:t>
            </a:r>
            <a:r>
              <a:rPr lang="en-US" altLang="zh-CN" sz="2000" dirty="0"/>
              <a:t> </a:t>
            </a:r>
            <a:r>
              <a:rPr lang="en-US" altLang="zh-CN" sz="2000" dirty="0">
                <a:hlinkClick r:id="rId9"/>
              </a:rPr>
              <a:t>mining</a:t>
            </a:r>
            <a:r>
              <a:rPr lang="en-US" altLang="zh-CN" sz="2000" dirty="0">
                <a:hlinkClick r:id="rId10"/>
              </a:rPr>
              <a:t>,</a:t>
            </a:r>
            <a:r>
              <a:rPr lang="en-US" altLang="zh-CN" sz="2000" dirty="0"/>
              <a:t> </a:t>
            </a:r>
            <a:r>
              <a:rPr lang="en-US" altLang="zh-CN" sz="2000" dirty="0">
                <a:hlinkClick r:id="rId11"/>
              </a:rPr>
              <a:t>decision</a:t>
            </a:r>
            <a:r>
              <a:rPr lang="en-US" altLang="zh-CN" sz="2000" dirty="0"/>
              <a:t> </a:t>
            </a:r>
            <a:r>
              <a:rPr lang="en-US" altLang="zh-CN" sz="2000" dirty="0">
                <a:hlinkClick r:id="rId12"/>
              </a:rPr>
              <a:t>support</a:t>
            </a:r>
            <a:r>
              <a:rPr lang="en-US" altLang="zh-CN" sz="2000" dirty="0"/>
              <a:t> </a:t>
            </a:r>
            <a:r>
              <a:rPr lang="en-US" altLang="zh-CN" sz="2000" dirty="0">
                <a:hlinkClick r:id="rId13"/>
              </a:rPr>
              <a:t>and</a:t>
            </a:r>
            <a:r>
              <a:rPr lang="en-US" altLang="zh-CN" sz="2000" dirty="0"/>
              <a:t> </a:t>
            </a:r>
            <a:r>
              <a:rPr lang="en-US" altLang="zh-CN" sz="2000" dirty="0">
                <a:hlinkClick r:id="rId14"/>
              </a:rPr>
              <a:t>querying</a:t>
            </a:r>
            <a:r>
              <a:rPr lang="en-US" altLang="zh-CN" sz="2000" dirty="0">
                <a:hlinkClick r:id="rId15"/>
              </a:rPr>
              <a:t>.</a:t>
            </a:r>
            <a:endParaRPr lang="en-US" altLang="zh-CN" sz="2000" dirty="0"/>
          </a:p>
          <a:p>
            <a:r>
              <a:rPr lang="zh-CN" altLang="en-US" sz="2000" dirty="0">
                <a:hlinkClick r:id="rId16"/>
              </a:rPr>
              <a:t>分析</a:t>
            </a:r>
            <a:r>
              <a:rPr lang="zh-CN" altLang="en-US" sz="2000" dirty="0">
                <a:hlinkClick r:id="rId17"/>
              </a:rPr>
              <a:t>处理</a:t>
            </a:r>
            <a:r>
              <a:rPr lang="zh-CN" altLang="en-US" sz="2000" dirty="0">
                <a:hlinkClick r:id="rId18"/>
              </a:rPr>
              <a:t>活动</a:t>
            </a:r>
            <a:r>
              <a:rPr lang="zh-CN" altLang="en-US" sz="2000" dirty="0">
                <a:hlinkClick r:id="rId19"/>
              </a:rPr>
              <a:t>包括</a:t>
            </a:r>
            <a:r>
              <a:rPr lang="zh-CN" altLang="en-US" sz="2000" dirty="0">
                <a:hlinkClick r:id="rId20"/>
              </a:rPr>
              <a:t>数据</a:t>
            </a:r>
            <a:r>
              <a:rPr lang="zh-CN" altLang="en-US" sz="2000" dirty="0">
                <a:hlinkClick r:id="rId21"/>
              </a:rPr>
              <a:t>挖掘</a:t>
            </a:r>
            <a:r>
              <a:rPr lang="zh-CN" altLang="en-US" sz="2000" dirty="0">
                <a:hlinkClick r:id="rId22"/>
              </a:rPr>
              <a:t>、</a:t>
            </a:r>
            <a:r>
              <a:rPr lang="zh-CN" altLang="en-US" sz="2000" dirty="0">
                <a:hlinkClick r:id="rId23"/>
              </a:rPr>
              <a:t>决策</a:t>
            </a:r>
            <a:r>
              <a:rPr lang="zh-CN" altLang="en-US" sz="2000" dirty="0">
                <a:hlinkClick r:id="rId24"/>
              </a:rPr>
              <a:t>支持</a:t>
            </a:r>
            <a:r>
              <a:rPr lang="zh-CN" altLang="en-US" sz="2000" dirty="0">
                <a:hlinkClick r:id="rId25"/>
              </a:rPr>
              <a:t>和</a:t>
            </a:r>
            <a:r>
              <a:rPr lang="zh-CN" altLang="en-US" sz="2000" dirty="0">
                <a:hlinkClick r:id="rId26"/>
              </a:rPr>
              <a:t>查询</a:t>
            </a:r>
            <a:r>
              <a:rPr lang="zh-CN" altLang="en-US" sz="2000" dirty="0" smtClean="0">
                <a:hlinkClick r:id="rId27"/>
              </a:rPr>
              <a:t>。</a:t>
            </a:r>
            <a:endParaRPr lang="en-US" altLang="zh-CN" sz="2000" dirty="0"/>
          </a:p>
          <a:p>
            <a:endParaRPr lang="en-US" altLang="zh-CN" sz="1910" dirty="0"/>
          </a:p>
          <a:p>
            <a:r>
              <a:rPr lang="en-US" altLang="zh-CN" sz="2000" dirty="0">
                <a:hlinkClick r:id="rId28"/>
              </a:rPr>
              <a:t>A</a:t>
            </a:r>
            <a:r>
              <a:rPr lang="en-US" altLang="zh-CN" sz="2000" dirty="0"/>
              <a:t> </a:t>
            </a:r>
            <a:r>
              <a:rPr lang="en-US" altLang="zh-CN" sz="2000" dirty="0">
                <a:hlinkClick r:id="rId29"/>
              </a:rPr>
              <a:t>comparison</a:t>
            </a:r>
            <a:r>
              <a:rPr lang="en-US" altLang="zh-CN" sz="2000" dirty="0"/>
              <a:t> </a:t>
            </a:r>
            <a:r>
              <a:rPr lang="en-US" altLang="zh-CN" sz="2000" dirty="0">
                <a:hlinkClick r:id="rId30"/>
              </a:rPr>
              <a:t>of</a:t>
            </a:r>
            <a:r>
              <a:rPr lang="en-US" altLang="zh-CN" sz="2000" dirty="0"/>
              <a:t> </a:t>
            </a:r>
            <a:r>
              <a:rPr lang="en-US" altLang="zh-CN" sz="2000" dirty="0">
                <a:hlinkClick r:id="rId31"/>
              </a:rPr>
              <a:t>multidimensional</a:t>
            </a:r>
            <a:r>
              <a:rPr lang="en-US" altLang="zh-CN" sz="2000" dirty="0"/>
              <a:t> </a:t>
            </a:r>
            <a:r>
              <a:rPr lang="en-US" altLang="zh-CN" sz="2000" dirty="0">
                <a:hlinkClick r:id="rId13"/>
              </a:rPr>
              <a:t>and</a:t>
            </a:r>
            <a:r>
              <a:rPr lang="en-US" altLang="zh-CN" sz="2000" dirty="0"/>
              <a:t> </a:t>
            </a:r>
            <a:r>
              <a:rPr lang="en-US" altLang="zh-CN" sz="2000" dirty="0">
                <a:hlinkClick r:id="rId32"/>
              </a:rPr>
              <a:t>SQL-based</a:t>
            </a:r>
            <a:r>
              <a:rPr lang="en-US" altLang="zh-CN" sz="2000" dirty="0"/>
              <a:t> </a:t>
            </a:r>
            <a:r>
              <a:rPr lang="en-US" altLang="zh-CN" sz="2000" dirty="0">
                <a:hlinkClick r:id="rId33"/>
              </a:rPr>
              <a:t>approaches</a:t>
            </a:r>
            <a:endParaRPr lang="en-US" altLang="zh-CN" sz="2000" dirty="0"/>
          </a:p>
          <a:p>
            <a:r>
              <a:rPr lang="zh-CN" altLang="en-US" sz="2000" dirty="0">
                <a:hlinkClick r:id="rId34"/>
              </a:rPr>
              <a:t>一个</a:t>
            </a:r>
            <a:r>
              <a:rPr lang="zh-CN" altLang="en-US" sz="2000" dirty="0">
                <a:hlinkClick r:id="rId35"/>
              </a:rPr>
              <a:t>多层面</a:t>
            </a:r>
            <a:r>
              <a:rPr lang="zh-CN" altLang="en-US" sz="2000" dirty="0" smtClean="0"/>
              <a:t>的</a:t>
            </a:r>
            <a:r>
              <a:rPr lang="en-US" altLang="zh-CN" sz="2000" dirty="0" smtClean="0"/>
              <a:t>(</a:t>
            </a:r>
            <a:r>
              <a:rPr lang="zh-CN" altLang="en-US" sz="2000" dirty="0" smtClean="0"/>
              <a:t>维度</a:t>
            </a:r>
            <a:r>
              <a:rPr lang="en-US" altLang="zh-CN" sz="2000" dirty="0" smtClean="0"/>
              <a:t>)</a:t>
            </a:r>
            <a:r>
              <a:rPr lang="zh-CN" altLang="en-US" sz="2000" dirty="0" smtClean="0">
                <a:hlinkClick r:id="rId25"/>
              </a:rPr>
              <a:t>和</a:t>
            </a:r>
            <a:r>
              <a:rPr lang="zh-CN" altLang="en-US" sz="2000" dirty="0">
                <a:hlinkClick r:id="rId36"/>
              </a:rPr>
              <a:t>基于</a:t>
            </a:r>
            <a:r>
              <a:rPr lang="en-US" altLang="zh-CN" sz="2000" dirty="0" err="1">
                <a:hlinkClick r:id="rId36"/>
              </a:rPr>
              <a:t>sql</a:t>
            </a:r>
            <a:r>
              <a:rPr lang="zh-CN" altLang="en-US" sz="2000" dirty="0"/>
              <a:t>的</a:t>
            </a:r>
            <a:r>
              <a:rPr lang="zh-CN" altLang="en-US" sz="2000" dirty="0">
                <a:hlinkClick r:id="rId37"/>
              </a:rPr>
              <a:t>方法</a:t>
            </a:r>
            <a:r>
              <a:rPr lang="zh-CN" altLang="en-US" sz="2000" dirty="0">
                <a:hlinkClick r:id="rId38"/>
              </a:rPr>
              <a:t>的</a:t>
            </a:r>
            <a:r>
              <a:rPr lang="zh-CN" altLang="en-US" sz="2000" dirty="0" smtClean="0">
                <a:hlinkClick r:id="rId39"/>
              </a:rPr>
              <a:t>比较</a:t>
            </a:r>
            <a:endParaRPr lang="zh-CN" altLang="en-US" sz="2000" dirty="0"/>
          </a:p>
        </p:txBody>
      </p:sp>
    </p:spTree>
    <p:extLst>
      <p:ext uri="{BB962C8B-B14F-4D97-AF65-F5344CB8AC3E}">
        <p14:creationId xmlns:p14="http://schemas.microsoft.com/office/powerpoint/2010/main" val="37494211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8288" y="6256107"/>
            <a:ext cx="1224576" cy="52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4"/>
          <p:cNvSpPr>
            <a:spLocks noChangeArrowheads="1"/>
          </p:cNvSpPr>
          <p:nvPr/>
        </p:nvSpPr>
        <p:spPr bwMode="auto">
          <a:xfrm>
            <a:off x="646725" y="1052081"/>
            <a:ext cx="10401331" cy="47034"/>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905" b="1" i="1">
                <a:solidFill>
                  <a:srgbClr val="FFFFFF"/>
                </a:solidFill>
                <a:ea typeface="微软雅黑" pitchFamily="34" charset="-122"/>
                <a:sym typeface="宋体" pitchFamily="2" charset="-122"/>
              </a:rPr>
              <a:t> </a:t>
            </a:r>
          </a:p>
        </p:txBody>
      </p:sp>
      <p:sp>
        <p:nvSpPr>
          <p:cNvPr id="6" name="椭圆 15"/>
          <p:cNvSpPr>
            <a:spLocks noChangeArrowheads="1"/>
          </p:cNvSpPr>
          <p:nvPr/>
        </p:nvSpPr>
        <p:spPr bwMode="auto">
          <a:xfrm>
            <a:off x="584572" y="1006727"/>
            <a:ext cx="124305" cy="125985"/>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905" b="1" i="1">
              <a:solidFill>
                <a:srgbClr val="FFFFFF"/>
              </a:solidFill>
              <a:ea typeface="微软雅黑" pitchFamily="34" charset="-122"/>
              <a:sym typeface="宋体" pitchFamily="2" charset="-122"/>
            </a:endParaRPr>
          </a:p>
        </p:txBody>
      </p:sp>
      <p:sp>
        <p:nvSpPr>
          <p:cNvPr id="7" name="矩形 10"/>
          <p:cNvSpPr>
            <a:spLocks noChangeArrowheads="1"/>
          </p:cNvSpPr>
          <p:nvPr/>
        </p:nvSpPr>
        <p:spPr bwMode="auto">
          <a:xfrm>
            <a:off x="1" y="5846235"/>
            <a:ext cx="12192000" cy="209976"/>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905">
              <a:solidFill>
                <a:srgbClr val="FFFFFF"/>
              </a:solidFill>
              <a:latin typeface="宋体" pitchFamily="2" charset="-122"/>
              <a:sym typeface="宋体" pitchFamily="2" charset="-122"/>
            </a:endParaRPr>
          </a:p>
        </p:txBody>
      </p:sp>
      <p:sp>
        <p:nvSpPr>
          <p:cNvPr id="9" name="TextBox 12"/>
          <p:cNvSpPr>
            <a:spLocks noChangeArrowheads="1"/>
          </p:cNvSpPr>
          <p:nvPr/>
        </p:nvSpPr>
        <p:spPr bwMode="auto">
          <a:xfrm>
            <a:off x="9655500" y="1293973"/>
            <a:ext cx="487634" cy="808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charset="0"/>
              <a:buNone/>
            </a:pPr>
            <a:r>
              <a:rPr lang="en-US" altLang="zh-CN" sz="4656" b="1">
                <a:solidFill>
                  <a:srgbClr val="FFFFFF"/>
                </a:solidFill>
              </a:rPr>
              <a:t>3</a:t>
            </a:r>
            <a:endParaRPr lang="zh-CN" altLang="en-US" sz="4656" b="1">
              <a:solidFill>
                <a:srgbClr val="FFFFFF"/>
              </a:solidFill>
              <a:sym typeface="宋体" pitchFamily="2" charset="-122"/>
            </a:endParaRPr>
          </a:p>
        </p:txBody>
      </p:sp>
      <p:sp>
        <p:nvSpPr>
          <p:cNvPr id="20" name="标题 1"/>
          <p:cNvSpPr>
            <a:spLocks noGrp="1" noChangeArrowheads="1"/>
          </p:cNvSpPr>
          <p:nvPr>
            <p:ph type="title" idx="4294967295"/>
          </p:nvPr>
        </p:nvSpPr>
        <p:spPr>
          <a:xfrm>
            <a:off x="609769" y="151708"/>
            <a:ext cx="10972464" cy="1143945"/>
          </a:xfrm>
        </p:spPr>
        <p:txBody>
          <a:bodyPr/>
          <a:lstStyle/>
          <a:p>
            <a:pPr algn="l"/>
            <a:r>
              <a:rPr lang="zh-CN" altLang="en-US" sz="2963" b="1" dirty="0" smtClean="0">
                <a:latin typeface="微软雅黑" pitchFamily="34" charset="-122"/>
                <a:ea typeface="微软雅黑" pitchFamily="34" charset="-122"/>
              </a:rPr>
              <a:t>场景</a:t>
            </a:r>
            <a:endParaRPr lang="zh-CN" altLang="zh-CN" sz="2963" b="1" dirty="0">
              <a:latin typeface="微软雅黑" pitchFamily="34" charset="-122"/>
              <a:ea typeface="微软雅黑" pitchFamily="34" charset="-122"/>
            </a:endParaRPr>
          </a:p>
        </p:txBody>
      </p:sp>
      <p:sp>
        <p:nvSpPr>
          <p:cNvPr id="2" name="矩形 1"/>
          <p:cNvSpPr/>
          <p:nvPr/>
        </p:nvSpPr>
        <p:spPr>
          <a:xfrm>
            <a:off x="708877" y="1327570"/>
            <a:ext cx="9315820" cy="2308324"/>
          </a:xfrm>
          <a:prstGeom prst="rect">
            <a:avLst/>
          </a:prstGeom>
        </p:spPr>
        <p:txBody>
          <a:bodyPr wrap="square">
            <a:spAutoFit/>
          </a:bodyPr>
          <a:lstStyle/>
          <a:p>
            <a:r>
              <a:rPr lang="zh-CN" altLang="en-US" dirty="0" smtClean="0"/>
              <a:t>OLAP </a:t>
            </a:r>
            <a:r>
              <a:rPr lang="zh-CN" altLang="en-US" dirty="0"/>
              <a:t>对于针对大量数据应用聚合计算特别有用。 </a:t>
            </a:r>
            <a:endParaRPr lang="en-US" altLang="zh-CN" dirty="0" smtClean="0"/>
          </a:p>
          <a:p>
            <a:r>
              <a:rPr lang="zh-CN" altLang="en-US" dirty="0" smtClean="0"/>
              <a:t>OLAP </a:t>
            </a:r>
            <a:r>
              <a:rPr lang="zh-CN" altLang="en-US" dirty="0"/>
              <a:t>系统针对高频读取应用场景（例如分析和商业智能）进行了优化。 </a:t>
            </a:r>
          </a:p>
          <a:p>
            <a:r>
              <a:rPr lang="zh-CN" altLang="en-US" dirty="0" smtClean="0"/>
              <a:t>OLAP </a:t>
            </a:r>
            <a:r>
              <a:rPr lang="zh-CN" altLang="en-US" dirty="0"/>
              <a:t>允许用户将多维数据分割为切片，可以采用二维方式（例如透视表）查看切片，或者按特定值来筛选数据。 </a:t>
            </a:r>
          </a:p>
          <a:p>
            <a:r>
              <a:rPr lang="zh-CN" altLang="en-US" dirty="0" smtClean="0"/>
              <a:t>此</a:t>
            </a:r>
            <a:r>
              <a:rPr lang="zh-CN" altLang="en-US" dirty="0"/>
              <a:t>过程有时称为对数据进行“切片和切块”，并且无论是否在多个数据源之间对数据进行了分区，都可以执行此过程。 </a:t>
            </a:r>
          </a:p>
          <a:p>
            <a:r>
              <a:rPr lang="zh-CN" altLang="en-US" dirty="0"/>
              <a:t> </a:t>
            </a:r>
            <a:r>
              <a:rPr lang="zh-CN" altLang="en-US" dirty="0" smtClean="0"/>
              <a:t>这</a:t>
            </a:r>
            <a:r>
              <a:rPr lang="zh-CN" altLang="en-US" dirty="0"/>
              <a:t>可以帮助用户查明趋势、点模式，以及在不需要知道传统数据分析详细信息的情况下探索数据</a:t>
            </a:r>
            <a:r>
              <a:rPr lang="zh-CN" altLang="en-US" dirty="0" smtClean="0"/>
              <a:t>。</a:t>
            </a:r>
            <a:endParaRPr lang="zh-CN" altLang="en-US" dirty="0"/>
          </a:p>
        </p:txBody>
      </p:sp>
    </p:spTree>
    <p:extLst>
      <p:ext uri="{BB962C8B-B14F-4D97-AF65-F5344CB8AC3E}">
        <p14:creationId xmlns:p14="http://schemas.microsoft.com/office/powerpoint/2010/main" val="32575574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8288" y="6256107"/>
            <a:ext cx="1224576" cy="52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4"/>
          <p:cNvSpPr>
            <a:spLocks noChangeArrowheads="1"/>
          </p:cNvSpPr>
          <p:nvPr/>
        </p:nvSpPr>
        <p:spPr bwMode="auto">
          <a:xfrm>
            <a:off x="646725" y="1052081"/>
            <a:ext cx="10401331" cy="47034"/>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905" b="1" i="1">
                <a:solidFill>
                  <a:srgbClr val="FFFFFF"/>
                </a:solidFill>
                <a:ea typeface="微软雅黑" pitchFamily="34" charset="-122"/>
                <a:sym typeface="宋体" pitchFamily="2" charset="-122"/>
              </a:rPr>
              <a:t> </a:t>
            </a:r>
          </a:p>
        </p:txBody>
      </p:sp>
      <p:sp>
        <p:nvSpPr>
          <p:cNvPr id="6" name="椭圆 15"/>
          <p:cNvSpPr>
            <a:spLocks noChangeArrowheads="1"/>
          </p:cNvSpPr>
          <p:nvPr/>
        </p:nvSpPr>
        <p:spPr bwMode="auto">
          <a:xfrm>
            <a:off x="584572" y="1006727"/>
            <a:ext cx="124305" cy="125985"/>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905" b="1" i="1">
              <a:solidFill>
                <a:srgbClr val="FFFFFF"/>
              </a:solidFill>
              <a:ea typeface="微软雅黑" pitchFamily="34" charset="-122"/>
              <a:sym typeface="宋体" pitchFamily="2" charset="-122"/>
            </a:endParaRPr>
          </a:p>
        </p:txBody>
      </p:sp>
      <p:sp>
        <p:nvSpPr>
          <p:cNvPr id="7" name="矩形 10"/>
          <p:cNvSpPr>
            <a:spLocks noChangeArrowheads="1"/>
          </p:cNvSpPr>
          <p:nvPr/>
        </p:nvSpPr>
        <p:spPr bwMode="auto">
          <a:xfrm>
            <a:off x="1" y="5846235"/>
            <a:ext cx="12192000" cy="209976"/>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905">
              <a:solidFill>
                <a:srgbClr val="FFFFFF"/>
              </a:solidFill>
              <a:latin typeface="宋体" pitchFamily="2" charset="-122"/>
              <a:sym typeface="宋体" pitchFamily="2" charset="-122"/>
            </a:endParaRPr>
          </a:p>
        </p:txBody>
      </p:sp>
      <p:sp>
        <p:nvSpPr>
          <p:cNvPr id="9" name="TextBox 12"/>
          <p:cNvSpPr>
            <a:spLocks noChangeArrowheads="1"/>
          </p:cNvSpPr>
          <p:nvPr/>
        </p:nvSpPr>
        <p:spPr bwMode="auto">
          <a:xfrm>
            <a:off x="9655500" y="1293973"/>
            <a:ext cx="487634" cy="808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charset="0"/>
              <a:buNone/>
            </a:pPr>
            <a:r>
              <a:rPr lang="en-US" altLang="zh-CN" sz="4656" b="1">
                <a:solidFill>
                  <a:srgbClr val="FFFFFF"/>
                </a:solidFill>
              </a:rPr>
              <a:t>3</a:t>
            </a:r>
            <a:endParaRPr lang="zh-CN" altLang="en-US" sz="4656" b="1">
              <a:solidFill>
                <a:srgbClr val="FFFFFF"/>
              </a:solidFill>
              <a:sym typeface="宋体" pitchFamily="2" charset="-122"/>
            </a:endParaRPr>
          </a:p>
        </p:txBody>
      </p:sp>
      <p:sp>
        <p:nvSpPr>
          <p:cNvPr id="20" name="标题 1"/>
          <p:cNvSpPr>
            <a:spLocks noGrp="1" noChangeArrowheads="1"/>
          </p:cNvSpPr>
          <p:nvPr>
            <p:ph type="title" idx="4294967295"/>
          </p:nvPr>
        </p:nvSpPr>
        <p:spPr>
          <a:xfrm>
            <a:off x="609769" y="151708"/>
            <a:ext cx="10972464" cy="1143945"/>
          </a:xfrm>
        </p:spPr>
        <p:txBody>
          <a:bodyPr/>
          <a:lstStyle/>
          <a:p>
            <a:pPr algn="l"/>
            <a:r>
              <a:rPr lang="en-US" altLang="zh-CN" sz="2963" b="1" dirty="0" err="1" smtClean="0">
                <a:latin typeface="微软雅黑" pitchFamily="34" charset="-122"/>
                <a:ea typeface="微软雅黑" pitchFamily="34" charset="-122"/>
              </a:rPr>
              <a:t>KeyWord</a:t>
            </a:r>
            <a:endParaRPr lang="zh-CN" altLang="zh-CN" sz="2963" b="1" dirty="0">
              <a:latin typeface="微软雅黑" pitchFamily="34" charset="-122"/>
              <a:ea typeface="微软雅黑" pitchFamily="34" charset="-122"/>
            </a:endParaRPr>
          </a:p>
        </p:txBody>
      </p:sp>
      <p:sp>
        <p:nvSpPr>
          <p:cNvPr id="8" name="矩形 7"/>
          <p:cNvSpPr/>
          <p:nvPr/>
        </p:nvSpPr>
        <p:spPr>
          <a:xfrm>
            <a:off x="713097" y="1301206"/>
            <a:ext cx="8365587" cy="923330"/>
          </a:xfrm>
          <a:prstGeom prst="rect">
            <a:avLst/>
          </a:prstGeom>
        </p:spPr>
        <p:txBody>
          <a:bodyPr wrap="square">
            <a:spAutoFit/>
          </a:bodyPr>
          <a:lstStyle/>
          <a:p>
            <a:r>
              <a:rPr lang="zh-CN" altLang="en-US" b="1" dirty="0"/>
              <a:t>语义</a:t>
            </a:r>
            <a:r>
              <a:rPr lang="zh-CN" altLang="en-US" b="1" dirty="0" smtClean="0"/>
              <a:t>模型</a:t>
            </a:r>
            <a:r>
              <a:rPr lang="en-US" altLang="zh-CN" dirty="0"/>
              <a:t>(</a:t>
            </a:r>
            <a:r>
              <a:rPr lang="zh-CN" altLang="en-US" dirty="0"/>
              <a:t>对用户更友好</a:t>
            </a:r>
            <a:r>
              <a:rPr lang="en-US" altLang="zh-CN" dirty="0" smtClean="0"/>
              <a:t>)</a:t>
            </a:r>
          </a:p>
          <a:p>
            <a:r>
              <a:rPr lang="zh-CN" altLang="en-US" dirty="0"/>
              <a:t>帮助业务用户抽象关系复杂性，并且更轻松地快速分析数据。</a:t>
            </a:r>
          </a:p>
          <a:p>
            <a:endParaRPr lang="zh-CN" altLang="en-US" dirty="0"/>
          </a:p>
        </p:txBody>
      </p:sp>
      <p:sp>
        <p:nvSpPr>
          <p:cNvPr id="13" name="矩形 12"/>
          <p:cNvSpPr/>
          <p:nvPr/>
        </p:nvSpPr>
        <p:spPr>
          <a:xfrm>
            <a:off x="826308" y="2938100"/>
            <a:ext cx="8426548" cy="923330"/>
          </a:xfrm>
          <a:prstGeom prst="rect">
            <a:avLst/>
          </a:prstGeom>
        </p:spPr>
        <p:txBody>
          <a:bodyPr wrap="square">
            <a:spAutoFit/>
          </a:bodyPr>
          <a:lstStyle/>
          <a:p>
            <a:r>
              <a:rPr lang="zh-CN" altLang="en-US" b="1" dirty="0"/>
              <a:t>多维</a:t>
            </a:r>
            <a:r>
              <a:rPr lang="zh-CN" altLang="en-US" b="1" dirty="0" smtClean="0"/>
              <a:t>数据模型</a:t>
            </a:r>
            <a:endParaRPr lang="en-US" altLang="zh-CN" b="1" dirty="0" smtClean="0"/>
          </a:p>
          <a:p>
            <a:r>
              <a:rPr lang="zh-CN" altLang="en-US" dirty="0"/>
              <a:t>为了满足用户从多角度多层次进行数据查询和分析的需要而建立起来的基于事实和维的数据库模型</a:t>
            </a:r>
          </a:p>
        </p:txBody>
      </p:sp>
      <p:sp>
        <p:nvSpPr>
          <p:cNvPr id="15" name="矩形 14"/>
          <p:cNvSpPr/>
          <p:nvPr/>
        </p:nvSpPr>
        <p:spPr>
          <a:xfrm>
            <a:off x="856789" y="2196026"/>
            <a:ext cx="8078205" cy="646331"/>
          </a:xfrm>
          <a:prstGeom prst="rect">
            <a:avLst/>
          </a:prstGeom>
        </p:spPr>
        <p:txBody>
          <a:bodyPr wrap="square">
            <a:spAutoFit/>
          </a:bodyPr>
          <a:lstStyle/>
          <a:p>
            <a:r>
              <a:rPr lang="zh-CN" altLang="en-US" b="1" dirty="0"/>
              <a:t>常用</a:t>
            </a:r>
            <a:r>
              <a:rPr lang="zh-CN" altLang="en-US" b="1" dirty="0" smtClean="0"/>
              <a:t>操作</a:t>
            </a:r>
            <a:endParaRPr lang="en-US" altLang="zh-CN" b="1" dirty="0" smtClean="0"/>
          </a:p>
          <a:p>
            <a:r>
              <a:rPr lang="zh-CN" altLang="en-US" dirty="0" smtClean="0"/>
              <a:t>`</a:t>
            </a:r>
            <a:r>
              <a:rPr lang="zh-CN" altLang="en-US" dirty="0"/>
              <a:t>下钻`、`上卷`、`切片`、`切块</a:t>
            </a:r>
            <a:r>
              <a:rPr lang="zh-CN" altLang="en-US" dirty="0" smtClean="0"/>
              <a:t>`</a:t>
            </a:r>
            <a:r>
              <a:rPr lang="zh-CN" altLang="en-US" dirty="0"/>
              <a:t>、`旋转`</a:t>
            </a:r>
          </a:p>
        </p:txBody>
      </p:sp>
      <p:sp>
        <p:nvSpPr>
          <p:cNvPr id="16" name="矩形 15"/>
          <p:cNvSpPr/>
          <p:nvPr/>
        </p:nvSpPr>
        <p:spPr>
          <a:xfrm>
            <a:off x="826308" y="4085088"/>
            <a:ext cx="3185487" cy="646331"/>
          </a:xfrm>
          <a:prstGeom prst="rect">
            <a:avLst/>
          </a:prstGeom>
        </p:spPr>
        <p:txBody>
          <a:bodyPr wrap="none">
            <a:spAutoFit/>
          </a:bodyPr>
          <a:lstStyle/>
          <a:p>
            <a:r>
              <a:rPr lang="zh-CN" altLang="en-US" b="1" dirty="0" smtClean="0"/>
              <a:t>核心考量</a:t>
            </a:r>
            <a:endParaRPr lang="en-US" altLang="zh-CN" b="1" dirty="0" smtClean="0"/>
          </a:p>
          <a:p>
            <a:r>
              <a:rPr lang="zh-CN" altLang="en-US" dirty="0" smtClean="0"/>
              <a:t>磁盘</a:t>
            </a:r>
            <a:r>
              <a:rPr lang="zh-CN" altLang="en-US" dirty="0"/>
              <a:t>子系统的吞吐量（带宽）</a:t>
            </a:r>
          </a:p>
        </p:txBody>
      </p:sp>
      <p:sp>
        <p:nvSpPr>
          <p:cNvPr id="17" name="矩形 16"/>
          <p:cNvSpPr/>
          <p:nvPr/>
        </p:nvSpPr>
        <p:spPr>
          <a:xfrm>
            <a:off x="856788" y="5000008"/>
            <a:ext cx="2635349" cy="369332"/>
          </a:xfrm>
          <a:prstGeom prst="rect">
            <a:avLst/>
          </a:prstGeom>
        </p:spPr>
        <p:txBody>
          <a:bodyPr wrap="square">
            <a:spAutoFit/>
          </a:bodyPr>
          <a:lstStyle/>
          <a:p>
            <a:r>
              <a:rPr lang="zh-CN" altLang="en-US" b="1" dirty="0">
                <a:solidFill>
                  <a:srgbClr val="4F4F4F"/>
                </a:solidFill>
                <a:latin typeface="+mn-ea"/>
              </a:rPr>
              <a:t>数据</a:t>
            </a:r>
            <a:r>
              <a:rPr lang="zh-CN" altLang="en-US" b="1" dirty="0" smtClean="0">
                <a:solidFill>
                  <a:srgbClr val="4F4F4F"/>
                </a:solidFill>
                <a:latin typeface="+mn-ea"/>
              </a:rPr>
              <a:t>立方体</a:t>
            </a:r>
            <a:r>
              <a:rPr lang="en-US" altLang="zh-CN" b="1" dirty="0" smtClean="0">
                <a:solidFill>
                  <a:srgbClr val="4F4F4F"/>
                </a:solidFill>
                <a:latin typeface="+mn-ea"/>
              </a:rPr>
              <a:t>(Date Cube)</a:t>
            </a:r>
            <a:endParaRPr lang="zh-CN" altLang="en-US" b="1" i="0" dirty="0">
              <a:solidFill>
                <a:srgbClr val="4F4F4F"/>
              </a:solidFill>
              <a:effectLst/>
              <a:latin typeface="+mn-ea"/>
            </a:endParaRPr>
          </a:p>
        </p:txBody>
      </p:sp>
      <p:sp>
        <p:nvSpPr>
          <p:cNvPr id="18" name="Rectangle 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333333"/>
                </a:solidFill>
                <a:effectLst/>
                <a:latin typeface="Arial" panose="020B0604020202020204" pitchFamily="34" charset="0"/>
                <a:ea typeface="Open Sans"/>
              </a:rPr>
              <a:t>切块</a:t>
            </a:r>
            <a:r>
              <a:rPr kumimoji="0" lang="zh-CN" altLang="zh-CN" sz="800" b="0" i="0" u="none" strike="noStrike" cap="none" normalizeH="0" baseline="0" smtClean="0">
                <a:ln>
                  <a:noFill/>
                </a:ln>
                <a:solidFill>
                  <a:schemeClr val="tx1"/>
                </a:solidFill>
                <a:effectLst/>
                <a:latin typeface="Arial" panose="020B0604020202020204" pitchFamily="34" charset="0"/>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3" name="Rectangle 4"/>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333333"/>
                </a:solidFill>
                <a:effectLst/>
                <a:latin typeface="Arial" panose="020B0604020202020204" pitchFamily="34" charset="0"/>
                <a:ea typeface="Open Sans"/>
              </a:rPr>
              <a:t>旋转</a:t>
            </a:r>
            <a:r>
              <a:rPr kumimoji="0" lang="zh-CN" altLang="zh-CN" sz="800" b="0" i="0" u="none" strike="noStrike" cap="none" normalizeH="0" baseline="0" smtClean="0">
                <a:ln>
                  <a:noFill/>
                </a:ln>
                <a:solidFill>
                  <a:schemeClr val="tx1"/>
                </a:solidFill>
                <a:effectLst/>
                <a:latin typeface="Arial" panose="020B0604020202020204" pitchFamily="34" charset="0"/>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16332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8288" y="6256107"/>
            <a:ext cx="1224576" cy="52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4"/>
          <p:cNvSpPr>
            <a:spLocks noChangeArrowheads="1"/>
          </p:cNvSpPr>
          <p:nvPr/>
        </p:nvSpPr>
        <p:spPr bwMode="auto">
          <a:xfrm>
            <a:off x="646725" y="1052081"/>
            <a:ext cx="10401331" cy="47034"/>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905" b="1" i="1">
                <a:solidFill>
                  <a:srgbClr val="FFFFFF"/>
                </a:solidFill>
                <a:ea typeface="微软雅黑" pitchFamily="34" charset="-122"/>
                <a:sym typeface="宋体" pitchFamily="2" charset="-122"/>
              </a:rPr>
              <a:t> </a:t>
            </a:r>
          </a:p>
        </p:txBody>
      </p:sp>
      <p:sp>
        <p:nvSpPr>
          <p:cNvPr id="6" name="椭圆 15"/>
          <p:cNvSpPr>
            <a:spLocks noChangeArrowheads="1"/>
          </p:cNvSpPr>
          <p:nvPr/>
        </p:nvSpPr>
        <p:spPr bwMode="auto">
          <a:xfrm>
            <a:off x="584572" y="1006727"/>
            <a:ext cx="124305" cy="125985"/>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905" b="1" i="1">
              <a:solidFill>
                <a:srgbClr val="FFFFFF"/>
              </a:solidFill>
              <a:ea typeface="微软雅黑" pitchFamily="34" charset="-122"/>
              <a:sym typeface="宋体" pitchFamily="2" charset="-122"/>
            </a:endParaRPr>
          </a:p>
        </p:txBody>
      </p:sp>
      <p:sp>
        <p:nvSpPr>
          <p:cNvPr id="7" name="矩形 10"/>
          <p:cNvSpPr>
            <a:spLocks noChangeArrowheads="1"/>
          </p:cNvSpPr>
          <p:nvPr/>
        </p:nvSpPr>
        <p:spPr bwMode="auto">
          <a:xfrm>
            <a:off x="1" y="5846235"/>
            <a:ext cx="12192000" cy="209976"/>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905">
              <a:solidFill>
                <a:srgbClr val="FFFFFF"/>
              </a:solidFill>
              <a:latin typeface="宋体" pitchFamily="2" charset="-122"/>
              <a:sym typeface="宋体" pitchFamily="2" charset="-122"/>
            </a:endParaRPr>
          </a:p>
        </p:txBody>
      </p:sp>
      <p:sp>
        <p:nvSpPr>
          <p:cNvPr id="9" name="TextBox 12"/>
          <p:cNvSpPr>
            <a:spLocks noChangeArrowheads="1"/>
          </p:cNvSpPr>
          <p:nvPr/>
        </p:nvSpPr>
        <p:spPr bwMode="auto">
          <a:xfrm>
            <a:off x="9655500" y="1293973"/>
            <a:ext cx="487634" cy="808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charset="0"/>
              <a:buNone/>
            </a:pPr>
            <a:r>
              <a:rPr lang="en-US" altLang="zh-CN" sz="4656" b="1">
                <a:solidFill>
                  <a:srgbClr val="FFFFFF"/>
                </a:solidFill>
              </a:rPr>
              <a:t>3</a:t>
            </a:r>
            <a:endParaRPr lang="zh-CN" altLang="en-US" sz="4656" b="1">
              <a:solidFill>
                <a:srgbClr val="FFFFFF"/>
              </a:solidFill>
              <a:sym typeface="宋体" pitchFamily="2" charset="-122"/>
            </a:endParaRPr>
          </a:p>
        </p:txBody>
      </p:sp>
      <p:sp>
        <p:nvSpPr>
          <p:cNvPr id="20" name="标题 1"/>
          <p:cNvSpPr>
            <a:spLocks noGrp="1" noChangeArrowheads="1"/>
          </p:cNvSpPr>
          <p:nvPr>
            <p:ph type="title" idx="4294967295"/>
          </p:nvPr>
        </p:nvSpPr>
        <p:spPr>
          <a:xfrm>
            <a:off x="609769" y="151708"/>
            <a:ext cx="10972464" cy="1143945"/>
          </a:xfrm>
        </p:spPr>
        <p:txBody>
          <a:bodyPr/>
          <a:lstStyle/>
          <a:p>
            <a:pPr algn="l"/>
            <a:r>
              <a:rPr lang="zh-CN" altLang="en-US" sz="2963" b="1" dirty="0" smtClean="0">
                <a:latin typeface="微软雅黑" pitchFamily="34" charset="-122"/>
                <a:ea typeface="微软雅黑" pitchFamily="34" charset="-122"/>
              </a:rPr>
              <a:t>吞吐量解决方案</a:t>
            </a:r>
            <a:endParaRPr lang="zh-CN" altLang="zh-CN" sz="2963" b="1" dirty="0">
              <a:latin typeface="微软雅黑" pitchFamily="34" charset="-122"/>
              <a:ea typeface="微软雅黑" pitchFamily="34" charset="-122"/>
            </a:endParaRPr>
          </a:p>
        </p:txBody>
      </p:sp>
      <p:sp>
        <p:nvSpPr>
          <p:cNvPr id="8" name="矩形 7"/>
          <p:cNvSpPr/>
          <p:nvPr/>
        </p:nvSpPr>
        <p:spPr>
          <a:xfrm>
            <a:off x="856789" y="1293973"/>
            <a:ext cx="8365587" cy="1477328"/>
          </a:xfrm>
          <a:prstGeom prst="rect">
            <a:avLst/>
          </a:prstGeom>
        </p:spPr>
        <p:txBody>
          <a:bodyPr wrap="square">
            <a:spAutoFit/>
          </a:bodyPr>
          <a:lstStyle/>
          <a:p>
            <a:r>
              <a:rPr lang="zh-CN" altLang="en-US" b="1" dirty="0" smtClean="0"/>
              <a:t>分区</a:t>
            </a:r>
            <a:endParaRPr lang="en-US" altLang="zh-CN" b="1" dirty="0" smtClean="0"/>
          </a:p>
          <a:p>
            <a:r>
              <a:rPr lang="zh-CN" altLang="en-US" dirty="0"/>
              <a:t>分区技术在</a:t>
            </a:r>
            <a:r>
              <a:rPr lang="en-US" altLang="zh-CN" dirty="0"/>
              <a:t>OLAP</a:t>
            </a:r>
            <a:r>
              <a:rPr lang="zh-CN" altLang="en-US" dirty="0"/>
              <a:t>系统中的重要性主要体现在数据库管理</a:t>
            </a:r>
            <a:r>
              <a:rPr lang="zh-CN" altLang="en-US" dirty="0" smtClean="0"/>
              <a:t>上，它</a:t>
            </a:r>
            <a:r>
              <a:rPr lang="zh-CN" altLang="en-US" dirty="0"/>
              <a:t>可以使得一些大表的扫描变得很快（只扫描单个分区）。另外，如果分区结合并行的话，也可以使得整个表的扫描会变得很快</a:t>
            </a:r>
            <a:r>
              <a:rPr lang="zh-CN" altLang="en-US" dirty="0" smtClean="0"/>
              <a:t>。分区</a:t>
            </a:r>
            <a:r>
              <a:rPr lang="zh-CN" altLang="en-US" dirty="0"/>
              <a:t>主要的功能是管理上的方便性，它并不能绝对保证查询性能的提高，有时候分区会带来性能上的提高，有时候会降低。</a:t>
            </a:r>
          </a:p>
        </p:txBody>
      </p:sp>
      <p:sp>
        <p:nvSpPr>
          <p:cNvPr id="13" name="矩形 12"/>
          <p:cNvSpPr/>
          <p:nvPr/>
        </p:nvSpPr>
        <p:spPr>
          <a:xfrm>
            <a:off x="826308" y="3511544"/>
            <a:ext cx="8426548" cy="923330"/>
          </a:xfrm>
          <a:prstGeom prst="rect">
            <a:avLst/>
          </a:prstGeom>
        </p:spPr>
        <p:txBody>
          <a:bodyPr wrap="square">
            <a:spAutoFit/>
          </a:bodyPr>
          <a:lstStyle/>
          <a:p>
            <a:r>
              <a:rPr lang="zh-CN" altLang="en-US" b="1" dirty="0"/>
              <a:t>分开设计与</a:t>
            </a:r>
            <a:r>
              <a:rPr lang="zh-CN" altLang="en-US" b="1" dirty="0" smtClean="0"/>
              <a:t>优化</a:t>
            </a:r>
            <a:endParaRPr lang="en-US" altLang="zh-CN" b="1" dirty="0" smtClean="0"/>
          </a:p>
          <a:p>
            <a:r>
              <a:rPr lang="zh-CN" altLang="en-US" dirty="0"/>
              <a:t>对于</a:t>
            </a:r>
            <a:r>
              <a:rPr lang="en-US" altLang="zh-CN" dirty="0"/>
              <a:t>OLAP</a:t>
            </a:r>
            <a:r>
              <a:rPr lang="zh-CN" altLang="en-US" dirty="0"/>
              <a:t>系统，在内存上可优化的余地很小，增加</a:t>
            </a:r>
            <a:r>
              <a:rPr lang="en-US" altLang="zh-CN" dirty="0"/>
              <a:t>CPU </a:t>
            </a:r>
            <a:r>
              <a:rPr lang="zh-CN" altLang="en-US" dirty="0"/>
              <a:t>处理速度和磁盘</a:t>
            </a:r>
            <a:r>
              <a:rPr lang="en-US" altLang="zh-CN" dirty="0"/>
              <a:t>I/O </a:t>
            </a:r>
            <a:r>
              <a:rPr lang="zh-CN" altLang="en-US" dirty="0"/>
              <a:t>速度是最直接的提高数据库性能的方法，当然这也意味着系统成本的增加。</a:t>
            </a:r>
          </a:p>
        </p:txBody>
      </p:sp>
      <p:sp>
        <p:nvSpPr>
          <p:cNvPr id="15" name="矩形 14"/>
          <p:cNvSpPr/>
          <p:nvPr/>
        </p:nvSpPr>
        <p:spPr>
          <a:xfrm>
            <a:off x="856789" y="2787475"/>
            <a:ext cx="8078205" cy="646331"/>
          </a:xfrm>
          <a:prstGeom prst="rect">
            <a:avLst/>
          </a:prstGeom>
        </p:spPr>
        <p:txBody>
          <a:bodyPr wrap="square">
            <a:spAutoFit/>
          </a:bodyPr>
          <a:lstStyle/>
          <a:p>
            <a:r>
              <a:rPr lang="zh-CN" altLang="en-US" b="1" dirty="0" smtClean="0"/>
              <a:t>文件系统</a:t>
            </a:r>
          </a:p>
          <a:p>
            <a:r>
              <a:rPr lang="zh-CN" altLang="en-US" dirty="0" smtClean="0"/>
              <a:t>比如</a:t>
            </a:r>
            <a:r>
              <a:rPr lang="en-US" altLang="zh-CN" dirty="0" smtClean="0"/>
              <a:t>HDFS</a:t>
            </a:r>
            <a:r>
              <a:rPr lang="zh-CN" altLang="en-US" dirty="0" smtClean="0"/>
              <a:t>、</a:t>
            </a:r>
            <a:r>
              <a:rPr lang="en-US" altLang="zh-CN" dirty="0" err="1" smtClean="0"/>
              <a:t>ContainerFS</a:t>
            </a:r>
            <a:r>
              <a:rPr lang="zh-CN" altLang="en-US" dirty="0" smtClean="0"/>
              <a:t>、</a:t>
            </a:r>
            <a:r>
              <a:rPr lang="en-US" altLang="zh-CN" dirty="0" err="1" smtClean="0"/>
              <a:t>glusterfs</a:t>
            </a:r>
            <a:r>
              <a:rPr lang="zh-CN" altLang="en-US" dirty="0" smtClean="0"/>
              <a:t>、</a:t>
            </a:r>
            <a:r>
              <a:rPr lang="en-US" altLang="zh-CN" dirty="0" smtClean="0"/>
              <a:t>CEPH</a:t>
            </a:r>
            <a:r>
              <a:rPr lang="zh-CN" altLang="en-US" dirty="0" smtClean="0"/>
              <a:t>等</a:t>
            </a:r>
            <a:endParaRPr lang="zh-CN" altLang="en-US" dirty="0"/>
          </a:p>
        </p:txBody>
      </p:sp>
      <p:sp>
        <p:nvSpPr>
          <p:cNvPr id="2"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333333"/>
                </a:solidFill>
                <a:effectLst/>
                <a:latin typeface="Arial" panose="020B0604020202020204" pitchFamily="34" charset="0"/>
                <a:ea typeface="Open Sans"/>
              </a:rPr>
              <a:t>分区</a:t>
            </a:r>
            <a:r>
              <a:rPr kumimoji="0" lang="zh-CN" altLang="zh-CN" sz="800" b="0" i="0" u="none" strike="noStrike" cap="none" normalizeH="0" baseline="0" smtClean="0">
                <a:ln>
                  <a:noFill/>
                </a:ln>
                <a:solidFill>
                  <a:schemeClr val="tx1"/>
                </a:solidFill>
                <a:effectLst/>
                <a:latin typeface="Arial" panose="020B0604020202020204" pitchFamily="34" charset="0"/>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 name="矩形 2"/>
          <p:cNvSpPr/>
          <p:nvPr/>
        </p:nvSpPr>
        <p:spPr>
          <a:xfrm>
            <a:off x="826308" y="4771222"/>
            <a:ext cx="3595793" cy="646331"/>
          </a:xfrm>
          <a:prstGeom prst="rect">
            <a:avLst/>
          </a:prstGeom>
        </p:spPr>
        <p:txBody>
          <a:bodyPr wrap="none">
            <a:spAutoFit/>
          </a:bodyPr>
          <a:lstStyle/>
          <a:p>
            <a:r>
              <a:rPr lang="en-US" altLang="zh-CN" b="1" dirty="0" smtClean="0"/>
              <a:t>SQL</a:t>
            </a:r>
            <a:r>
              <a:rPr lang="zh-CN" altLang="en-US" b="1" dirty="0" smtClean="0"/>
              <a:t>优化</a:t>
            </a:r>
            <a:endParaRPr lang="en-US" altLang="zh-CN" b="1" dirty="0" smtClean="0"/>
          </a:p>
          <a:p>
            <a:r>
              <a:rPr lang="zh-CN" altLang="en-US" dirty="0"/>
              <a:t>大</a:t>
            </a:r>
            <a:r>
              <a:rPr lang="zh-CN" altLang="en-US" dirty="0" smtClean="0"/>
              <a:t>表与小表、</a:t>
            </a:r>
            <a:r>
              <a:rPr lang="en-US" altLang="zh-CN" dirty="0" smtClean="0"/>
              <a:t>join</a:t>
            </a:r>
            <a:r>
              <a:rPr lang="zh-CN" altLang="en-US" dirty="0" smtClean="0"/>
              <a:t>、</a:t>
            </a:r>
            <a:r>
              <a:rPr lang="en-US" altLang="zh-CN" dirty="0" smtClean="0"/>
              <a:t>group by</a:t>
            </a:r>
            <a:r>
              <a:rPr lang="zh-CN" altLang="en-US" dirty="0" smtClean="0"/>
              <a:t>、</a:t>
            </a:r>
            <a:r>
              <a:rPr lang="en-US" altLang="zh-CN" dirty="0"/>
              <a:t>s</a:t>
            </a:r>
            <a:r>
              <a:rPr lang="en-US" altLang="zh-CN" dirty="0" smtClean="0"/>
              <a:t>ort</a:t>
            </a:r>
            <a:endParaRPr lang="en-US" altLang="zh-CN" dirty="0"/>
          </a:p>
        </p:txBody>
      </p:sp>
    </p:spTree>
    <p:extLst>
      <p:ext uri="{BB962C8B-B14F-4D97-AF65-F5344CB8AC3E}">
        <p14:creationId xmlns:p14="http://schemas.microsoft.com/office/powerpoint/2010/main" val="10833817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8288" y="6256107"/>
            <a:ext cx="1224576" cy="52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4"/>
          <p:cNvSpPr>
            <a:spLocks noChangeArrowheads="1"/>
          </p:cNvSpPr>
          <p:nvPr/>
        </p:nvSpPr>
        <p:spPr bwMode="auto">
          <a:xfrm>
            <a:off x="646725" y="1052081"/>
            <a:ext cx="10401331" cy="47034"/>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905" b="1" i="1">
                <a:solidFill>
                  <a:srgbClr val="FFFFFF"/>
                </a:solidFill>
                <a:ea typeface="微软雅黑" pitchFamily="34" charset="-122"/>
                <a:sym typeface="宋体" pitchFamily="2" charset="-122"/>
              </a:rPr>
              <a:t> </a:t>
            </a:r>
          </a:p>
        </p:txBody>
      </p:sp>
      <p:sp>
        <p:nvSpPr>
          <p:cNvPr id="6" name="椭圆 15"/>
          <p:cNvSpPr>
            <a:spLocks noChangeArrowheads="1"/>
          </p:cNvSpPr>
          <p:nvPr/>
        </p:nvSpPr>
        <p:spPr bwMode="auto">
          <a:xfrm>
            <a:off x="584572" y="1006727"/>
            <a:ext cx="124305" cy="125985"/>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905" b="1" i="1">
              <a:solidFill>
                <a:srgbClr val="FFFFFF"/>
              </a:solidFill>
              <a:ea typeface="微软雅黑" pitchFamily="34" charset="-122"/>
              <a:sym typeface="宋体" pitchFamily="2" charset="-122"/>
            </a:endParaRPr>
          </a:p>
        </p:txBody>
      </p:sp>
      <p:sp>
        <p:nvSpPr>
          <p:cNvPr id="7" name="矩形 10"/>
          <p:cNvSpPr>
            <a:spLocks noChangeArrowheads="1"/>
          </p:cNvSpPr>
          <p:nvPr/>
        </p:nvSpPr>
        <p:spPr bwMode="auto">
          <a:xfrm>
            <a:off x="1" y="5846235"/>
            <a:ext cx="12192000" cy="209976"/>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905">
              <a:solidFill>
                <a:srgbClr val="FFFFFF"/>
              </a:solidFill>
              <a:latin typeface="宋体" pitchFamily="2" charset="-122"/>
              <a:sym typeface="宋体" pitchFamily="2" charset="-122"/>
            </a:endParaRPr>
          </a:p>
        </p:txBody>
      </p:sp>
      <p:sp>
        <p:nvSpPr>
          <p:cNvPr id="9" name="TextBox 12"/>
          <p:cNvSpPr>
            <a:spLocks noChangeArrowheads="1"/>
          </p:cNvSpPr>
          <p:nvPr/>
        </p:nvSpPr>
        <p:spPr bwMode="auto">
          <a:xfrm>
            <a:off x="9655500" y="1293973"/>
            <a:ext cx="487634" cy="808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charset="0"/>
              <a:buNone/>
            </a:pPr>
            <a:r>
              <a:rPr lang="en-US" altLang="zh-CN" sz="4656" b="1">
                <a:solidFill>
                  <a:srgbClr val="FFFFFF"/>
                </a:solidFill>
              </a:rPr>
              <a:t>3</a:t>
            </a:r>
            <a:endParaRPr lang="zh-CN" altLang="en-US" sz="4656" b="1">
              <a:solidFill>
                <a:srgbClr val="FFFFFF"/>
              </a:solidFill>
              <a:sym typeface="宋体" pitchFamily="2" charset="-122"/>
            </a:endParaRPr>
          </a:p>
        </p:txBody>
      </p:sp>
      <p:sp>
        <p:nvSpPr>
          <p:cNvPr id="13" name="TextBox 12"/>
          <p:cNvSpPr txBox="1"/>
          <p:nvPr/>
        </p:nvSpPr>
        <p:spPr>
          <a:xfrm>
            <a:off x="908130" y="1422134"/>
            <a:ext cx="10754734" cy="3317062"/>
          </a:xfrm>
          <a:prstGeom prst="rect">
            <a:avLst/>
          </a:prstGeom>
          <a:noFill/>
        </p:spPr>
        <p:txBody>
          <a:bodyPr wrap="square" rtlCol="0">
            <a:spAutoFit/>
          </a:bodyPr>
          <a:lstStyle/>
          <a:p>
            <a:r>
              <a:rPr lang="en-US" altLang="zh-CN" sz="1905" dirty="0" smtClean="0"/>
              <a:t>TP</a:t>
            </a:r>
            <a:r>
              <a:rPr lang="zh-CN" altLang="en-US" sz="1905" dirty="0"/>
              <a:t>？</a:t>
            </a:r>
            <a:endParaRPr lang="en-US" altLang="zh-CN" sz="1905" dirty="0"/>
          </a:p>
          <a:p>
            <a:endParaRPr lang="en-US" altLang="zh-CN" sz="1905" dirty="0"/>
          </a:p>
          <a:p>
            <a:r>
              <a:rPr lang="en-US" altLang="zh-CN" sz="1905" dirty="0" smtClean="0"/>
              <a:t>Transaction Processing(</a:t>
            </a:r>
            <a:r>
              <a:rPr lang="zh-CN" altLang="en-US" sz="1905" dirty="0" smtClean="0"/>
              <a:t>事务处理</a:t>
            </a:r>
            <a:r>
              <a:rPr lang="en-US" altLang="zh-CN" sz="1905" dirty="0" smtClean="0"/>
              <a:t>) </a:t>
            </a:r>
          </a:p>
          <a:p>
            <a:r>
              <a:rPr lang="zh-CN" altLang="en-US" sz="1905" dirty="0" smtClean="0"/>
              <a:t>处理级别：</a:t>
            </a:r>
            <a:r>
              <a:rPr lang="en-US" altLang="zh-CN" sz="1905" dirty="0" smtClean="0"/>
              <a:t>TB</a:t>
            </a:r>
            <a:endParaRPr lang="en-US" altLang="zh-CN" sz="1905" dirty="0"/>
          </a:p>
          <a:p>
            <a:r>
              <a:rPr lang="zh-CN" altLang="en-US" sz="1905" dirty="0" smtClean="0"/>
              <a:t>维度：单一</a:t>
            </a:r>
            <a:endParaRPr lang="en-US" altLang="zh-CN" sz="1905" dirty="0" smtClean="0"/>
          </a:p>
          <a:p>
            <a:endParaRPr lang="en-US" altLang="zh-CN" sz="1905" dirty="0"/>
          </a:p>
          <a:p>
            <a:r>
              <a:rPr lang="en-US" altLang="zh-CN" sz="1905" dirty="0" smtClean="0"/>
              <a:t>AP</a:t>
            </a:r>
            <a:r>
              <a:rPr lang="zh-CN" altLang="en-US" sz="1905" dirty="0" smtClean="0"/>
              <a:t>：</a:t>
            </a:r>
            <a:endParaRPr lang="en-US" altLang="zh-CN" sz="1905" dirty="0"/>
          </a:p>
          <a:p>
            <a:endParaRPr lang="en-US" altLang="zh-CN" sz="1905" dirty="0" smtClean="0"/>
          </a:p>
          <a:p>
            <a:r>
              <a:rPr lang="zh-CN" altLang="en-US" sz="1905" dirty="0" smtClean="0"/>
              <a:t>支持多维分析及查询</a:t>
            </a:r>
            <a:endParaRPr lang="en-US" altLang="zh-CN" sz="1905" dirty="0" smtClean="0"/>
          </a:p>
          <a:p>
            <a:r>
              <a:rPr lang="zh-CN" altLang="en-US" sz="1905" dirty="0" smtClean="0"/>
              <a:t>维度：多维</a:t>
            </a:r>
            <a:endParaRPr lang="en-US" altLang="zh-CN" sz="1905" dirty="0" smtClean="0"/>
          </a:p>
          <a:p>
            <a:r>
              <a:rPr lang="zh-CN" altLang="en-US" sz="1905" dirty="0" smtClean="0"/>
              <a:t>处理级别：</a:t>
            </a:r>
            <a:r>
              <a:rPr lang="en-US" altLang="zh-CN" sz="1905" dirty="0" smtClean="0"/>
              <a:t>P-E(B)</a:t>
            </a:r>
            <a:endParaRPr lang="en-US" altLang="zh-CN" sz="1905" dirty="0"/>
          </a:p>
        </p:txBody>
      </p:sp>
      <p:sp>
        <p:nvSpPr>
          <p:cNvPr id="20" name="标题 1"/>
          <p:cNvSpPr>
            <a:spLocks noGrp="1" noChangeArrowheads="1"/>
          </p:cNvSpPr>
          <p:nvPr>
            <p:ph type="title" idx="4294967295"/>
          </p:nvPr>
        </p:nvSpPr>
        <p:spPr>
          <a:xfrm>
            <a:off x="609769" y="151708"/>
            <a:ext cx="10972464" cy="1143945"/>
          </a:xfrm>
        </p:spPr>
        <p:txBody>
          <a:bodyPr/>
          <a:lstStyle/>
          <a:p>
            <a:pPr algn="l"/>
            <a:r>
              <a:rPr lang="en-US" altLang="zh-CN" sz="2963" dirty="0" smtClean="0"/>
              <a:t>TP</a:t>
            </a:r>
            <a:r>
              <a:rPr lang="zh-CN" altLang="en-US" sz="2963" dirty="0" smtClean="0"/>
              <a:t>与</a:t>
            </a:r>
            <a:r>
              <a:rPr lang="en-US" altLang="zh-CN" sz="2963" dirty="0" smtClean="0"/>
              <a:t>AP</a:t>
            </a:r>
            <a:endParaRPr lang="zh-CN" altLang="zh-CN" sz="2963" b="1" dirty="0">
              <a:latin typeface="微软雅黑" pitchFamily="34" charset="-122"/>
              <a:ea typeface="微软雅黑" pitchFamily="34" charset="-122"/>
            </a:endParaRPr>
          </a:p>
        </p:txBody>
      </p:sp>
      <p:sp>
        <p:nvSpPr>
          <p:cNvPr id="21" name="矩形 14"/>
          <p:cNvSpPr>
            <a:spLocks noChangeArrowheads="1"/>
          </p:cNvSpPr>
          <p:nvPr/>
        </p:nvSpPr>
        <p:spPr bwMode="auto">
          <a:xfrm flipV="1">
            <a:off x="926169" y="1813714"/>
            <a:ext cx="6095579" cy="48377"/>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905" b="1" i="1">
                <a:solidFill>
                  <a:srgbClr val="FFFFFF"/>
                </a:solidFill>
                <a:ea typeface="微软雅黑" pitchFamily="34" charset="-122"/>
                <a:sym typeface="宋体" pitchFamily="2" charset="-122"/>
              </a:rPr>
              <a:t> </a:t>
            </a:r>
          </a:p>
        </p:txBody>
      </p:sp>
      <p:sp>
        <p:nvSpPr>
          <p:cNvPr id="22" name="矩形 14"/>
          <p:cNvSpPr>
            <a:spLocks noChangeArrowheads="1"/>
          </p:cNvSpPr>
          <p:nvPr/>
        </p:nvSpPr>
        <p:spPr bwMode="auto">
          <a:xfrm flipV="1">
            <a:off x="926168" y="3522566"/>
            <a:ext cx="6095579" cy="48377"/>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905" b="1" i="1">
                <a:solidFill>
                  <a:srgbClr val="FFFFFF"/>
                </a:solidFill>
                <a:ea typeface="微软雅黑" pitchFamily="34" charset="-122"/>
                <a:sym typeface="宋体" pitchFamily="2" charset="-122"/>
              </a:rPr>
              <a:t> </a:t>
            </a:r>
          </a:p>
        </p:txBody>
      </p:sp>
    </p:spTree>
    <p:extLst>
      <p:ext uri="{BB962C8B-B14F-4D97-AF65-F5344CB8AC3E}">
        <p14:creationId xmlns:p14="http://schemas.microsoft.com/office/powerpoint/2010/main" val="18909052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8288" y="6256107"/>
            <a:ext cx="1224576" cy="52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4"/>
          <p:cNvSpPr>
            <a:spLocks noChangeArrowheads="1"/>
          </p:cNvSpPr>
          <p:nvPr/>
        </p:nvSpPr>
        <p:spPr bwMode="auto">
          <a:xfrm>
            <a:off x="646725" y="1052081"/>
            <a:ext cx="10401331" cy="47034"/>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905" b="1" i="1">
                <a:solidFill>
                  <a:srgbClr val="FFFFFF"/>
                </a:solidFill>
                <a:ea typeface="微软雅黑" pitchFamily="34" charset="-122"/>
                <a:sym typeface="宋体" pitchFamily="2" charset="-122"/>
              </a:rPr>
              <a:t> </a:t>
            </a:r>
          </a:p>
        </p:txBody>
      </p:sp>
      <p:sp>
        <p:nvSpPr>
          <p:cNvPr id="6" name="椭圆 15"/>
          <p:cNvSpPr>
            <a:spLocks noChangeArrowheads="1"/>
          </p:cNvSpPr>
          <p:nvPr/>
        </p:nvSpPr>
        <p:spPr bwMode="auto">
          <a:xfrm>
            <a:off x="584572" y="1006727"/>
            <a:ext cx="124305" cy="125985"/>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905" b="1" i="1">
              <a:solidFill>
                <a:srgbClr val="FFFFFF"/>
              </a:solidFill>
              <a:ea typeface="微软雅黑" pitchFamily="34" charset="-122"/>
              <a:sym typeface="宋体" pitchFamily="2" charset="-122"/>
            </a:endParaRPr>
          </a:p>
        </p:txBody>
      </p:sp>
      <p:sp>
        <p:nvSpPr>
          <p:cNvPr id="7" name="矩形 10"/>
          <p:cNvSpPr>
            <a:spLocks noChangeArrowheads="1"/>
          </p:cNvSpPr>
          <p:nvPr/>
        </p:nvSpPr>
        <p:spPr bwMode="auto">
          <a:xfrm>
            <a:off x="1" y="6114424"/>
            <a:ext cx="12192000" cy="209976"/>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905">
              <a:solidFill>
                <a:srgbClr val="FFFFFF"/>
              </a:solidFill>
              <a:latin typeface="宋体" pitchFamily="2" charset="-122"/>
              <a:sym typeface="宋体" pitchFamily="2" charset="-122"/>
            </a:endParaRPr>
          </a:p>
        </p:txBody>
      </p:sp>
      <p:sp>
        <p:nvSpPr>
          <p:cNvPr id="10" name="标题 1"/>
          <p:cNvSpPr>
            <a:spLocks noGrp="1" noChangeArrowheads="1"/>
          </p:cNvSpPr>
          <p:nvPr>
            <p:ph type="title" idx="4294967295"/>
          </p:nvPr>
        </p:nvSpPr>
        <p:spPr>
          <a:xfrm>
            <a:off x="1276911" y="151708"/>
            <a:ext cx="8933606" cy="1143945"/>
          </a:xfrm>
        </p:spPr>
        <p:txBody>
          <a:bodyPr/>
          <a:lstStyle/>
          <a:p>
            <a:pPr lvl="0"/>
            <a:r>
              <a:rPr lang="en-US" altLang="zh-CN" sz="3200" dirty="0" smtClean="0"/>
              <a:t>Solution(</a:t>
            </a:r>
            <a:r>
              <a:rPr lang="zh-CN" altLang="en-US" sz="3200" dirty="0" smtClean="0"/>
              <a:t>解决方案</a:t>
            </a:r>
            <a:r>
              <a:rPr lang="en-US" altLang="zh-CN" sz="3200" dirty="0" smtClean="0"/>
              <a:t>)</a:t>
            </a:r>
            <a:endParaRPr lang="zh-CN" altLang="en-US" sz="3200" dirty="0"/>
          </a:p>
        </p:txBody>
      </p:sp>
      <p:sp>
        <p:nvSpPr>
          <p:cNvPr id="14" name="椭圆 13">
            <a:hlinkClick r:id="rId4" action="ppaction://hlinksldjump"/>
          </p:cNvPr>
          <p:cNvSpPr/>
          <p:nvPr/>
        </p:nvSpPr>
        <p:spPr>
          <a:xfrm>
            <a:off x="76615" y="76431"/>
            <a:ext cx="1121054" cy="1079551"/>
          </a:xfrm>
          <a:prstGeom prst="ellipse">
            <a:avLst/>
          </a:prstGeom>
          <a:blipFill>
            <a:blip r:embed="rId5">
              <a:extLst>
                <a:ext uri="{28A0092B-C50C-407E-A947-70E740481C1C}">
                  <a14:useLocalDpi xmlns:a14="http://schemas.microsoft.com/office/drawing/2010/main" val="0"/>
                </a:ext>
              </a:extLst>
            </a:blip>
            <a:srcRect/>
            <a:stretch>
              <a:fillRect l="-5000" r="-5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aphicFrame>
        <p:nvGraphicFramePr>
          <p:cNvPr id="22" name="表格 21"/>
          <p:cNvGraphicFramePr>
            <a:graphicFrameLocks noGrp="1"/>
          </p:cNvGraphicFramePr>
          <p:nvPr>
            <p:extLst>
              <p:ext uri="{D42A27DB-BD31-4B8C-83A1-F6EECF244321}">
                <p14:modId xmlns:p14="http://schemas.microsoft.com/office/powerpoint/2010/main" val="282717549"/>
              </p:ext>
            </p:extLst>
          </p:nvPr>
        </p:nvGraphicFramePr>
        <p:xfrm>
          <a:off x="936412" y="1992221"/>
          <a:ext cx="9583542" cy="2595880"/>
        </p:xfrm>
        <a:graphic>
          <a:graphicData uri="http://schemas.openxmlformats.org/drawingml/2006/table">
            <a:tbl>
              <a:tblPr firstRow="1" bandRow="1">
                <a:tableStyleId>{5C22544A-7EE6-4342-B048-85BDC9FD1C3A}</a:tableStyleId>
              </a:tblPr>
              <a:tblGrid>
                <a:gridCol w="1937417"/>
                <a:gridCol w="1313783"/>
                <a:gridCol w="1908388"/>
                <a:gridCol w="2682240"/>
                <a:gridCol w="1741714"/>
              </a:tblGrid>
              <a:tr h="370840">
                <a:tc>
                  <a:txBody>
                    <a:bodyPr/>
                    <a:lstStyle/>
                    <a:p>
                      <a:r>
                        <a:rPr lang="zh-CN" altLang="en-US" dirty="0" smtClean="0"/>
                        <a:t>纯计算</a:t>
                      </a:r>
                      <a:endParaRPr lang="zh-CN" altLang="en-US" dirty="0"/>
                    </a:p>
                  </a:txBody>
                  <a:tcPr/>
                </a:tc>
                <a:tc>
                  <a:txBody>
                    <a:bodyPr/>
                    <a:lstStyle/>
                    <a:p>
                      <a:r>
                        <a:rPr lang="zh-CN" altLang="en-US" dirty="0" smtClean="0"/>
                        <a:t>存储框架</a:t>
                      </a:r>
                      <a:endParaRPr lang="zh-CN" altLang="en-US" dirty="0"/>
                    </a:p>
                  </a:txBody>
                  <a:tcPr/>
                </a:tc>
                <a:tc>
                  <a:txBody>
                    <a:bodyPr/>
                    <a:lstStyle/>
                    <a:p>
                      <a:r>
                        <a:rPr lang="zh-CN" altLang="en-US" dirty="0" smtClean="0"/>
                        <a:t>计算</a:t>
                      </a:r>
                      <a:r>
                        <a:rPr lang="en-US" altLang="zh-CN" dirty="0" smtClean="0"/>
                        <a:t>+</a:t>
                      </a:r>
                      <a:r>
                        <a:rPr lang="zh-CN" altLang="en-US" dirty="0" smtClean="0"/>
                        <a:t>存储框架</a:t>
                      </a:r>
                      <a:endParaRPr lang="zh-CN" altLang="en-US" dirty="0"/>
                    </a:p>
                  </a:txBody>
                  <a:tcPr/>
                </a:tc>
                <a:tc>
                  <a:txBody>
                    <a:bodyPr/>
                    <a:lstStyle/>
                    <a:p>
                      <a:r>
                        <a:rPr lang="zh-CN" altLang="en-US" dirty="0" smtClean="0"/>
                        <a:t>依赖</a:t>
                      </a:r>
                      <a:r>
                        <a:rPr lang="en-US" altLang="zh-CN" dirty="0" smtClean="0"/>
                        <a:t>Hadoop</a:t>
                      </a:r>
                      <a:r>
                        <a:rPr lang="zh-CN" altLang="en-US" dirty="0" smtClean="0"/>
                        <a:t>生态</a:t>
                      </a:r>
                      <a:endParaRPr lang="zh-CN" altLang="en-US" dirty="0"/>
                    </a:p>
                  </a:txBody>
                  <a:tcPr/>
                </a:tc>
                <a:tc>
                  <a:txBody>
                    <a:bodyPr/>
                    <a:lstStyle/>
                    <a:p>
                      <a:r>
                        <a:rPr lang="zh-CN" altLang="en-US" dirty="0" smtClean="0"/>
                        <a:t>收费</a:t>
                      </a:r>
                      <a:endParaRPr lang="zh-CN" altLang="en-US" dirty="0"/>
                    </a:p>
                  </a:txBody>
                  <a:tcPr/>
                </a:tc>
              </a:tr>
              <a:tr h="370840">
                <a:tc>
                  <a:txBody>
                    <a:bodyPr/>
                    <a:lstStyle/>
                    <a:p>
                      <a:r>
                        <a:rPr lang="en-US" altLang="zh-CN" dirty="0" smtClean="0"/>
                        <a:t>Spark SQL</a:t>
                      </a:r>
                      <a:endParaRPr lang="zh-CN" altLang="en-US" dirty="0"/>
                    </a:p>
                  </a:txBody>
                  <a:tcPr/>
                </a:tc>
                <a:tc>
                  <a:txBody>
                    <a:bodyPr/>
                    <a:lstStyle/>
                    <a:p>
                      <a:r>
                        <a:rPr lang="en-US" altLang="zh-CN" dirty="0" smtClean="0"/>
                        <a:t>kudu</a:t>
                      </a:r>
                      <a:endParaRPr lang="zh-CN" altLang="en-US" dirty="0"/>
                    </a:p>
                  </a:txBody>
                  <a:tcPr/>
                </a:tc>
                <a:tc>
                  <a:txBody>
                    <a:bodyPr/>
                    <a:lstStyle/>
                    <a:p>
                      <a:r>
                        <a:rPr lang="en-US" altLang="zh-CN" dirty="0" err="1" smtClean="0"/>
                        <a:t>Greenplum</a:t>
                      </a:r>
                      <a:endParaRPr lang="zh-CN" altLang="en-US" dirty="0"/>
                    </a:p>
                  </a:txBody>
                  <a:tcPr/>
                </a:tc>
                <a:tc>
                  <a:txBody>
                    <a:bodyPr/>
                    <a:lstStyle/>
                    <a:p>
                      <a:r>
                        <a:rPr lang="en-US" altLang="zh-CN" dirty="0" err="1" smtClean="0"/>
                        <a:t>Kylin</a:t>
                      </a:r>
                      <a:r>
                        <a:rPr lang="en-US" altLang="zh-CN" dirty="0" smtClean="0"/>
                        <a:t>(</a:t>
                      </a:r>
                      <a:r>
                        <a:rPr lang="en-US" altLang="zh-CN" dirty="0" err="1" smtClean="0"/>
                        <a:t>HDFS+yarn+Hbase</a:t>
                      </a:r>
                      <a:r>
                        <a:rPr lang="en-US" altLang="zh-CN" dirty="0" smtClean="0"/>
                        <a:t>)</a:t>
                      </a:r>
                      <a:endParaRPr lang="zh-CN" altLang="en-US" dirty="0"/>
                    </a:p>
                  </a:txBody>
                  <a:tcPr/>
                </a:tc>
                <a:tc>
                  <a:txBody>
                    <a:bodyPr/>
                    <a:lstStyle/>
                    <a:p>
                      <a:r>
                        <a:rPr lang="en-US" altLang="zh-CN" dirty="0" smtClean="0"/>
                        <a:t>Analytic-DB</a:t>
                      </a:r>
                      <a:endParaRPr lang="zh-CN" altLang="en-US" dirty="0"/>
                    </a:p>
                  </a:txBody>
                  <a:tcPr/>
                </a:tc>
              </a:tr>
              <a:tr h="370840">
                <a:tc>
                  <a:txBody>
                    <a:bodyPr/>
                    <a:lstStyle/>
                    <a:p>
                      <a:r>
                        <a:rPr lang="en-US" altLang="zh-CN" dirty="0" smtClean="0"/>
                        <a:t>Impala</a:t>
                      </a:r>
                      <a:endParaRPr lang="zh-CN" altLang="en-US" dirty="0"/>
                    </a:p>
                  </a:txBody>
                  <a:tcPr/>
                </a:tc>
                <a:tc>
                  <a:txBody>
                    <a:bodyPr/>
                    <a:lstStyle/>
                    <a:p>
                      <a:endParaRPr lang="zh-CN" altLang="en-US"/>
                    </a:p>
                  </a:txBody>
                  <a:tcPr/>
                </a:tc>
                <a:tc>
                  <a:txBody>
                    <a:bodyPr/>
                    <a:lstStyle/>
                    <a:p>
                      <a:r>
                        <a:rPr lang="en-US" altLang="zh-CN" dirty="0" err="1" smtClean="0"/>
                        <a:t>ClickHouse</a:t>
                      </a:r>
                      <a:endParaRPr lang="zh-CN" altLang="en-US" dirty="0"/>
                    </a:p>
                  </a:txBody>
                  <a:tcPr/>
                </a:tc>
                <a:tc>
                  <a:txBody>
                    <a:bodyPr/>
                    <a:lstStyle/>
                    <a:p>
                      <a:r>
                        <a:rPr lang="en-US" altLang="zh-CN" dirty="0" smtClean="0"/>
                        <a:t>Impala</a:t>
                      </a:r>
                      <a:endParaRPr lang="zh-CN" altLang="en-US" dirty="0"/>
                    </a:p>
                  </a:txBody>
                  <a:tcPr/>
                </a:tc>
                <a:tc>
                  <a:txBody>
                    <a:bodyPr/>
                    <a:lstStyle/>
                    <a:p>
                      <a:r>
                        <a:rPr lang="en-US" altLang="zh-CN" dirty="0" smtClean="0"/>
                        <a:t>RedShift</a:t>
                      </a:r>
                      <a:endParaRPr lang="zh-CN" altLang="en-US" dirty="0"/>
                    </a:p>
                  </a:txBody>
                  <a:tcPr/>
                </a:tc>
              </a:tr>
              <a:tr h="370840">
                <a:tc>
                  <a:txBody>
                    <a:bodyPr/>
                    <a:lstStyle/>
                    <a:p>
                      <a:r>
                        <a:rPr lang="en-US" altLang="zh-CN" dirty="0" smtClean="0"/>
                        <a:t>Presto</a:t>
                      </a:r>
                      <a:endParaRPr lang="zh-CN" altLang="en-US" dirty="0"/>
                    </a:p>
                  </a:txBody>
                  <a:tcPr/>
                </a:tc>
                <a:tc>
                  <a:txBody>
                    <a:bodyPr/>
                    <a:lstStyle/>
                    <a:p>
                      <a:endParaRPr lang="zh-CN" altLang="en-US"/>
                    </a:p>
                  </a:txBody>
                  <a:tcPr/>
                </a:tc>
                <a:tc>
                  <a:txBody>
                    <a:bodyPr/>
                    <a:lstStyle/>
                    <a:p>
                      <a:r>
                        <a:rPr lang="en-US" altLang="zh-CN" dirty="0" smtClean="0"/>
                        <a:t>Palo</a:t>
                      </a:r>
                      <a:endParaRPr lang="zh-CN" altLang="en-US" dirty="0"/>
                    </a:p>
                  </a:txBody>
                  <a:tcPr/>
                </a:tc>
                <a:tc>
                  <a:txBody>
                    <a:bodyPr/>
                    <a:lstStyle/>
                    <a:p>
                      <a:endParaRPr lang="zh-CN" altLang="en-US"/>
                    </a:p>
                  </a:txBody>
                  <a:tcPr/>
                </a:tc>
                <a:tc>
                  <a:txBody>
                    <a:bodyPr/>
                    <a:lstStyle/>
                    <a:p>
                      <a:r>
                        <a:rPr lang="en-US" altLang="zh-CN" dirty="0" err="1" smtClean="0"/>
                        <a:t>BigQuery</a:t>
                      </a:r>
                      <a:endParaRPr lang="zh-CN" altLang="en-US" dirty="0"/>
                    </a:p>
                  </a:txBody>
                  <a:tcPr/>
                </a:tc>
              </a:tr>
              <a:tr h="370840">
                <a:tc>
                  <a:txBody>
                    <a:bodyPr/>
                    <a:lstStyle/>
                    <a:p>
                      <a:endParaRPr lang="zh-CN" altLang="en-US"/>
                    </a:p>
                  </a:txBody>
                  <a:tcPr/>
                </a:tc>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ElasticSearch</a:t>
                      </a:r>
                      <a:endParaRPr lang="zh-CN" altLang="en-US" dirty="0" smtClean="0"/>
                    </a:p>
                  </a:txBody>
                  <a:tcPr/>
                </a:tc>
                <a:tc>
                  <a:txBody>
                    <a:bodyPr/>
                    <a:lstStyle/>
                    <a:p>
                      <a:endParaRPr lang="zh-CN" altLang="en-US"/>
                    </a:p>
                  </a:txBody>
                  <a:tcPr/>
                </a:tc>
                <a:tc>
                  <a:txBody>
                    <a:bodyPr/>
                    <a:lstStyle/>
                    <a:p>
                      <a:r>
                        <a:rPr lang="en-US" altLang="zh-CN" dirty="0" smtClean="0"/>
                        <a:t>Palo</a:t>
                      </a:r>
                      <a:endParaRPr lang="zh-CN" altLang="en-US" dirty="0"/>
                    </a:p>
                  </a:txBody>
                  <a:tcPr/>
                </a:tc>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tr>
            </a:tbl>
          </a:graphicData>
        </a:graphic>
      </p:graphicFrame>
      <p:sp>
        <p:nvSpPr>
          <p:cNvPr id="23" name="矩形 22"/>
          <p:cNvSpPr/>
          <p:nvPr/>
        </p:nvSpPr>
        <p:spPr>
          <a:xfrm>
            <a:off x="936412" y="1459271"/>
            <a:ext cx="1391728" cy="369332"/>
          </a:xfrm>
          <a:prstGeom prst="rect">
            <a:avLst/>
          </a:prstGeom>
        </p:spPr>
        <p:txBody>
          <a:bodyPr wrap="none">
            <a:spAutoFit/>
          </a:bodyPr>
          <a:lstStyle/>
          <a:p>
            <a:r>
              <a:rPr lang="zh-CN" altLang="en-US" dirty="0" smtClean="0"/>
              <a:t>原理上划分</a:t>
            </a:r>
            <a:endParaRPr lang="zh-CN" altLang="en-US" dirty="0"/>
          </a:p>
        </p:txBody>
      </p:sp>
    </p:spTree>
    <p:extLst>
      <p:ext uri="{BB962C8B-B14F-4D97-AF65-F5344CB8AC3E}">
        <p14:creationId xmlns:p14="http://schemas.microsoft.com/office/powerpoint/2010/main" val="42130723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8288" y="6256107"/>
            <a:ext cx="1224576" cy="52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4"/>
          <p:cNvSpPr>
            <a:spLocks noChangeArrowheads="1"/>
          </p:cNvSpPr>
          <p:nvPr/>
        </p:nvSpPr>
        <p:spPr bwMode="auto">
          <a:xfrm>
            <a:off x="646725" y="1052081"/>
            <a:ext cx="10401331" cy="47034"/>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905" b="1" i="1">
                <a:solidFill>
                  <a:srgbClr val="FFFFFF"/>
                </a:solidFill>
                <a:ea typeface="微软雅黑" pitchFamily="34" charset="-122"/>
                <a:sym typeface="宋体" pitchFamily="2" charset="-122"/>
              </a:rPr>
              <a:t> </a:t>
            </a:r>
          </a:p>
        </p:txBody>
      </p:sp>
      <p:sp>
        <p:nvSpPr>
          <p:cNvPr id="6" name="椭圆 15"/>
          <p:cNvSpPr>
            <a:spLocks noChangeArrowheads="1"/>
          </p:cNvSpPr>
          <p:nvPr/>
        </p:nvSpPr>
        <p:spPr bwMode="auto">
          <a:xfrm>
            <a:off x="584572" y="1006727"/>
            <a:ext cx="124305" cy="125985"/>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905" b="1" i="1">
              <a:solidFill>
                <a:srgbClr val="FFFFFF"/>
              </a:solidFill>
              <a:ea typeface="微软雅黑" pitchFamily="34" charset="-122"/>
              <a:sym typeface="宋体" pitchFamily="2" charset="-122"/>
            </a:endParaRPr>
          </a:p>
        </p:txBody>
      </p:sp>
      <p:sp>
        <p:nvSpPr>
          <p:cNvPr id="7" name="矩形 10"/>
          <p:cNvSpPr>
            <a:spLocks noChangeArrowheads="1"/>
          </p:cNvSpPr>
          <p:nvPr/>
        </p:nvSpPr>
        <p:spPr bwMode="auto">
          <a:xfrm>
            <a:off x="1" y="6114424"/>
            <a:ext cx="12192000" cy="209976"/>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905">
              <a:solidFill>
                <a:srgbClr val="FFFFFF"/>
              </a:solidFill>
              <a:latin typeface="宋体" pitchFamily="2" charset="-122"/>
              <a:sym typeface="宋体" pitchFamily="2" charset="-122"/>
            </a:endParaRPr>
          </a:p>
        </p:txBody>
      </p:sp>
      <p:sp>
        <p:nvSpPr>
          <p:cNvPr id="10" name="标题 1"/>
          <p:cNvSpPr>
            <a:spLocks noGrp="1" noChangeArrowheads="1"/>
          </p:cNvSpPr>
          <p:nvPr>
            <p:ph type="title" idx="4294967295"/>
          </p:nvPr>
        </p:nvSpPr>
        <p:spPr>
          <a:xfrm>
            <a:off x="1276911" y="151708"/>
            <a:ext cx="8933606" cy="1143945"/>
          </a:xfrm>
        </p:spPr>
        <p:txBody>
          <a:bodyPr/>
          <a:lstStyle/>
          <a:p>
            <a:pPr lvl="0"/>
            <a:r>
              <a:rPr lang="en-US" altLang="zh-CN" sz="3200" dirty="0" smtClean="0"/>
              <a:t>Solution(</a:t>
            </a:r>
            <a:r>
              <a:rPr lang="zh-CN" altLang="en-US" sz="3200" dirty="0" smtClean="0"/>
              <a:t>解决方案</a:t>
            </a:r>
            <a:r>
              <a:rPr lang="en-US" altLang="zh-CN" sz="3200" dirty="0" smtClean="0"/>
              <a:t>)</a:t>
            </a:r>
            <a:endParaRPr lang="zh-CN" altLang="en-US" sz="3200" dirty="0"/>
          </a:p>
        </p:txBody>
      </p:sp>
      <p:sp>
        <p:nvSpPr>
          <p:cNvPr id="14" name="椭圆 13">
            <a:hlinkClick r:id="rId4" action="ppaction://hlinksldjump"/>
          </p:cNvPr>
          <p:cNvSpPr/>
          <p:nvPr/>
        </p:nvSpPr>
        <p:spPr>
          <a:xfrm>
            <a:off x="76615" y="76431"/>
            <a:ext cx="1121054" cy="1079551"/>
          </a:xfrm>
          <a:prstGeom prst="ellipse">
            <a:avLst/>
          </a:prstGeom>
          <a:blipFill>
            <a:blip r:embed="rId5">
              <a:extLst>
                <a:ext uri="{28A0092B-C50C-407E-A947-70E740481C1C}">
                  <a14:useLocalDpi xmlns:a14="http://schemas.microsoft.com/office/drawing/2010/main" val="0"/>
                </a:ext>
              </a:extLst>
            </a:blip>
            <a:srcRect/>
            <a:stretch>
              <a:fillRect l="-5000" r="-5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 name="矩形 1"/>
          <p:cNvSpPr/>
          <p:nvPr/>
        </p:nvSpPr>
        <p:spPr>
          <a:xfrm>
            <a:off x="998220" y="1562160"/>
            <a:ext cx="8282940" cy="3139321"/>
          </a:xfrm>
          <a:prstGeom prst="rect">
            <a:avLst/>
          </a:prstGeom>
        </p:spPr>
        <p:txBody>
          <a:bodyPr wrap="square">
            <a:spAutoFit/>
          </a:bodyPr>
          <a:lstStyle/>
          <a:p>
            <a:r>
              <a:rPr lang="zh-CN" altLang="en-US" dirty="0"/>
              <a:t>商业系统</a:t>
            </a:r>
          </a:p>
          <a:p>
            <a:endParaRPr lang="zh-CN" altLang="en-US" dirty="0"/>
          </a:p>
          <a:p>
            <a:r>
              <a:rPr lang="zh-CN" altLang="en-US" dirty="0"/>
              <a:t>- InfoBright</a:t>
            </a:r>
          </a:p>
          <a:p>
            <a:r>
              <a:rPr lang="zh-CN" altLang="en-US" dirty="0"/>
              <a:t>- Greenplum（已开源）、HP Vertica、TeraData、Palo、ExaData、RedShift、BigQuery</a:t>
            </a:r>
            <a:r>
              <a:rPr lang="zh-CN" altLang="en-US" dirty="0" smtClean="0"/>
              <a:t>（</a:t>
            </a:r>
            <a:r>
              <a:rPr lang="en-US" altLang="zh-CN" dirty="0" smtClean="0"/>
              <a:t>Google </a:t>
            </a:r>
            <a:r>
              <a:rPr lang="zh-CN" altLang="en-US" dirty="0" smtClean="0"/>
              <a:t>Dremel）、</a:t>
            </a:r>
            <a:r>
              <a:rPr lang="en-US" altLang="zh-CN" dirty="0" smtClean="0"/>
              <a:t>Analytic-</a:t>
            </a:r>
            <a:r>
              <a:rPr lang="en-US" altLang="zh-CN" dirty="0" err="1" smtClean="0"/>
              <a:t>db</a:t>
            </a:r>
            <a:r>
              <a:rPr lang="zh-CN" altLang="en-US" dirty="0" smtClean="0"/>
              <a:t>（阿里）</a:t>
            </a:r>
            <a:endParaRPr lang="zh-CN" altLang="en-US" dirty="0"/>
          </a:p>
          <a:p>
            <a:endParaRPr lang="zh-CN" altLang="en-US" dirty="0"/>
          </a:p>
          <a:p>
            <a:r>
              <a:rPr lang="zh-CN" altLang="en-US" dirty="0"/>
              <a:t>开源实现</a:t>
            </a:r>
          </a:p>
          <a:p>
            <a:endParaRPr lang="zh-CN" altLang="en-US" dirty="0"/>
          </a:p>
          <a:p>
            <a:r>
              <a:rPr lang="zh-CN" altLang="en-US" dirty="0"/>
              <a:t>- Impala、Presto、Spark SQL、Drill、Hawq</a:t>
            </a:r>
          </a:p>
          <a:p>
            <a:r>
              <a:rPr lang="zh-CN" altLang="en-US" dirty="0"/>
              <a:t>- Druid、Pinot</a:t>
            </a:r>
          </a:p>
          <a:p>
            <a:r>
              <a:rPr lang="zh-CN" altLang="en-US" dirty="0"/>
              <a:t>- Kylin</a:t>
            </a:r>
          </a:p>
        </p:txBody>
      </p:sp>
    </p:spTree>
    <p:extLst>
      <p:ext uri="{BB962C8B-B14F-4D97-AF65-F5344CB8AC3E}">
        <p14:creationId xmlns:p14="http://schemas.microsoft.com/office/powerpoint/2010/main" val="2524685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2136</TotalTime>
  <Words>1604</Words>
  <Application>Microsoft Office PowerPoint</Application>
  <PresentationFormat>宽屏</PresentationFormat>
  <Paragraphs>331</Paragraphs>
  <Slides>20</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-apple-system</vt:lpstr>
      <vt:lpstr>Noto Sans</vt:lpstr>
      <vt:lpstr>Open Sans</vt:lpstr>
      <vt:lpstr>华文楷体</vt:lpstr>
      <vt:lpstr>宋体</vt:lpstr>
      <vt:lpstr>微软雅黑</vt:lpstr>
      <vt:lpstr>Arial</vt:lpstr>
      <vt:lpstr>Calibri</vt:lpstr>
      <vt:lpstr>Calibri Light</vt:lpstr>
      <vt:lpstr>Office 主题</vt:lpstr>
      <vt:lpstr>PowerPoint 演示文稿</vt:lpstr>
      <vt:lpstr>目录</vt:lpstr>
      <vt:lpstr>AP?</vt:lpstr>
      <vt:lpstr>场景</vt:lpstr>
      <vt:lpstr>KeyWord</vt:lpstr>
      <vt:lpstr>吞吐量解决方案</vt:lpstr>
      <vt:lpstr>TP与AP</vt:lpstr>
      <vt:lpstr>Solution(解决方案)</vt:lpstr>
      <vt:lpstr>Solution(解决方案)</vt:lpstr>
      <vt:lpstr>Solution(解决方案)(bigquery)</vt:lpstr>
      <vt:lpstr>Solution(解决方案)</vt:lpstr>
      <vt:lpstr>Solution(解决方案)</vt:lpstr>
      <vt:lpstr>Solution(解决方案)—对比</vt:lpstr>
      <vt:lpstr>Solution(解决方案)—对比</vt:lpstr>
      <vt:lpstr>Solution(解决方案)—对比</vt:lpstr>
      <vt:lpstr>Solution(解决方案)—对比</vt:lpstr>
      <vt:lpstr>Solution(解决方案)—对比</vt:lpstr>
      <vt:lpstr>Solution(解决方案)—对比</vt:lpstr>
      <vt:lpstr>PowerPoint 演示文稿</vt:lpstr>
      <vt:lpstr>扩展（数据量级）</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王树征</dc:creator>
  <cp:lastModifiedBy>王树征</cp:lastModifiedBy>
  <cp:revision>160</cp:revision>
  <dcterms:created xsi:type="dcterms:W3CDTF">2019-09-03T06:15:55Z</dcterms:created>
  <dcterms:modified xsi:type="dcterms:W3CDTF">2019-09-20T06:31:06Z</dcterms:modified>
</cp:coreProperties>
</file>